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4"/>
  </p:notesMasterIdLst>
  <p:handoutMasterIdLst>
    <p:handoutMasterId r:id="rId25"/>
  </p:handoutMasterIdLst>
  <p:sldIdLst>
    <p:sldId id="280" r:id="rId6"/>
    <p:sldId id="335" r:id="rId7"/>
    <p:sldId id="382" r:id="rId8"/>
    <p:sldId id="380" r:id="rId9"/>
    <p:sldId id="352" r:id="rId10"/>
    <p:sldId id="351" r:id="rId11"/>
    <p:sldId id="384" r:id="rId12"/>
    <p:sldId id="383" r:id="rId13"/>
    <p:sldId id="333" r:id="rId14"/>
    <p:sldId id="342" r:id="rId15"/>
    <p:sldId id="343" r:id="rId16"/>
    <p:sldId id="385" r:id="rId17"/>
    <p:sldId id="367" r:id="rId18"/>
    <p:sldId id="370" r:id="rId19"/>
    <p:sldId id="376" r:id="rId20"/>
    <p:sldId id="377" r:id="rId21"/>
    <p:sldId id="378" r:id="rId22"/>
    <p:sldId id="386" r:id="rId23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33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25">
              <a:tabLst>
                <a:tab pos="680927" algn="l"/>
                <a:tab pos="1369789" algn="l"/>
                <a:tab pos="2055477" algn="l"/>
                <a:tab pos="2742751" algn="l"/>
              </a:tabLst>
            </a:pPr>
            <a:fld id="{0C137A8E-DCD0-4026-8679-7DAC59B2E3EE}" type="slidenum">
              <a:rPr lang="en-GB" smtClean="0"/>
              <a:pPr defTabSz="457125">
                <a:tabLst>
                  <a:tab pos="680927" algn="l"/>
                  <a:tab pos="1369789" algn="l"/>
                  <a:tab pos="2055477" algn="l"/>
                  <a:tab pos="2742751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7/24/2012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b="1" dirty="0" smtClean="0"/>
              <a:t>A Unified Attribute-Based Access Control Model Covering DAC, MAC and RBAC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DBSEC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Ju</a:t>
            </a:r>
            <a:r>
              <a:rPr lang="en-US" altLang="zh-CN" sz="2000" dirty="0" smtClean="0">
                <a:solidFill>
                  <a:schemeClr val="tx2"/>
                </a:solidFill>
              </a:rPr>
              <a:t>ly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altLang="zh-CN" sz="2000" dirty="0" smtClean="0">
                <a:solidFill>
                  <a:schemeClr val="tx2"/>
                </a:solidFill>
              </a:rPr>
              <a:t>1</a:t>
            </a:r>
            <a:r>
              <a:rPr lang="en-US" sz="2000" dirty="0" smtClean="0">
                <a:solidFill>
                  <a:schemeClr val="tx2"/>
                </a:solidFill>
              </a:rPr>
              <a:t>1, 2012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8063" y="6172200"/>
            <a:ext cx="5468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Joint paper with </a:t>
            </a:r>
            <a:r>
              <a:rPr lang="en-US" dirty="0" err="1" smtClean="0">
                <a:solidFill>
                  <a:srgbClr val="FF0000"/>
                </a:solidFill>
              </a:rPr>
              <a:t>Xin</a:t>
            </a:r>
            <a:r>
              <a:rPr lang="en-US" dirty="0" smtClean="0">
                <a:solidFill>
                  <a:srgbClr val="FF0000"/>
                </a:solidFill>
              </a:rPr>
              <a:t> Jin and Ram Krishnan of UTSA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2089184" cy="50890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Constraints</a:t>
            </a:r>
            <a:endParaRPr lang="en-US" sz="26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88167" y="1263933"/>
            <a:ext cx="2604161" cy="916020"/>
          </a:xfrm>
          <a:prstGeom prst="rect">
            <a:avLst/>
          </a:prstGeom>
          <a:solidFill>
            <a:schemeClr val="bg1"/>
          </a:solidFill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Role Hierarchy (RH)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2089184" cy="50890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Constraints</a:t>
            </a:r>
            <a:endParaRPr lang="en-US" sz="26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88167" y="1263933"/>
            <a:ext cx="2604161" cy="916020"/>
          </a:xfrm>
          <a:prstGeom prst="rect">
            <a:avLst/>
          </a:prstGeom>
          <a:solidFill>
            <a:schemeClr val="bg1"/>
          </a:solidFill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Role Hierarchy (RH)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4611" y="89370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2841" y="1731996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8691" y="4311278"/>
            <a:ext cx="755335" cy="400110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6300" y="475971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5481" y="6051726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113" y="1826010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72560" y="3769118"/>
            <a:ext cx="1295547" cy="707886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An ABAC model requires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identification of policy configuration points (PCPs)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languages and formalisms for each PCP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 core set of PCPs can be discovered by building the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model to unify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Additional ABAC models can then be developed by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increasing the sophistication of the ABAC</a:t>
            </a:r>
            <a:r>
              <a:rPr lang="el-GR" dirty="0" smtClean="0">
                <a:ea typeface="ＭＳ Ｐゴシック" pitchFamily="34" charset="-128"/>
              </a:rPr>
              <a:t>α</a:t>
            </a:r>
            <a:r>
              <a:rPr lang="en-US" dirty="0" smtClean="0">
                <a:ea typeface="ＭＳ Ｐゴシック" pitchFamily="34" charset="-128"/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discovering additional PCPs driven by requirements beyond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ABAC</a:t>
            </a:r>
            <a:r>
              <a:rPr lang="el-GR" sz="3200" dirty="0" smtClean="0"/>
              <a:t>α</a:t>
            </a:r>
            <a:r>
              <a:rPr lang="en-US" sz="3200" dirty="0" smtClean="0"/>
              <a:t> Hypothesis</a:t>
            </a:r>
            <a:endParaRPr lang="en-US" sz="3200" b="1" kern="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Requirements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graphicFrame>
        <p:nvGraphicFramePr>
          <p:cNvPr id="8" name="内容占位符 7"/>
          <p:cNvGraphicFramePr>
            <a:graphicFrameLocks/>
          </p:cNvGraphicFramePr>
          <p:nvPr/>
        </p:nvGraphicFramePr>
        <p:xfrm>
          <a:off x="794833" y="1717262"/>
          <a:ext cx="8229599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770"/>
                <a:gridCol w="1253129"/>
                <a:gridCol w="1219200"/>
                <a:gridCol w="981529"/>
                <a:gridCol w="960489"/>
                <a:gridCol w="1304065"/>
                <a:gridCol w="126241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Subject attribute</a:t>
                      </a:r>
                    </a:p>
                    <a:p>
                      <a:r>
                        <a:rPr lang="en-US" sz="1400" dirty="0" smtClean="0"/>
                        <a:t>value</a:t>
                      </a:r>
                      <a:r>
                        <a:rPr lang="en-US" sz="1400" baseline="0" dirty="0" smtClean="0"/>
                        <a:t> constrained  by creating user </a:t>
                      </a:r>
                      <a:r>
                        <a:rPr lang="en-US" altLang="zh-CN" sz="1400" baseline="0" dirty="0" smtClean="0"/>
                        <a:t>?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 attribute value constrained by creating subject </a:t>
                      </a:r>
                      <a:r>
                        <a:rPr lang="en-US" altLang="zh-CN" sz="1400" dirty="0" smtClean="0"/>
                        <a:t>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Attribute range ordered</a:t>
                      </a:r>
                      <a:r>
                        <a:rPr lang="en-US" altLang="zh-CN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Attribute function return</a:t>
                      </a:r>
                      <a:r>
                        <a:rPr lang="en-US" sz="1400" baseline="0" dirty="0" smtClean="0"/>
                        <a:t> set value</a:t>
                      </a:r>
                      <a:r>
                        <a:rPr lang="en-US" altLang="zh-CN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 attribute</a:t>
                      </a:r>
                      <a:r>
                        <a:rPr lang="en-US" sz="1400" baseline="0" dirty="0" smtClean="0"/>
                        <a:t> modification</a:t>
                      </a:r>
                      <a:r>
                        <a:rPr lang="en-US" altLang="zh-CN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Subject attribute modification by creating user</a:t>
                      </a:r>
                      <a:r>
                        <a:rPr lang="en-US" altLang="zh-CN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MAC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RBAC0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RBAC1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ABAC</a:t>
                      </a:r>
                      <a:r>
                        <a:rPr lang="el-GR" sz="1800" dirty="0" smtClean="0"/>
                        <a:t>α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/>
              <a:t>Authorization Policy</a:t>
            </a:r>
            <a:r>
              <a:rPr lang="en-US" altLang="zh-CN" sz="2800" dirty="0" smtClean="0"/>
              <a:t>: </a:t>
            </a:r>
            <a:r>
              <a:rPr lang="en-US" sz="2800" dirty="0" err="1" smtClean="0"/>
              <a:t>LAuthorization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457200" y="20023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/>
              <a:t>DAC</a:t>
            </a: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100627" y="1931972"/>
          <a:ext cx="5387975" cy="772728"/>
        </p:xfrm>
        <a:graphic>
          <a:graphicData uri="http://schemas.openxmlformats.org/presentationml/2006/ole">
            <p:oleObj spid="_x0000_s1026" name="Equation" r:id="rId3" imgW="3187440" imgH="457200" progId="">
              <p:embed/>
            </p:oleObj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2992438" y="2989482"/>
          <a:ext cx="6704012" cy="1090613"/>
        </p:xfrm>
        <a:graphic>
          <a:graphicData uri="http://schemas.openxmlformats.org/presentationml/2006/ole">
            <p:oleObj spid="_x0000_s1027" name="Equation" r:id="rId4" imgW="4216320" imgH="685800" progId="">
              <p:embed/>
            </p:oleObj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002151" y="4346944"/>
          <a:ext cx="5387975" cy="403065"/>
        </p:xfrm>
        <a:graphic>
          <a:graphicData uri="http://schemas.openxmlformats.org/presentationml/2006/ole">
            <p:oleObj spid="_x0000_s1028" name="Equation" r:id="rId5" imgW="3060360" imgH="228600" progId="">
              <p:embed/>
            </p:oleObj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02151" y="5317618"/>
          <a:ext cx="6145215" cy="378814"/>
        </p:xfrm>
        <a:graphic>
          <a:graphicData uri="http://schemas.openxmlformats.org/presentationml/2006/ole">
            <p:oleObj spid="_x0000_s1029" name="Equation" r:id="rId6" imgW="37083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2400" dirty="0" smtClean="0"/>
              <a:t>Subject  Attribute Constraints</a:t>
            </a:r>
            <a:r>
              <a:rPr lang="zh-CN" altLang="en-US" sz="2400" dirty="0" smtClean="0"/>
              <a:t>； </a:t>
            </a:r>
            <a:r>
              <a:rPr lang="en-US" altLang="zh-CN" sz="2400" dirty="0" err="1" smtClean="0"/>
              <a:t>LConstrSub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200" y="1805361"/>
            <a:ext cx="8503920" cy="338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12031" y="2139848"/>
          <a:ext cx="6929438" cy="368300"/>
        </p:xfrm>
        <a:graphic>
          <a:graphicData uri="http://schemas.openxmlformats.org/presentationml/2006/ole">
            <p:oleObj spid="_x0000_s2054" name="Equation" r:id="rId3" imgW="3822480" imgH="203040" progId="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03154" y="3141561"/>
          <a:ext cx="5467124" cy="367525"/>
        </p:xfrm>
        <a:graphic>
          <a:graphicData uri="http://schemas.openxmlformats.org/presentationml/2006/ole">
            <p:oleObj spid="_x0000_s2055" name="Equation" r:id="rId4" imgW="3022560" imgH="203040" progId="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63526" y="4182961"/>
          <a:ext cx="6532171" cy="326895"/>
        </p:xfrm>
        <a:graphic>
          <a:graphicData uri="http://schemas.openxmlformats.org/presentationml/2006/ole">
            <p:oleObj spid="_x0000_s2056" name="Equation" r:id="rId5" imgW="4063680" imgH="203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3200" dirty="0" smtClean="0"/>
              <a:t>Object  Attribute Constraints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199" y="1988244"/>
            <a:ext cx="8743072" cy="4398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sz="1600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+mn-lt"/>
                <a:ea typeface="+mn-ea"/>
              </a:rPr>
              <a:t>D</a:t>
            </a:r>
            <a:r>
              <a:rPr lang="en-US" sz="2400" noProof="0" dirty="0" smtClean="0">
                <a:latin typeface="+mn-lt"/>
                <a:ea typeface="+mn-ea"/>
              </a:rPr>
              <a:t>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DAC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9655" y="1364565"/>
            <a:ext cx="6928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creation: </a:t>
            </a:r>
            <a:r>
              <a:rPr lang="en-US" sz="3200" dirty="0" err="1" smtClean="0"/>
              <a:t>LConstrObj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743239" y="4318769"/>
            <a:ext cx="8274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modification: </a:t>
            </a:r>
            <a:r>
              <a:rPr lang="en-US" altLang="zh-CN" sz="3200" dirty="0" err="1" smtClean="0"/>
              <a:t>LConstrObjMod</a:t>
            </a:r>
            <a:endParaRPr lang="en-US" sz="3200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71725" y="2315107"/>
          <a:ext cx="6645662" cy="703325"/>
        </p:xfrm>
        <a:graphic>
          <a:graphicData uri="http://schemas.openxmlformats.org/presentationml/2006/ole">
            <p:oleObj spid="_x0000_s3077" name="Equation" r:id="rId3" imgW="4076640" imgH="431640" progId="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71725" y="3406540"/>
          <a:ext cx="6645662" cy="370490"/>
        </p:xfrm>
        <a:graphic>
          <a:graphicData uri="http://schemas.openxmlformats.org/presentationml/2006/ole">
            <p:oleObj spid="_x0000_s3078" name="Equation" r:id="rId4" imgW="3644640" imgH="203040" progId="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71725" y="5584873"/>
          <a:ext cx="6645662" cy="702595"/>
        </p:xfrm>
        <a:graphic>
          <a:graphicData uri="http://schemas.openxmlformats.org/presentationml/2006/ole">
            <p:oleObj spid="_x0000_s3079" name="Equation" r:id="rId5" imgW="4076640" imgH="431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Attributes are </a:t>
            </a:r>
            <a:r>
              <a:rPr lang="en-US" dirty="0" err="1" smtClean="0">
                <a:ea typeface="ＭＳ Ｐゴシック" pitchFamily="34" charset="-128"/>
              </a:rPr>
              <a:t>name:value</a:t>
            </a:r>
            <a:r>
              <a:rPr lang="en-US" dirty="0" smtClean="0">
                <a:ea typeface="ＭＳ Ｐゴシック" pitchFamily="34" charset="-128"/>
              </a:rPr>
              <a:t> pairs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possibly chained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values can be complex data structures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Associated with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contexts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device, connection, location, environment, system …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Converted by policies into rights just in time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policies specified by security architects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 maintained by security administrators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ordinary users morph into architects and administrators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Attribute-Based Access Control (ABAC)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another model?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now?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ABAC?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Why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(unifying DAC, MAC and RBAC)?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Yet Another Access Control Model!!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Dozens of models proposed and studied.  Only three winners (meaningful practical traction)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DAC: Discretionary Access Control,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MAC: Mandatory Access Control,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RBAC: Role-Based Access Control, 1995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RBAC emerged at an inflection point due to dissatisfaction with the then dominant DAC and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We are currently at another inflection point due to dissatisfaction with the now dominant RBAC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ABAC (Attribute-Based Access Control) has emerged as the prime candidate to be the next dominant paradigm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Status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granularity is not adequate leading to role explosion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suggested several extensions such as parameterized privileges, role templates, parameterized roles (1997-)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design and engineering is difficult and expensive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Substantial research on role engineering top down or bottom up (1996-), and on role mining (2003-)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Assignment of users/permissions to roles is cumbersome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investigated decentralized administration (1997-), attribute-based implicit user-role assignment (2002-), role-delegation (2000-), role-based trust management (2003-), attribute-based implicit permission-role assignment (2012-)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Adjustment based on local/global situational factors is difficult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Temporal (2001-) and spatial (2005-) extensions to RBAC proposed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RBAC does not offer an extension framework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Every shortcoming seems to need a custom extension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Can ABAC unify these extensions in a common open-ended framework?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RBAC Overall Assessment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X.509, SPKI Attribute Certificates (1999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IETF RFCs and drafts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Tightly coupled with PKI (Public-Key Infrastructure)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XACML (2003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OASIS standard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Narrowly focused on particular policy combination issues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accommodate the ANSI-NIST RBAC standard model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Usage Control or UCON (Park-</a:t>
            </a:r>
            <a:r>
              <a:rPr lang="en-US" sz="2400" dirty="0" err="1" smtClean="0">
                <a:ea typeface="ＭＳ Ｐゴシック" pitchFamily="34" charset="-128"/>
              </a:rPr>
              <a:t>Sandhu</a:t>
            </a:r>
            <a:r>
              <a:rPr lang="en-US" sz="2400" dirty="0" smtClean="0">
                <a:ea typeface="ＭＳ Ｐゴシック" pitchFamily="34" charset="-128"/>
              </a:rPr>
              <a:t> 2004)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Focus is on extended features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Mutable attributes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Continuous enforcement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Obligations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Conditions</a:t>
            </a:r>
          </a:p>
          <a:p>
            <a:pPr lvl="0"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Several others ………..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Prior Work Includes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another model?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now?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Why ABAC?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Why ABAC</a:t>
            </a:r>
            <a:r>
              <a:rPr lang="el-GR" dirty="0" smtClean="0">
                <a:solidFill>
                  <a:srgbClr val="FF0000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 (unifying DAC, MAC and RBAC)?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Yet Another Access Control Model!!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 marL="431800" lvl="1" indent="-323850">
              <a:buSzPct val="90000"/>
              <a:buFont typeface="Wingdings" pitchFamily="2" charset="2"/>
              <a:buChar char="Ø"/>
              <a:defRPr/>
            </a:pPr>
            <a:r>
              <a:rPr lang="en-US" sz="2800" dirty="0" smtClean="0">
                <a:ea typeface="ＭＳ Ｐゴシック" pitchFamily="34" charset="-128"/>
              </a:rPr>
              <a:t>DAC: Discretionary Access Control, 1970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Vendors and researchers coping for the first time with multi-user operating systems in different ways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Requirements abstracted from research organizations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  <a:defRPr/>
            </a:pPr>
            <a:r>
              <a:rPr lang="en-US" sz="2800" dirty="0" smtClean="0">
                <a:ea typeface="ＭＳ Ｐゴシック" pitchFamily="34" charset="-128"/>
              </a:rPr>
              <a:t>MAC: Mandatory Access Control, 1970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Requirements abstracted from established real world pre-computer military and national security policies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  <a:defRPr/>
            </a:pPr>
            <a:r>
              <a:rPr lang="en-US" sz="2800" dirty="0" smtClean="0">
                <a:ea typeface="ＭＳ Ｐゴシック" pitchFamily="34" charset="-128"/>
              </a:rPr>
              <a:t>RBAC: Role-Based Access Control, 1995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Requirements abstracted from established real world pre-computer policies common to commercial organizations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Vendor implementations of early RBAC-like systems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How the Dominant  Access Control Models got Built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9563" y="5810250"/>
            <a:ext cx="4603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How do we build ABAC models?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Access Control Models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Down Arrow 19"/>
          <p:cNvSpPr/>
          <p:nvPr/>
        </p:nvSpPr>
        <p:spPr bwMode="auto">
          <a:xfrm rot="10800000">
            <a:off x="938784" y="3216021"/>
            <a:ext cx="484632" cy="978408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5319" y="445770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Initial Focus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7233</TotalTime>
  <Words>988</Words>
  <Application>Microsoft Office PowerPoint</Application>
  <PresentationFormat>Custom</PresentationFormat>
  <Paragraphs>294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1_Custom Design</vt:lpstr>
      <vt:lpstr>2_Custom Design</vt:lpstr>
      <vt:lpstr>3_Custom Design</vt:lpstr>
      <vt:lpstr>Custom Design</vt:lpstr>
      <vt:lpstr>3_Default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1082</cp:revision>
  <cp:lastPrinted>2012-06-19T18:24:44Z</cp:lastPrinted>
  <dcterms:created xsi:type="dcterms:W3CDTF">2010-02-19T20:53:39Z</dcterms:created>
  <dcterms:modified xsi:type="dcterms:W3CDTF">2012-07-24T13:42:27Z</dcterms:modified>
</cp:coreProperties>
</file>