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  <p:sldMasterId id="2147484387" r:id="rId6"/>
    <p:sldMasterId id="2147484399" r:id="rId7"/>
    <p:sldMasterId id="2147484411" r:id="rId8"/>
    <p:sldMasterId id="2147484471" r:id="rId9"/>
    <p:sldMasterId id="2147484483" r:id="rId10"/>
  </p:sldMasterIdLst>
  <p:notesMasterIdLst>
    <p:notesMasterId r:id="rId30"/>
  </p:notesMasterIdLst>
  <p:handoutMasterIdLst>
    <p:handoutMasterId r:id="rId31"/>
  </p:handoutMasterIdLst>
  <p:sldIdLst>
    <p:sldId id="280" r:id="rId11"/>
    <p:sldId id="337" r:id="rId12"/>
    <p:sldId id="396" r:id="rId13"/>
    <p:sldId id="390" r:id="rId14"/>
    <p:sldId id="378" r:id="rId15"/>
    <p:sldId id="397" r:id="rId16"/>
    <p:sldId id="391" r:id="rId17"/>
    <p:sldId id="392" r:id="rId18"/>
    <p:sldId id="393" r:id="rId19"/>
    <p:sldId id="394" r:id="rId20"/>
    <p:sldId id="398" r:id="rId21"/>
    <p:sldId id="376" r:id="rId22"/>
    <p:sldId id="387" r:id="rId23"/>
    <p:sldId id="388" r:id="rId24"/>
    <p:sldId id="374" r:id="rId25"/>
    <p:sldId id="375" r:id="rId26"/>
    <p:sldId id="389" r:id="rId27"/>
    <p:sldId id="379" r:id="rId28"/>
    <p:sldId id="380" r:id="rId29"/>
  </p:sldIdLst>
  <p:sldSz cx="10080625" cy="7559675"/>
  <p:notesSz cx="7023100" cy="9309100"/>
  <p:defaultTextStyle>
    <a:defPPr>
      <a:defRPr lang="en-GB"/>
    </a:defPPr>
    <a:lvl1pPr algn="l" defTabSz="45464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29398" indent="-214703" algn="l" defTabSz="45464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4085" indent="-214703" algn="l" defTabSz="45464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58777" indent="-214703" algn="l" defTabSz="45464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3476" indent="-214703" algn="l" defTabSz="45464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73225" algn="l" defTabSz="909291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27884" algn="l" defTabSz="909291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182531" algn="l" defTabSz="909291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37191" algn="l" defTabSz="909291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5" userDrawn="1">
          <p15:clr>
            <a:srgbClr val="A4A3A4"/>
          </p15:clr>
        </p15:guide>
        <p15:guide id="2" pos="195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290" y="9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5"/>
        <p:guide pos="19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43649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87" tIns="41843" rIns="83687" bIns="41843" numCol="1" anchor="t" anchorCtr="0" compatLnSpc="1">
            <a:prstTxWarp prst="textNoShape">
              <a:avLst/>
            </a:prstTxWarp>
          </a:bodyPr>
          <a:lstStyle>
            <a:lvl1pPr defTabSz="4418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7928" y="0"/>
            <a:ext cx="3043649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87" tIns="41843" rIns="83687" bIns="41843" numCol="1" anchor="t" anchorCtr="0" compatLnSpc="1">
            <a:prstTxWarp prst="textNoShape">
              <a:avLst/>
            </a:prstTxWarp>
          </a:bodyPr>
          <a:lstStyle>
            <a:lvl1pPr algn="r" defTabSz="4418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7/2/2014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8841183"/>
            <a:ext cx="3043649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87" tIns="41843" rIns="83687" bIns="41843" numCol="1" anchor="b" anchorCtr="0" compatLnSpc="1">
            <a:prstTxWarp prst="textNoShape">
              <a:avLst/>
            </a:prstTxWarp>
          </a:bodyPr>
          <a:lstStyle>
            <a:lvl1pPr defTabSz="4418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7928" y="8841183"/>
            <a:ext cx="3043649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87" tIns="41843" rIns="83687" bIns="41843" numCol="1" anchor="b" anchorCtr="0" compatLnSpc="1">
            <a:prstTxWarp prst="textNoShape">
              <a:avLst/>
            </a:prstTxWarp>
          </a:bodyPr>
          <a:lstStyle>
            <a:lvl1pPr algn="r" defTabSz="4418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6438"/>
            <a:ext cx="4649787" cy="348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617" y="4420591"/>
            <a:ext cx="5617870" cy="41881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2"/>
            <a:ext cx="3046698" cy="464839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8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1223" algn="l"/>
                <a:tab pos="1325624" algn="l"/>
                <a:tab pos="1986846" algn="l"/>
                <a:tab pos="265124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4879" y="2"/>
            <a:ext cx="3046698" cy="464839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8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1223" algn="l"/>
                <a:tab pos="1325624" algn="l"/>
                <a:tab pos="1986846" algn="l"/>
                <a:tab pos="265124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42724"/>
            <a:ext cx="3046698" cy="464839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8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1223" algn="l"/>
                <a:tab pos="1325624" algn="l"/>
                <a:tab pos="1986846" algn="l"/>
                <a:tab pos="265124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4879" y="8842724"/>
            <a:ext cx="3046698" cy="464839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8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1223" algn="l"/>
                <a:tab pos="1325624" algn="l"/>
                <a:tab pos="1986846" algn="l"/>
                <a:tab pos="265124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464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38809" indent="-284154" algn="l" defTabSz="45464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36610" indent="-227328" algn="l" defTabSz="45464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591268" indent="-227328" algn="l" defTabSz="45464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45915" indent="-227328" algn="l" defTabSz="45464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73225" algn="l" defTabSz="909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7884" algn="l" defTabSz="909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2531" algn="l" defTabSz="909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7191" algn="l" defTabSz="909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308">
              <a:tabLst>
                <a:tab pos="657367" algn="l"/>
                <a:tab pos="1322394" algn="l"/>
                <a:tab pos="1984357" algn="l"/>
                <a:tab pos="2647852" algn="l"/>
              </a:tabLst>
            </a:pPr>
            <a:fld id="{0C137A8E-DCD0-4026-8679-7DAC59B2E3EE}" type="slidenum">
              <a:rPr lang="en-GB" smtClean="0"/>
              <a:pPr defTabSz="441308">
                <a:tabLst>
                  <a:tab pos="657367" algn="l"/>
                  <a:tab pos="1322394" algn="l"/>
                  <a:tab pos="1984357" algn="l"/>
                  <a:tab pos="2647852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615" y="4420592"/>
            <a:ext cx="5619394" cy="418971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705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7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7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43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3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2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7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7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7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809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6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92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39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3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78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2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71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8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7" indent="0">
              <a:buNone/>
              <a:defRPr sz="2000" b="1"/>
            </a:lvl2pPr>
            <a:lvl3pPr marL="909291" indent="0">
              <a:buNone/>
              <a:defRPr sz="1800" b="1"/>
            </a:lvl3pPr>
            <a:lvl4pPr marL="1363945" indent="0">
              <a:buNone/>
              <a:defRPr sz="1700" b="1"/>
            </a:lvl4pPr>
            <a:lvl5pPr marL="1818592" indent="0">
              <a:buNone/>
              <a:defRPr sz="1700" b="1"/>
            </a:lvl5pPr>
            <a:lvl6pPr marL="2273225" indent="0">
              <a:buNone/>
              <a:defRPr sz="1700" b="1"/>
            </a:lvl6pPr>
            <a:lvl7pPr marL="2727884" indent="0">
              <a:buNone/>
              <a:defRPr sz="1700" b="1"/>
            </a:lvl7pPr>
            <a:lvl8pPr marL="3182531" indent="0">
              <a:buNone/>
              <a:defRPr sz="1700" b="1"/>
            </a:lvl8pPr>
            <a:lvl9pPr marL="363719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7" indent="0">
              <a:buNone/>
              <a:defRPr sz="2000" b="1"/>
            </a:lvl2pPr>
            <a:lvl3pPr marL="909291" indent="0">
              <a:buNone/>
              <a:defRPr sz="1800" b="1"/>
            </a:lvl3pPr>
            <a:lvl4pPr marL="1363945" indent="0">
              <a:buNone/>
              <a:defRPr sz="1700" b="1"/>
            </a:lvl4pPr>
            <a:lvl5pPr marL="1818592" indent="0">
              <a:buNone/>
              <a:defRPr sz="1700" b="1"/>
            </a:lvl5pPr>
            <a:lvl6pPr marL="2273225" indent="0">
              <a:buNone/>
              <a:defRPr sz="1700" b="1"/>
            </a:lvl6pPr>
            <a:lvl7pPr marL="2727884" indent="0">
              <a:buNone/>
              <a:defRPr sz="1700" b="1"/>
            </a:lvl7pPr>
            <a:lvl8pPr marL="3182531" indent="0">
              <a:buNone/>
              <a:defRPr sz="1700" b="1"/>
            </a:lvl8pPr>
            <a:lvl9pPr marL="363719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8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21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4647" indent="0">
              <a:buNone/>
              <a:defRPr sz="1200"/>
            </a:lvl2pPr>
            <a:lvl3pPr marL="909291" indent="0">
              <a:buNone/>
              <a:defRPr sz="1000"/>
            </a:lvl3pPr>
            <a:lvl4pPr marL="1363945" indent="0">
              <a:buNone/>
              <a:defRPr sz="900"/>
            </a:lvl4pPr>
            <a:lvl5pPr marL="1818592" indent="0">
              <a:buNone/>
              <a:defRPr sz="900"/>
            </a:lvl5pPr>
            <a:lvl6pPr marL="2273225" indent="0">
              <a:buNone/>
              <a:defRPr sz="900"/>
            </a:lvl6pPr>
            <a:lvl7pPr marL="2727884" indent="0">
              <a:buNone/>
              <a:defRPr sz="900"/>
            </a:lvl7pPr>
            <a:lvl8pPr marL="3182531" indent="0">
              <a:buNone/>
              <a:defRPr sz="900"/>
            </a:lvl8pPr>
            <a:lvl9pPr marL="36371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3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3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4647" indent="0">
              <a:buNone/>
              <a:defRPr sz="2800"/>
            </a:lvl2pPr>
            <a:lvl3pPr marL="909291" indent="0">
              <a:buNone/>
              <a:defRPr sz="2400"/>
            </a:lvl3pPr>
            <a:lvl4pPr marL="1363945" indent="0">
              <a:buNone/>
              <a:defRPr sz="2000"/>
            </a:lvl4pPr>
            <a:lvl5pPr marL="1818592" indent="0">
              <a:buNone/>
              <a:defRPr sz="2000"/>
            </a:lvl5pPr>
            <a:lvl6pPr marL="2273225" indent="0">
              <a:buNone/>
              <a:defRPr sz="2000"/>
            </a:lvl6pPr>
            <a:lvl7pPr marL="2727884" indent="0">
              <a:buNone/>
              <a:defRPr sz="2000"/>
            </a:lvl7pPr>
            <a:lvl8pPr marL="3182531" indent="0">
              <a:buNone/>
              <a:defRPr sz="2000"/>
            </a:lvl8pPr>
            <a:lvl9pPr marL="36371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3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4647" indent="0">
              <a:buNone/>
              <a:defRPr sz="1200"/>
            </a:lvl2pPr>
            <a:lvl3pPr marL="909291" indent="0">
              <a:buNone/>
              <a:defRPr sz="1000"/>
            </a:lvl3pPr>
            <a:lvl4pPr marL="1363945" indent="0">
              <a:buNone/>
              <a:defRPr sz="900"/>
            </a:lvl4pPr>
            <a:lvl5pPr marL="1818592" indent="0">
              <a:buNone/>
              <a:defRPr sz="900"/>
            </a:lvl5pPr>
            <a:lvl6pPr marL="2273225" indent="0">
              <a:buNone/>
              <a:defRPr sz="900"/>
            </a:lvl6pPr>
            <a:lvl7pPr marL="2727884" indent="0">
              <a:buNone/>
              <a:defRPr sz="900"/>
            </a:lvl7pPr>
            <a:lvl8pPr marL="3182531" indent="0">
              <a:buNone/>
              <a:defRPr sz="900"/>
            </a:lvl8pPr>
            <a:lvl9pPr marL="36371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7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7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7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809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6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92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39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3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78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2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71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8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7" indent="0">
              <a:buNone/>
              <a:defRPr sz="2000" b="1"/>
            </a:lvl2pPr>
            <a:lvl3pPr marL="909291" indent="0">
              <a:buNone/>
              <a:defRPr sz="1800" b="1"/>
            </a:lvl3pPr>
            <a:lvl4pPr marL="1363945" indent="0">
              <a:buNone/>
              <a:defRPr sz="1700" b="1"/>
            </a:lvl4pPr>
            <a:lvl5pPr marL="1818592" indent="0">
              <a:buNone/>
              <a:defRPr sz="1700" b="1"/>
            </a:lvl5pPr>
            <a:lvl6pPr marL="2273225" indent="0">
              <a:buNone/>
              <a:defRPr sz="1700" b="1"/>
            </a:lvl6pPr>
            <a:lvl7pPr marL="2727884" indent="0">
              <a:buNone/>
              <a:defRPr sz="1700" b="1"/>
            </a:lvl7pPr>
            <a:lvl8pPr marL="3182531" indent="0">
              <a:buNone/>
              <a:defRPr sz="1700" b="1"/>
            </a:lvl8pPr>
            <a:lvl9pPr marL="363719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7" indent="0">
              <a:buNone/>
              <a:defRPr sz="2000" b="1"/>
            </a:lvl2pPr>
            <a:lvl3pPr marL="909291" indent="0">
              <a:buNone/>
              <a:defRPr sz="1800" b="1"/>
            </a:lvl3pPr>
            <a:lvl4pPr marL="1363945" indent="0">
              <a:buNone/>
              <a:defRPr sz="1700" b="1"/>
            </a:lvl4pPr>
            <a:lvl5pPr marL="1818592" indent="0">
              <a:buNone/>
              <a:defRPr sz="1700" b="1"/>
            </a:lvl5pPr>
            <a:lvl6pPr marL="2273225" indent="0">
              <a:buNone/>
              <a:defRPr sz="1700" b="1"/>
            </a:lvl6pPr>
            <a:lvl7pPr marL="2727884" indent="0">
              <a:buNone/>
              <a:defRPr sz="1700" b="1"/>
            </a:lvl7pPr>
            <a:lvl8pPr marL="3182531" indent="0">
              <a:buNone/>
              <a:defRPr sz="1700" b="1"/>
            </a:lvl8pPr>
            <a:lvl9pPr marL="363719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809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6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92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39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3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78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2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71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8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21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4647" indent="0">
              <a:buNone/>
              <a:defRPr sz="1200"/>
            </a:lvl2pPr>
            <a:lvl3pPr marL="909291" indent="0">
              <a:buNone/>
              <a:defRPr sz="1000"/>
            </a:lvl3pPr>
            <a:lvl4pPr marL="1363945" indent="0">
              <a:buNone/>
              <a:defRPr sz="900"/>
            </a:lvl4pPr>
            <a:lvl5pPr marL="1818592" indent="0">
              <a:buNone/>
              <a:defRPr sz="900"/>
            </a:lvl5pPr>
            <a:lvl6pPr marL="2273225" indent="0">
              <a:buNone/>
              <a:defRPr sz="900"/>
            </a:lvl6pPr>
            <a:lvl7pPr marL="2727884" indent="0">
              <a:buNone/>
              <a:defRPr sz="900"/>
            </a:lvl7pPr>
            <a:lvl8pPr marL="3182531" indent="0">
              <a:buNone/>
              <a:defRPr sz="900"/>
            </a:lvl8pPr>
            <a:lvl9pPr marL="36371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3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3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4647" indent="0">
              <a:buNone/>
              <a:defRPr sz="2800"/>
            </a:lvl2pPr>
            <a:lvl3pPr marL="909291" indent="0">
              <a:buNone/>
              <a:defRPr sz="2400"/>
            </a:lvl3pPr>
            <a:lvl4pPr marL="1363945" indent="0">
              <a:buNone/>
              <a:defRPr sz="2000"/>
            </a:lvl4pPr>
            <a:lvl5pPr marL="1818592" indent="0">
              <a:buNone/>
              <a:defRPr sz="2000"/>
            </a:lvl5pPr>
            <a:lvl6pPr marL="2273225" indent="0">
              <a:buNone/>
              <a:defRPr sz="2000"/>
            </a:lvl6pPr>
            <a:lvl7pPr marL="2727884" indent="0">
              <a:buNone/>
              <a:defRPr sz="2000"/>
            </a:lvl7pPr>
            <a:lvl8pPr marL="3182531" indent="0">
              <a:buNone/>
              <a:defRPr sz="2000"/>
            </a:lvl8pPr>
            <a:lvl9pPr marL="36371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3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4647" indent="0">
              <a:buNone/>
              <a:defRPr sz="1200"/>
            </a:lvl2pPr>
            <a:lvl3pPr marL="909291" indent="0">
              <a:buNone/>
              <a:defRPr sz="1000"/>
            </a:lvl3pPr>
            <a:lvl4pPr marL="1363945" indent="0">
              <a:buNone/>
              <a:defRPr sz="900"/>
            </a:lvl4pPr>
            <a:lvl5pPr marL="1818592" indent="0">
              <a:buNone/>
              <a:defRPr sz="900"/>
            </a:lvl5pPr>
            <a:lvl6pPr marL="2273225" indent="0">
              <a:buNone/>
              <a:defRPr sz="900"/>
            </a:lvl6pPr>
            <a:lvl7pPr marL="2727884" indent="0">
              <a:buNone/>
              <a:defRPr sz="900"/>
            </a:lvl7pPr>
            <a:lvl8pPr marL="3182531" indent="0">
              <a:buNone/>
              <a:defRPr sz="900"/>
            </a:lvl8pPr>
            <a:lvl9pPr marL="36371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7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7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7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809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6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92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39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3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78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2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71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8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7" indent="0">
              <a:buNone/>
              <a:defRPr sz="2000" b="1"/>
            </a:lvl2pPr>
            <a:lvl3pPr marL="909291" indent="0">
              <a:buNone/>
              <a:defRPr sz="1800" b="1"/>
            </a:lvl3pPr>
            <a:lvl4pPr marL="1363945" indent="0">
              <a:buNone/>
              <a:defRPr sz="1700" b="1"/>
            </a:lvl4pPr>
            <a:lvl5pPr marL="1818592" indent="0">
              <a:buNone/>
              <a:defRPr sz="1700" b="1"/>
            </a:lvl5pPr>
            <a:lvl6pPr marL="2273225" indent="0">
              <a:buNone/>
              <a:defRPr sz="1700" b="1"/>
            </a:lvl6pPr>
            <a:lvl7pPr marL="2727884" indent="0">
              <a:buNone/>
              <a:defRPr sz="1700" b="1"/>
            </a:lvl7pPr>
            <a:lvl8pPr marL="3182531" indent="0">
              <a:buNone/>
              <a:defRPr sz="1700" b="1"/>
            </a:lvl8pPr>
            <a:lvl9pPr marL="363719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7" indent="0">
              <a:buNone/>
              <a:defRPr sz="2000" b="1"/>
            </a:lvl2pPr>
            <a:lvl3pPr marL="909291" indent="0">
              <a:buNone/>
              <a:defRPr sz="1800" b="1"/>
            </a:lvl3pPr>
            <a:lvl4pPr marL="1363945" indent="0">
              <a:buNone/>
              <a:defRPr sz="1700" b="1"/>
            </a:lvl4pPr>
            <a:lvl5pPr marL="1818592" indent="0">
              <a:buNone/>
              <a:defRPr sz="1700" b="1"/>
            </a:lvl5pPr>
            <a:lvl6pPr marL="2273225" indent="0">
              <a:buNone/>
              <a:defRPr sz="1700" b="1"/>
            </a:lvl6pPr>
            <a:lvl7pPr marL="2727884" indent="0">
              <a:buNone/>
              <a:defRPr sz="1700" b="1"/>
            </a:lvl7pPr>
            <a:lvl8pPr marL="3182531" indent="0">
              <a:buNone/>
              <a:defRPr sz="1700" b="1"/>
            </a:lvl8pPr>
            <a:lvl9pPr marL="363719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8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8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21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4647" indent="0">
              <a:buNone/>
              <a:defRPr sz="1200"/>
            </a:lvl2pPr>
            <a:lvl3pPr marL="909291" indent="0">
              <a:buNone/>
              <a:defRPr sz="1000"/>
            </a:lvl3pPr>
            <a:lvl4pPr marL="1363945" indent="0">
              <a:buNone/>
              <a:defRPr sz="900"/>
            </a:lvl4pPr>
            <a:lvl5pPr marL="1818592" indent="0">
              <a:buNone/>
              <a:defRPr sz="900"/>
            </a:lvl5pPr>
            <a:lvl6pPr marL="2273225" indent="0">
              <a:buNone/>
              <a:defRPr sz="900"/>
            </a:lvl6pPr>
            <a:lvl7pPr marL="2727884" indent="0">
              <a:buNone/>
              <a:defRPr sz="900"/>
            </a:lvl7pPr>
            <a:lvl8pPr marL="3182531" indent="0">
              <a:buNone/>
              <a:defRPr sz="900"/>
            </a:lvl8pPr>
            <a:lvl9pPr marL="36371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3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3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4647" indent="0">
              <a:buNone/>
              <a:defRPr sz="2800"/>
            </a:lvl2pPr>
            <a:lvl3pPr marL="909291" indent="0">
              <a:buNone/>
              <a:defRPr sz="2400"/>
            </a:lvl3pPr>
            <a:lvl4pPr marL="1363945" indent="0">
              <a:buNone/>
              <a:defRPr sz="2000"/>
            </a:lvl4pPr>
            <a:lvl5pPr marL="1818592" indent="0">
              <a:buNone/>
              <a:defRPr sz="2000"/>
            </a:lvl5pPr>
            <a:lvl6pPr marL="2273225" indent="0">
              <a:buNone/>
              <a:defRPr sz="2000"/>
            </a:lvl6pPr>
            <a:lvl7pPr marL="2727884" indent="0">
              <a:buNone/>
              <a:defRPr sz="2000"/>
            </a:lvl7pPr>
            <a:lvl8pPr marL="3182531" indent="0">
              <a:buNone/>
              <a:defRPr sz="2000"/>
            </a:lvl8pPr>
            <a:lvl9pPr marL="36371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3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4647" indent="0">
              <a:buNone/>
              <a:defRPr sz="1200"/>
            </a:lvl2pPr>
            <a:lvl3pPr marL="909291" indent="0">
              <a:buNone/>
              <a:defRPr sz="1000"/>
            </a:lvl3pPr>
            <a:lvl4pPr marL="1363945" indent="0">
              <a:buNone/>
              <a:defRPr sz="900"/>
            </a:lvl4pPr>
            <a:lvl5pPr marL="1818592" indent="0">
              <a:buNone/>
              <a:defRPr sz="900"/>
            </a:lvl5pPr>
            <a:lvl6pPr marL="2273225" indent="0">
              <a:buNone/>
              <a:defRPr sz="900"/>
            </a:lvl6pPr>
            <a:lvl7pPr marL="2727884" indent="0">
              <a:buNone/>
              <a:defRPr sz="900"/>
            </a:lvl7pPr>
            <a:lvl8pPr marL="3182531" indent="0">
              <a:buNone/>
              <a:defRPr sz="900"/>
            </a:lvl8pPr>
            <a:lvl9pPr marL="36371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7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0922" tIns="45462" rIns="90922" bIns="45462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0922" tIns="45462" rIns="90922" bIns="45462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93" y="30486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1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2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3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4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5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750" y="1007957"/>
            <a:ext cx="1527844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142133" y="1531245"/>
            <a:ext cx="5796359" cy="1749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210" tIns="50108" rIns="100210" bIns="50108"/>
          <a:lstStyle/>
          <a:p>
            <a:pPr defTabSz="5011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5282" y="6731961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210" tIns="50108" rIns="100210" bIns="50108"/>
          <a:lstStyle/>
          <a:p>
            <a:pPr defTabSz="5011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34" y="751216"/>
            <a:ext cx="1631101" cy="10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46751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	9/21/10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4448" y="7006759"/>
            <a:ext cx="2352146" cy="402483"/>
          </a:xfrm>
        </p:spPr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2681" y="6879059"/>
            <a:ext cx="773917" cy="25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95282" y="1532934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210" tIns="50108" rIns="100210" bIns="50108"/>
          <a:lstStyle/>
          <a:p>
            <a:pPr defTabSz="5011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5282" y="6752960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210" tIns="50108" rIns="100210" bIns="50108"/>
          <a:lstStyle/>
          <a:p>
            <a:pPr defTabSz="5011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81" y="6816226"/>
            <a:ext cx="613260" cy="3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3552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851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11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23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34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4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57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69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080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092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826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5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7" indent="0">
              <a:buNone/>
              <a:defRPr sz="2000" b="1"/>
            </a:lvl2pPr>
            <a:lvl3pPr marL="909291" indent="0">
              <a:buNone/>
              <a:defRPr sz="1800" b="1"/>
            </a:lvl3pPr>
            <a:lvl4pPr marL="1363945" indent="0">
              <a:buNone/>
              <a:defRPr sz="1700" b="1"/>
            </a:lvl4pPr>
            <a:lvl5pPr marL="1818592" indent="0">
              <a:buNone/>
              <a:defRPr sz="1700" b="1"/>
            </a:lvl5pPr>
            <a:lvl6pPr marL="2273225" indent="0">
              <a:buNone/>
              <a:defRPr sz="1700" b="1"/>
            </a:lvl6pPr>
            <a:lvl7pPr marL="2727884" indent="0">
              <a:buNone/>
              <a:defRPr sz="1700" b="1"/>
            </a:lvl7pPr>
            <a:lvl8pPr marL="3182531" indent="0">
              <a:buNone/>
              <a:defRPr sz="1700" b="1"/>
            </a:lvl8pPr>
            <a:lvl9pPr marL="363719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7" indent="0">
              <a:buNone/>
              <a:defRPr sz="2000" b="1"/>
            </a:lvl2pPr>
            <a:lvl3pPr marL="909291" indent="0">
              <a:buNone/>
              <a:defRPr sz="1800" b="1"/>
            </a:lvl3pPr>
            <a:lvl4pPr marL="1363945" indent="0">
              <a:buNone/>
              <a:defRPr sz="1700" b="1"/>
            </a:lvl4pPr>
            <a:lvl5pPr marL="1818592" indent="0">
              <a:buNone/>
              <a:defRPr sz="1700" b="1"/>
            </a:lvl5pPr>
            <a:lvl6pPr marL="2273225" indent="0">
              <a:buNone/>
              <a:defRPr sz="1700" b="1"/>
            </a:lvl6pPr>
            <a:lvl7pPr marL="2727884" indent="0">
              <a:buNone/>
              <a:defRPr sz="1700" b="1"/>
            </a:lvl7pPr>
            <a:lvl8pPr marL="3182531" indent="0">
              <a:buNone/>
              <a:defRPr sz="1700" b="1"/>
            </a:lvl8pPr>
            <a:lvl9pPr marL="363719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1156" indent="0">
              <a:buNone/>
              <a:defRPr sz="2200" b="1"/>
            </a:lvl2pPr>
            <a:lvl3pPr marL="1002317" indent="0">
              <a:buNone/>
              <a:defRPr sz="2000" b="1"/>
            </a:lvl3pPr>
            <a:lvl4pPr marL="1503478" indent="0">
              <a:buNone/>
              <a:defRPr sz="1800" b="1"/>
            </a:lvl4pPr>
            <a:lvl5pPr marL="2004632" indent="0">
              <a:buNone/>
              <a:defRPr sz="1800" b="1"/>
            </a:lvl5pPr>
            <a:lvl6pPr marL="2505794" indent="0">
              <a:buNone/>
              <a:defRPr sz="1800" b="1"/>
            </a:lvl6pPr>
            <a:lvl7pPr marL="3006950" indent="0">
              <a:buNone/>
              <a:defRPr sz="1800" b="1"/>
            </a:lvl7pPr>
            <a:lvl8pPr marL="3508097" indent="0">
              <a:buNone/>
              <a:defRPr sz="1800" b="1"/>
            </a:lvl8pPr>
            <a:lvl9pPr marL="400926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1156" indent="0">
              <a:buNone/>
              <a:defRPr sz="2200" b="1"/>
            </a:lvl2pPr>
            <a:lvl3pPr marL="1002317" indent="0">
              <a:buNone/>
              <a:defRPr sz="2000" b="1"/>
            </a:lvl3pPr>
            <a:lvl4pPr marL="1503478" indent="0">
              <a:buNone/>
              <a:defRPr sz="1800" b="1"/>
            </a:lvl4pPr>
            <a:lvl5pPr marL="2004632" indent="0">
              <a:buNone/>
              <a:defRPr sz="1800" b="1"/>
            </a:lvl5pPr>
            <a:lvl6pPr marL="2505794" indent="0">
              <a:buNone/>
              <a:defRPr sz="1800" b="1"/>
            </a:lvl6pPr>
            <a:lvl7pPr marL="3006950" indent="0">
              <a:buNone/>
              <a:defRPr sz="1800" b="1"/>
            </a:lvl7pPr>
            <a:lvl8pPr marL="3508097" indent="0">
              <a:buNone/>
              <a:defRPr sz="1800" b="1"/>
            </a:lvl8pPr>
            <a:lvl9pPr marL="400926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081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675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64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1047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1156" indent="0">
              <a:buNone/>
              <a:defRPr sz="1300"/>
            </a:lvl2pPr>
            <a:lvl3pPr marL="1002317" indent="0">
              <a:buNone/>
              <a:defRPr sz="1100"/>
            </a:lvl3pPr>
            <a:lvl4pPr marL="1503478" indent="0">
              <a:buNone/>
              <a:defRPr sz="1000"/>
            </a:lvl4pPr>
            <a:lvl5pPr marL="2004632" indent="0">
              <a:buNone/>
              <a:defRPr sz="1000"/>
            </a:lvl5pPr>
            <a:lvl6pPr marL="2505794" indent="0">
              <a:buNone/>
              <a:defRPr sz="1000"/>
            </a:lvl6pPr>
            <a:lvl7pPr marL="3006950" indent="0">
              <a:buNone/>
              <a:defRPr sz="1000"/>
            </a:lvl7pPr>
            <a:lvl8pPr marL="3508097" indent="0">
              <a:buNone/>
              <a:defRPr sz="1000"/>
            </a:lvl8pPr>
            <a:lvl9pPr marL="400926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124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1156" indent="0">
              <a:buNone/>
              <a:defRPr sz="3100"/>
            </a:lvl2pPr>
            <a:lvl3pPr marL="1002317" indent="0">
              <a:buNone/>
              <a:defRPr sz="2600"/>
            </a:lvl3pPr>
            <a:lvl4pPr marL="1503478" indent="0">
              <a:buNone/>
              <a:defRPr sz="2200"/>
            </a:lvl4pPr>
            <a:lvl5pPr marL="2004632" indent="0">
              <a:buNone/>
              <a:defRPr sz="2200"/>
            </a:lvl5pPr>
            <a:lvl6pPr marL="2505794" indent="0">
              <a:buNone/>
              <a:defRPr sz="2200"/>
            </a:lvl6pPr>
            <a:lvl7pPr marL="3006950" indent="0">
              <a:buNone/>
              <a:defRPr sz="2200"/>
            </a:lvl7pPr>
            <a:lvl8pPr marL="3508097" indent="0">
              <a:buNone/>
              <a:defRPr sz="2200"/>
            </a:lvl8pPr>
            <a:lvl9pPr marL="4009262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1156" indent="0">
              <a:buNone/>
              <a:defRPr sz="1300"/>
            </a:lvl2pPr>
            <a:lvl3pPr marL="1002317" indent="0">
              <a:buNone/>
              <a:defRPr sz="1100"/>
            </a:lvl3pPr>
            <a:lvl4pPr marL="1503478" indent="0">
              <a:buNone/>
              <a:defRPr sz="1000"/>
            </a:lvl4pPr>
            <a:lvl5pPr marL="2004632" indent="0">
              <a:buNone/>
              <a:defRPr sz="1000"/>
            </a:lvl5pPr>
            <a:lvl6pPr marL="2505794" indent="0">
              <a:buNone/>
              <a:defRPr sz="1000"/>
            </a:lvl6pPr>
            <a:lvl7pPr marL="3006950" indent="0">
              <a:buNone/>
              <a:defRPr sz="1000"/>
            </a:lvl7pPr>
            <a:lvl8pPr marL="3508097" indent="0">
              <a:buNone/>
              <a:defRPr sz="1000"/>
            </a:lvl8pPr>
            <a:lvl9pPr marL="400926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5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59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97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97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970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1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2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4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5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6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8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9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10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750" y="1007957"/>
            <a:ext cx="1527844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142133" y="1531241"/>
            <a:ext cx="5796359" cy="1749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253" tIns="50129" rIns="100253" bIns="50129"/>
          <a:lstStyle/>
          <a:p>
            <a:pPr defTabSz="5013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5282" y="6731961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253" tIns="50129" rIns="100253" bIns="50129"/>
          <a:lstStyle/>
          <a:p>
            <a:pPr defTabSz="5013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34" y="751212"/>
            <a:ext cx="1631101" cy="10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9028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	9/21/10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4448" y="7006754"/>
            <a:ext cx="2352146" cy="402483"/>
          </a:xfrm>
        </p:spPr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2681" y="6879059"/>
            <a:ext cx="773917" cy="25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95282" y="1532934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253" tIns="50129" rIns="100253" bIns="50129"/>
          <a:lstStyle/>
          <a:p>
            <a:pPr defTabSz="5013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5282" y="6752960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253" tIns="50129" rIns="100253" bIns="50129"/>
          <a:lstStyle/>
          <a:p>
            <a:pPr defTabSz="5013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81" y="6816226"/>
            <a:ext cx="613260" cy="3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14326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847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13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27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41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54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68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81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095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109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438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1364" indent="0">
              <a:buNone/>
              <a:defRPr sz="2200" b="1"/>
            </a:lvl2pPr>
            <a:lvl3pPr marL="1002733" indent="0">
              <a:buNone/>
              <a:defRPr sz="2000" b="1"/>
            </a:lvl3pPr>
            <a:lvl4pPr marL="1504102" indent="0">
              <a:buNone/>
              <a:defRPr sz="1800" b="1"/>
            </a:lvl4pPr>
            <a:lvl5pPr marL="2005464" indent="0">
              <a:buNone/>
              <a:defRPr sz="1800" b="1"/>
            </a:lvl5pPr>
            <a:lvl6pPr marL="2506832" indent="0">
              <a:buNone/>
              <a:defRPr sz="1800" b="1"/>
            </a:lvl6pPr>
            <a:lvl7pPr marL="3008198" indent="0">
              <a:buNone/>
              <a:defRPr sz="1800" b="1"/>
            </a:lvl7pPr>
            <a:lvl8pPr marL="3509552" indent="0">
              <a:buNone/>
              <a:defRPr sz="1800" b="1"/>
            </a:lvl8pPr>
            <a:lvl9pPr marL="401092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1364" indent="0">
              <a:buNone/>
              <a:defRPr sz="2200" b="1"/>
            </a:lvl2pPr>
            <a:lvl3pPr marL="1002733" indent="0">
              <a:buNone/>
              <a:defRPr sz="2000" b="1"/>
            </a:lvl3pPr>
            <a:lvl4pPr marL="1504102" indent="0">
              <a:buNone/>
              <a:defRPr sz="1800" b="1"/>
            </a:lvl4pPr>
            <a:lvl5pPr marL="2005464" indent="0">
              <a:buNone/>
              <a:defRPr sz="1800" b="1"/>
            </a:lvl5pPr>
            <a:lvl6pPr marL="2506832" indent="0">
              <a:buNone/>
              <a:defRPr sz="1800" b="1"/>
            </a:lvl6pPr>
            <a:lvl7pPr marL="3008198" indent="0">
              <a:buNone/>
              <a:defRPr sz="1800" b="1"/>
            </a:lvl7pPr>
            <a:lvl8pPr marL="3509552" indent="0">
              <a:buNone/>
              <a:defRPr sz="1800" b="1"/>
            </a:lvl8pPr>
            <a:lvl9pPr marL="401092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212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540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440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1043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1364" indent="0">
              <a:buNone/>
              <a:defRPr sz="1300"/>
            </a:lvl2pPr>
            <a:lvl3pPr marL="1002733" indent="0">
              <a:buNone/>
              <a:defRPr sz="1100"/>
            </a:lvl3pPr>
            <a:lvl4pPr marL="1504102" indent="0">
              <a:buNone/>
              <a:defRPr sz="1000"/>
            </a:lvl4pPr>
            <a:lvl5pPr marL="2005464" indent="0">
              <a:buNone/>
              <a:defRPr sz="1000"/>
            </a:lvl5pPr>
            <a:lvl6pPr marL="2506832" indent="0">
              <a:buNone/>
              <a:defRPr sz="1000"/>
            </a:lvl6pPr>
            <a:lvl7pPr marL="3008198" indent="0">
              <a:buNone/>
              <a:defRPr sz="1000"/>
            </a:lvl7pPr>
            <a:lvl8pPr marL="3509552" indent="0">
              <a:buNone/>
              <a:defRPr sz="1000"/>
            </a:lvl8pPr>
            <a:lvl9pPr marL="401092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931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1364" indent="0">
              <a:buNone/>
              <a:defRPr sz="3100"/>
            </a:lvl2pPr>
            <a:lvl3pPr marL="1002733" indent="0">
              <a:buNone/>
              <a:defRPr sz="2600"/>
            </a:lvl3pPr>
            <a:lvl4pPr marL="1504102" indent="0">
              <a:buNone/>
              <a:defRPr sz="2200"/>
            </a:lvl4pPr>
            <a:lvl5pPr marL="2005464" indent="0">
              <a:buNone/>
              <a:defRPr sz="2200"/>
            </a:lvl5pPr>
            <a:lvl6pPr marL="2506832" indent="0">
              <a:buNone/>
              <a:defRPr sz="2200"/>
            </a:lvl6pPr>
            <a:lvl7pPr marL="3008198" indent="0">
              <a:buNone/>
              <a:defRPr sz="2200"/>
            </a:lvl7pPr>
            <a:lvl8pPr marL="3509552" indent="0">
              <a:buNone/>
              <a:defRPr sz="2200"/>
            </a:lvl8pPr>
            <a:lvl9pPr marL="4010925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1364" indent="0">
              <a:buNone/>
              <a:defRPr sz="1300"/>
            </a:lvl2pPr>
            <a:lvl3pPr marL="1002733" indent="0">
              <a:buNone/>
              <a:defRPr sz="1100"/>
            </a:lvl3pPr>
            <a:lvl4pPr marL="1504102" indent="0">
              <a:buNone/>
              <a:defRPr sz="1000"/>
            </a:lvl4pPr>
            <a:lvl5pPr marL="2005464" indent="0">
              <a:buNone/>
              <a:defRPr sz="1000"/>
            </a:lvl5pPr>
            <a:lvl6pPr marL="2506832" indent="0">
              <a:buNone/>
              <a:defRPr sz="1000"/>
            </a:lvl6pPr>
            <a:lvl7pPr marL="3008198" indent="0">
              <a:buNone/>
              <a:defRPr sz="1000"/>
            </a:lvl7pPr>
            <a:lvl8pPr marL="3509552" indent="0">
              <a:buNone/>
              <a:defRPr sz="1000"/>
            </a:lvl8pPr>
            <a:lvl9pPr marL="401092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816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182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93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93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46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3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4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6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7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9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0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12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750" y="1007957"/>
            <a:ext cx="1527844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142133" y="1531237"/>
            <a:ext cx="5796359" cy="1749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286" tIns="50146" rIns="100286" bIns="50146"/>
          <a:lstStyle/>
          <a:p>
            <a:pPr defTabSz="5015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5282" y="6731961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286" tIns="50146" rIns="100286" bIns="50146"/>
          <a:lstStyle/>
          <a:p>
            <a:pPr defTabSz="5015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34" y="751208"/>
            <a:ext cx="1631101" cy="10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71074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	9/21/10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4448" y="7006751"/>
            <a:ext cx="2352146" cy="402483"/>
          </a:xfrm>
        </p:spPr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2681" y="6879059"/>
            <a:ext cx="773917" cy="25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95282" y="1532934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286" tIns="50146" rIns="100286" bIns="50146"/>
          <a:lstStyle/>
          <a:p>
            <a:pPr defTabSz="5015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5282" y="6752960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286" tIns="50146" rIns="100286" bIns="50146"/>
          <a:lstStyle/>
          <a:p>
            <a:pPr defTabSz="5015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81" y="6816226"/>
            <a:ext cx="613260" cy="3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972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844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1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30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45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6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76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91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10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121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359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25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1519" indent="0">
              <a:buNone/>
              <a:defRPr sz="2200" b="1"/>
            </a:lvl2pPr>
            <a:lvl3pPr marL="1003044" indent="0">
              <a:buNone/>
              <a:defRPr sz="2000" b="1"/>
            </a:lvl3pPr>
            <a:lvl4pPr marL="1504569" indent="0">
              <a:buNone/>
              <a:defRPr sz="1800" b="1"/>
            </a:lvl4pPr>
            <a:lvl5pPr marL="2006087" indent="0">
              <a:buNone/>
              <a:defRPr sz="1800" b="1"/>
            </a:lvl5pPr>
            <a:lvl6pPr marL="2507612" indent="0">
              <a:buNone/>
              <a:defRPr sz="1800" b="1"/>
            </a:lvl6pPr>
            <a:lvl7pPr marL="3009133" indent="0">
              <a:buNone/>
              <a:defRPr sz="1800" b="1"/>
            </a:lvl7pPr>
            <a:lvl8pPr marL="3510644" indent="0">
              <a:buNone/>
              <a:defRPr sz="1800" b="1"/>
            </a:lvl8pPr>
            <a:lvl9pPr marL="40121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1519" indent="0">
              <a:buNone/>
              <a:defRPr sz="2200" b="1"/>
            </a:lvl2pPr>
            <a:lvl3pPr marL="1003044" indent="0">
              <a:buNone/>
              <a:defRPr sz="2000" b="1"/>
            </a:lvl3pPr>
            <a:lvl4pPr marL="1504569" indent="0">
              <a:buNone/>
              <a:defRPr sz="1800" b="1"/>
            </a:lvl4pPr>
            <a:lvl5pPr marL="2006087" indent="0">
              <a:buNone/>
              <a:defRPr sz="1800" b="1"/>
            </a:lvl5pPr>
            <a:lvl6pPr marL="2507612" indent="0">
              <a:buNone/>
              <a:defRPr sz="1800" b="1"/>
            </a:lvl6pPr>
            <a:lvl7pPr marL="3009133" indent="0">
              <a:buNone/>
              <a:defRPr sz="1800" b="1"/>
            </a:lvl7pPr>
            <a:lvl8pPr marL="3510644" indent="0">
              <a:buNone/>
              <a:defRPr sz="1800" b="1"/>
            </a:lvl8pPr>
            <a:lvl9pPr marL="40121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493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857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241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1040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1519" indent="0">
              <a:buNone/>
              <a:defRPr sz="1300"/>
            </a:lvl2pPr>
            <a:lvl3pPr marL="1003044" indent="0">
              <a:buNone/>
              <a:defRPr sz="1100"/>
            </a:lvl3pPr>
            <a:lvl4pPr marL="1504569" indent="0">
              <a:buNone/>
              <a:defRPr sz="1000"/>
            </a:lvl4pPr>
            <a:lvl5pPr marL="2006087" indent="0">
              <a:buNone/>
              <a:defRPr sz="1000"/>
            </a:lvl5pPr>
            <a:lvl6pPr marL="2507612" indent="0">
              <a:buNone/>
              <a:defRPr sz="1000"/>
            </a:lvl6pPr>
            <a:lvl7pPr marL="3009133" indent="0">
              <a:buNone/>
              <a:defRPr sz="1000"/>
            </a:lvl7pPr>
            <a:lvl8pPr marL="3510644" indent="0">
              <a:buNone/>
              <a:defRPr sz="1000"/>
            </a:lvl8pPr>
            <a:lvl9pPr marL="40121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404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1519" indent="0">
              <a:buNone/>
              <a:defRPr sz="3100"/>
            </a:lvl2pPr>
            <a:lvl3pPr marL="1003044" indent="0">
              <a:buNone/>
              <a:defRPr sz="2600"/>
            </a:lvl3pPr>
            <a:lvl4pPr marL="1504569" indent="0">
              <a:buNone/>
              <a:defRPr sz="2200"/>
            </a:lvl4pPr>
            <a:lvl5pPr marL="2006087" indent="0">
              <a:buNone/>
              <a:defRPr sz="2200"/>
            </a:lvl5pPr>
            <a:lvl6pPr marL="2507612" indent="0">
              <a:buNone/>
              <a:defRPr sz="2200"/>
            </a:lvl6pPr>
            <a:lvl7pPr marL="3009133" indent="0">
              <a:buNone/>
              <a:defRPr sz="2200"/>
            </a:lvl7pPr>
            <a:lvl8pPr marL="3510644" indent="0">
              <a:buNone/>
              <a:defRPr sz="2200"/>
            </a:lvl8pPr>
            <a:lvl9pPr marL="4012172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1519" indent="0">
              <a:buNone/>
              <a:defRPr sz="1300"/>
            </a:lvl2pPr>
            <a:lvl3pPr marL="1003044" indent="0">
              <a:buNone/>
              <a:defRPr sz="1100"/>
            </a:lvl3pPr>
            <a:lvl4pPr marL="1504569" indent="0">
              <a:buNone/>
              <a:defRPr sz="1000"/>
            </a:lvl4pPr>
            <a:lvl5pPr marL="2006087" indent="0">
              <a:buNone/>
              <a:defRPr sz="1000"/>
            </a:lvl5pPr>
            <a:lvl6pPr marL="2507612" indent="0">
              <a:buNone/>
              <a:defRPr sz="1000"/>
            </a:lvl6pPr>
            <a:lvl7pPr marL="3009133" indent="0">
              <a:buNone/>
              <a:defRPr sz="1000"/>
            </a:lvl7pPr>
            <a:lvl8pPr marL="3510644" indent="0">
              <a:buNone/>
              <a:defRPr sz="1000"/>
            </a:lvl8pPr>
            <a:lvl9pPr marL="40121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213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808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90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90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197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9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2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750" y="1007957"/>
            <a:ext cx="1527844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142133" y="1531201"/>
            <a:ext cx="5796359" cy="1749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641" tIns="50323" rIns="100641" bIns="50323"/>
          <a:lstStyle/>
          <a:p>
            <a:pPr defTabSz="5032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5282" y="6731961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641" tIns="50323" rIns="100641" bIns="50323"/>
          <a:lstStyle/>
          <a:p>
            <a:pPr defTabSz="5032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34" y="751172"/>
            <a:ext cx="1631101" cy="10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972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8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21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4647" indent="0">
              <a:buNone/>
              <a:defRPr sz="1200"/>
            </a:lvl2pPr>
            <a:lvl3pPr marL="909291" indent="0">
              <a:buNone/>
              <a:defRPr sz="1000"/>
            </a:lvl3pPr>
            <a:lvl4pPr marL="1363945" indent="0">
              <a:buNone/>
              <a:defRPr sz="900"/>
            </a:lvl4pPr>
            <a:lvl5pPr marL="1818592" indent="0">
              <a:buNone/>
              <a:defRPr sz="900"/>
            </a:lvl5pPr>
            <a:lvl6pPr marL="2273225" indent="0">
              <a:buNone/>
              <a:defRPr sz="900"/>
            </a:lvl6pPr>
            <a:lvl7pPr marL="2727884" indent="0">
              <a:buNone/>
              <a:defRPr sz="900"/>
            </a:lvl7pPr>
            <a:lvl8pPr marL="3182531" indent="0">
              <a:buNone/>
              <a:defRPr sz="900"/>
            </a:lvl8pPr>
            <a:lvl9pPr marL="36371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	9/21/10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4448" y="7006715"/>
            <a:ext cx="2352146" cy="402483"/>
          </a:xfrm>
        </p:spPr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2681" y="6879059"/>
            <a:ext cx="773917" cy="25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95282" y="1532934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641" tIns="50323" rIns="100641" bIns="50323"/>
          <a:lstStyle/>
          <a:p>
            <a:pPr defTabSz="5032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5282" y="6752960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641" tIns="50323" rIns="100641" bIns="50323"/>
          <a:lstStyle/>
          <a:p>
            <a:pPr defTabSz="5032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81" y="6816226"/>
            <a:ext cx="613260" cy="3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9151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807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2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64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97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29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62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94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2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59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780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111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239" indent="0">
              <a:buNone/>
              <a:defRPr sz="2200" b="1"/>
            </a:lvl2pPr>
            <a:lvl3pPr marL="1006481" indent="0">
              <a:buNone/>
              <a:defRPr sz="2000" b="1"/>
            </a:lvl3pPr>
            <a:lvl4pPr marL="1509723" indent="0">
              <a:buNone/>
              <a:defRPr sz="1800" b="1"/>
            </a:lvl4pPr>
            <a:lvl5pPr marL="2012962" indent="0">
              <a:buNone/>
              <a:defRPr sz="1800" b="1"/>
            </a:lvl5pPr>
            <a:lvl6pPr marL="2516204" indent="0">
              <a:buNone/>
              <a:defRPr sz="1800" b="1"/>
            </a:lvl6pPr>
            <a:lvl7pPr marL="3019444" indent="0">
              <a:buNone/>
              <a:defRPr sz="1800" b="1"/>
            </a:lvl7pPr>
            <a:lvl8pPr marL="3522677" indent="0">
              <a:buNone/>
              <a:defRPr sz="1800" b="1"/>
            </a:lvl8pPr>
            <a:lvl9pPr marL="40259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239" indent="0">
              <a:buNone/>
              <a:defRPr sz="2200" b="1"/>
            </a:lvl2pPr>
            <a:lvl3pPr marL="1006481" indent="0">
              <a:buNone/>
              <a:defRPr sz="2000" b="1"/>
            </a:lvl3pPr>
            <a:lvl4pPr marL="1509723" indent="0">
              <a:buNone/>
              <a:defRPr sz="1800" b="1"/>
            </a:lvl4pPr>
            <a:lvl5pPr marL="2012962" indent="0">
              <a:buNone/>
              <a:defRPr sz="1800" b="1"/>
            </a:lvl5pPr>
            <a:lvl6pPr marL="2516204" indent="0">
              <a:buNone/>
              <a:defRPr sz="1800" b="1"/>
            </a:lvl6pPr>
            <a:lvl7pPr marL="3019444" indent="0">
              <a:buNone/>
              <a:defRPr sz="1800" b="1"/>
            </a:lvl7pPr>
            <a:lvl8pPr marL="3522677" indent="0">
              <a:buNone/>
              <a:defRPr sz="1800" b="1"/>
            </a:lvl8pPr>
            <a:lvl9pPr marL="40259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110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469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102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1003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239" indent="0">
              <a:buNone/>
              <a:defRPr sz="1300"/>
            </a:lvl2pPr>
            <a:lvl3pPr marL="1006481" indent="0">
              <a:buNone/>
              <a:defRPr sz="1100"/>
            </a:lvl3pPr>
            <a:lvl4pPr marL="1509723" indent="0">
              <a:buNone/>
              <a:defRPr sz="1000"/>
            </a:lvl4pPr>
            <a:lvl5pPr marL="2012962" indent="0">
              <a:buNone/>
              <a:defRPr sz="1000"/>
            </a:lvl5pPr>
            <a:lvl6pPr marL="2516204" indent="0">
              <a:buNone/>
              <a:defRPr sz="1000"/>
            </a:lvl6pPr>
            <a:lvl7pPr marL="3019444" indent="0">
              <a:buNone/>
              <a:defRPr sz="1000"/>
            </a:lvl7pPr>
            <a:lvl8pPr marL="3522677" indent="0">
              <a:buNone/>
              <a:defRPr sz="1000"/>
            </a:lvl8pPr>
            <a:lvl9pPr marL="40259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290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239" indent="0">
              <a:buNone/>
              <a:defRPr sz="3100"/>
            </a:lvl2pPr>
            <a:lvl3pPr marL="1006481" indent="0">
              <a:buNone/>
              <a:defRPr sz="2600"/>
            </a:lvl3pPr>
            <a:lvl4pPr marL="1509723" indent="0">
              <a:buNone/>
              <a:defRPr sz="2200"/>
            </a:lvl4pPr>
            <a:lvl5pPr marL="2012962" indent="0">
              <a:buNone/>
              <a:defRPr sz="2200"/>
            </a:lvl5pPr>
            <a:lvl6pPr marL="2516204" indent="0">
              <a:buNone/>
              <a:defRPr sz="2200"/>
            </a:lvl6pPr>
            <a:lvl7pPr marL="3019444" indent="0">
              <a:buNone/>
              <a:defRPr sz="2200"/>
            </a:lvl7pPr>
            <a:lvl8pPr marL="3522677" indent="0">
              <a:buNone/>
              <a:defRPr sz="2200"/>
            </a:lvl8pPr>
            <a:lvl9pPr marL="4025924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239" indent="0">
              <a:buNone/>
              <a:defRPr sz="1300"/>
            </a:lvl2pPr>
            <a:lvl3pPr marL="1006481" indent="0">
              <a:buNone/>
              <a:defRPr sz="1100"/>
            </a:lvl3pPr>
            <a:lvl4pPr marL="1509723" indent="0">
              <a:buNone/>
              <a:defRPr sz="1000"/>
            </a:lvl4pPr>
            <a:lvl5pPr marL="2012962" indent="0">
              <a:buNone/>
              <a:defRPr sz="1000"/>
            </a:lvl5pPr>
            <a:lvl6pPr marL="2516204" indent="0">
              <a:buNone/>
              <a:defRPr sz="1000"/>
            </a:lvl6pPr>
            <a:lvl7pPr marL="3019444" indent="0">
              <a:buNone/>
              <a:defRPr sz="1000"/>
            </a:lvl7pPr>
            <a:lvl8pPr marL="3522677" indent="0">
              <a:buNone/>
              <a:defRPr sz="1000"/>
            </a:lvl8pPr>
            <a:lvl9pPr marL="40259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382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808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53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53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2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3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3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4647" indent="0">
              <a:buNone/>
              <a:defRPr sz="2800"/>
            </a:lvl2pPr>
            <a:lvl3pPr marL="909291" indent="0">
              <a:buNone/>
              <a:defRPr sz="2400"/>
            </a:lvl3pPr>
            <a:lvl4pPr marL="1363945" indent="0">
              <a:buNone/>
              <a:defRPr sz="2000"/>
            </a:lvl4pPr>
            <a:lvl5pPr marL="1818592" indent="0">
              <a:buNone/>
              <a:defRPr sz="2000"/>
            </a:lvl5pPr>
            <a:lvl6pPr marL="2273225" indent="0">
              <a:buNone/>
              <a:defRPr sz="2000"/>
            </a:lvl6pPr>
            <a:lvl7pPr marL="2727884" indent="0">
              <a:buNone/>
              <a:defRPr sz="2000"/>
            </a:lvl7pPr>
            <a:lvl8pPr marL="3182531" indent="0">
              <a:buNone/>
              <a:defRPr sz="2000"/>
            </a:lvl8pPr>
            <a:lvl9pPr marL="36371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3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4647" indent="0">
              <a:buNone/>
              <a:defRPr sz="1200"/>
            </a:lvl2pPr>
            <a:lvl3pPr marL="909291" indent="0">
              <a:buNone/>
              <a:defRPr sz="1000"/>
            </a:lvl3pPr>
            <a:lvl4pPr marL="1363945" indent="0">
              <a:buNone/>
              <a:defRPr sz="900"/>
            </a:lvl4pPr>
            <a:lvl5pPr marL="1818592" indent="0">
              <a:buNone/>
              <a:defRPr sz="900"/>
            </a:lvl5pPr>
            <a:lvl6pPr marL="2273225" indent="0">
              <a:buNone/>
              <a:defRPr sz="900"/>
            </a:lvl6pPr>
            <a:lvl7pPr marL="2727884" indent="0">
              <a:buNone/>
              <a:defRPr sz="900"/>
            </a:lvl7pPr>
            <a:lvl8pPr marL="3182531" indent="0">
              <a:buNone/>
              <a:defRPr sz="900"/>
            </a:lvl8pPr>
            <a:lvl9pPr marL="36371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4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5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9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750" y="1007957"/>
            <a:ext cx="1527844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142133" y="1531191"/>
            <a:ext cx="5796359" cy="1749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739" tIns="50372" rIns="100739" bIns="50372"/>
          <a:lstStyle/>
          <a:p>
            <a:pPr defTabSz="5037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5282" y="6731961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739" tIns="50372" rIns="100739" bIns="50372"/>
          <a:lstStyle/>
          <a:p>
            <a:pPr defTabSz="5037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34" y="751162"/>
            <a:ext cx="1631101" cy="10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02878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	9/21/10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4448" y="7006705"/>
            <a:ext cx="2352146" cy="402483"/>
          </a:xfrm>
        </p:spPr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2681" y="6879059"/>
            <a:ext cx="773917" cy="25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95282" y="1532934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739" tIns="50372" rIns="100739" bIns="50372"/>
          <a:lstStyle/>
          <a:p>
            <a:pPr defTabSz="5037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5282" y="6752960"/>
            <a:ext cx="9081312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100739" tIns="50372" rIns="100739" bIns="50372"/>
          <a:lstStyle/>
          <a:p>
            <a:pPr defTabSz="5037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81" y="6816226"/>
            <a:ext cx="613260" cy="3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25064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7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71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4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1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48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85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22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59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96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775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3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10" indent="0">
              <a:buNone/>
              <a:defRPr sz="2200" b="1"/>
            </a:lvl2pPr>
            <a:lvl3pPr marL="1007421" indent="0">
              <a:buNone/>
              <a:defRPr sz="2000" b="1"/>
            </a:lvl3pPr>
            <a:lvl4pPr marL="1511132" indent="0">
              <a:buNone/>
              <a:defRPr sz="1800" b="1"/>
            </a:lvl4pPr>
            <a:lvl5pPr marL="2014841" indent="0">
              <a:buNone/>
              <a:defRPr sz="1800" b="1"/>
            </a:lvl5pPr>
            <a:lvl6pPr marL="2518552" indent="0">
              <a:buNone/>
              <a:defRPr sz="1800" b="1"/>
            </a:lvl6pPr>
            <a:lvl7pPr marL="3022262" indent="0">
              <a:buNone/>
              <a:defRPr sz="1800" b="1"/>
            </a:lvl7pPr>
            <a:lvl8pPr marL="3525971" indent="0">
              <a:buNone/>
              <a:defRPr sz="1800" b="1"/>
            </a:lvl8pPr>
            <a:lvl9pPr marL="402968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10" indent="0">
              <a:buNone/>
              <a:defRPr sz="2200" b="1"/>
            </a:lvl2pPr>
            <a:lvl3pPr marL="1007421" indent="0">
              <a:buNone/>
              <a:defRPr sz="2000" b="1"/>
            </a:lvl3pPr>
            <a:lvl4pPr marL="1511132" indent="0">
              <a:buNone/>
              <a:defRPr sz="1800" b="1"/>
            </a:lvl4pPr>
            <a:lvl5pPr marL="2014841" indent="0">
              <a:buNone/>
              <a:defRPr sz="1800" b="1"/>
            </a:lvl5pPr>
            <a:lvl6pPr marL="2518552" indent="0">
              <a:buNone/>
              <a:defRPr sz="1800" b="1"/>
            </a:lvl6pPr>
            <a:lvl7pPr marL="3022262" indent="0">
              <a:buNone/>
              <a:defRPr sz="1800" b="1"/>
            </a:lvl7pPr>
            <a:lvl8pPr marL="3525971" indent="0">
              <a:buNone/>
              <a:defRPr sz="1800" b="1"/>
            </a:lvl8pPr>
            <a:lvl9pPr marL="402968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848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64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793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0993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710" indent="0">
              <a:buNone/>
              <a:defRPr sz="1300"/>
            </a:lvl2pPr>
            <a:lvl3pPr marL="1007421" indent="0">
              <a:buNone/>
              <a:defRPr sz="1100"/>
            </a:lvl3pPr>
            <a:lvl4pPr marL="1511132" indent="0">
              <a:buNone/>
              <a:defRPr sz="1000"/>
            </a:lvl4pPr>
            <a:lvl5pPr marL="2014841" indent="0">
              <a:buNone/>
              <a:defRPr sz="1000"/>
            </a:lvl5pPr>
            <a:lvl6pPr marL="2518552" indent="0">
              <a:buNone/>
              <a:defRPr sz="1000"/>
            </a:lvl6pPr>
            <a:lvl7pPr marL="3022262" indent="0">
              <a:buNone/>
              <a:defRPr sz="1000"/>
            </a:lvl7pPr>
            <a:lvl8pPr marL="3525971" indent="0">
              <a:buNone/>
              <a:defRPr sz="1000"/>
            </a:lvl8pPr>
            <a:lvl9pPr marL="402968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684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710" indent="0">
              <a:buNone/>
              <a:defRPr sz="3100"/>
            </a:lvl2pPr>
            <a:lvl3pPr marL="1007421" indent="0">
              <a:buNone/>
              <a:defRPr sz="2600"/>
            </a:lvl3pPr>
            <a:lvl4pPr marL="1511132" indent="0">
              <a:buNone/>
              <a:defRPr sz="2200"/>
            </a:lvl4pPr>
            <a:lvl5pPr marL="2014841" indent="0">
              <a:buNone/>
              <a:defRPr sz="2200"/>
            </a:lvl5pPr>
            <a:lvl6pPr marL="2518552" indent="0">
              <a:buNone/>
              <a:defRPr sz="2200"/>
            </a:lvl6pPr>
            <a:lvl7pPr marL="3022262" indent="0">
              <a:buNone/>
              <a:defRPr sz="2200"/>
            </a:lvl7pPr>
            <a:lvl8pPr marL="3525971" indent="0">
              <a:buNone/>
              <a:defRPr sz="2200"/>
            </a:lvl8pPr>
            <a:lvl9pPr marL="4029683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710" indent="0">
              <a:buNone/>
              <a:defRPr sz="1300"/>
            </a:lvl2pPr>
            <a:lvl3pPr marL="1007421" indent="0">
              <a:buNone/>
              <a:defRPr sz="1100"/>
            </a:lvl3pPr>
            <a:lvl4pPr marL="1511132" indent="0">
              <a:buNone/>
              <a:defRPr sz="1000"/>
            </a:lvl4pPr>
            <a:lvl5pPr marL="2014841" indent="0">
              <a:buNone/>
              <a:defRPr sz="1000"/>
            </a:lvl5pPr>
            <a:lvl6pPr marL="2518552" indent="0">
              <a:buNone/>
              <a:defRPr sz="1000"/>
            </a:lvl6pPr>
            <a:lvl7pPr marL="3022262" indent="0">
              <a:buNone/>
              <a:defRPr sz="1000"/>
            </a:lvl7pPr>
            <a:lvl8pPr marL="3525971" indent="0">
              <a:buNone/>
              <a:defRPr sz="1000"/>
            </a:lvl8pPr>
            <a:lvl9pPr marL="402968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049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7" y="303272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2" tIns="45462" rIns="90922" bIns="454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7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2" tIns="45462" rIns="90922" bIns="454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0922" tIns="45462" rIns="90922" bIns="45462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0922" tIns="45462" rIns="90922" bIns="45462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8" y="7007225"/>
            <a:ext cx="2352675" cy="401638"/>
          </a:xfrm>
          <a:prstGeom prst="rect">
            <a:avLst/>
          </a:prstGeom>
        </p:spPr>
        <p:txBody>
          <a:bodyPr vert="horz" wrap="square" lIns="90922" tIns="45462" rIns="90922" bIns="45462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464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92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394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85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988" indent="-3409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8809" indent="-2841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36610" indent="-2273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1268" indent="-2273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45915" indent="-2273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00569" indent="-227328" algn="l" defTabSz="909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5207" indent="-227328" algn="l" defTabSz="909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853" indent="-227328" algn="l" defTabSz="909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506" indent="-227328" algn="l" defTabSz="909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47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91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45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92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225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884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531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191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39" tIns="50372" rIns="100739" bIns="5037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739" tIns="50372" rIns="100739" bIns="503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5"/>
            <a:ext cx="2352146" cy="402483"/>
          </a:xfrm>
          <a:prstGeom prst="rect">
            <a:avLst/>
          </a:prstGeom>
        </p:spPr>
        <p:txBody>
          <a:bodyPr vert="horz" lIns="100739" tIns="50372" rIns="100739" bIns="5037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371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5"/>
            <a:ext cx="3192198" cy="402483"/>
          </a:xfrm>
          <a:prstGeom prst="rect">
            <a:avLst/>
          </a:prstGeom>
        </p:spPr>
        <p:txBody>
          <a:bodyPr vert="horz" lIns="100739" tIns="50372" rIns="100739" bIns="5037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371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5"/>
            <a:ext cx="2352146" cy="402483"/>
          </a:xfrm>
          <a:prstGeom prst="rect">
            <a:avLst/>
          </a:prstGeom>
        </p:spPr>
        <p:txBody>
          <a:bodyPr vert="horz" lIns="100739" tIns="50372" rIns="100739" bIns="5037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3710" fontAlgn="auto">
              <a:spcBef>
                <a:spcPts val="0"/>
              </a:spcBef>
              <a:spcAft>
                <a:spcPts val="0"/>
              </a:spcAft>
            </a:pPr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0371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156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</p:sldLayoutIdLst>
  <p:hf hdr="0" ftr="0" dt="0"/>
  <p:txStyles>
    <p:titleStyle>
      <a:lvl1pPr algn="ctr" defTabSz="50371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782" indent="-377782" algn="l" defTabSz="503710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529" indent="-314817" algn="l" defTabSz="503710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279" indent="-251856" algn="l" defTabSz="50371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988" indent="-251856" algn="l" defTabSz="50371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697" indent="-251856" algn="l" defTabSz="50371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407" indent="-251856" algn="l" defTabSz="50371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118" indent="-251856" algn="l" defTabSz="50371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7828" indent="-251856" algn="l" defTabSz="50371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1538" indent="-251856" algn="l" defTabSz="50371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10" algn="l" defTabSz="50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421" algn="l" defTabSz="50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132" algn="l" defTabSz="50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841" algn="l" defTabSz="50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552" algn="l" defTabSz="50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262" algn="l" defTabSz="50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5971" algn="l" defTabSz="50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9683" algn="l" defTabSz="50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7" y="303272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2" tIns="45462" rIns="90922" bIns="454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7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2" tIns="45462" rIns="90922" bIns="454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0922" tIns="45462" rIns="90922" bIns="45462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0922" tIns="45462" rIns="90922" bIns="45462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8" y="7007225"/>
            <a:ext cx="2352675" cy="401638"/>
          </a:xfrm>
          <a:prstGeom prst="rect">
            <a:avLst/>
          </a:prstGeom>
        </p:spPr>
        <p:txBody>
          <a:bodyPr vert="horz" wrap="square" lIns="90922" tIns="45462" rIns="90922" bIns="45462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464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92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394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85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988" indent="-3409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8809" indent="-2841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36610" indent="-2273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1268" indent="-2273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45915" indent="-2273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00569" indent="-227328" algn="l" defTabSz="909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5207" indent="-227328" algn="l" defTabSz="909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853" indent="-227328" algn="l" defTabSz="909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506" indent="-227328" algn="l" defTabSz="909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47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91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45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92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225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884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531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191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7" y="303272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2" tIns="45462" rIns="90922" bIns="454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7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2" tIns="45462" rIns="90922" bIns="454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0922" tIns="45462" rIns="90922" bIns="45462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0922" tIns="45462" rIns="90922" bIns="45462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8" y="7007225"/>
            <a:ext cx="2352675" cy="401638"/>
          </a:xfrm>
          <a:prstGeom prst="rect">
            <a:avLst/>
          </a:prstGeom>
        </p:spPr>
        <p:txBody>
          <a:bodyPr vert="horz" wrap="square" lIns="90922" tIns="45462" rIns="90922" bIns="45462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464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92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394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85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988" indent="-3409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8809" indent="-2841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36610" indent="-2273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1268" indent="-2273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45915" indent="-2273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00569" indent="-227328" algn="l" defTabSz="909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5207" indent="-227328" algn="l" defTabSz="909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853" indent="-227328" algn="l" defTabSz="909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506" indent="-227328" algn="l" defTabSz="909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47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91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45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92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225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884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531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191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8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2" tIns="45462" rIns="90922" bIns="454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7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2" tIns="45462" rIns="90922" bIns="454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40"/>
            <a:ext cx="2351088" cy="401637"/>
          </a:xfrm>
          <a:prstGeom prst="rect">
            <a:avLst/>
          </a:prstGeom>
        </p:spPr>
        <p:txBody>
          <a:bodyPr vert="horz" wrap="square" lIns="90922" tIns="45462" rIns="90922" bIns="45462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0922" tIns="45462" rIns="90922" bIns="45462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93" y="30486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5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8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0922" tIns="45462" rIns="90922" bIns="45462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0922" tIns="45462" rIns="90922" bIns="45462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8" y="7007225"/>
            <a:ext cx="2352675" cy="401638"/>
          </a:xfrm>
          <a:prstGeom prst="rect">
            <a:avLst/>
          </a:prstGeom>
        </p:spPr>
        <p:txBody>
          <a:bodyPr vert="horz" wrap="square" lIns="90922" tIns="45462" rIns="90922" bIns="45462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464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92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394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85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988" indent="-3409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8809" indent="-28415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36610" indent="-22732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1268" indent="-22732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45915" indent="-2273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00569" indent="-227328" algn="l" defTabSz="909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5207" indent="-227328" algn="l" defTabSz="909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853" indent="-227328" algn="l" defTabSz="909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506" indent="-227328" algn="l" defTabSz="909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47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91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45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92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225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884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531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191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8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43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7/2/2014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46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46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46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46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46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28120" indent="-214703" algn="r" defTabSz="454647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82775" indent="-214703" algn="r" defTabSz="454647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37417" indent="-214703" algn="r" defTabSz="454647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892064" indent="-214703" algn="r" defTabSz="454647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29398" indent="-322049" algn="l" defTabSz="4546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58777" indent="-285732" algn="l" defTabSz="4546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88167" indent="-214703" algn="l" defTabSz="454647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17559" indent="-214703" algn="l" defTabSz="454647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46945" indent="-214703" algn="l" defTabSz="454647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01598" indent="-214703" algn="l" defTabSz="454647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56236" indent="-214703" algn="l" defTabSz="454647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10880" indent="-214703" algn="l" defTabSz="454647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65535" indent="-214703" algn="l" defTabSz="454647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47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91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45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92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225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884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531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191" algn="l" defTabSz="909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210" tIns="50108" rIns="100210" bIns="5010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210" tIns="50108" rIns="100210" bIns="501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59"/>
            <a:ext cx="2352146" cy="402483"/>
          </a:xfrm>
          <a:prstGeom prst="rect">
            <a:avLst/>
          </a:prstGeom>
        </p:spPr>
        <p:txBody>
          <a:bodyPr vert="horz" lIns="100210" tIns="50108" rIns="100210" bIns="5010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1156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59"/>
            <a:ext cx="3192198" cy="402483"/>
          </a:xfrm>
          <a:prstGeom prst="rect">
            <a:avLst/>
          </a:prstGeom>
        </p:spPr>
        <p:txBody>
          <a:bodyPr vert="horz" lIns="100210" tIns="50108" rIns="100210" bIns="5010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1156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59"/>
            <a:ext cx="2352146" cy="402483"/>
          </a:xfrm>
          <a:prstGeom prst="rect">
            <a:avLst/>
          </a:prstGeom>
        </p:spPr>
        <p:txBody>
          <a:bodyPr vert="horz" lIns="100210" tIns="50108" rIns="100210" bIns="5010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1156" fontAlgn="auto">
              <a:spcBef>
                <a:spcPts val="0"/>
              </a:spcBef>
              <a:spcAft>
                <a:spcPts val="0"/>
              </a:spcAft>
            </a:pPr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0115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17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</p:sldLayoutIdLst>
  <p:hf hdr="0" ftr="0" dt="0"/>
  <p:txStyles>
    <p:titleStyle>
      <a:lvl1pPr algn="ctr" defTabSz="50115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867" indent="-375867" algn="l" defTabSz="501156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0" indent="-313234" algn="l" defTabSz="501156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2901" indent="-250576" algn="l" defTabSz="5011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4030" indent="-250576" algn="l" defTabSz="50115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5210" indent="-250576" algn="l" defTabSz="501156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6371" indent="-250576" algn="l" defTabSz="50115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7529" indent="-250576" algn="l" defTabSz="50115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8686" indent="-250576" algn="l" defTabSz="50115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9846" indent="-250576" algn="l" defTabSz="50115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1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156" algn="l" defTabSz="5011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317" algn="l" defTabSz="5011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3478" algn="l" defTabSz="5011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4632" algn="l" defTabSz="5011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794" algn="l" defTabSz="5011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6950" algn="l" defTabSz="5011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8097" algn="l" defTabSz="5011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9262" algn="l" defTabSz="5011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253" tIns="50129" rIns="100253" bIns="5012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253" tIns="50129" rIns="100253" bIns="501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54"/>
            <a:ext cx="2352146" cy="402483"/>
          </a:xfrm>
          <a:prstGeom prst="rect">
            <a:avLst/>
          </a:prstGeom>
        </p:spPr>
        <p:txBody>
          <a:bodyPr vert="horz" lIns="100253" tIns="50129" rIns="100253" bIns="5012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1364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54"/>
            <a:ext cx="3192198" cy="402483"/>
          </a:xfrm>
          <a:prstGeom prst="rect">
            <a:avLst/>
          </a:prstGeom>
        </p:spPr>
        <p:txBody>
          <a:bodyPr vert="horz" lIns="100253" tIns="50129" rIns="100253" bIns="5012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136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54"/>
            <a:ext cx="2352146" cy="402483"/>
          </a:xfrm>
          <a:prstGeom prst="rect">
            <a:avLst/>
          </a:prstGeom>
        </p:spPr>
        <p:txBody>
          <a:bodyPr vert="horz" lIns="100253" tIns="50129" rIns="100253" bIns="5012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1364" fontAlgn="auto">
              <a:spcBef>
                <a:spcPts val="0"/>
              </a:spcBef>
              <a:spcAft>
                <a:spcPts val="0"/>
              </a:spcAft>
            </a:pPr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0136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126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hf hdr="0" ftr="0" dt="0"/>
  <p:txStyles>
    <p:titleStyle>
      <a:lvl1pPr algn="ctr" defTabSz="50136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022" indent="-376022" algn="l" defTabSz="50136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4719" indent="-313364" algn="l" defTabSz="501364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3419" indent="-250680" algn="l" defTabSz="50136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4758" indent="-250680" algn="l" defTabSz="50136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6145" indent="-250680" algn="l" defTabSz="50136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7513" indent="-250680" algn="l" defTabSz="50136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8881" indent="-250680" algn="l" defTabSz="50136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0244" indent="-250680" algn="l" defTabSz="50136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1614" indent="-250680" algn="l" defTabSz="50136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3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364" algn="l" defTabSz="5013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733" algn="l" defTabSz="5013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4102" algn="l" defTabSz="5013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5464" algn="l" defTabSz="5013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832" algn="l" defTabSz="5013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198" algn="l" defTabSz="5013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9552" algn="l" defTabSz="5013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0925" algn="l" defTabSz="5013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286" tIns="50146" rIns="100286" bIns="5014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286" tIns="50146" rIns="100286" bIns="501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51"/>
            <a:ext cx="2352146" cy="402483"/>
          </a:xfrm>
          <a:prstGeom prst="rect">
            <a:avLst/>
          </a:prstGeom>
        </p:spPr>
        <p:txBody>
          <a:bodyPr vert="horz" lIns="100286" tIns="50146" rIns="100286" bIns="5014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1519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51"/>
            <a:ext cx="3192198" cy="402483"/>
          </a:xfrm>
          <a:prstGeom prst="rect">
            <a:avLst/>
          </a:prstGeom>
        </p:spPr>
        <p:txBody>
          <a:bodyPr vert="horz" lIns="100286" tIns="50146" rIns="100286" bIns="5014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151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51"/>
            <a:ext cx="2352146" cy="402483"/>
          </a:xfrm>
          <a:prstGeom prst="rect">
            <a:avLst/>
          </a:prstGeom>
        </p:spPr>
        <p:txBody>
          <a:bodyPr vert="horz" lIns="100286" tIns="50146" rIns="100286" bIns="5014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1519" fontAlgn="auto">
              <a:spcBef>
                <a:spcPts val="0"/>
              </a:spcBef>
              <a:spcAft>
                <a:spcPts val="0"/>
              </a:spcAft>
            </a:pPr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0151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391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hf hdr="0" ftr="0" dt="0"/>
  <p:txStyles>
    <p:titleStyle>
      <a:lvl1pPr algn="ctr" defTabSz="501519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139" indent="-376139" algn="l" defTabSz="501519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4972" indent="-313461" algn="l" defTabSz="501519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3809" indent="-250759" algn="l" defTabSz="50151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5304" indent="-250759" algn="l" defTabSz="501519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6847" indent="-250759" algn="l" defTabSz="501519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8370" indent="-250759" algn="l" defTabSz="50151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894" indent="-250759" algn="l" defTabSz="50151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1414" indent="-250759" algn="l" defTabSz="50151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2940" indent="-250759" algn="l" defTabSz="50151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519" algn="l" defTabSz="501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044" algn="l" defTabSz="501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4569" algn="l" defTabSz="501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87" algn="l" defTabSz="501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612" algn="l" defTabSz="501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133" algn="l" defTabSz="501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0644" algn="l" defTabSz="501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2172" algn="l" defTabSz="501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641" tIns="50323" rIns="100641" bIns="50323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641" tIns="50323" rIns="100641" bIns="503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15"/>
            <a:ext cx="2352146" cy="402483"/>
          </a:xfrm>
          <a:prstGeom prst="rect">
            <a:avLst/>
          </a:prstGeom>
        </p:spPr>
        <p:txBody>
          <a:bodyPr vert="horz" lIns="100641" tIns="50323" rIns="100641" bIns="5032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3239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9/21/10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15"/>
            <a:ext cx="3192198" cy="402483"/>
          </a:xfrm>
          <a:prstGeom prst="rect">
            <a:avLst/>
          </a:prstGeom>
        </p:spPr>
        <p:txBody>
          <a:bodyPr vert="horz" lIns="100641" tIns="50323" rIns="100641" bIns="5032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323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15"/>
            <a:ext cx="2352146" cy="402483"/>
          </a:xfrm>
          <a:prstGeom prst="rect">
            <a:avLst/>
          </a:prstGeom>
        </p:spPr>
        <p:txBody>
          <a:bodyPr vert="horz" lIns="100641" tIns="50323" rIns="100641" bIns="5032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3239" fontAlgn="auto">
              <a:spcBef>
                <a:spcPts val="0"/>
              </a:spcBef>
              <a:spcAft>
                <a:spcPts val="0"/>
              </a:spcAft>
            </a:pPr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032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495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hf hdr="0" ftr="0" dt="0"/>
  <p:txStyles>
    <p:titleStyle>
      <a:lvl1pPr algn="ctr" defTabSz="503239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430" indent="-377430" algn="l" defTabSz="503239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766" indent="-314526" algn="l" defTabSz="503239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105" indent="-251621" algn="l" defTabSz="50323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1341" indent="-251621" algn="l" defTabSz="503239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4584" indent="-251621" algn="l" defTabSz="503239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7823" indent="-251621" algn="l" defTabSz="5032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065" indent="-251621" algn="l" defTabSz="5032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4306" indent="-251621" algn="l" defTabSz="5032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7546" indent="-251621" algn="l" defTabSz="5032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239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81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723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2962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204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9444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2677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5924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9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489" tIns="44748" rIns="89489" bIns="44748"/>
          <a:lstStyle/>
          <a:p>
            <a:pPr algn="ctr" eaLnBrk="0" hangingPunct="0">
              <a:tabLst>
                <a:tab pos="719856" algn="l"/>
                <a:tab pos="1439709" algn="l"/>
                <a:tab pos="2159571" algn="l"/>
                <a:tab pos="2879432" algn="l"/>
                <a:tab pos="3599289" algn="l"/>
                <a:tab pos="4319152" algn="l"/>
                <a:tab pos="5039011" algn="l"/>
                <a:tab pos="5758870" algn="l"/>
                <a:tab pos="6478726" algn="l"/>
                <a:tab pos="7198588" algn="l"/>
                <a:tab pos="7918443" algn="l"/>
                <a:tab pos="8638301" algn="l"/>
              </a:tabLst>
            </a:pPr>
            <a:endParaRPr lang="en-US" sz="3200" dirty="0"/>
          </a:p>
          <a:p>
            <a:pPr algn="ctr" eaLnBrk="0" hangingPunct="0">
              <a:tabLst>
                <a:tab pos="719856" algn="l"/>
                <a:tab pos="1439709" algn="l"/>
                <a:tab pos="2159571" algn="l"/>
                <a:tab pos="2879432" algn="l"/>
                <a:tab pos="3599289" algn="l"/>
                <a:tab pos="4319152" algn="l"/>
                <a:tab pos="5039011" algn="l"/>
                <a:tab pos="5758870" algn="l"/>
                <a:tab pos="6478726" algn="l"/>
                <a:tab pos="7198588" algn="l"/>
                <a:tab pos="7918443" algn="l"/>
                <a:tab pos="8638301" algn="l"/>
              </a:tabLst>
            </a:pPr>
            <a:r>
              <a:rPr lang="en-US" sz="3200" dirty="0">
                <a:latin typeface="Helvetica" pitchFamily="34" charset="0"/>
              </a:rPr>
              <a:t>Attribute-Aware Relationship-Based Access Control for Online Social Networks</a:t>
            </a:r>
          </a:p>
          <a:p>
            <a:pPr algn="ctr" eaLnBrk="0" hangingPunct="0">
              <a:tabLst>
                <a:tab pos="719856" algn="l"/>
                <a:tab pos="1439709" algn="l"/>
                <a:tab pos="2159571" algn="l"/>
                <a:tab pos="2879432" algn="l"/>
                <a:tab pos="3599289" algn="l"/>
                <a:tab pos="4319152" algn="l"/>
                <a:tab pos="5039011" algn="l"/>
                <a:tab pos="5758870" algn="l"/>
                <a:tab pos="6478726" algn="l"/>
                <a:tab pos="7198588" algn="l"/>
                <a:tab pos="7918443" algn="l"/>
                <a:tab pos="8638301" algn="l"/>
              </a:tabLst>
            </a:pPr>
            <a:endParaRPr lang="en-US" sz="32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19856" algn="l"/>
                <a:tab pos="1439709" algn="l"/>
                <a:tab pos="2159571" algn="l"/>
                <a:tab pos="2879432" algn="l"/>
                <a:tab pos="3599289" algn="l"/>
                <a:tab pos="4319152" algn="l"/>
                <a:tab pos="5039011" algn="l"/>
                <a:tab pos="5758870" algn="l"/>
                <a:tab pos="6478726" algn="l"/>
                <a:tab pos="7198588" algn="l"/>
                <a:tab pos="7918443" algn="l"/>
                <a:tab pos="8638301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19856" algn="l"/>
                <a:tab pos="1439709" algn="l"/>
                <a:tab pos="2159571" algn="l"/>
                <a:tab pos="2879432" algn="l"/>
                <a:tab pos="3599289" algn="l"/>
                <a:tab pos="4319152" algn="l"/>
                <a:tab pos="5039011" algn="l"/>
                <a:tab pos="5758870" algn="l"/>
                <a:tab pos="6478726" algn="l"/>
                <a:tab pos="7198588" algn="l"/>
                <a:tab pos="7918443" algn="l"/>
                <a:tab pos="8638301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59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922" tIns="45462" rIns="90922" bIns="45462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73" y="6904097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922" tIns="45462" rIns="90922" bIns="45462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8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b="1" dirty="0">
              <a:solidFill>
                <a:srgbClr val="131F49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71600" y="3886200"/>
            <a:ext cx="7388352" cy="2459096"/>
          </a:xfrm>
          <a:prstGeom prst="rect">
            <a:avLst/>
          </a:prstGeom>
        </p:spPr>
        <p:txBody>
          <a:bodyPr lIns="90922" tIns="45462" rIns="90922" bIns="45462">
            <a:normAutofit lnSpcReduction="10000"/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107353" indent="0" algn="ctr">
              <a:buNone/>
            </a:pPr>
            <a:r>
              <a:rPr lang="en-US" sz="2400" kern="0" dirty="0">
                <a:solidFill>
                  <a:schemeClr val="bg2"/>
                </a:solidFill>
                <a:latin typeface="Helvetica" pitchFamily="34" charset="0"/>
              </a:rPr>
              <a:t>Yuan Cheng, </a:t>
            </a:r>
            <a:r>
              <a:rPr lang="en-US" sz="2400" kern="0" dirty="0" err="1">
                <a:solidFill>
                  <a:schemeClr val="bg2"/>
                </a:solidFill>
                <a:latin typeface="Helvetica" pitchFamily="34" charset="0"/>
              </a:rPr>
              <a:t>Jaehong</a:t>
            </a:r>
            <a:r>
              <a:rPr lang="en-US" sz="2400" kern="0" dirty="0">
                <a:solidFill>
                  <a:schemeClr val="bg2"/>
                </a:solidFill>
                <a:latin typeface="Helvetica" pitchFamily="34" charset="0"/>
              </a:rPr>
              <a:t> Park and Ravi Sandhu</a:t>
            </a:r>
          </a:p>
          <a:p>
            <a:pPr marL="107353" indent="0" algn="ctr">
              <a:buNone/>
            </a:pPr>
            <a:r>
              <a:rPr lang="en-US" sz="2400" kern="0" dirty="0">
                <a:solidFill>
                  <a:schemeClr val="bg2"/>
                </a:solidFill>
                <a:latin typeface="Helvetica" pitchFamily="34" charset="0"/>
              </a:rPr>
              <a:t>Institute for Cyber Security</a:t>
            </a:r>
          </a:p>
          <a:p>
            <a:pPr marL="107353" indent="0" algn="ctr">
              <a:buNone/>
            </a:pPr>
            <a:r>
              <a:rPr lang="en-US" sz="2400" kern="0" dirty="0">
                <a:solidFill>
                  <a:schemeClr val="bg2"/>
                </a:solidFill>
                <a:latin typeface="Helvetica" pitchFamily="34" charset="0"/>
              </a:rPr>
              <a:t>University of Texas at San Antonio</a:t>
            </a:r>
          </a:p>
          <a:p>
            <a:pPr marL="107353" indent="0" algn="ctr">
              <a:buNone/>
            </a:pPr>
            <a:r>
              <a:rPr lang="en-US" sz="2400" kern="0" dirty="0" smtClean="0">
                <a:solidFill>
                  <a:schemeClr val="bg2"/>
                </a:solidFill>
                <a:latin typeface="Helvetica" pitchFamily="34" charset="0"/>
              </a:rPr>
              <a:t>7/14/2014</a:t>
            </a:r>
          </a:p>
          <a:p>
            <a:pPr marL="107353" indent="0" algn="ctr">
              <a:buNone/>
            </a:pPr>
            <a:endParaRPr lang="en-US" sz="2400" kern="0" dirty="0">
              <a:solidFill>
                <a:schemeClr val="bg2"/>
              </a:solidFill>
              <a:latin typeface="Helvetica" pitchFamily="34" charset="0"/>
            </a:endParaRPr>
          </a:p>
          <a:p>
            <a:pPr marL="107353" indent="0" algn="ctr">
              <a:buNone/>
            </a:pPr>
            <a:r>
              <a:rPr lang="en-US" sz="1900" kern="0" dirty="0">
                <a:solidFill>
                  <a:schemeClr val="bg2"/>
                </a:solidFill>
                <a:latin typeface="Helvetica" pitchFamily="34" charset="0"/>
              </a:rPr>
              <a:t>28th Annual IFIP WG 11.3 Working Conference on Data and Applications Security and Privacy (</a:t>
            </a:r>
            <a:r>
              <a:rPr lang="en-US" sz="1900" kern="0" dirty="0" err="1">
                <a:solidFill>
                  <a:schemeClr val="bg2"/>
                </a:solidFill>
                <a:latin typeface="Helvetica" pitchFamily="34" charset="0"/>
              </a:rPr>
              <a:t>DBSec</a:t>
            </a:r>
            <a:r>
              <a:rPr lang="en-US" sz="1900" kern="0" dirty="0">
                <a:solidFill>
                  <a:schemeClr val="bg2"/>
                </a:solidFill>
                <a:latin typeface="Helvetica" pitchFamily="34" charset="0"/>
              </a:rPr>
              <a:t> 2014)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7"/>
              <p:cNvSpPr txBox="1">
                <a:spLocks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429398" indent="-322049" algn="l" defTabSz="454647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 sz="280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858777" indent="-285732" algn="l" defTabSz="454647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Symbol" pitchFamily="18" charset="2"/>
                  <a:buChar char=""/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2pPr>
                <a:lvl3pPr marL="1288167" indent="-214703" algn="l" defTabSz="454647" rtl="0" eaLnBrk="0" fontAlgn="base" hangingPunct="0">
                  <a:spcBef>
                    <a:spcPct val="0"/>
                  </a:spcBef>
                  <a:spcAft>
                    <a:spcPts val="850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3pPr>
                <a:lvl4pPr marL="1717559" indent="-214703" algn="l" defTabSz="454647" rtl="0" eaLnBrk="0" fontAlgn="base" hangingPunct="0">
                  <a:spcBef>
                    <a:spcPct val="0"/>
                  </a:spcBef>
                  <a:spcAft>
                    <a:spcPts val="575"/>
                  </a:spcAft>
                  <a:buClr>
                    <a:srgbClr val="000000"/>
                  </a:buClr>
                  <a:buSzPct val="75000"/>
                  <a:buFont typeface="Symbol" pitchFamily="18" charset="2"/>
                  <a:buChar char=""/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4pPr>
                <a:lvl5pPr marL="2146945" indent="-214703" algn="l" defTabSz="454647" rtl="0" eaLnBrk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5pPr>
                <a:lvl6pPr marL="2601598" indent="-214703" algn="l" defTabSz="454647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6pPr>
                <a:lvl7pPr marL="3056236" indent="-214703" algn="l" defTabSz="454647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7pPr>
                <a:lvl8pPr marL="3510880" indent="-214703" algn="l" defTabSz="454647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8pPr>
                <a:lvl9pPr marL="3965535" indent="-214703" algn="l" defTabSz="454647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kern="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Alice’s policy P</a:t>
                </a:r>
                <a:r>
                  <a:rPr lang="en-US" sz="2000" kern="0" baseline="-25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Alice</a:t>
                </a:r>
                <a:r>
                  <a:rPr lang="en-US" sz="2000" kern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ker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i="1" kern="0">
                        <a:latin typeface="Cambria Math"/>
                        <a:ea typeface="Cambria Math"/>
                      </a:rPr>
                      <m:t>𝑝𝑜𝑘𝑒</m:t>
                    </m:r>
                    <m:r>
                      <a:rPr lang="en-US" sz="2000" i="1" kern="0">
                        <a:latin typeface="Cambria Math"/>
                        <a:ea typeface="Cambria Math"/>
                      </a:rPr>
                      <m:t>,</m:t>
                    </m:r>
                    <m:d>
                      <m:dPr>
                        <m:ctrlPr>
                          <a:rPr lang="en-US" sz="2000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 kern="0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sz="2000" i="1" kern="0" baseline="-2500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000" i="1" ker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000" i="1" ker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 ker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r>
                              <a:rPr lang="en-US" sz="2000" i="1" kern="0">
                                <a:latin typeface="Cambria Math"/>
                                <a:ea typeface="Cambria Math"/>
                              </a:rPr>
                              <m:t>∗,3</m:t>
                            </m:r>
                          </m:e>
                        </m:d>
                      </m:e>
                    </m:d>
                    <m:r>
                      <a:rPr lang="en-US" sz="2000" i="1" ker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n-US" sz="2000" i="1" kern="0" dirty="0">
                    <a:latin typeface="Helvetica" panose="020B0604020202020204" pitchFamily="34" charset="0"/>
                    <a:ea typeface="Cambria Math"/>
                    <a:cs typeface="Helvetica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000" i="1" kern="0">
                        <a:latin typeface="Cambria Math"/>
                        <a:ea typeface="Cambria Math"/>
                      </a:rPr>
                      <m:t>  &lt;</m:t>
                    </m:r>
                    <m:r>
                      <a:rPr lang="en-US" sz="2000" i="1" kern="0">
                        <a:latin typeface="Cambria Math"/>
                        <a:ea typeface="Cambria Math"/>
                      </a:rPr>
                      <m:t>𝑝𝑜𝑘𝑒</m:t>
                    </m:r>
                    <m:r>
                      <a:rPr lang="en-US" sz="2000" i="1" kern="0" baseline="1600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i="1" kern="0" baseline="30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000" i="1" kern="0">
                        <a:latin typeface="Cambria Math"/>
                        <a:ea typeface="Cambria Math"/>
                      </a:rPr>
                      <m:t>,</m:t>
                    </m:r>
                    <m:d>
                      <m:dPr>
                        <m:ctrlPr>
                          <a:rPr lang="en-US" sz="2000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 kern="0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sz="2000" i="1" kern="0" baseline="-2500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000" i="1" ker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000" i="1" ker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 ker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r>
                              <a:rPr lang="en-US" sz="2000" i="1" kern="0">
                                <a:latin typeface="Cambria Math"/>
                                <a:ea typeface="Cambria Math"/>
                              </a:rPr>
                              <m:t>,1</m:t>
                            </m:r>
                          </m:e>
                        </m:d>
                      </m:e>
                    </m:d>
                    <m:r>
                      <a:rPr lang="en-US" sz="2000" i="1" kern="0">
                        <a:latin typeface="Cambria Math"/>
                        <a:ea typeface="Cambria Math"/>
                      </a:rPr>
                      <m:t>&gt;,</m:t>
                    </m:r>
                  </m:oMath>
                </a14:m>
                <a:endParaRPr lang="en-US" sz="2000" i="1" kern="0" dirty="0">
                  <a:latin typeface="Helvetica" panose="020B0604020202020204" pitchFamily="34" charset="0"/>
                  <a:ea typeface="Cambria Math"/>
                  <a:cs typeface="Helvetica" panose="020B060402020202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ker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i="1" kern="0">
                        <a:latin typeface="Cambria Math"/>
                        <a:ea typeface="Cambria Math"/>
                      </a:rPr>
                      <m:t>𝑟𝑒𝑎𝑑</m:t>
                    </m:r>
                    <m:r>
                      <a:rPr lang="en-US" sz="2000" i="1" kern="0">
                        <a:latin typeface="Cambria Math"/>
                        <a:ea typeface="Cambria Math"/>
                      </a:rPr>
                      <m:t>, </m:t>
                    </m:r>
                    <m:d>
                      <m:dPr>
                        <m:ctrlPr>
                          <a:rPr lang="en-US" sz="2000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 kern="0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sz="2000" i="1" kern="0" baseline="-2500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000" i="1" ker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000" i="1" ker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000" i="1" kern="0">
                                <a:latin typeface="Cambria Math"/>
                                <a:ea typeface="Cambria Math"/>
                              </a:rPr>
                              <m:t>Σ</m:t>
                            </m:r>
                            <m:r>
                              <a:rPr lang="en-US" sz="2000" i="1" kern="0">
                                <a:latin typeface="Cambria Math"/>
                                <a:ea typeface="Cambria Math"/>
                              </a:rPr>
                              <m:t>∗,5</m:t>
                            </m:r>
                          </m:e>
                        </m:d>
                      </m:e>
                    </m:d>
                    <m:r>
                      <a:rPr lang="en-US" sz="2000" i="1" ker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endParaRPr lang="en-US" sz="2000" kern="0" dirty="0" smtClean="0">
                  <a:latin typeface="Helvetica" panose="020B0604020202020204" pitchFamily="34" charset="0"/>
                  <a:ea typeface="Cambria Math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000" kern="0" dirty="0" smtClean="0">
                  <a:latin typeface="Helvetica" panose="020B0604020202020204" pitchFamily="34" charset="0"/>
                  <a:ea typeface="Cambria Math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kern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Harry’s policy </a:t>
                </a:r>
                <a:r>
                  <a:rPr lang="en-US" sz="2000" kern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P</a:t>
                </a:r>
                <a:r>
                  <a:rPr lang="en-US" sz="2000" kern="0" baseline="-250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Harry</a:t>
                </a:r>
                <a:r>
                  <a:rPr lang="en-US" sz="2000" kern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000" kern="0">
                        <a:latin typeface="Cambria Math"/>
                      </a:rPr>
                      <m:t> </m:t>
                    </m:r>
                  </m:oMath>
                </a14:m>
                <a:endParaRPr lang="en-US" sz="2000" kern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kern="0">
                        <a:latin typeface="Cambria Math"/>
                      </a:rPr>
                      <m:t>&lt;</m:t>
                    </m:r>
                    <m:r>
                      <a:rPr lang="en-US" sz="2000" i="1" kern="0">
                        <a:latin typeface="Cambria Math"/>
                      </a:rPr>
                      <m:t>𝑝𝑜𝑘𝑒</m:t>
                    </m:r>
                    <m:r>
                      <a:rPr lang="en-US" sz="2000" i="1" ker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latin typeface="Cambria Math"/>
                          </a:rPr>
                          <m:t>𝑢</m:t>
                        </m:r>
                        <m:r>
                          <a:rPr lang="en-US" sz="2000" i="1" kern="0" baseline="-25000">
                            <a:latin typeface="Cambria Math"/>
                          </a:rPr>
                          <m:t>𝑎</m:t>
                        </m:r>
                        <m:r>
                          <a:rPr lang="en-US" sz="2000" i="1" ker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0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kern="0">
                                <a:latin typeface="Cambria Math"/>
                              </a:rPr>
                              <m:t>𝑐𝑓</m:t>
                            </m:r>
                            <m:r>
                              <a:rPr lang="en-US" sz="2000" i="1" kern="0">
                                <a:latin typeface="Cambria Math"/>
                              </a:rPr>
                              <m:t>∗,5</m:t>
                            </m:r>
                          </m:e>
                        </m:d>
                        <m:r>
                          <a:rPr lang="en-US" sz="2000" i="1" kern="0">
                            <a:latin typeface="Cambria Math"/>
                          </a:rPr>
                          <m:t>˅</m:t>
                        </m:r>
                        <m:d>
                          <m:dPr>
                            <m:ctrlPr>
                              <a:rPr lang="en-US" sz="20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ker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000" i="1" kern="0">
                                <a:latin typeface="Cambria Math"/>
                              </a:rPr>
                              <m:t>∗,5</m:t>
                            </m:r>
                          </m:e>
                        </m:d>
                      </m:e>
                    </m:d>
                    <m:r>
                      <a:rPr lang="en-US" sz="2000" i="1" kern="0">
                        <a:latin typeface="Cambria Math"/>
                      </a:rPr>
                      <m:t>&gt;</m:t>
                    </m:r>
                  </m:oMath>
                </a14:m>
                <a:r>
                  <a:rPr lang="en-US" sz="2000" i="1" kern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000" i="1" kern="0">
                        <a:latin typeface="Cambria Math"/>
                      </a:rPr>
                      <m:t>&lt;</m:t>
                    </m:r>
                    <m:r>
                      <a:rPr lang="en-US" sz="2000" i="1" kern="0">
                        <a:latin typeface="Cambria Math"/>
                      </a:rPr>
                      <m:t>𝑝𝑜𝑘𝑒</m:t>
                    </m:r>
                    <m:r>
                      <a:rPr lang="en-US" sz="2000" i="1" kern="0" baseline="16000">
                        <a:latin typeface="Cambria Math"/>
                      </a:rPr>
                      <m:t>−</m:t>
                    </m:r>
                    <m:r>
                      <a:rPr lang="en-US" sz="2000" i="1" kern="0" baseline="30000">
                        <a:latin typeface="Cambria Math"/>
                      </a:rPr>
                      <m:t>1</m:t>
                    </m:r>
                    <m:r>
                      <a:rPr lang="en-US" sz="2000" i="1" ker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latin typeface="Cambria Math"/>
                          </a:rPr>
                          <m:t>𝑢</m:t>
                        </m:r>
                        <m:r>
                          <a:rPr lang="en-US" sz="2000" i="1" kern="0" baseline="-25000">
                            <a:latin typeface="Cambria Math"/>
                          </a:rPr>
                          <m:t>𝑡</m:t>
                        </m:r>
                        <m:r>
                          <a:rPr lang="en-US" sz="2000" i="1" ker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0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ker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000" i="1" kern="0">
                                <a:latin typeface="Cambria Math"/>
                              </a:rPr>
                              <m:t>∗,2</m:t>
                            </m:r>
                          </m:e>
                        </m:d>
                      </m:e>
                    </m:d>
                    <m:r>
                      <a:rPr lang="en-US" sz="2000" i="1" kern="0">
                        <a:latin typeface="Cambria Math"/>
                      </a:rPr>
                      <m:t>&gt;</m:t>
                    </m:r>
                  </m:oMath>
                </a14:m>
                <a:endParaRPr lang="en-US" sz="2000" i="1" kern="0" dirty="0" smtClean="0">
                  <a:latin typeface="Helvetica" panose="020B060402020202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000" i="1" kern="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kern="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Policy of file2 P</a:t>
                </a:r>
                <a:r>
                  <a:rPr lang="en-US" sz="2000" kern="0" baseline="-250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file2</a:t>
                </a:r>
                <a:r>
                  <a:rPr lang="en-US" sz="2000" kern="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:</a:t>
                </a:r>
                <a:endParaRPr lang="en-US" sz="2000" kern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kern="0">
                        <a:latin typeface="Cambria Math"/>
                      </a:rPr>
                      <m:t>&lt;</m:t>
                    </m:r>
                    <m:r>
                      <a:rPr lang="en-US" sz="2000" i="1" kern="0">
                        <a:latin typeface="Cambria Math"/>
                      </a:rPr>
                      <m:t>𝑟𝑒𝑎𝑑</m:t>
                    </m:r>
                    <m:r>
                      <a:rPr lang="en-US" sz="2000" i="1" kern="0" baseline="16000">
                        <a:latin typeface="Cambria Math"/>
                      </a:rPr>
                      <m:t>−</m:t>
                    </m:r>
                    <m:r>
                      <a:rPr lang="en-US" sz="2000" i="1" kern="0" baseline="30000">
                        <a:latin typeface="Cambria Math"/>
                      </a:rPr>
                      <m:t>1</m:t>
                    </m:r>
                    <m:r>
                      <a:rPr lang="en-US" sz="2000" i="1" kern="0">
                        <a:latin typeface="Cambria Math"/>
                      </a:rPr>
                      <m:t>,</m:t>
                    </m:r>
                    <m:r>
                      <a:rPr lang="en-US" sz="2000" i="1" kern="0" smtClean="0">
                        <a:latin typeface="Cambria Math"/>
                      </a:rPr>
                      <m:t>𝐻𝑎𝑟𝑟𝑦</m:t>
                    </m:r>
                    <m:r>
                      <a:rPr lang="en-US" sz="2000" i="1" kern="0">
                        <a:latin typeface="Cambria Math"/>
                      </a:rPr>
                      <m:t>,(</m:t>
                    </m:r>
                    <m:r>
                      <a:rPr lang="en-US" sz="2000" i="1" kern="0">
                        <a:latin typeface="Cambria Math"/>
                      </a:rPr>
                      <m:t>𝑢𝑐</m:t>
                    </m:r>
                    <m:r>
                      <a:rPr lang="en-US" sz="2000" i="1" kern="0">
                        <a:latin typeface="Cambria Math"/>
                      </a:rPr>
                      <m:t>,¬</m:t>
                    </m:r>
                    <m:d>
                      <m:d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latin typeface="Cambria Math"/>
                          </a:rPr>
                          <m:t>𝑝</m:t>
                        </m:r>
                        <m:r>
                          <a:rPr lang="en-US" sz="2000" i="1" kern="0">
                            <a:latin typeface="Cambria Math"/>
                          </a:rPr>
                          <m:t>+,2</m:t>
                        </m:r>
                      </m:e>
                    </m:d>
                    <m:r>
                      <a:rPr lang="en-US" sz="2000" i="1" kern="0">
                        <a:latin typeface="Cambria Math"/>
                      </a:rPr>
                      <m:t>&gt;</m:t>
                    </m:r>
                  </m:oMath>
                </a14:m>
                <a:endParaRPr lang="en-US" sz="2000" kern="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000" kern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kern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System’s policy </a:t>
                </a:r>
                <a:r>
                  <a:rPr lang="en-US" sz="2000" kern="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P</a:t>
                </a:r>
                <a:r>
                  <a:rPr lang="en-US" sz="2000" kern="0" baseline="-250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Sys</a:t>
                </a:r>
                <a:r>
                  <a:rPr lang="en-US" sz="2000" kern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: </a:t>
                </a:r>
                <a:endParaRPr lang="en-US" sz="2000" i="1" kern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kern="0">
                        <a:latin typeface="Cambria Math"/>
                      </a:rPr>
                      <m:t>&lt;</m:t>
                    </m:r>
                    <m:r>
                      <a:rPr lang="en-US" sz="2000" i="1" kern="0">
                        <a:latin typeface="Cambria Math"/>
                      </a:rPr>
                      <m:t>𝑝𝑜𝑘𝑒</m:t>
                    </m:r>
                    <m:r>
                      <a:rPr lang="en-US" sz="2000" i="1" ker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latin typeface="Cambria Math"/>
                          </a:rPr>
                          <m:t>𝑢</m:t>
                        </m:r>
                        <m:r>
                          <a:rPr lang="en-US" sz="2000" i="1" kern="0" baseline="-25000">
                            <a:latin typeface="Cambria Math"/>
                          </a:rPr>
                          <m:t>𝑎</m:t>
                        </m:r>
                        <m:r>
                          <a:rPr lang="en-US" sz="2000" i="1" ker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0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000" i="1" kern="0">
                                <a:latin typeface="Cambria Math"/>
                              </a:rPr>
                              <m:t>Σ</m:t>
                            </m:r>
                            <m:r>
                              <a:rPr lang="en-US" sz="2000" i="1" kern="0">
                                <a:latin typeface="Cambria Math"/>
                              </a:rPr>
                              <m:t>∗,5</m:t>
                            </m:r>
                          </m:e>
                        </m:d>
                      </m:e>
                    </m:d>
                    <m:r>
                      <a:rPr lang="en-US" sz="2000" i="1" kern="0">
                        <a:latin typeface="Cambria Math"/>
                      </a:rPr>
                      <m:t>&gt;</m:t>
                    </m:r>
                  </m:oMath>
                </a14:m>
                <a:endParaRPr lang="en-US" sz="2000" i="1" kern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kern="0">
                        <a:latin typeface="Cambria Math"/>
                      </a:rPr>
                      <m:t>&lt;</m:t>
                    </m:r>
                    <m:r>
                      <a:rPr lang="en-US" sz="2000" i="1" kern="0">
                        <a:latin typeface="Cambria Math"/>
                      </a:rPr>
                      <m:t>𝑟𝑒𝑎𝑑</m:t>
                    </m:r>
                    <m:r>
                      <a:rPr lang="en-US" sz="2000" i="1" kern="0">
                        <a:latin typeface="Cambria Math"/>
                      </a:rPr>
                      <m:t>,(</m:t>
                    </m:r>
                    <m:r>
                      <a:rPr lang="en-US" sz="2000" i="1" kern="0" smtClean="0">
                        <a:latin typeface="Cambria Math"/>
                      </a:rPr>
                      <m:t>𝑓𝑖𝑙𝑒𝑡𝑦𝑝𝑒</m:t>
                    </m:r>
                    <m:r>
                      <a:rPr lang="en-US" sz="2000" i="1" kern="0" smtClean="0">
                        <a:latin typeface="Cambria Math"/>
                      </a:rPr>
                      <m:t>, </m:t>
                    </m:r>
                    <m:r>
                      <a:rPr lang="en-US" sz="2000" i="1" kern="0">
                        <a:latin typeface="Cambria Math"/>
                      </a:rPr>
                      <m:t>𝑝h𝑜𝑡𝑜</m:t>
                    </m:r>
                    <m:r>
                      <a:rPr lang="en-US" sz="2000" i="1" kern="0" smtClean="0">
                        <a:latin typeface="Cambria Math"/>
                      </a:rPr>
                      <m:t>)</m:t>
                    </m:r>
                    <m:r>
                      <a:rPr lang="en-US" sz="2000" i="1" ker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latin typeface="Cambria Math"/>
                          </a:rPr>
                          <m:t>𝑢</m:t>
                        </m:r>
                        <m:r>
                          <a:rPr lang="en-US" sz="2000" i="1" kern="0" baseline="-25000">
                            <a:latin typeface="Cambria Math"/>
                          </a:rPr>
                          <m:t>𝑎</m:t>
                        </m:r>
                        <m:r>
                          <a:rPr lang="en-US" sz="2000" i="1" ker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0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000" i="1" kern="0">
                                <a:latin typeface="Cambria Math"/>
                              </a:rPr>
                              <m:t>Σ</m:t>
                            </m:r>
                            <m:r>
                              <a:rPr lang="en-US" sz="2000" i="1" kern="0">
                                <a:latin typeface="Cambria Math"/>
                              </a:rPr>
                              <m:t>∗,5</m:t>
                            </m:r>
                          </m:e>
                        </m:d>
                      </m:e>
                    </m:d>
                    <m:r>
                      <a:rPr lang="en-US" sz="2000" i="1" kern="0">
                        <a:latin typeface="Cambria Math"/>
                      </a:rPr>
                      <m:t>&gt;</m:t>
                    </m:r>
                  </m:oMath>
                </a14:m>
                <a:endParaRPr lang="en-US" sz="2000" kern="0" dirty="0"/>
              </a:p>
            </p:txBody>
          </p:sp>
        </mc:Choice>
        <mc:Fallback xmlns="">
          <p:sp>
            <p:nvSpPr>
              <p:cNvPr id="4" name="内容占位符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121605" y="2743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Attributes in OSNs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03238" y="1277938"/>
            <a:ext cx="9069388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309" indent="-323481" algn="l" defTabSz="45667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2615" indent="-287010" algn="l" defTabSz="45667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3921" indent="-215655" algn="l" defTabSz="456678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5232" indent="-215655" algn="l" defTabSz="456678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6539" indent="-215655" algn="l" defTabSz="456678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3219" indent="-215655" algn="l" defTabSz="456678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69896" indent="-215655" algn="l" defTabSz="456678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26574" indent="-215655" algn="l" defTabSz="456678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3254" indent="-215655" algn="l" defTabSz="456678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latin typeface="Helvetica" pitchFamily="34" charset="0"/>
                <a:ea typeface="ＭＳ Ｐゴシック" pitchFamily="34" charset="-128"/>
              </a:rPr>
              <a:t>Node attributes</a:t>
            </a:r>
          </a:p>
          <a:p>
            <a:pPr lvl="1">
              <a:buSzPct val="90000"/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latin typeface="Helvetica" pitchFamily="34" charset="0"/>
                <a:ea typeface="ＭＳ Ｐゴシック" pitchFamily="34" charset="-128"/>
              </a:rPr>
              <a:t>Define user’s identity and characteristics: e.g., name, age, gender, etc.</a:t>
            </a:r>
          </a:p>
          <a:p>
            <a:pP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latin typeface="Helvetica" pitchFamily="34" charset="0"/>
                <a:ea typeface="ＭＳ Ｐゴシック" pitchFamily="34" charset="-128"/>
              </a:rPr>
              <a:t>Edge attributes</a:t>
            </a:r>
          </a:p>
          <a:p>
            <a:pPr lvl="1">
              <a:buSzPct val="90000"/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latin typeface="Helvetica" pitchFamily="34" charset="0"/>
                <a:ea typeface="ＭＳ Ｐゴシック" pitchFamily="34" charset="-128"/>
              </a:rPr>
              <a:t>Describe the characteristics of the relationship: e.g., weight, type, duration, etc.</a:t>
            </a:r>
          </a:p>
          <a:p>
            <a:pP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latin typeface="Helvetica" pitchFamily="34" charset="0"/>
                <a:ea typeface="ＭＳ Ｐゴシック" pitchFamily="34" charset="-128"/>
              </a:rPr>
              <a:t>Count attributes</a:t>
            </a:r>
          </a:p>
          <a:p>
            <a:pPr lvl="1">
              <a:buSzPct val="90000"/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latin typeface="Helvetica" pitchFamily="34" charset="0"/>
                <a:ea typeface="ＭＳ Ｐゴシック" pitchFamily="34" charset="-128"/>
              </a:rPr>
              <a:t>Depict the occurrence requirements for the attribute-based path specification, specifying the lower bound of the occurrence of such path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kern="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700" kern="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kern="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kern="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kern="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kern="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91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00" dirty="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&lt;</a:t>
            </a:r>
            <a:r>
              <a:rPr lang="en-US" sz="3100" i="1" dirty="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quantifier</a:t>
            </a:r>
            <a:r>
              <a:rPr lang="en-US" sz="3100" dirty="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, </a:t>
            </a:r>
            <a:r>
              <a:rPr lang="en-US" sz="3100" i="1" dirty="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f</a:t>
            </a:r>
            <a:r>
              <a:rPr lang="en-US" sz="3100" dirty="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(</a:t>
            </a:r>
            <a:r>
              <a:rPr lang="en-US" sz="3100" i="1" dirty="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ATTR</a:t>
            </a:r>
            <a:r>
              <a:rPr lang="en-US" sz="3100" dirty="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(</a:t>
            </a:r>
            <a:r>
              <a:rPr lang="en-US" sz="3100" i="1" dirty="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N</a:t>
            </a:r>
            <a:r>
              <a:rPr lang="en-US" sz="3100" dirty="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), </a:t>
            </a:r>
            <a:r>
              <a:rPr lang="en-US" sz="3100" i="1" dirty="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ATTR</a:t>
            </a:r>
            <a:r>
              <a:rPr lang="en-US" sz="3100" dirty="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(</a:t>
            </a:r>
            <a:r>
              <a:rPr lang="en-US" sz="3100" i="1" dirty="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E</a:t>
            </a:r>
            <a:r>
              <a:rPr lang="en-US" sz="3100" dirty="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)), </a:t>
            </a:r>
            <a:r>
              <a:rPr lang="en-US" sz="3100" i="1" dirty="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count</a:t>
            </a:r>
            <a:r>
              <a:rPr lang="en-US" sz="3100" dirty="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 ≥ </a:t>
            </a:r>
            <a:r>
              <a:rPr lang="en-US" sz="3100" i="1" dirty="0" err="1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i</a:t>
            </a:r>
            <a:r>
              <a:rPr lang="en-US" sz="3100" dirty="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&gt;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48117" y="2834883"/>
            <a:ext cx="504033" cy="51447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275" tIns="50140" rIns="100275" bIns="50140" rtlCol="0" anchor="ctr"/>
          <a:lstStyle/>
          <a:p>
            <a:pPr algn="ctr" defTabSz="501467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</a:rPr>
              <a:t>+0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536345" y="3092118"/>
            <a:ext cx="656291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940188" y="2834883"/>
            <a:ext cx="504033" cy="51447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275" tIns="50140" rIns="100275" bIns="50140" rtlCol="0" anchor="ctr"/>
          <a:lstStyle/>
          <a:p>
            <a:pPr algn="ctr" defTabSz="501467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</a:rPr>
              <a:t>+1</a:t>
            </a:r>
          </a:p>
        </p:txBody>
      </p:sp>
      <p:sp>
        <p:nvSpPr>
          <p:cNvPr id="32" name="Oval 31"/>
          <p:cNvSpPr/>
          <p:nvPr/>
        </p:nvSpPr>
        <p:spPr>
          <a:xfrm>
            <a:off x="4032259" y="2834883"/>
            <a:ext cx="504033" cy="51447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275" tIns="50140" rIns="100275" bIns="50140" rtlCol="0" anchor="ctr"/>
          <a:lstStyle/>
          <a:p>
            <a:pPr algn="ctr" defTabSz="501467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</a:rPr>
              <a:t>+2</a:t>
            </a:r>
          </a:p>
        </p:txBody>
      </p:sp>
      <p:sp>
        <p:nvSpPr>
          <p:cNvPr id="33" name="Oval 32"/>
          <p:cNvSpPr/>
          <p:nvPr/>
        </p:nvSpPr>
        <p:spPr>
          <a:xfrm>
            <a:off x="5192587" y="2834883"/>
            <a:ext cx="504033" cy="51447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275" tIns="50140" rIns="100275" bIns="50140" rtlCol="0" anchor="ctr"/>
          <a:lstStyle/>
          <a:p>
            <a:pPr algn="ctr" defTabSz="501467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</a:rPr>
              <a:t>-2</a:t>
            </a:r>
          </a:p>
        </p:txBody>
      </p:sp>
      <p:sp>
        <p:nvSpPr>
          <p:cNvPr id="34" name="Oval 33"/>
          <p:cNvSpPr/>
          <p:nvPr/>
        </p:nvSpPr>
        <p:spPr>
          <a:xfrm>
            <a:off x="7376728" y="2834883"/>
            <a:ext cx="504033" cy="51447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275" tIns="50140" rIns="100275" bIns="50140" rtlCol="0" anchor="ctr"/>
          <a:lstStyle/>
          <a:p>
            <a:pPr algn="ctr" defTabSz="501467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</a:rPr>
              <a:t>-0</a:t>
            </a:r>
          </a:p>
        </p:txBody>
      </p:sp>
      <p:sp>
        <p:nvSpPr>
          <p:cNvPr id="35" name="Oval 34"/>
          <p:cNvSpPr/>
          <p:nvPr/>
        </p:nvSpPr>
        <p:spPr>
          <a:xfrm>
            <a:off x="6284657" y="2834883"/>
            <a:ext cx="504033" cy="51447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275" tIns="50140" rIns="100275" bIns="50140" rtlCol="0" anchor="ctr"/>
          <a:lstStyle/>
          <a:p>
            <a:pPr algn="ctr" defTabSz="501467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</a:rPr>
              <a:t>-1</a:t>
            </a:r>
          </a:p>
        </p:txBody>
      </p:sp>
      <p:cxnSp>
        <p:nvCxnSpPr>
          <p:cNvPr id="37" name="Straight Connector 36"/>
          <p:cNvCxnSpPr>
            <a:stCxn id="5" idx="6"/>
            <a:endCxn id="31" idx="2"/>
          </p:cNvCxnSpPr>
          <p:nvPr/>
        </p:nvCxnSpPr>
        <p:spPr>
          <a:xfrm>
            <a:off x="2352149" y="3092118"/>
            <a:ext cx="5880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44220" y="3092118"/>
            <a:ext cx="5880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696616" y="3092118"/>
            <a:ext cx="5880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788687" y="3092118"/>
            <a:ext cx="5880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352149" y="2706323"/>
            <a:ext cx="588038" cy="305340"/>
          </a:xfrm>
          <a:prstGeom prst="rect">
            <a:avLst/>
          </a:prstGeom>
          <a:noFill/>
        </p:spPr>
        <p:txBody>
          <a:bodyPr wrap="square" lIns="100275" tIns="50140" rIns="100275" bIns="50140" rtlCol="0">
            <a:spAutoFit/>
          </a:bodyPr>
          <a:lstStyle/>
          <a:p>
            <a:pPr algn="ctr" defTabSz="501467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</a:rPr>
              <a:t>+1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44220" y="2682208"/>
            <a:ext cx="588038" cy="305340"/>
          </a:xfrm>
          <a:prstGeom prst="rect">
            <a:avLst/>
          </a:prstGeom>
          <a:noFill/>
        </p:spPr>
        <p:txBody>
          <a:bodyPr wrap="square" lIns="100275" tIns="50140" rIns="100275" bIns="50140" rtlCol="0">
            <a:spAutoFit/>
          </a:bodyPr>
          <a:lstStyle/>
          <a:p>
            <a:pPr algn="ctr" defTabSz="501467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</a:rPr>
              <a:t>+2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96615" y="2682208"/>
            <a:ext cx="588038" cy="305340"/>
          </a:xfrm>
          <a:prstGeom prst="rect">
            <a:avLst/>
          </a:prstGeom>
          <a:noFill/>
        </p:spPr>
        <p:txBody>
          <a:bodyPr wrap="square" lIns="100275" tIns="50140" rIns="100275" bIns="50140" rtlCol="0">
            <a:spAutoFit/>
          </a:bodyPr>
          <a:lstStyle/>
          <a:p>
            <a:pPr algn="ctr" defTabSz="501467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</a:rPr>
              <a:t>-2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88687" y="2693263"/>
            <a:ext cx="588038" cy="305340"/>
          </a:xfrm>
          <a:prstGeom prst="rect">
            <a:avLst/>
          </a:prstGeom>
          <a:noFill/>
        </p:spPr>
        <p:txBody>
          <a:bodyPr wrap="square" lIns="100275" tIns="50140" rIns="100275" bIns="50140" rtlCol="0">
            <a:spAutoFit/>
          </a:bodyPr>
          <a:lstStyle/>
          <a:p>
            <a:pPr algn="ctr" defTabSz="501467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</a:rPr>
              <a:t>-1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40187" y="3854011"/>
            <a:ext cx="3717226" cy="932256"/>
          </a:xfrm>
          <a:prstGeom prst="rect">
            <a:avLst/>
          </a:prstGeom>
          <a:noFill/>
        </p:spPr>
        <p:txBody>
          <a:bodyPr wrap="square" lIns="100275" tIns="50140" rIns="100275" bIns="50140" rtlCol="0">
            <a:spAutoFit/>
          </a:bodyPr>
          <a:lstStyle/>
          <a:p>
            <a:pPr defTabSz="501467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∀[+1, -2], age(u) &gt; 18</a:t>
            </a:r>
          </a:p>
          <a:p>
            <a:pPr defTabSz="501467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∃[+1, -1], weight(e) &gt; 0.5</a:t>
            </a:r>
          </a:p>
          <a:p>
            <a:pPr defTabSz="501467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∃{+1, +2, -1}, gender = “male”</a:t>
            </a:r>
            <a:endParaRPr lang="en-US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192587" y="2834883"/>
            <a:ext cx="504033" cy="51447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275" tIns="50140" rIns="100275" bIns="50140" rtlCol="0" anchor="ctr"/>
          <a:lstStyle/>
          <a:p>
            <a:pPr algn="ctr" defTabSz="501467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</a:rPr>
              <a:t>-2</a:t>
            </a:r>
          </a:p>
        </p:txBody>
      </p:sp>
      <p:sp>
        <p:nvSpPr>
          <p:cNvPr id="22" name="TextBox 41"/>
          <p:cNvSpPr txBox="1">
            <a:spLocks noChangeArrowheads="1"/>
          </p:cNvSpPr>
          <p:nvPr/>
        </p:nvSpPr>
        <p:spPr bwMode="auto">
          <a:xfrm>
            <a:off x="2325233" y="6756852"/>
            <a:ext cx="5267998" cy="37825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275" tIns="50140" rIns="100275" bIns="50140">
            <a:spAutoFit/>
          </a:bodyPr>
          <a:lstStyle/>
          <a:p>
            <a:pPr defTabSz="501467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World-Leading Research with Real-World Impact!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2121605" y="59436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Attribute-based Policy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3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4548" y="1746041"/>
            <a:ext cx="9072563" cy="4989036"/>
          </a:xfrm>
        </p:spPr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Strategy: DFS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Parameters: </a:t>
            </a: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path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hopcount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325215" y="6756848"/>
            <a:ext cx="5268715" cy="3786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630" tIns="50318" rIns="100630" bIns="50318">
            <a:spAutoFit/>
          </a:bodyPr>
          <a:lstStyle/>
          <a:p>
            <a:pPr defTabSz="503187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World-Leading Research with Real-World Impact!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220813" y="2981510"/>
            <a:ext cx="3732556" cy="3644676"/>
            <a:chOff x="4759412" y="2566273"/>
            <a:chExt cx="3385752" cy="3306384"/>
          </a:xfrm>
        </p:grpSpPr>
        <p:grpSp>
          <p:nvGrpSpPr>
            <p:cNvPr id="7" name="组合 6"/>
            <p:cNvGrpSpPr/>
            <p:nvPr/>
          </p:nvGrpSpPr>
          <p:grpSpPr>
            <a:xfrm>
              <a:off x="4759412" y="2566273"/>
              <a:ext cx="3385752" cy="2835815"/>
              <a:chOff x="1668163" y="1770618"/>
              <a:chExt cx="3385752" cy="283581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391930" y="1770618"/>
                <a:ext cx="168876" cy="265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5031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dirty="0">
                    <a:solidFill>
                      <a:prstClr val="black"/>
                    </a:solidFill>
                    <a:latin typeface="Calibri"/>
                  </a:rPr>
                  <a:t>f</a:t>
                </a: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668163" y="2279975"/>
                <a:ext cx="3385752" cy="2326458"/>
                <a:chOff x="1668163" y="2279975"/>
                <a:chExt cx="3385752" cy="2326458"/>
              </a:xfrm>
            </p:grpSpPr>
            <p:grpSp>
              <p:nvGrpSpPr>
                <p:cNvPr id="11" name="组合 10"/>
                <p:cNvGrpSpPr/>
                <p:nvPr/>
              </p:nvGrpSpPr>
              <p:grpSpPr>
                <a:xfrm>
                  <a:off x="1668163" y="2279975"/>
                  <a:ext cx="3385752" cy="2326458"/>
                  <a:chOff x="733168" y="1417638"/>
                  <a:chExt cx="3385752" cy="2326458"/>
                </a:xfrm>
              </p:grpSpPr>
              <p:sp>
                <p:nvSpPr>
                  <p:cNvPr id="17" name="椭圆 16"/>
                  <p:cNvSpPr/>
                  <p:nvPr/>
                </p:nvSpPr>
                <p:spPr>
                  <a:xfrm>
                    <a:off x="873211" y="2171399"/>
                    <a:ext cx="757881" cy="74140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503187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az-Cyrl-AZ" dirty="0" smtClean="0">
                        <a:solidFill>
                          <a:prstClr val="white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en-US" baseline="-25000" dirty="0" smtClean="0">
                        <a:solidFill>
                          <a:prstClr val="white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endParaRPr lang="en-US" baseline="-25000" dirty="0">
                      <a:solidFill>
                        <a:prstClr val="white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椭圆 17"/>
                  <p:cNvSpPr/>
                  <p:nvPr/>
                </p:nvSpPr>
                <p:spPr>
                  <a:xfrm>
                    <a:off x="2162433" y="1417638"/>
                    <a:ext cx="757881" cy="74140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503187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az-Cyrl-AZ" dirty="0" smtClean="0">
                        <a:solidFill>
                          <a:prstClr val="white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rPr>
                      <a:t>п</a:t>
                    </a:r>
                    <a:r>
                      <a:rPr lang="en-US" baseline="-25000" dirty="0" smtClean="0">
                        <a:solidFill>
                          <a:prstClr val="white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rPr>
                      <a:t>1</a:t>
                    </a:r>
                    <a:endParaRPr lang="en-US" baseline="-25000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" name="椭圆 18"/>
                  <p:cNvSpPr/>
                  <p:nvPr/>
                </p:nvSpPr>
                <p:spPr>
                  <a:xfrm>
                    <a:off x="2162433" y="3002691"/>
                    <a:ext cx="757881" cy="74140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503187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az-Cyrl-AZ" dirty="0" smtClean="0">
                        <a:solidFill>
                          <a:prstClr val="white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en-US" baseline="-25000" dirty="0" smtClean="0">
                        <a:solidFill>
                          <a:prstClr val="white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en-US" baseline="-25000" dirty="0">
                      <a:solidFill>
                        <a:prstClr val="white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" name="椭圆 19"/>
                  <p:cNvSpPr/>
                  <p:nvPr/>
                </p:nvSpPr>
                <p:spPr>
                  <a:xfrm>
                    <a:off x="3361039" y="2088291"/>
                    <a:ext cx="757881" cy="74140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503187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az-Cyrl-AZ" dirty="0" smtClean="0">
                        <a:solidFill>
                          <a:prstClr val="white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en-US" baseline="-25000" dirty="0" smtClean="0">
                        <a:solidFill>
                          <a:prstClr val="white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endParaRPr lang="en-US" baseline="-25000" dirty="0">
                      <a:solidFill>
                        <a:prstClr val="white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1" name="直接箭头连接符 20"/>
                  <p:cNvCxnSpPr>
                    <a:endCxn id="17" idx="1"/>
                  </p:cNvCxnSpPr>
                  <p:nvPr/>
                </p:nvCxnSpPr>
                <p:spPr>
                  <a:xfrm>
                    <a:off x="733168" y="2088291"/>
                    <a:ext cx="251032" cy="191684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箭头连接符 21"/>
                  <p:cNvCxnSpPr>
                    <a:stCxn id="17" idx="6"/>
                    <a:endCxn id="18" idx="3"/>
                  </p:cNvCxnSpPr>
                  <p:nvPr/>
                </p:nvCxnSpPr>
                <p:spPr>
                  <a:xfrm flipV="1">
                    <a:off x="1631092" y="2050467"/>
                    <a:ext cx="642330" cy="491635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箭头连接符 22"/>
                  <p:cNvCxnSpPr>
                    <a:endCxn id="19" idx="1"/>
                  </p:cNvCxnSpPr>
                  <p:nvPr/>
                </p:nvCxnSpPr>
                <p:spPr>
                  <a:xfrm>
                    <a:off x="1631092" y="2542102"/>
                    <a:ext cx="642330" cy="569165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箭头连接符 23"/>
                  <p:cNvCxnSpPr>
                    <a:stCxn id="18" idx="4"/>
                    <a:endCxn id="19" idx="0"/>
                  </p:cNvCxnSpPr>
                  <p:nvPr/>
                </p:nvCxnSpPr>
                <p:spPr>
                  <a:xfrm>
                    <a:off x="2541374" y="2159043"/>
                    <a:ext cx="0" cy="84364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箭头连接符 24"/>
                  <p:cNvCxnSpPr>
                    <a:stCxn id="19" idx="7"/>
                    <a:endCxn id="20" idx="2"/>
                  </p:cNvCxnSpPr>
                  <p:nvPr/>
                </p:nvCxnSpPr>
                <p:spPr>
                  <a:xfrm flipV="1">
                    <a:off x="2809325" y="2458994"/>
                    <a:ext cx="551714" cy="652273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曲线连接符 25"/>
                  <p:cNvCxnSpPr>
                    <a:stCxn id="18" idx="1"/>
                    <a:endCxn id="18" idx="7"/>
                  </p:cNvCxnSpPr>
                  <p:nvPr/>
                </p:nvCxnSpPr>
                <p:spPr>
                  <a:xfrm rot="5400000" flipH="1" flipV="1">
                    <a:off x="2541373" y="1258263"/>
                    <a:ext cx="12700" cy="535903"/>
                  </a:xfrm>
                  <a:prstGeom prst="curvedConnector3">
                    <a:avLst>
                      <a:gd name="adj1" fmla="val 2654929"/>
                    </a:avLst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曲线连接符 26"/>
                  <p:cNvCxnSpPr>
                    <a:stCxn id="20" idx="1"/>
                    <a:endCxn id="20" idx="7"/>
                  </p:cNvCxnSpPr>
                  <p:nvPr/>
                </p:nvCxnSpPr>
                <p:spPr>
                  <a:xfrm rot="5400000" flipH="1" flipV="1">
                    <a:off x="3739979" y="1928916"/>
                    <a:ext cx="12700" cy="535903"/>
                  </a:xfrm>
                  <a:prstGeom prst="curvedConnector3">
                    <a:avLst>
                      <a:gd name="adj1" fmla="val 2654929"/>
                    </a:avLst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2639198" y="2865313"/>
                  <a:ext cx="168876" cy="265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5031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300" dirty="0">
                      <a:solidFill>
                        <a:prstClr val="black"/>
                      </a:solidFill>
                      <a:latin typeface="Calibri"/>
                    </a:rPr>
                    <a:t>f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590536" y="2388551"/>
                  <a:ext cx="168876" cy="265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5031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300" dirty="0">
                      <a:solidFill>
                        <a:prstClr val="black"/>
                      </a:solidFill>
                      <a:latin typeface="Calibri"/>
                    </a:rPr>
                    <a:t>f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639198" y="3689021"/>
                  <a:ext cx="168876" cy="265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5031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300" dirty="0">
                      <a:solidFill>
                        <a:prstClr val="black"/>
                      </a:solidFill>
                      <a:latin typeface="Calibri"/>
                    </a:rPr>
                    <a:t>c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223054" y="3321330"/>
                  <a:ext cx="168876" cy="265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5031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300" dirty="0">
                      <a:solidFill>
                        <a:prstClr val="black"/>
                      </a:solidFill>
                      <a:latin typeface="Calibri"/>
                    </a:rPr>
                    <a:t>c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020177" y="3689020"/>
                  <a:ext cx="168876" cy="265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5031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300" dirty="0">
                      <a:solidFill>
                        <a:prstClr val="black"/>
                      </a:solidFill>
                      <a:latin typeface="Calibri"/>
                    </a:rPr>
                    <a:t>f</a:t>
                  </a:r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6008130" y="5579488"/>
              <a:ext cx="1131673" cy="29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1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DFA for f*</a:t>
              </a:r>
              <a:r>
                <a:rPr lang="en-US" sz="1500" dirty="0" err="1">
                  <a:solidFill>
                    <a:prstClr val="black"/>
                  </a:solidFill>
                  <a:latin typeface="Calibri"/>
                </a:rPr>
                <a:t>cf</a:t>
              </a:r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*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198793" y="3014796"/>
            <a:ext cx="3852037" cy="378618"/>
          </a:xfrm>
          <a:prstGeom prst="rect">
            <a:avLst/>
          </a:prstGeom>
          <a:noFill/>
        </p:spPr>
        <p:txBody>
          <a:bodyPr wrap="square" lIns="100630" tIns="50318" rIns="100630" bIns="50318" rtlCol="0">
            <a:spAutoFit/>
          </a:bodyPr>
          <a:lstStyle/>
          <a:p>
            <a:pPr defTabSz="503187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Access Request: </a:t>
            </a:r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(Alice, read</a:t>
            </a:r>
            <a:r>
              <a:rPr lang="en-US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98778" y="3668612"/>
            <a:ext cx="3460106" cy="378618"/>
          </a:xfrm>
          <a:prstGeom prst="rect">
            <a:avLst/>
          </a:prstGeom>
          <a:noFill/>
        </p:spPr>
        <p:txBody>
          <a:bodyPr wrap="square" lIns="100630" tIns="50318" rIns="100630" bIns="50318" rtlCol="0">
            <a:spAutoFit/>
          </a:bodyPr>
          <a:lstStyle/>
          <a:p>
            <a:pPr defTabSz="503187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Policy: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(read</a:t>
            </a:r>
            <a:r>
              <a:rPr lang="en-US" baseline="30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r</a:t>
            </a:r>
            <a:r>
              <a:rPr lang="en-US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(f*</a:t>
            </a:r>
            <a:r>
              <a:rPr lang="en-US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cf</a:t>
            </a:r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*, 3))</a:t>
            </a:r>
            <a:endParaRPr lang="en-US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98778" y="4480570"/>
            <a:ext cx="3460106" cy="655617"/>
          </a:xfrm>
          <a:prstGeom prst="rect">
            <a:avLst/>
          </a:prstGeom>
          <a:noFill/>
        </p:spPr>
        <p:txBody>
          <a:bodyPr wrap="square" lIns="100630" tIns="50318" rIns="100630" bIns="50318" rtlCol="0">
            <a:spAutoFit/>
          </a:bodyPr>
          <a:lstStyle/>
          <a:p>
            <a:pPr defTabSz="503187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Path pattern: </a:t>
            </a:r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f*</a:t>
            </a:r>
            <a:r>
              <a:rPr lang="en-US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cf</a:t>
            </a:r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*</a:t>
            </a:r>
          </a:p>
          <a:p>
            <a:pPr defTabSz="503187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Hopcount: </a:t>
            </a:r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3</a:t>
            </a:r>
            <a:endParaRPr lang="en-US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Helvetica" panose="020B0604020202020204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2121605" y="59436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Path-checking Algorithm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69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04032" y="1875168"/>
            <a:ext cx="5680574" cy="4221490"/>
            <a:chOff x="457200" y="1701113"/>
            <a:chExt cx="5152773" cy="3829659"/>
          </a:xfrm>
        </p:grpSpPr>
        <p:sp>
          <p:nvSpPr>
            <p:cNvPr id="6" name="椭圆 5"/>
            <p:cNvSpPr/>
            <p:nvPr/>
          </p:nvSpPr>
          <p:spPr>
            <a:xfrm>
              <a:off x="3853250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George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2564029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Fred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287165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Carol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4728524" y="2903835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Harry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2564029" y="2903836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Ed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457200" y="2903837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Alice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3445478" y="170111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Dave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1727889" y="1701114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Bob</a:t>
              </a:r>
            </a:p>
          </p:txBody>
        </p:sp>
        <p:cxnSp>
          <p:nvCxnSpPr>
            <p:cNvPr id="14" name="曲线连接符 13"/>
            <p:cNvCxnSpPr>
              <a:stCxn id="13" idx="2"/>
              <a:endCxn id="11" idx="0"/>
            </p:cNvCxnSpPr>
            <p:nvPr/>
          </p:nvCxnSpPr>
          <p:spPr>
            <a:xfrm rot="10800000" flipV="1">
              <a:off x="897925" y="2121243"/>
              <a:ext cx="829964" cy="782593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曲线连接符 14"/>
            <p:cNvCxnSpPr>
              <a:stCxn id="12" idx="6"/>
              <a:endCxn id="9" idx="0"/>
            </p:cNvCxnSpPr>
            <p:nvPr/>
          </p:nvCxnSpPr>
          <p:spPr>
            <a:xfrm>
              <a:off x="4326927" y="2121243"/>
              <a:ext cx="842322" cy="782592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曲线连接符 15"/>
            <p:cNvCxnSpPr>
              <a:stCxn id="11" idx="4"/>
              <a:endCxn id="8" idx="2"/>
            </p:cNvCxnSpPr>
            <p:nvPr/>
          </p:nvCxnSpPr>
          <p:spPr>
            <a:xfrm rot="16200000" flipH="1">
              <a:off x="666237" y="3975784"/>
              <a:ext cx="852617" cy="389240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曲线连接符 16"/>
            <p:cNvCxnSpPr>
              <a:stCxn id="9" idx="4"/>
              <a:endCxn id="6" idx="6"/>
            </p:cNvCxnSpPr>
            <p:nvPr/>
          </p:nvCxnSpPr>
          <p:spPr>
            <a:xfrm rot="5400000">
              <a:off x="4525665" y="3953128"/>
              <a:ext cx="852619" cy="434550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曲线连接符 17"/>
            <p:cNvCxnSpPr>
              <a:stCxn id="12" idx="4"/>
              <a:endCxn id="9" idx="2"/>
            </p:cNvCxnSpPr>
            <p:nvPr/>
          </p:nvCxnSpPr>
          <p:spPr>
            <a:xfrm rot="16200000" flipH="1">
              <a:off x="3916067" y="2511507"/>
              <a:ext cx="782593" cy="842321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>
              <a:stCxn id="13" idx="7"/>
              <a:endCxn id="12" idx="1"/>
            </p:cNvCxnSpPr>
            <p:nvPr/>
          </p:nvCxnSpPr>
          <p:spPr>
            <a:xfrm flipV="1">
              <a:off x="2480253" y="1824166"/>
              <a:ext cx="1094310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stCxn id="13" idx="5"/>
              <a:endCxn id="12" idx="3"/>
            </p:cNvCxnSpPr>
            <p:nvPr/>
          </p:nvCxnSpPr>
          <p:spPr>
            <a:xfrm flipV="1">
              <a:off x="2480253" y="2418319"/>
              <a:ext cx="1094310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>
              <a:stCxn id="10" idx="2"/>
              <a:endCxn id="11" idx="6"/>
            </p:cNvCxnSpPr>
            <p:nvPr/>
          </p:nvCxnSpPr>
          <p:spPr>
            <a:xfrm flipH="1">
              <a:off x="1338649" y="3323966"/>
              <a:ext cx="122538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stCxn id="8" idx="6"/>
              <a:endCxn id="7" idx="2"/>
            </p:cNvCxnSpPr>
            <p:nvPr/>
          </p:nvCxnSpPr>
          <p:spPr>
            <a:xfrm>
              <a:off x="2168614" y="4596713"/>
              <a:ext cx="39541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>
              <a:stCxn id="10" idx="7"/>
              <a:endCxn id="12" idx="4"/>
            </p:cNvCxnSpPr>
            <p:nvPr/>
          </p:nvCxnSpPr>
          <p:spPr>
            <a:xfrm flipV="1">
              <a:off x="3316393" y="2541372"/>
              <a:ext cx="569810" cy="4855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>
              <a:stCxn id="6" idx="1"/>
              <a:endCxn id="10" idx="5"/>
            </p:cNvCxnSpPr>
            <p:nvPr/>
          </p:nvCxnSpPr>
          <p:spPr>
            <a:xfrm flipH="1" flipV="1">
              <a:off x="3316393" y="3621042"/>
              <a:ext cx="665942" cy="6785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>
              <a:stCxn id="6" idx="2"/>
              <a:endCxn id="7" idx="6"/>
            </p:cNvCxnSpPr>
            <p:nvPr/>
          </p:nvCxnSpPr>
          <p:spPr>
            <a:xfrm flipH="1">
              <a:off x="3445478" y="4596713"/>
              <a:ext cx="4077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曲线连接符 25"/>
            <p:cNvCxnSpPr>
              <a:stCxn id="8" idx="4"/>
              <a:endCxn id="6" idx="4"/>
            </p:cNvCxnSpPr>
            <p:nvPr/>
          </p:nvCxnSpPr>
          <p:spPr>
            <a:xfrm rot="16200000" flipH="1">
              <a:off x="3010932" y="3733799"/>
              <a:ext cx="12700" cy="2566085"/>
            </a:xfrm>
            <a:prstGeom prst="curvedConnector3">
              <a:avLst>
                <a:gd name="adj1" fmla="val 180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33966" y="2141321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42970" y="1826225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20315" y="2418320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67536" y="2099105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52890" y="4319713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66901" y="3026889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08107" y="4042714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09538" y="4596712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49364" y="3750790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26496" y="5265523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81883" y="4628120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09538" y="2765337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09536" y="2888388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6481257" y="1892305"/>
            <a:ext cx="3033278" cy="2155859"/>
            <a:chOff x="1668163" y="2279975"/>
            <a:chExt cx="3385752" cy="2326458"/>
          </a:xfrm>
        </p:grpSpPr>
        <p:grpSp>
          <p:nvGrpSpPr>
            <p:cNvPr id="190" name="组合 189"/>
            <p:cNvGrpSpPr/>
            <p:nvPr/>
          </p:nvGrpSpPr>
          <p:grpSpPr>
            <a:xfrm>
              <a:off x="1668163" y="2279975"/>
              <a:ext cx="3385752" cy="2326458"/>
              <a:chOff x="733168" y="1417638"/>
              <a:chExt cx="3385752" cy="2326458"/>
            </a:xfrm>
          </p:grpSpPr>
          <p:sp>
            <p:nvSpPr>
              <p:cNvPr id="196" name="椭圆 195"/>
              <p:cNvSpPr/>
              <p:nvPr/>
            </p:nvSpPr>
            <p:spPr>
              <a:xfrm>
                <a:off x="873211" y="2171399"/>
                <a:ext cx="757881" cy="74140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365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z-Cyrl-AZ" dirty="0" smtClean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lang="en-US" baseline="-25000" dirty="0" smtClean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baseline="-25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7" name="椭圆 196"/>
              <p:cNvSpPr/>
              <p:nvPr/>
            </p:nvSpPr>
            <p:spPr>
              <a:xfrm>
                <a:off x="2162433" y="1417638"/>
                <a:ext cx="757881" cy="74140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365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z-Cyrl-AZ" dirty="0" smtClean="0">
                    <a:solidFill>
                      <a:prstClr val="white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п</a:t>
                </a:r>
                <a:r>
                  <a:rPr lang="en-US" baseline="-25000" dirty="0" smtClean="0">
                    <a:solidFill>
                      <a:prstClr val="white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1</a:t>
                </a:r>
                <a:endParaRPr lang="en-US" baseline="-25000" dirty="0">
                  <a:solidFill>
                    <a:prstClr val="white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8" name="椭圆 197"/>
              <p:cNvSpPr/>
              <p:nvPr/>
            </p:nvSpPr>
            <p:spPr>
              <a:xfrm>
                <a:off x="2162433" y="3002691"/>
                <a:ext cx="757881" cy="74140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365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z-Cyrl-AZ" dirty="0" smtClean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lang="en-US" baseline="-25000" dirty="0" smtClean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baseline="-25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9" name="椭圆 198"/>
              <p:cNvSpPr/>
              <p:nvPr/>
            </p:nvSpPr>
            <p:spPr>
              <a:xfrm>
                <a:off x="3361039" y="2088291"/>
                <a:ext cx="757881" cy="74140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365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z-Cyrl-AZ" dirty="0" smtClean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lang="en-US" baseline="-25000" dirty="0" smtClean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baseline="-25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00" name="直接箭头连接符 199"/>
              <p:cNvCxnSpPr>
                <a:endCxn id="196" idx="1"/>
              </p:cNvCxnSpPr>
              <p:nvPr/>
            </p:nvCxnSpPr>
            <p:spPr>
              <a:xfrm>
                <a:off x="733168" y="2088291"/>
                <a:ext cx="251032" cy="1916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箭头连接符 200"/>
              <p:cNvCxnSpPr>
                <a:stCxn id="196" idx="6"/>
                <a:endCxn id="197" idx="3"/>
              </p:cNvCxnSpPr>
              <p:nvPr/>
            </p:nvCxnSpPr>
            <p:spPr>
              <a:xfrm flipV="1">
                <a:off x="1631092" y="2050467"/>
                <a:ext cx="642330" cy="4916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箭头连接符 201"/>
              <p:cNvCxnSpPr>
                <a:endCxn id="198" idx="1"/>
              </p:cNvCxnSpPr>
              <p:nvPr/>
            </p:nvCxnSpPr>
            <p:spPr>
              <a:xfrm>
                <a:off x="1631092" y="2542102"/>
                <a:ext cx="642330" cy="56916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箭头连接符 202"/>
              <p:cNvCxnSpPr>
                <a:stCxn id="197" idx="4"/>
                <a:endCxn id="198" idx="0"/>
              </p:cNvCxnSpPr>
              <p:nvPr/>
            </p:nvCxnSpPr>
            <p:spPr>
              <a:xfrm>
                <a:off x="2541374" y="2159043"/>
                <a:ext cx="0" cy="8436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箭头连接符 203"/>
              <p:cNvCxnSpPr>
                <a:stCxn id="198" idx="7"/>
                <a:endCxn id="199" idx="2"/>
              </p:cNvCxnSpPr>
              <p:nvPr/>
            </p:nvCxnSpPr>
            <p:spPr>
              <a:xfrm flipV="1">
                <a:off x="2809325" y="2458994"/>
                <a:ext cx="551714" cy="6522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曲线连接符 204"/>
              <p:cNvCxnSpPr>
                <a:stCxn id="197" idx="1"/>
                <a:endCxn id="197" idx="7"/>
              </p:cNvCxnSpPr>
              <p:nvPr/>
            </p:nvCxnSpPr>
            <p:spPr>
              <a:xfrm rot="5400000" flipH="1" flipV="1">
                <a:off x="2541373" y="1258263"/>
                <a:ext cx="12700" cy="535903"/>
              </a:xfrm>
              <a:prstGeom prst="curvedConnector3">
                <a:avLst>
                  <a:gd name="adj1" fmla="val 2654929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曲线连接符 205"/>
              <p:cNvCxnSpPr>
                <a:stCxn id="199" idx="1"/>
                <a:endCxn id="199" idx="7"/>
              </p:cNvCxnSpPr>
              <p:nvPr/>
            </p:nvCxnSpPr>
            <p:spPr>
              <a:xfrm rot="5400000" flipH="1" flipV="1">
                <a:off x="3739979" y="1928916"/>
                <a:ext cx="12700" cy="535903"/>
              </a:xfrm>
              <a:prstGeom prst="curvedConnector3">
                <a:avLst>
                  <a:gd name="adj1" fmla="val 2654929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TextBox 190"/>
            <p:cNvSpPr txBox="1"/>
            <p:nvPr/>
          </p:nvSpPr>
          <p:spPr>
            <a:xfrm>
              <a:off x="2639198" y="2865313"/>
              <a:ext cx="168876" cy="315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590536" y="2388551"/>
              <a:ext cx="168876" cy="315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639198" y="3689021"/>
              <a:ext cx="168876" cy="315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3223054" y="3321331"/>
              <a:ext cx="168876" cy="315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4020177" y="3689020"/>
              <a:ext cx="168876" cy="315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</p:grpSp>
      <p:sp>
        <p:nvSpPr>
          <p:cNvPr id="225" name="TextBox 224"/>
          <p:cNvSpPr txBox="1"/>
          <p:nvPr/>
        </p:nvSpPr>
        <p:spPr>
          <a:xfrm>
            <a:off x="2475471" y="6111399"/>
            <a:ext cx="1582647" cy="932712"/>
          </a:xfrm>
          <a:prstGeom prst="rect">
            <a:avLst/>
          </a:prstGeom>
          <a:noFill/>
        </p:spPr>
        <p:txBody>
          <a:bodyPr wrap="none" lIns="100728" tIns="50366" rIns="100728" bIns="50366" rtlCol="0">
            <a:spAutoFit/>
          </a:bodyPr>
          <a:lstStyle/>
          <a:p>
            <a:pPr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d: 0 </a:t>
            </a:r>
          </a:p>
          <a:p>
            <a:pPr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currentPath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Ø</a:t>
            </a:r>
          </a:p>
          <a:p>
            <a:pPr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stateHistory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0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510075" y="748405"/>
            <a:ext cx="3460106" cy="655714"/>
          </a:xfrm>
          <a:prstGeom prst="rect">
            <a:avLst/>
          </a:prstGeom>
          <a:noFill/>
        </p:spPr>
        <p:txBody>
          <a:bodyPr wrap="square" lIns="100728" tIns="50366" rIns="100728" bIns="50366" rtlCol="0">
            <a:spAutoFit/>
          </a:bodyPr>
          <a:lstStyle/>
          <a:p>
            <a:pPr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Path pattern: f*</a:t>
            </a:r>
            <a:r>
              <a:rPr lang="en-US" dirty="0" err="1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cf</a:t>
            </a:r>
            <a:r>
              <a:rPr lang="en-US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</a:t>
            </a:r>
          </a:p>
          <a:p>
            <a:pPr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Hopcount: 3</a:t>
            </a:r>
            <a:endParaRPr lang="en-US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96" name="椭圆 395"/>
          <p:cNvSpPr/>
          <p:nvPr/>
        </p:nvSpPr>
        <p:spPr>
          <a:xfrm>
            <a:off x="5212870" y="3196397"/>
            <a:ext cx="971736" cy="926230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Harry</a:t>
            </a:r>
          </a:p>
        </p:txBody>
      </p:sp>
      <p:sp>
        <p:nvSpPr>
          <p:cNvPr id="397" name="椭圆 396"/>
          <p:cNvSpPr/>
          <p:nvPr/>
        </p:nvSpPr>
        <p:spPr>
          <a:xfrm>
            <a:off x="6593713" y="2590793"/>
            <a:ext cx="678981" cy="687038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 defTabSz="503657" fontAlgn="auto">
              <a:spcBef>
                <a:spcPts val="0"/>
              </a:spcBef>
              <a:spcAft>
                <a:spcPts val="0"/>
              </a:spcAft>
            </a:pPr>
            <a:r>
              <a:rPr lang="az-Cyrl-AZ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baseline="-25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baseline="-25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9" name="直接箭头连接符 398"/>
          <p:cNvCxnSpPr/>
          <p:nvPr/>
        </p:nvCxnSpPr>
        <p:spPr>
          <a:xfrm flipV="1">
            <a:off x="7287849" y="2475632"/>
            <a:ext cx="575460" cy="45558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0" name="椭圆 399"/>
          <p:cNvSpPr/>
          <p:nvPr/>
        </p:nvSpPr>
        <p:spPr>
          <a:xfrm>
            <a:off x="3798402" y="1868921"/>
            <a:ext cx="971736" cy="926230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Dave</a:t>
            </a:r>
          </a:p>
        </p:txBody>
      </p:sp>
      <p:sp>
        <p:nvSpPr>
          <p:cNvPr id="401" name="椭圆 400"/>
          <p:cNvSpPr/>
          <p:nvPr/>
        </p:nvSpPr>
        <p:spPr>
          <a:xfrm>
            <a:off x="7767423" y="1889057"/>
            <a:ext cx="678981" cy="687038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 defTabSz="503657" fontAlgn="auto">
              <a:spcBef>
                <a:spcPts val="0"/>
              </a:spcBef>
              <a:spcAft>
                <a:spcPts val="0"/>
              </a:spcAft>
            </a:pPr>
            <a:r>
              <a:rPr lang="az-Cyrl-AZ" dirty="0" smtClean="0">
                <a:solidFill>
                  <a:prstClr val="white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</a:t>
            </a:r>
            <a:r>
              <a:rPr lang="en-US" baseline="-25000" dirty="0" smtClean="0">
                <a:solidFill>
                  <a:prstClr val="white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</a:t>
            </a:r>
            <a:endParaRPr lang="en-US" baseline="-25000" dirty="0">
              <a:solidFill>
                <a:prstClr val="white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03" name="TextBox 402"/>
          <p:cNvSpPr txBox="1"/>
          <p:nvPr/>
        </p:nvSpPr>
        <p:spPr>
          <a:xfrm>
            <a:off x="2481564" y="6114424"/>
            <a:ext cx="2732872" cy="932712"/>
          </a:xfrm>
          <a:prstGeom prst="rect">
            <a:avLst/>
          </a:prstGeom>
          <a:noFill/>
        </p:spPr>
        <p:txBody>
          <a:bodyPr wrap="square" lIns="100728" tIns="50366" rIns="100728" bIns="50366" rtlCol="0">
            <a:spAutoFit/>
          </a:bodyPr>
          <a:lstStyle/>
          <a:p>
            <a:pPr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d: 1 </a:t>
            </a:r>
          </a:p>
          <a:p>
            <a:pPr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currentPath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(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H,D,f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stateHistory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01</a:t>
            </a:r>
          </a:p>
        </p:txBody>
      </p:sp>
      <p:cxnSp>
        <p:nvCxnSpPr>
          <p:cNvPr id="229" name="曲线连接符 228"/>
          <p:cNvCxnSpPr/>
          <p:nvPr/>
        </p:nvCxnSpPr>
        <p:spPr>
          <a:xfrm>
            <a:off x="4770139" y="2332035"/>
            <a:ext cx="928600" cy="864360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曲线连接符 230"/>
          <p:cNvCxnSpPr/>
          <p:nvPr/>
        </p:nvCxnSpPr>
        <p:spPr>
          <a:xfrm rot="16200000" flipH="1">
            <a:off x="4323204" y="2763032"/>
            <a:ext cx="864361" cy="928599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6293580" y="4287221"/>
            <a:ext cx="2152818" cy="814240"/>
          </a:xfrm>
          <a:prstGeom prst="rect">
            <a:avLst/>
          </a:prstGeom>
          <a:noFill/>
        </p:spPr>
        <p:txBody>
          <a:bodyPr wrap="square" lIns="100728" tIns="50366" rIns="100728" bIns="50366" rtlCol="0">
            <a:spAutoFit/>
          </a:bodyPr>
          <a:lstStyle/>
          <a:p>
            <a:pPr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FF0000"/>
                </a:solidFill>
                <a:latin typeface="Calibri"/>
              </a:rPr>
              <a:t>Case 1: next node is already visited, thus creates a self loop</a:t>
            </a:r>
          </a:p>
        </p:txBody>
      </p:sp>
      <p:cxnSp>
        <p:nvCxnSpPr>
          <p:cNvPr id="234" name="曲线连接符 233"/>
          <p:cNvCxnSpPr/>
          <p:nvPr/>
        </p:nvCxnSpPr>
        <p:spPr>
          <a:xfrm rot="16200000" flipV="1">
            <a:off x="4797724" y="2302476"/>
            <a:ext cx="864360" cy="928600"/>
          </a:xfrm>
          <a:prstGeom prst="curvedConnector2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直接箭头连接符 235"/>
          <p:cNvCxnSpPr>
            <a:stCxn id="400" idx="1"/>
            <a:endCxn id="13" idx="7"/>
          </p:cNvCxnSpPr>
          <p:nvPr/>
        </p:nvCxnSpPr>
        <p:spPr>
          <a:xfrm flipH="1">
            <a:off x="2734311" y="2004569"/>
            <a:ext cx="1206401" cy="624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476776" y="6118691"/>
            <a:ext cx="3277428" cy="932712"/>
          </a:xfrm>
          <a:prstGeom prst="rect">
            <a:avLst/>
          </a:prstGeom>
          <a:noFill/>
        </p:spPr>
        <p:txBody>
          <a:bodyPr wrap="square" lIns="100728" tIns="50366" rIns="100728" bIns="50366" rtlCol="0">
            <a:spAutoFit/>
          </a:bodyPr>
          <a:lstStyle/>
          <a:p>
            <a:pPr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d: 2 </a:t>
            </a:r>
          </a:p>
          <a:p>
            <a:pPr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currentPath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(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H,D,f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)(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D,B,f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stateHistory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011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22570" y="1332525"/>
            <a:ext cx="151295" cy="305329"/>
          </a:xfrm>
          <a:prstGeom prst="rect">
            <a:avLst/>
          </a:prstGeom>
          <a:noFill/>
        </p:spPr>
        <p:txBody>
          <a:bodyPr wrap="square" lIns="100728" tIns="50366" rIns="100728" bIns="50366" rtlCol="0">
            <a:spAutoFit/>
          </a:bodyPr>
          <a:lstStyle/>
          <a:p>
            <a:pPr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</a:rPr>
              <a:t>f</a:t>
            </a:r>
          </a:p>
        </p:txBody>
      </p:sp>
      <p:sp>
        <p:nvSpPr>
          <p:cNvPr id="82" name="椭圆 81"/>
          <p:cNvSpPr/>
          <p:nvPr/>
        </p:nvSpPr>
        <p:spPr>
          <a:xfrm>
            <a:off x="1911882" y="1875168"/>
            <a:ext cx="971736" cy="926230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Bob</a:t>
            </a:r>
          </a:p>
        </p:txBody>
      </p:sp>
      <p:cxnSp>
        <p:nvCxnSpPr>
          <p:cNvPr id="85" name="曲线连接符 84"/>
          <p:cNvCxnSpPr/>
          <p:nvPr/>
        </p:nvCxnSpPr>
        <p:spPr>
          <a:xfrm rot="5400000" flipH="1" flipV="1">
            <a:off x="8108448" y="1765499"/>
            <a:ext cx="11768" cy="480113"/>
          </a:xfrm>
          <a:prstGeom prst="curvedConnector3">
            <a:avLst>
              <a:gd name="adj1" fmla="val 2654929"/>
            </a:avLst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曲线连接符 238"/>
          <p:cNvCxnSpPr>
            <a:stCxn id="82" idx="2"/>
            <a:endCxn id="11" idx="0"/>
          </p:cNvCxnSpPr>
          <p:nvPr/>
        </p:nvCxnSpPr>
        <p:spPr>
          <a:xfrm rot="10800000" flipV="1">
            <a:off x="989900" y="2338278"/>
            <a:ext cx="921978" cy="862664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椭圆 87"/>
          <p:cNvSpPr/>
          <p:nvPr/>
        </p:nvSpPr>
        <p:spPr>
          <a:xfrm>
            <a:off x="510075" y="3196398"/>
            <a:ext cx="971736" cy="926230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Alice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293580" y="4287227"/>
            <a:ext cx="2152818" cy="1051726"/>
          </a:xfrm>
          <a:prstGeom prst="rect">
            <a:avLst/>
          </a:prstGeom>
          <a:noFill/>
        </p:spPr>
        <p:txBody>
          <a:bodyPr wrap="square" lIns="100728" tIns="50366" rIns="100728" bIns="50366" rtlCol="0">
            <a:spAutoFit/>
          </a:bodyPr>
          <a:lstStyle/>
          <a:p>
            <a:pPr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FF0000"/>
                </a:solidFill>
                <a:latin typeface="Calibri"/>
              </a:rPr>
              <a:t>Case 3: </a:t>
            </a:r>
            <a:r>
              <a:rPr lang="en-US" sz="1500" dirty="0" err="1">
                <a:solidFill>
                  <a:srgbClr val="FF0000"/>
                </a:solidFill>
                <a:latin typeface="Calibri"/>
              </a:rPr>
              <a:t>currentPath</a:t>
            </a:r>
            <a:r>
              <a:rPr lang="en-US" sz="1500" dirty="0">
                <a:solidFill>
                  <a:srgbClr val="FF0000"/>
                </a:solidFill>
                <a:latin typeface="Calibri"/>
              </a:rPr>
              <a:t> matches the prefix of the pattern, but DFA not at an accepting state</a:t>
            </a:r>
          </a:p>
        </p:txBody>
      </p:sp>
      <p:cxnSp>
        <p:nvCxnSpPr>
          <p:cNvPr id="241" name="直接箭头连接符 240"/>
          <p:cNvCxnSpPr>
            <a:stCxn id="400" idx="3"/>
            <a:endCxn id="82" idx="5"/>
          </p:cNvCxnSpPr>
          <p:nvPr/>
        </p:nvCxnSpPr>
        <p:spPr>
          <a:xfrm flipH="1">
            <a:off x="2741307" y="2659508"/>
            <a:ext cx="1199400" cy="624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481156" y="6118691"/>
            <a:ext cx="3277428" cy="932712"/>
          </a:xfrm>
          <a:prstGeom prst="rect">
            <a:avLst/>
          </a:prstGeom>
          <a:noFill/>
        </p:spPr>
        <p:txBody>
          <a:bodyPr wrap="square" lIns="100728" tIns="50366" rIns="100728" bIns="50366" rtlCol="0">
            <a:spAutoFit/>
          </a:bodyPr>
          <a:lstStyle/>
          <a:p>
            <a:pPr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d: 2 </a:t>
            </a:r>
          </a:p>
          <a:p>
            <a:pPr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currentPath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(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H,D,f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)(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D,B,c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stateHistory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012</a:t>
            </a:r>
          </a:p>
        </p:txBody>
      </p:sp>
      <p:cxnSp>
        <p:nvCxnSpPr>
          <p:cNvPr id="243" name="直接箭头连接符 242"/>
          <p:cNvCxnSpPr>
            <a:stCxn id="401" idx="4"/>
            <a:endCxn id="198" idx="0"/>
          </p:cNvCxnSpPr>
          <p:nvPr/>
        </p:nvCxnSpPr>
        <p:spPr>
          <a:xfrm flipH="1">
            <a:off x="8101218" y="2576096"/>
            <a:ext cx="5689" cy="78503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椭圆 94"/>
          <p:cNvSpPr/>
          <p:nvPr/>
        </p:nvSpPr>
        <p:spPr>
          <a:xfrm>
            <a:off x="7765766" y="3360850"/>
            <a:ext cx="678981" cy="687038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 defTabSz="503657" fontAlgn="auto">
              <a:spcBef>
                <a:spcPts val="0"/>
              </a:spcBef>
              <a:spcAft>
                <a:spcPts val="0"/>
              </a:spcAft>
            </a:pPr>
            <a:r>
              <a:rPr lang="az-Cyrl-AZ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baseline="-25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5" name="曲线连接符 244"/>
          <p:cNvCxnSpPr>
            <a:stCxn id="82" idx="2"/>
            <a:endCxn id="88" idx="0"/>
          </p:cNvCxnSpPr>
          <p:nvPr/>
        </p:nvCxnSpPr>
        <p:spPr>
          <a:xfrm rot="10800000" flipV="1">
            <a:off x="995943" y="2338282"/>
            <a:ext cx="915935" cy="858119"/>
          </a:xfrm>
          <a:prstGeom prst="curvedConnector2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直接箭头连接符 246"/>
          <p:cNvCxnSpPr>
            <a:stCxn id="95" idx="7"/>
            <a:endCxn id="199" idx="2"/>
          </p:cNvCxnSpPr>
          <p:nvPr/>
        </p:nvCxnSpPr>
        <p:spPr>
          <a:xfrm flipV="1">
            <a:off x="8345307" y="2857298"/>
            <a:ext cx="490248" cy="60416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椭圆 99"/>
          <p:cNvSpPr/>
          <p:nvPr/>
        </p:nvSpPr>
        <p:spPr>
          <a:xfrm>
            <a:off x="8835558" y="2513905"/>
            <a:ext cx="678981" cy="687038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 defTabSz="503657" fontAlgn="auto">
              <a:spcBef>
                <a:spcPts val="0"/>
              </a:spcBef>
              <a:spcAft>
                <a:spcPts val="0"/>
              </a:spcAft>
            </a:pPr>
            <a:r>
              <a:rPr lang="az-Cyrl-AZ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baseline="-25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aseline="-25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481563" y="6115235"/>
            <a:ext cx="3541272" cy="932712"/>
          </a:xfrm>
          <a:prstGeom prst="rect">
            <a:avLst/>
          </a:prstGeom>
          <a:noFill/>
        </p:spPr>
        <p:txBody>
          <a:bodyPr wrap="square" lIns="100728" tIns="50366" rIns="100728" bIns="50366" rtlCol="0">
            <a:spAutoFit/>
          </a:bodyPr>
          <a:lstStyle/>
          <a:p>
            <a:pPr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d: 3 </a:t>
            </a:r>
          </a:p>
          <a:p>
            <a:pPr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currentPath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(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H,D,f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)(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D,B,c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)(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B,A,f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stateHistory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0123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295193" y="4286518"/>
            <a:ext cx="2360980" cy="814240"/>
          </a:xfrm>
          <a:prstGeom prst="rect">
            <a:avLst/>
          </a:prstGeom>
          <a:noFill/>
        </p:spPr>
        <p:txBody>
          <a:bodyPr wrap="square" lIns="100728" tIns="50366" rIns="100728" bIns="50366" rtlCol="0">
            <a:spAutoFit/>
          </a:bodyPr>
          <a:lstStyle/>
          <a:p>
            <a:pPr defTabSz="503657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FF0000"/>
                </a:solidFill>
                <a:latin typeface="Calibri"/>
              </a:rPr>
              <a:t>Case 2: found a matching path and DFA reached an accepting state</a:t>
            </a:r>
          </a:p>
        </p:txBody>
      </p:sp>
      <p:sp>
        <p:nvSpPr>
          <p:cNvPr id="91" name="椭圆 90"/>
          <p:cNvSpPr/>
          <p:nvPr/>
        </p:nvSpPr>
        <p:spPr>
          <a:xfrm>
            <a:off x="8919628" y="2619217"/>
            <a:ext cx="510843" cy="47793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 defTabSz="50365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6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25" grpId="1"/>
      <p:bldP spid="396" grpId="0" animBg="1"/>
      <p:bldP spid="397" grpId="0" animBg="1"/>
      <p:bldP spid="400" grpId="0" animBg="1"/>
      <p:bldP spid="401" grpId="0" animBg="1"/>
      <p:bldP spid="403" grpId="0"/>
      <p:bldP spid="403" grpId="1"/>
      <p:bldP spid="403" grpId="2"/>
      <p:bldP spid="403" grpId="3"/>
      <p:bldP spid="232" grpId="0"/>
      <p:bldP spid="232" grpId="1"/>
      <p:bldP spid="79" grpId="0"/>
      <p:bldP spid="79" grpId="1"/>
      <p:bldP spid="81" grpId="0"/>
      <p:bldP spid="82" grpId="0" animBg="1"/>
      <p:bldP spid="82" grpId="1" animBg="1"/>
      <p:bldP spid="82" grpId="2" animBg="1"/>
      <p:bldP spid="88" grpId="0" animBg="1"/>
      <p:bldP spid="88" grpId="1" animBg="1"/>
      <p:bldP spid="88" grpId="2" animBg="1"/>
      <p:bldP spid="89" grpId="0"/>
      <p:bldP spid="89" grpId="1"/>
      <p:bldP spid="92" grpId="0"/>
      <p:bldP spid="92" grpId="1"/>
      <p:bldP spid="95" grpId="0" animBg="1"/>
      <p:bldP spid="100" grpId="0" animBg="1"/>
      <p:bldP spid="101" grpId="0"/>
      <p:bldP spid="103" grpId="0"/>
      <p:bldP spid="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58129" y="2019321"/>
            <a:ext cx="5680574" cy="4221490"/>
            <a:chOff x="457200" y="1701113"/>
            <a:chExt cx="5152773" cy="3829659"/>
          </a:xfrm>
        </p:grpSpPr>
        <p:sp>
          <p:nvSpPr>
            <p:cNvPr id="6" name="椭圆 5"/>
            <p:cNvSpPr/>
            <p:nvPr/>
          </p:nvSpPr>
          <p:spPr>
            <a:xfrm>
              <a:off x="3853250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11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George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2564029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11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Fred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287165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11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Carol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4728524" y="2903835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11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Harry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2564029" y="2903836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11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Ed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457200" y="2903837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11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Alice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3445478" y="170111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11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Dave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1727889" y="1701114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11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Bob</a:t>
              </a:r>
            </a:p>
          </p:txBody>
        </p:sp>
        <p:cxnSp>
          <p:nvCxnSpPr>
            <p:cNvPr id="14" name="曲线连接符 13"/>
            <p:cNvCxnSpPr>
              <a:stCxn id="13" idx="2"/>
              <a:endCxn id="11" idx="0"/>
            </p:cNvCxnSpPr>
            <p:nvPr/>
          </p:nvCxnSpPr>
          <p:spPr>
            <a:xfrm rot="10800000" flipV="1">
              <a:off x="897925" y="2121243"/>
              <a:ext cx="829964" cy="782593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曲线连接符 14"/>
            <p:cNvCxnSpPr>
              <a:stCxn id="12" idx="6"/>
              <a:endCxn id="9" idx="0"/>
            </p:cNvCxnSpPr>
            <p:nvPr/>
          </p:nvCxnSpPr>
          <p:spPr>
            <a:xfrm>
              <a:off x="4326927" y="2121243"/>
              <a:ext cx="842322" cy="782592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曲线连接符 15"/>
            <p:cNvCxnSpPr>
              <a:stCxn id="11" idx="4"/>
              <a:endCxn id="8" idx="2"/>
            </p:cNvCxnSpPr>
            <p:nvPr/>
          </p:nvCxnSpPr>
          <p:spPr>
            <a:xfrm rot="16200000" flipH="1">
              <a:off x="666237" y="3975784"/>
              <a:ext cx="852617" cy="389240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曲线连接符 16"/>
            <p:cNvCxnSpPr>
              <a:stCxn id="9" idx="4"/>
              <a:endCxn id="6" idx="6"/>
            </p:cNvCxnSpPr>
            <p:nvPr/>
          </p:nvCxnSpPr>
          <p:spPr>
            <a:xfrm rot="5400000">
              <a:off x="4525665" y="3953128"/>
              <a:ext cx="852619" cy="434550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>
              <a:stCxn id="10" idx="2"/>
              <a:endCxn id="11" idx="6"/>
            </p:cNvCxnSpPr>
            <p:nvPr/>
          </p:nvCxnSpPr>
          <p:spPr>
            <a:xfrm flipH="1">
              <a:off x="1338649" y="3323966"/>
              <a:ext cx="1225380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stCxn id="8" idx="6"/>
              <a:endCxn id="7" idx="2"/>
            </p:cNvCxnSpPr>
            <p:nvPr/>
          </p:nvCxnSpPr>
          <p:spPr>
            <a:xfrm>
              <a:off x="2168614" y="4596713"/>
              <a:ext cx="39541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>
              <a:stCxn id="10" idx="7"/>
              <a:endCxn id="12" idx="4"/>
            </p:cNvCxnSpPr>
            <p:nvPr/>
          </p:nvCxnSpPr>
          <p:spPr>
            <a:xfrm flipV="1">
              <a:off x="3316393" y="2541372"/>
              <a:ext cx="569810" cy="4855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>
              <a:stCxn id="6" idx="1"/>
              <a:endCxn id="10" idx="5"/>
            </p:cNvCxnSpPr>
            <p:nvPr/>
          </p:nvCxnSpPr>
          <p:spPr>
            <a:xfrm flipH="1" flipV="1">
              <a:off x="3316393" y="3621042"/>
              <a:ext cx="665942" cy="6785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>
              <a:stCxn id="6" idx="2"/>
              <a:endCxn id="7" idx="6"/>
            </p:cNvCxnSpPr>
            <p:nvPr/>
          </p:nvCxnSpPr>
          <p:spPr>
            <a:xfrm flipH="1">
              <a:off x="3445478" y="4596713"/>
              <a:ext cx="40777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曲线连接符 25"/>
            <p:cNvCxnSpPr>
              <a:stCxn id="8" idx="4"/>
              <a:endCxn id="6" idx="4"/>
            </p:cNvCxnSpPr>
            <p:nvPr/>
          </p:nvCxnSpPr>
          <p:spPr>
            <a:xfrm rot="16200000" flipH="1">
              <a:off x="3010932" y="3733799"/>
              <a:ext cx="12700" cy="2566085"/>
            </a:xfrm>
            <a:prstGeom prst="curvedConnector3">
              <a:avLst>
                <a:gd name="adj1" fmla="val 1800000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33966" y="2141321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11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42970" y="1826225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11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67536" y="2099105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11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52890" y="4319713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11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66901" y="3026889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11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08107" y="4042714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11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09538" y="4596712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11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49364" y="3750790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11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26496" y="5265523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11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81883" y="4628120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11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09538" y="2765337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110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</p:grpSp>
      <p:cxnSp>
        <p:nvCxnSpPr>
          <p:cNvPr id="94" name="Straight Arrow Connector 93"/>
          <p:cNvCxnSpPr>
            <a:endCxn id="12" idx="2"/>
          </p:cNvCxnSpPr>
          <p:nvPr/>
        </p:nvCxnSpPr>
        <p:spPr>
          <a:xfrm>
            <a:off x="4430712" y="2482432"/>
            <a:ext cx="92178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09668" y="6253787"/>
            <a:ext cx="7265881" cy="378183"/>
          </a:xfrm>
          <a:prstGeom prst="rect">
            <a:avLst/>
          </a:prstGeom>
          <a:noFill/>
        </p:spPr>
        <p:txBody>
          <a:bodyPr wrap="square" lIns="100199" tIns="50103" rIns="100199" bIns="50103" rtlCol="0">
            <a:spAutoFit/>
          </a:bodyPr>
          <a:lstStyle/>
          <a:p>
            <a:pPr defTabSz="501104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&lt;access, (u</a:t>
            </a:r>
            <a:r>
              <a:rPr lang="en-US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((f*, 4): ∃[+1, -1], occupation = ‘student’, count ≥ 3)))&gt;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428328" y="2624083"/>
            <a:ext cx="1033038" cy="41573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199" tIns="50103" rIns="100199" bIns="50103" rtlCol="0" anchor="ctr"/>
          <a:lstStyle/>
          <a:p>
            <a:pPr algn="ctr" defTabSz="501104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</a:rPr>
              <a:t>Occupation = ‘student’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599010" y="3039756"/>
            <a:ext cx="399026" cy="305340"/>
          </a:xfrm>
          <a:prstGeom prst="rect">
            <a:avLst/>
          </a:prstGeom>
          <a:noFill/>
        </p:spPr>
        <p:txBody>
          <a:bodyPr wrap="square" lIns="100199" tIns="50103" rIns="100199" bIns="50103" rtlCol="0">
            <a:spAutoFit/>
          </a:bodyPr>
          <a:lstStyle/>
          <a:p>
            <a:pPr defTabSz="501104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</a:rPr>
              <a:t>+1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259462" y="4442725"/>
            <a:ext cx="399026" cy="305340"/>
          </a:xfrm>
          <a:prstGeom prst="rect">
            <a:avLst/>
          </a:prstGeom>
          <a:noFill/>
        </p:spPr>
        <p:txBody>
          <a:bodyPr wrap="square" lIns="100199" tIns="50103" rIns="100199" bIns="50103" rtlCol="0">
            <a:spAutoFit/>
          </a:bodyPr>
          <a:lstStyle/>
          <a:p>
            <a:pPr defTabSz="501104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</a:rPr>
              <a:t>+1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602526" y="1713981"/>
            <a:ext cx="399026" cy="305340"/>
          </a:xfrm>
          <a:prstGeom prst="rect">
            <a:avLst/>
          </a:prstGeom>
          <a:noFill/>
        </p:spPr>
        <p:txBody>
          <a:bodyPr wrap="square" lIns="100199" tIns="50103" rIns="100199" bIns="50103" rtlCol="0">
            <a:spAutoFit/>
          </a:bodyPr>
          <a:lstStyle/>
          <a:p>
            <a:pPr defTabSz="501104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</a:rPr>
              <a:t>-1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745334" y="1673076"/>
            <a:ext cx="399026" cy="305340"/>
          </a:xfrm>
          <a:prstGeom prst="rect">
            <a:avLst/>
          </a:prstGeom>
          <a:noFill/>
        </p:spPr>
        <p:txBody>
          <a:bodyPr wrap="square" lIns="100199" tIns="50103" rIns="100199" bIns="50103" rtlCol="0">
            <a:spAutoFit/>
          </a:bodyPr>
          <a:lstStyle/>
          <a:p>
            <a:pPr defTabSz="501104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</a:rPr>
              <a:t>+1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095394" y="4447832"/>
            <a:ext cx="399026" cy="305340"/>
          </a:xfrm>
          <a:prstGeom prst="rect">
            <a:avLst/>
          </a:prstGeom>
          <a:noFill/>
        </p:spPr>
        <p:txBody>
          <a:bodyPr wrap="square" lIns="100199" tIns="50103" rIns="100199" bIns="50103" rtlCol="0">
            <a:spAutoFit/>
          </a:bodyPr>
          <a:lstStyle/>
          <a:p>
            <a:pPr defTabSz="501104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</a:rPr>
              <a:t>-1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380763" y="3927876"/>
            <a:ext cx="1033038" cy="41573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199" tIns="50103" rIns="100199" bIns="50103" rtlCol="0" anchor="ctr"/>
          <a:lstStyle/>
          <a:p>
            <a:pPr algn="ctr" defTabSz="501104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</a:rPr>
              <a:t>Occupation = ‘teacher’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5887180" y="5343334"/>
            <a:ext cx="1033038" cy="41573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199" tIns="50103" rIns="100199" bIns="50103" rtlCol="0" anchor="ctr"/>
          <a:lstStyle/>
          <a:p>
            <a:pPr algn="ctr" defTabSz="501104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</a:rPr>
              <a:t>Occupation = ‘student’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4319460" y="5343334"/>
            <a:ext cx="1033038" cy="41573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199" tIns="50103" rIns="100199" bIns="50103" rtlCol="0" anchor="ctr"/>
          <a:lstStyle/>
          <a:p>
            <a:pPr algn="ctr" defTabSz="501104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</a:rPr>
              <a:t>Occupation = ‘teacher’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973109" y="5343334"/>
            <a:ext cx="1033038" cy="41573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199" tIns="50103" rIns="100199" bIns="50103" rtlCol="0" anchor="ctr"/>
          <a:lstStyle/>
          <a:p>
            <a:pPr algn="ctr" defTabSz="501104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</a:rPr>
              <a:t>Occupation = ‘student’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5285520" y="2624083"/>
            <a:ext cx="1033038" cy="41573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199" tIns="50103" rIns="100199" bIns="50103" rtlCol="0" anchor="ctr"/>
          <a:lstStyle/>
          <a:p>
            <a:pPr algn="ctr" defTabSz="501104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</a:rPr>
              <a:t>Occupation = ‘student’</a:t>
            </a:r>
          </a:p>
        </p:txBody>
      </p:sp>
      <p:sp>
        <p:nvSpPr>
          <p:cNvPr id="48" name="TextBox 41"/>
          <p:cNvSpPr txBox="1">
            <a:spLocks noChangeArrowheads="1"/>
          </p:cNvSpPr>
          <p:nvPr/>
        </p:nvSpPr>
        <p:spPr bwMode="auto">
          <a:xfrm>
            <a:off x="2325236" y="6756852"/>
            <a:ext cx="5267844" cy="3781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199" tIns="50103" rIns="100199" bIns="50103">
            <a:spAutoFit/>
          </a:bodyPr>
          <a:lstStyle/>
          <a:p>
            <a:pPr defTabSz="501104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World-Leading Research with Real-World Impact!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 bwMode="auto">
          <a:xfrm>
            <a:off x="2121605" y="59436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Example: Node Attributes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10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/>
      <p:bldP spid="105" grpId="0"/>
      <p:bldP spid="106" grpId="0"/>
      <p:bldP spid="107" grpId="0"/>
      <p:bldP spid="108" grpId="0"/>
      <p:bldP spid="110" grpId="0" animBg="1"/>
      <p:bldP spid="111" grpId="0" animBg="1"/>
      <p:bldP spid="112" grpId="0" animBg="1"/>
      <p:bldP spid="113" grpId="0" animBg="1"/>
      <p:bldP spid="1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椭圆 5"/>
          <p:cNvSpPr/>
          <p:nvPr/>
        </p:nvSpPr>
        <p:spPr>
          <a:xfrm>
            <a:off x="5802042" y="4748065"/>
            <a:ext cx="971736" cy="9262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242" tIns="50124" rIns="100242" bIns="50124" rtlCol="0" anchor="ctr"/>
          <a:lstStyle/>
          <a:p>
            <a:pPr algn="ctr"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George</a:t>
            </a:r>
          </a:p>
        </p:txBody>
      </p:sp>
      <p:sp>
        <p:nvSpPr>
          <p:cNvPr id="38" name="椭圆 6"/>
          <p:cNvSpPr/>
          <p:nvPr/>
        </p:nvSpPr>
        <p:spPr>
          <a:xfrm>
            <a:off x="4380762" y="4748065"/>
            <a:ext cx="971736" cy="9262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242" tIns="50124" rIns="100242" bIns="50124" rtlCol="0" anchor="ctr"/>
          <a:lstStyle/>
          <a:p>
            <a:pPr algn="ctr"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Fred</a:t>
            </a:r>
          </a:p>
        </p:txBody>
      </p:sp>
      <p:sp>
        <p:nvSpPr>
          <p:cNvPr id="39" name="椭圆 7"/>
          <p:cNvSpPr/>
          <p:nvPr/>
        </p:nvSpPr>
        <p:spPr>
          <a:xfrm>
            <a:off x="2973108" y="4748065"/>
            <a:ext cx="971736" cy="9262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242" tIns="50124" rIns="100242" bIns="50124" rtlCol="0" anchor="ctr"/>
          <a:lstStyle/>
          <a:p>
            <a:pPr algn="ctr"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Carol</a:t>
            </a:r>
          </a:p>
        </p:txBody>
      </p:sp>
      <p:sp>
        <p:nvSpPr>
          <p:cNvPr id="40" name="椭圆 8"/>
          <p:cNvSpPr/>
          <p:nvPr/>
        </p:nvSpPr>
        <p:spPr>
          <a:xfrm>
            <a:off x="6766973" y="3345096"/>
            <a:ext cx="971736" cy="9262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242" tIns="50124" rIns="100242" bIns="50124" rtlCol="0" anchor="ctr"/>
          <a:lstStyle/>
          <a:p>
            <a:pPr algn="ctr"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Harry</a:t>
            </a:r>
          </a:p>
        </p:txBody>
      </p:sp>
      <p:sp>
        <p:nvSpPr>
          <p:cNvPr id="41" name="椭圆 9"/>
          <p:cNvSpPr/>
          <p:nvPr/>
        </p:nvSpPr>
        <p:spPr>
          <a:xfrm>
            <a:off x="4380762" y="3345096"/>
            <a:ext cx="971736" cy="9262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242" tIns="50124" rIns="100242" bIns="50124" rtlCol="0" anchor="ctr"/>
          <a:lstStyle/>
          <a:p>
            <a:pPr algn="ctr"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Ed</a:t>
            </a:r>
          </a:p>
        </p:txBody>
      </p:sp>
      <p:sp>
        <p:nvSpPr>
          <p:cNvPr id="42" name="椭圆 10"/>
          <p:cNvSpPr/>
          <p:nvPr/>
        </p:nvSpPr>
        <p:spPr>
          <a:xfrm>
            <a:off x="2058129" y="3345097"/>
            <a:ext cx="971736" cy="9262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242" tIns="50124" rIns="100242" bIns="50124" rtlCol="0" anchor="ctr"/>
          <a:lstStyle/>
          <a:p>
            <a:pPr algn="ctr"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Alice</a:t>
            </a:r>
          </a:p>
        </p:txBody>
      </p:sp>
      <p:sp>
        <p:nvSpPr>
          <p:cNvPr id="43" name="椭圆 11"/>
          <p:cNvSpPr/>
          <p:nvPr/>
        </p:nvSpPr>
        <p:spPr>
          <a:xfrm>
            <a:off x="5352498" y="2019320"/>
            <a:ext cx="971736" cy="9262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242" tIns="50124" rIns="100242" bIns="50124" rtlCol="0" anchor="ctr"/>
          <a:lstStyle/>
          <a:p>
            <a:pPr algn="ctr"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Dave</a:t>
            </a:r>
          </a:p>
        </p:txBody>
      </p:sp>
      <p:sp>
        <p:nvSpPr>
          <p:cNvPr id="44" name="椭圆 12"/>
          <p:cNvSpPr/>
          <p:nvPr/>
        </p:nvSpPr>
        <p:spPr>
          <a:xfrm>
            <a:off x="3458979" y="2019320"/>
            <a:ext cx="971736" cy="9262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242" tIns="50124" rIns="100242" bIns="50124" rtlCol="0" anchor="ctr"/>
          <a:lstStyle/>
          <a:p>
            <a:pPr algn="ctr"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Bob</a:t>
            </a:r>
          </a:p>
        </p:txBody>
      </p:sp>
      <p:cxnSp>
        <p:nvCxnSpPr>
          <p:cNvPr id="45" name="曲线连接符 13"/>
          <p:cNvCxnSpPr>
            <a:stCxn id="44" idx="2"/>
            <a:endCxn id="42" idx="0"/>
          </p:cNvCxnSpPr>
          <p:nvPr/>
        </p:nvCxnSpPr>
        <p:spPr>
          <a:xfrm rot="10800000" flipV="1">
            <a:off x="2543997" y="2482432"/>
            <a:ext cx="914978" cy="862664"/>
          </a:xfrm>
          <a:prstGeom prst="curvedConnector2">
            <a:avLst/>
          </a:prstGeom>
          <a:ln>
            <a:solidFill>
              <a:schemeClr val="accent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曲线连接符 14"/>
          <p:cNvCxnSpPr>
            <a:stCxn id="43" idx="6"/>
            <a:endCxn id="40" idx="0"/>
          </p:cNvCxnSpPr>
          <p:nvPr/>
        </p:nvCxnSpPr>
        <p:spPr>
          <a:xfrm>
            <a:off x="6324234" y="2482436"/>
            <a:ext cx="928602" cy="862663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曲线连接符 15"/>
          <p:cNvCxnSpPr>
            <a:stCxn id="42" idx="4"/>
            <a:endCxn id="39" idx="2"/>
          </p:cNvCxnSpPr>
          <p:nvPr/>
        </p:nvCxnSpPr>
        <p:spPr>
          <a:xfrm rot="16200000" flipH="1">
            <a:off x="2288633" y="4526697"/>
            <a:ext cx="939852" cy="429110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曲线连接符 16"/>
          <p:cNvCxnSpPr>
            <a:stCxn id="40" idx="4"/>
            <a:endCxn id="37" idx="6"/>
          </p:cNvCxnSpPr>
          <p:nvPr/>
        </p:nvCxnSpPr>
        <p:spPr>
          <a:xfrm rot="5400000">
            <a:off x="6543435" y="4501725"/>
            <a:ext cx="939855" cy="479061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20"/>
          <p:cNvCxnSpPr>
            <a:stCxn id="41" idx="2"/>
            <a:endCxn id="42" idx="6"/>
          </p:cNvCxnSpPr>
          <p:nvPr/>
        </p:nvCxnSpPr>
        <p:spPr>
          <a:xfrm flipH="1">
            <a:off x="3029865" y="3808268"/>
            <a:ext cx="1350896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21"/>
          <p:cNvCxnSpPr>
            <a:stCxn id="39" idx="6"/>
            <a:endCxn id="38" idx="2"/>
          </p:cNvCxnSpPr>
          <p:nvPr/>
        </p:nvCxnSpPr>
        <p:spPr>
          <a:xfrm>
            <a:off x="3944844" y="5211179"/>
            <a:ext cx="43591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22"/>
          <p:cNvCxnSpPr>
            <a:stCxn id="41" idx="7"/>
            <a:endCxn id="43" idx="4"/>
          </p:cNvCxnSpPr>
          <p:nvPr/>
        </p:nvCxnSpPr>
        <p:spPr>
          <a:xfrm flipV="1">
            <a:off x="5210190" y="2945603"/>
            <a:ext cx="628176" cy="5351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23"/>
          <p:cNvCxnSpPr>
            <a:stCxn id="37" idx="1"/>
            <a:endCxn id="41" idx="5"/>
          </p:cNvCxnSpPr>
          <p:nvPr/>
        </p:nvCxnSpPr>
        <p:spPr>
          <a:xfrm flipH="1" flipV="1">
            <a:off x="5210190" y="4135682"/>
            <a:ext cx="734155" cy="748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24"/>
          <p:cNvCxnSpPr>
            <a:stCxn id="37" idx="2"/>
            <a:endCxn id="38" idx="6"/>
          </p:cNvCxnSpPr>
          <p:nvPr/>
        </p:nvCxnSpPr>
        <p:spPr>
          <a:xfrm flipH="1">
            <a:off x="5352498" y="5211179"/>
            <a:ext cx="4495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曲线连接符 25"/>
          <p:cNvCxnSpPr>
            <a:stCxn id="39" idx="4"/>
            <a:endCxn id="37" idx="4"/>
          </p:cNvCxnSpPr>
          <p:nvPr/>
        </p:nvCxnSpPr>
        <p:spPr>
          <a:xfrm rot="16200000" flipH="1">
            <a:off x="4873444" y="4259884"/>
            <a:ext cx="13999" cy="2828931"/>
          </a:xfrm>
          <a:prstGeom prst="curved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540364" y="2504570"/>
            <a:ext cx="250315" cy="305340"/>
          </a:xfrm>
          <a:prstGeom prst="rect">
            <a:avLst/>
          </a:prstGeom>
          <a:noFill/>
        </p:spPr>
        <p:txBody>
          <a:bodyPr wrap="square" lIns="100242" tIns="50124" rIns="100242" bIns="50124" rtlCol="0">
            <a:spAutoFit/>
          </a:bodyPr>
          <a:lstStyle/>
          <a:p>
            <a:pPr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</a:rPr>
              <a:t>f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798518" y="2157234"/>
            <a:ext cx="186174" cy="305340"/>
          </a:xfrm>
          <a:prstGeom prst="rect">
            <a:avLst/>
          </a:prstGeom>
          <a:noFill/>
        </p:spPr>
        <p:txBody>
          <a:bodyPr wrap="square" lIns="100242" tIns="50124" rIns="100242" bIns="50124" rtlCol="0">
            <a:spAutoFit/>
          </a:bodyPr>
          <a:lstStyle/>
          <a:p>
            <a:pPr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</a:rPr>
              <a:t>f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920218" y="2458029"/>
            <a:ext cx="186174" cy="305340"/>
          </a:xfrm>
          <a:prstGeom prst="rect">
            <a:avLst/>
          </a:prstGeom>
          <a:noFill/>
        </p:spPr>
        <p:txBody>
          <a:bodyPr wrap="square" lIns="100242" tIns="50124" rIns="100242" bIns="50124" rtlCol="0">
            <a:spAutoFit/>
          </a:bodyPr>
          <a:lstStyle/>
          <a:p>
            <a:pPr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</a:rPr>
              <a:t>f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24558" y="4905838"/>
            <a:ext cx="186174" cy="305340"/>
          </a:xfrm>
          <a:prstGeom prst="rect">
            <a:avLst/>
          </a:prstGeom>
          <a:noFill/>
        </p:spPr>
        <p:txBody>
          <a:bodyPr wrap="square" lIns="100242" tIns="50124" rIns="100242" bIns="50124" rtlCol="0">
            <a:spAutoFit/>
          </a:bodyPr>
          <a:lstStyle/>
          <a:p>
            <a:pPr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</a:rPr>
              <a:t>f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12226" y="3480739"/>
            <a:ext cx="186174" cy="305340"/>
          </a:xfrm>
          <a:prstGeom prst="rect">
            <a:avLst/>
          </a:prstGeom>
          <a:noFill/>
        </p:spPr>
        <p:txBody>
          <a:bodyPr wrap="square" lIns="100242" tIns="50124" rIns="100242" bIns="50124" rtlCol="0">
            <a:spAutoFit/>
          </a:bodyPr>
          <a:lstStyle/>
          <a:p>
            <a:pPr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</a:rPr>
              <a:t>f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65465" y="4600498"/>
            <a:ext cx="186174" cy="305340"/>
          </a:xfrm>
          <a:prstGeom prst="rect">
            <a:avLst/>
          </a:prstGeom>
          <a:noFill/>
        </p:spPr>
        <p:txBody>
          <a:bodyPr wrap="square" lIns="100242" tIns="50124" rIns="100242" bIns="50124" rtlCol="0">
            <a:spAutoFit/>
          </a:bodyPr>
          <a:lstStyle/>
          <a:p>
            <a:pPr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</a:rPr>
              <a:t>f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33362" y="5211178"/>
            <a:ext cx="186174" cy="305340"/>
          </a:xfrm>
          <a:prstGeom prst="rect">
            <a:avLst/>
          </a:prstGeom>
          <a:noFill/>
        </p:spPr>
        <p:txBody>
          <a:bodyPr wrap="square" lIns="100242" tIns="50124" rIns="100242" bIns="50124" rtlCol="0">
            <a:spAutoFit/>
          </a:bodyPr>
          <a:lstStyle/>
          <a:p>
            <a:pPr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</a:rPr>
              <a:t>f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77268" y="4278706"/>
            <a:ext cx="186174" cy="305340"/>
          </a:xfrm>
          <a:prstGeom prst="rect">
            <a:avLst/>
          </a:prstGeom>
          <a:noFill/>
        </p:spPr>
        <p:txBody>
          <a:bodyPr wrap="square" lIns="100242" tIns="50124" rIns="100242" bIns="50124" rtlCol="0">
            <a:spAutoFit/>
          </a:bodyPr>
          <a:lstStyle/>
          <a:p>
            <a:pPr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</a:rPr>
              <a:t>f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780356" y="5948422"/>
            <a:ext cx="186174" cy="305340"/>
          </a:xfrm>
          <a:prstGeom prst="rect">
            <a:avLst/>
          </a:prstGeom>
          <a:noFill/>
        </p:spPr>
        <p:txBody>
          <a:bodyPr wrap="square" lIns="100242" tIns="50124" rIns="100242" bIns="50124" rtlCol="0">
            <a:spAutoFit/>
          </a:bodyPr>
          <a:lstStyle/>
          <a:p>
            <a:pPr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</a:rPr>
              <a:t>f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69715" y="5245801"/>
            <a:ext cx="186174" cy="305340"/>
          </a:xfrm>
          <a:prstGeom prst="rect">
            <a:avLst/>
          </a:prstGeom>
          <a:noFill/>
        </p:spPr>
        <p:txBody>
          <a:bodyPr wrap="square" lIns="100242" tIns="50124" rIns="100242" bIns="50124" rtlCol="0">
            <a:spAutoFit/>
          </a:bodyPr>
          <a:lstStyle/>
          <a:p>
            <a:pPr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</a:rPr>
              <a:t>f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533362" y="3192431"/>
            <a:ext cx="186174" cy="305340"/>
          </a:xfrm>
          <a:prstGeom prst="rect">
            <a:avLst/>
          </a:prstGeom>
          <a:noFill/>
        </p:spPr>
        <p:txBody>
          <a:bodyPr wrap="square" lIns="100242" tIns="50124" rIns="100242" bIns="50124" rtlCol="0">
            <a:spAutoFit/>
          </a:bodyPr>
          <a:lstStyle/>
          <a:p>
            <a:pPr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</a:rPr>
              <a:t>f</a:t>
            </a:r>
          </a:p>
        </p:txBody>
      </p:sp>
      <p:cxnSp>
        <p:nvCxnSpPr>
          <p:cNvPr id="67" name="Straight Arrow Connector 66"/>
          <p:cNvCxnSpPr>
            <a:stCxn id="44" idx="6"/>
            <a:endCxn id="43" idx="2"/>
          </p:cNvCxnSpPr>
          <p:nvPr/>
        </p:nvCxnSpPr>
        <p:spPr>
          <a:xfrm flipV="1">
            <a:off x="4430712" y="2482489"/>
            <a:ext cx="921786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09663" y="6253772"/>
            <a:ext cx="7265881" cy="378226"/>
          </a:xfrm>
          <a:prstGeom prst="rect">
            <a:avLst/>
          </a:prstGeom>
          <a:noFill/>
        </p:spPr>
        <p:txBody>
          <a:bodyPr wrap="square" lIns="100242" tIns="50124" rIns="100242" bIns="50124" rtlCol="0">
            <a:spAutoFit/>
          </a:bodyPr>
          <a:lstStyle/>
          <a:p>
            <a:pPr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&lt;read, Photo1, (u</a:t>
            </a:r>
            <a:r>
              <a:rPr lang="en-US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((f*, 3): ∀[+1, -1], duration ≥ 3 month, _)))&gt;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560908" y="2555558"/>
            <a:ext cx="983088" cy="41573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242" tIns="50124" rIns="100242" bIns="50124" rtlCol="0" anchor="ctr"/>
          <a:lstStyle/>
          <a:p>
            <a:pPr algn="ctr"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</a:rPr>
              <a:t>Since = June, 2013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369410" y="1763981"/>
            <a:ext cx="983088" cy="41573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242" tIns="50124" rIns="100242" bIns="50124" rtlCol="0" anchor="ctr"/>
          <a:lstStyle/>
          <a:p>
            <a:pPr algn="ctr"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</a:rPr>
              <a:t>Since = Feb, 2014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272801" y="3927872"/>
            <a:ext cx="983088" cy="41573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242" tIns="50124" rIns="100242" bIns="50124" rtlCol="0" anchor="ctr"/>
          <a:lstStyle/>
          <a:p>
            <a:pPr algn="ctr"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</a:rPr>
              <a:t>Since = Aug, 2010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520508" y="3480795"/>
            <a:ext cx="983088" cy="41573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242" tIns="50124" rIns="100242" bIns="50124" rtlCol="0" anchor="ctr"/>
          <a:lstStyle/>
          <a:p>
            <a:pPr algn="ctr"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</a:rPr>
              <a:t>Since = May, 2009</a:t>
            </a:r>
          </a:p>
        </p:txBody>
      </p:sp>
      <p:sp>
        <p:nvSpPr>
          <p:cNvPr id="88" name="Rectangle 87"/>
          <p:cNvSpPr/>
          <p:nvPr/>
        </p:nvSpPr>
        <p:spPr>
          <a:xfrm>
            <a:off x="7224448" y="2458085"/>
            <a:ext cx="983088" cy="41573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242" tIns="50124" rIns="100242" bIns="50124" rtlCol="0" anchor="ctr"/>
          <a:lstStyle/>
          <a:p>
            <a:pPr algn="ctr"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</a:rPr>
              <a:t>Since = Aug, 2008</a:t>
            </a:r>
          </a:p>
        </p:txBody>
      </p:sp>
      <p:sp>
        <p:nvSpPr>
          <p:cNvPr id="66" name="TextBox 41"/>
          <p:cNvSpPr txBox="1">
            <a:spLocks noChangeArrowheads="1"/>
          </p:cNvSpPr>
          <p:nvPr/>
        </p:nvSpPr>
        <p:spPr bwMode="auto">
          <a:xfrm>
            <a:off x="2325233" y="6756852"/>
            <a:ext cx="5267931" cy="3782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0242" tIns="50124" rIns="100242" bIns="50124">
            <a:spAutoFit/>
          </a:bodyPr>
          <a:lstStyle/>
          <a:p>
            <a:pPr defTabSz="501312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World-Leading Research with Real-World Impact!</a:t>
            </a:r>
          </a:p>
        </p:txBody>
      </p:sp>
      <p:sp>
        <p:nvSpPr>
          <p:cNvPr id="68" name="Title 1"/>
          <p:cNvSpPr txBox="1">
            <a:spLocks/>
          </p:cNvSpPr>
          <p:nvPr/>
        </p:nvSpPr>
        <p:spPr bwMode="auto">
          <a:xfrm>
            <a:off x="2121605" y="59436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Example: Edge Attributes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299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 animBg="1"/>
      <p:bldP spid="84" grpId="1" animBg="1"/>
      <p:bldP spid="86" grpId="0" animBg="1"/>
      <p:bldP spid="87" grpId="0" animBg="1"/>
      <p:bldP spid="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Complexity</a:t>
            </a: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457205" y="1600200"/>
            <a:ext cx="8933688" cy="5093208"/>
          </a:xfrm>
          <a:prstGeom prst="rect">
            <a:avLst/>
          </a:prstGeom>
        </p:spPr>
        <p:txBody>
          <a:bodyPr lIns="91392" tIns="45696" rIns="91392" bIns="45696">
            <a:normAutofit/>
          </a:bodyPr>
          <a:lstStyle>
            <a:lvl1pPr marL="429619" indent="-322217" algn="l" defTabSz="45488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59222" indent="-285879" algn="l" defTabSz="45488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88835" indent="-214813" algn="l" defTabSz="454883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18449" indent="-214813" algn="l" defTabSz="454883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48059" indent="-214813" algn="l" defTabSz="454883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02947" indent="-214813" algn="l" defTabSz="454883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57821" indent="-214813" algn="l" defTabSz="454883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12699" indent="-214813" algn="l" defTabSz="454883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67591" indent="-214813" algn="l" defTabSz="454883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Time complexity is bounded between </a:t>
            </a:r>
            <a:r>
              <a:rPr lang="en-US" kern="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[</a:t>
            </a:r>
            <a:r>
              <a:rPr lang="en-US" i="1" kern="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O</a:t>
            </a:r>
            <a:r>
              <a:rPr lang="en-US" kern="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(</a:t>
            </a:r>
            <a:r>
              <a:rPr lang="en-US" i="1" kern="0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dmin</a:t>
            </a:r>
            <a:r>
              <a:rPr lang="en-US" i="1" kern="0" baseline="30000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Hopcount</a:t>
            </a:r>
            <a:r>
              <a:rPr lang="en-US" kern="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),</a:t>
            </a:r>
            <a:r>
              <a:rPr lang="en-US" i="1" kern="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O</a:t>
            </a:r>
            <a:r>
              <a:rPr lang="en-US" kern="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(</a:t>
            </a:r>
            <a:r>
              <a:rPr lang="en-US" i="1" kern="0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dmax</a:t>
            </a:r>
            <a:r>
              <a:rPr lang="en-US" i="1" kern="0" baseline="30000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Hopcount</a:t>
            </a:r>
            <a:r>
              <a:rPr lang="en-US" kern="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) ]</a:t>
            </a:r>
            <a:r>
              <a:rPr lang="en-US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where </a:t>
            </a:r>
            <a:r>
              <a:rPr lang="en-US" i="1" kern="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dmax</a:t>
            </a:r>
            <a:r>
              <a:rPr lang="en-US" i="1" kern="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i="1" kern="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dmin</a:t>
            </a:r>
            <a:r>
              <a:rPr lang="en-US" i="1" kern="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are maximum and minimum out-degree of node</a:t>
            </a:r>
          </a:p>
          <a:p>
            <a:pPr lvl="1"/>
            <a:r>
              <a:rPr lang="en-US" kern="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Users in OSNs usually connect with a small group of users directly, the social graph is very sparse</a:t>
            </a:r>
          </a:p>
          <a:p>
            <a:pPr lvl="1"/>
            <a:r>
              <a:rPr lang="en-US" kern="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Given the constraints on the relationship types and </a:t>
            </a:r>
            <a:r>
              <a:rPr lang="en-US" kern="0" dirty="0" err="1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hopcount</a:t>
            </a:r>
            <a:r>
              <a:rPr lang="en-US" kern="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limit, the size of the graph to be explored can be dramatically reduced</a:t>
            </a:r>
          </a:p>
          <a:p>
            <a:pPr lvl="1"/>
            <a:r>
              <a:rPr lang="en-US" kern="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Attribute-based check introduces overhead costs when it finds a possible qualified path, which are proportional to the amount of attributes as well as the type of attribute functions considered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3988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Conclusion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3238" y="1277938"/>
            <a:ext cx="9069388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309" indent="-323481" algn="l" defTabSz="45667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2615" indent="-287010" algn="l" defTabSz="45667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3921" indent="-215655" algn="l" defTabSz="456678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5232" indent="-215655" algn="l" defTabSz="456678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6539" indent="-215655" algn="l" defTabSz="456678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3219" indent="-215655" algn="l" defTabSz="456678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69896" indent="-215655" algn="l" defTabSz="456678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26574" indent="-215655" algn="l" defTabSz="456678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3254" indent="-215655" algn="l" defTabSz="456678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latin typeface="Helvetica" pitchFamily="34" charset="0"/>
                <a:ea typeface="ＭＳ Ｐゴシック" pitchFamily="34" charset="-128"/>
              </a:rPr>
              <a:t>Presented an extended UURAC model for OSNs</a:t>
            </a:r>
          </a:p>
          <a:p>
            <a:pPr>
              <a:buSzPct val="90000"/>
              <a:buFont typeface="Arial" panose="020B0604020202020204" pitchFamily="34" charset="0"/>
              <a:buChar char="•"/>
              <a:defRPr/>
            </a:pPr>
            <a:endParaRPr lang="en-US" kern="0" dirty="0" smtClean="0">
              <a:latin typeface="Helvetica" pitchFamily="34" charset="0"/>
              <a:ea typeface="ＭＳ Ｐゴシック" pitchFamily="34" charset="-128"/>
            </a:endParaRPr>
          </a:p>
          <a:p>
            <a:pP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latin typeface="Helvetica" pitchFamily="34" charset="0"/>
                <a:ea typeface="ＭＳ Ｐゴシック" pitchFamily="34" charset="-128"/>
              </a:rPr>
              <a:t>Formalized the attribute-based policies and the grammar for policy specifications</a:t>
            </a:r>
          </a:p>
          <a:p>
            <a:pPr>
              <a:buSzPct val="90000"/>
              <a:buFont typeface="Arial" panose="020B0604020202020204" pitchFamily="34" charset="0"/>
              <a:buChar char="•"/>
              <a:defRPr/>
            </a:pPr>
            <a:endParaRPr lang="en-US" kern="0" dirty="0" smtClean="0">
              <a:latin typeface="Helvetica" pitchFamily="34" charset="0"/>
              <a:ea typeface="ＭＳ Ｐゴシック" pitchFamily="34" charset="-128"/>
            </a:endParaRPr>
          </a:p>
          <a:p>
            <a:pP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latin typeface="Helvetica" pitchFamily="34" charset="0"/>
                <a:ea typeface="ＭＳ Ｐゴシック" pitchFamily="34" charset="-128"/>
              </a:rPr>
              <a:t>Enhanced the path checking algorithm with attribute-awareness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kern="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700" kern="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kern="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kern="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kern="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kern="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11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43" y="2667796"/>
            <a:ext cx="1914525" cy="239077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575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8" cy="5842000"/>
          </a:xfrm>
        </p:spPr>
        <p:txBody>
          <a:bodyPr/>
          <a:lstStyle/>
          <a:p>
            <a:pP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  <a:ea typeface="ＭＳ Ｐゴシック" pitchFamily="34" charset="-128"/>
              </a:rPr>
              <a:t>Relationship-based Access Control (</a:t>
            </a:r>
            <a:r>
              <a:rPr lang="en-US" dirty="0" err="1" smtClean="0">
                <a:latin typeface="Helvetica" pitchFamily="34" charset="0"/>
                <a:ea typeface="ＭＳ Ｐゴシック" pitchFamily="34" charset="-128"/>
              </a:rPr>
              <a:t>ReBAC</a:t>
            </a:r>
            <a:r>
              <a:rPr lang="en-US" dirty="0" smtClean="0">
                <a:latin typeface="Helvetica" pitchFamily="34" charset="0"/>
                <a:ea typeface="ＭＳ Ｐゴシック" pitchFamily="34" charset="-128"/>
              </a:rPr>
              <a:t>)</a:t>
            </a:r>
          </a:p>
          <a:p>
            <a:pP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  <a:ea typeface="ＭＳ Ｐゴシック" pitchFamily="34" charset="-128"/>
              </a:rPr>
              <a:t>Motivation</a:t>
            </a:r>
          </a:p>
          <a:p>
            <a:pP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  <a:ea typeface="ＭＳ Ｐゴシック" pitchFamily="34" charset="-128"/>
              </a:rPr>
              <a:t>UURAC</a:t>
            </a:r>
            <a:r>
              <a:rPr lang="en-US" baseline="-25000" dirty="0" smtClean="0">
                <a:latin typeface="Helvetica" pitchFamily="34" charset="0"/>
                <a:ea typeface="ＭＳ Ｐゴシック" pitchFamily="34" charset="-128"/>
              </a:rPr>
              <a:t>A</a:t>
            </a:r>
            <a:r>
              <a:rPr lang="en-US" dirty="0" smtClean="0">
                <a:latin typeface="Helvetica" pitchFamily="34" charset="0"/>
                <a:ea typeface="ＭＳ Ｐゴシック" pitchFamily="34" charset="-128"/>
              </a:rPr>
              <a:t> Model</a:t>
            </a:r>
          </a:p>
          <a:p>
            <a:pP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  <a:ea typeface="ＭＳ Ｐゴシック" pitchFamily="34" charset="-128"/>
              </a:rPr>
              <a:t>Algorithm</a:t>
            </a:r>
          </a:p>
          <a:p>
            <a:pP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  <a:ea typeface="ＭＳ Ｐゴシック" pitchFamily="34" charset="-128"/>
              </a:rPr>
              <a:t>Conclusion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7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8" y="6904044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19856" algn="l"/>
                <a:tab pos="1439709" algn="l"/>
                <a:tab pos="2159571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19856" algn="l"/>
                <a:tab pos="1439709" algn="l"/>
                <a:tab pos="2159571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19856" algn="l"/>
                  <a:tab pos="1439709" algn="l"/>
                  <a:tab pos="2159571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73" y="6904097"/>
            <a:ext cx="4977625" cy="3539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922" tIns="45462" rIns="90922" bIns="45462">
            <a:spAutoFit/>
          </a:bodyPr>
          <a:lstStyle/>
          <a:p>
            <a:r>
              <a:rPr lang="en-US" sz="17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504031" y="1243584"/>
            <a:ext cx="9072563" cy="5509377"/>
          </a:xfrm>
          <a:prstGeom prst="rect">
            <a:avLst/>
          </a:prstGeom>
        </p:spPr>
        <p:txBody>
          <a:bodyPr/>
          <a:lstStyle>
            <a:lvl1pPr marL="429398" indent="-322049" algn="l" defTabSz="45464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58777" indent="-285732" algn="l" defTabSz="45464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88167" indent="-214703" algn="l" defTabSz="454647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17559" indent="-214703" algn="l" defTabSz="454647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46945" indent="-214703" algn="l" defTabSz="454647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01598" indent="-214703" algn="l" defTabSz="454647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56236" indent="-214703" algn="l" defTabSz="454647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10880" indent="-214703" algn="l" defTabSz="454647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65535" indent="-214703" algn="l" defTabSz="454647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31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Users in OSNs are connected by social relationships (</a:t>
            </a:r>
            <a:r>
              <a:rPr lang="en-US" sz="3100" kern="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user-to-user relationships</a:t>
            </a:r>
            <a:r>
              <a:rPr lang="en-US" sz="31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r>
              <a:rPr lang="en-US" sz="31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Owner of the resource can control its release based on such relationships between the access requester and the owner</a:t>
            </a:r>
          </a:p>
          <a:p>
            <a:r>
              <a:rPr lang="en-US" sz="31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Access conditions are usually based on </a:t>
            </a:r>
            <a:r>
              <a:rPr lang="en-US" sz="3100" kern="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type</a:t>
            </a:r>
            <a:r>
              <a:rPr lang="en-US" sz="31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3100" kern="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depth</a:t>
            </a:r>
            <a:r>
              <a:rPr lang="en-US" sz="31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or </a:t>
            </a:r>
            <a:r>
              <a:rPr lang="en-US" sz="3100" kern="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strength</a:t>
            </a:r>
            <a:r>
              <a:rPr lang="en-US" sz="31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of relationships</a:t>
            </a:r>
            <a:endParaRPr lang="en-US" sz="3100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Relationship-based Access Control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91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Related Work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124561"/>
              </p:ext>
            </p:extLst>
          </p:nvPr>
        </p:nvGraphicFramePr>
        <p:xfrm>
          <a:off x="1680106" y="1250302"/>
          <a:ext cx="6720416" cy="4176116"/>
        </p:xfrm>
        <a:graphic>
          <a:graphicData uri="http://schemas.openxmlformats.org/drawingml/2006/table">
            <a:tbl>
              <a:tblPr/>
              <a:tblGrid>
                <a:gridCol w="1320311"/>
                <a:gridCol w="1080021"/>
                <a:gridCol w="1080021"/>
                <a:gridCol w="1080021"/>
                <a:gridCol w="1080021"/>
                <a:gridCol w="1080021"/>
              </a:tblGrid>
              <a:tr h="263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宋体"/>
                          <a:cs typeface="Times New Roman"/>
                        </a:rPr>
                        <a:t>Fong 2009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宋体"/>
                          <a:cs typeface="Times New Roman"/>
                        </a:rPr>
                        <a:t>Fong 2011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Calibri"/>
                          <a:ea typeface="宋体"/>
                          <a:cs typeface="Times New Roman"/>
                        </a:rPr>
                        <a:t>Carminati</a:t>
                      </a:r>
                      <a:r>
                        <a:rPr lang="en-US" sz="1100" dirty="0">
                          <a:latin typeface="Calibri"/>
                          <a:ea typeface="宋体"/>
                          <a:cs typeface="Times New Roman"/>
                        </a:rPr>
                        <a:t> 2009a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Calibri"/>
                          <a:ea typeface="宋体"/>
                          <a:cs typeface="Times New Roman"/>
                        </a:rPr>
                        <a:t>Carminati</a:t>
                      </a:r>
                      <a:r>
                        <a:rPr lang="en-US" sz="1100" dirty="0">
                          <a:latin typeface="Calibri"/>
                          <a:ea typeface="宋体"/>
                          <a:cs typeface="Times New Roman"/>
                        </a:rPr>
                        <a:t> 2009b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宋体"/>
                          <a:cs typeface="Times New Roman"/>
                        </a:rPr>
                        <a:t>UURAC</a:t>
                      </a:r>
                      <a:r>
                        <a:rPr lang="en-US" sz="1100" baseline="-25000" dirty="0">
                          <a:latin typeface="Calibri"/>
                          <a:ea typeface="宋体"/>
                          <a:cs typeface="Times New Roman"/>
                        </a:rPr>
                        <a:t>A</a:t>
                      </a:r>
                      <a:endParaRPr lang="en-US" sz="1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34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宋体"/>
                          <a:cs typeface="Times New Roman"/>
                        </a:rPr>
                        <a:t>Relationship Category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宋体"/>
                          <a:cs typeface="Times New Roman"/>
                        </a:rPr>
                        <a:t>Multiple Relationship Types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Directional Relationship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34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宋体"/>
                          <a:cs typeface="Times New Roman"/>
                        </a:rPr>
                        <a:t>Model Characteristics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Policy Individualization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User &amp; Resource as a Target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(partial)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Outgoing/Incoming Action Policy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(partial)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34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宋体"/>
                          <a:cs typeface="Times New Roman"/>
                        </a:rPr>
                        <a:t>Relationship Composition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7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Relationship Depth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0 to 2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0 to n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宋体"/>
                          <a:cs typeface="Times New Roman"/>
                        </a:rPr>
                        <a:t>1 to n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1 to n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0 to n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Relationship Composition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f, f of f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Exact type sequence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宋体"/>
                          <a:cs typeface="Times New Roman"/>
                        </a:rPr>
                        <a:t>Path of same type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宋体"/>
                          <a:cs typeface="Times New Roman"/>
                        </a:rPr>
                        <a:t>Exact type sequence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Path pattern of different types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34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宋体"/>
                          <a:cs typeface="Times New Roman"/>
                        </a:rPr>
                        <a:t>Attribute-aware Access Control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7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Common-friends</a:t>
                      </a:r>
                      <a:r>
                        <a:rPr lang="en-US" sz="1100" baseline="-25000">
                          <a:latin typeface="Calibri"/>
                          <a:ea typeface="宋体"/>
                          <a:cs typeface="Times New Roman"/>
                        </a:rPr>
                        <a:t>k</a:t>
                      </a:r>
                      <a:endParaRPr lang="en-US" sz="1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User Attributes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(partial)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Relationship Attributes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宋体"/>
                          <a:cs typeface="Times New Roman"/>
                        </a:rPr>
                        <a:t>(partial)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宋体"/>
                          <a:cs typeface="Times New Roman"/>
                        </a:rPr>
                        <a:t>√</a:t>
                      </a:r>
                    </a:p>
                  </a:txBody>
                  <a:tcPr marL="55098" marR="55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62"/>
            <a:ext cx="184634" cy="3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92" tIns="45696" rIns="91392" bIns="45696" numCol="1" anchor="ctr" anchorCtr="0" compatLnSpc="1">
            <a:prstTxWarp prst="textNoShape">
              <a:avLst/>
            </a:prstTxWarp>
            <a:spAutoFit/>
          </a:bodyPr>
          <a:lstStyle/>
          <a:p>
            <a:pPr defTabSz="913926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822960" y="5552896"/>
            <a:ext cx="8229600" cy="1611313"/>
          </a:xfrm>
          <a:prstGeom prst="rect">
            <a:avLst/>
          </a:prstGeom>
        </p:spPr>
        <p:txBody>
          <a:bodyPr lIns="91392" tIns="45696" rIns="91392" bIns="45696">
            <a:normAutofit fontScale="25000" lnSpcReduction="20000"/>
          </a:bodyPr>
          <a:lstStyle/>
          <a:p>
            <a:pPr marL="858777" lvl="1" indent="-285732" eaLnBrk="0" hangingPunct="0">
              <a:buClr>
                <a:srgbClr val="000000"/>
              </a:buClr>
              <a:buSzPct val="75000"/>
              <a:buFont typeface="Symbol" pitchFamily="18" charset="2"/>
              <a:buChar char=""/>
              <a:defRPr/>
            </a:pPr>
            <a:r>
              <a:rPr lang="en-US" sz="6400" kern="0" dirty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Passive form of action allows </a:t>
            </a:r>
            <a:r>
              <a:rPr lang="en-US" sz="6400" kern="0" dirty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outgoing</a:t>
            </a:r>
            <a:r>
              <a:rPr lang="en-US" sz="6400" kern="0" dirty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and </a:t>
            </a:r>
            <a:r>
              <a:rPr lang="en-US" sz="6400" kern="0" dirty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incoming</a:t>
            </a:r>
            <a:r>
              <a:rPr lang="en-US" sz="6400" kern="0" dirty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action policy</a:t>
            </a:r>
          </a:p>
          <a:p>
            <a:pPr marL="858777" lvl="1" indent="-285732" eaLnBrk="0" hangingPunct="0">
              <a:buClr>
                <a:srgbClr val="000000"/>
              </a:buClr>
              <a:buSzPct val="75000"/>
              <a:buFont typeface="Symbol" pitchFamily="18" charset="2"/>
              <a:buChar char=""/>
              <a:defRPr/>
            </a:pPr>
            <a:r>
              <a:rPr lang="en-US" sz="6400" kern="0" dirty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Path pattern of different relationship types </a:t>
            </a:r>
            <a:r>
              <a:rPr lang="en-US" sz="6400" kern="0" dirty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makes policy specification more expressive</a:t>
            </a:r>
          </a:p>
          <a:p>
            <a:pPr marL="858777" lvl="1" indent="-285732" eaLnBrk="0" hangingPunct="0">
              <a:buClr>
                <a:srgbClr val="000000"/>
              </a:buClr>
              <a:buSzPct val="75000"/>
              <a:buFont typeface="Symbol" pitchFamily="18" charset="2"/>
              <a:buChar char=""/>
              <a:defRPr/>
            </a:pPr>
            <a:r>
              <a:rPr lang="en-US" sz="6400" kern="0" dirty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Attribute-aware</a:t>
            </a:r>
            <a:r>
              <a:rPr lang="en-US" sz="6400" kern="0" dirty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access control based on  attributes of users and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Motivation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03238" y="1277938"/>
            <a:ext cx="9069388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309" indent="-323481" algn="l" defTabSz="45667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2615" indent="-287010" algn="l" defTabSz="456678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3921" indent="-215655" algn="l" defTabSz="456678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5232" indent="-215655" algn="l" defTabSz="456678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6539" indent="-215655" algn="l" defTabSz="456678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3219" indent="-215655" algn="l" defTabSz="456678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69896" indent="-215655" algn="l" defTabSz="456678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26574" indent="-215655" algn="l" defTabSz="456678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3254" indent="-215655" algn="l" defTabSz="456678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ReBAC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usually relies on type, depth, or strength of relationships, but cannot express more complicated topological information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ReBAC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lacks support for attributes of users, resources, and relationships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Useful examples include common friends, duration of friendship, minimum age, etc.</a:t>
            </a:r>
          </a:p>
        </p:txBody>
      </p:sp>
    </p:spTree>
    <p:extLst>
      <p:ext uri="{BB962C8B-B14F-4D97-AF65-F5344CB8AC3E}">
        <p14:creationId xmlns:p14="http://schemas.microsoft.com/office/powerpoint/2010/main" val="1547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UURAC</a:t>
            </a:r>
            <a:r>
              <a:rPr lang="en-US" sz="3200" b="1" kern="0" baseline="-2500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</a:t>
            </a: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Model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lIns="91392" tIns="45696" rIns="91392" bIns="45696"/>
          <a:lstStyle>
            <a:lvl1pPr marL="429619" indent="-322217" algn="l" defTabSz="45488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59222" indent="-285879" algn="l" defTabSz="45488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88835" indent="-214813" algn="l" defTabSz="454883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18449" indent="-214813" algn="l" defTabSz="454883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48059" indent="-214813" algn="l" defTabSz="454883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02947" indent="-214813" algn="l" defTabSz="454883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57821" indent="-214813" algn="l" defTabSz="454883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12699" indent="-214813" algn="l" defTabSz="454883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67591" indent="-214813" algn="l" defTabSz="454883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kern="0" dirty="0" smtClean="0"/>
              <a:t>Extended from the UURAC model (</a:t>
            </a:r>
            <a:r>
              <a:rPr lang="en-US" kern="0" dirty="0" err="1" smtClean="0"/>
              <a:t>DBSec</a:t>
            </a:r>
            <a:r>
              <a:rPr lang="en-US" kern="0" dirty="0" smtClean="0"/>
              <a:t> 12)</a:t>
            </a:r>
          </a:p>
          <a:p>
            <a:r>
              <a:rPr lang="en-US" kern="0" dirty="0" smtClean="0"/>
              <a:t>Social graph is modeled as a directed labeled simple graph </a:t>
            </a:r>
            <a:r>
              <a:rPr lang="en-US" i="1" kern="0" dirty="0" smtClean="0"/>
              <a:t>G</a:t>
            </a:r>
            <a:r>
              <a:rPr lang="en-US" kern="0" dirty="0" smtClean="0"/>
              <a:t>=&lt;</a:t>
            </a:r>
            <a:r>
              <a:rPr lang="en-US" i="1" kern="0" dirty="0" smtClean="0"/>
              <a:t>U</a:t>
            </a:r>
            <a:r>
              <a:rPr lang="en-US" kern="0" dirty="0" smtClean="0"/>
              <a:t>, </a:t>
            </a:r>
            <a:r>
              <a:rPr lang="en-US" i="1" kern="0" dirty="0" smtClean="0"/>
              <a:t>E</a:t>
            </a:r>
            <a:r>
              <a:rPr lang="en-US" kern="0" dirty="0" smtClean="0"/>
              <a:t>, </a:t>
            </a:r>
            <a:r>
              <a:rPr lang="el-GR" i="1" kern="0" dirty="0" smtClean="0"/>
              <a:t>Σ</a:t>
            </a:r>
            <a:r>
              <a:rPr lang="en-US" kern="0" dirty="0" smtClean="0"/>
              <a:t>&gt;</a:t>
            </a:r>
          </a:p>
          <a:p>
            <a:pPr lvl="1"/>
            <a:r>
              <a:rPr lang="en-US" kern="0" dirty="0" smtClean="0"/>
              <a:t>Nodes </a:t>
            </a:r>
            <a:r>
              <a:rPr lang="en-US" i="1" kern="0" dirty="0" smtClean="0"/>
              <a:t>U</a:t>
            </a:r>
            <a:r>
              <a:rPr lang="en-US" kern="0" dirty="0" smtClean="0"/>
              <a:t> as users</a:t>
            </a:r>
          </a:p>
          <a:p>
            <a:pPr lvl="1"/>
            <a:r>
              <a:rPr lang="en-US" kern="0" dirty="0" smtClean="0"/>
              <a:t>Edges </a:t>
            </a:r>
            <a:r>
              <a:rPr lang="en-US" i="1" kern="0" dirty="0" smtClean="0"/>
              <a:t>E</a:t>
            </a:r>
            <a:r>
              <a:rPr lang="en-US" kern="0" dirty="0" smtClean="0"/>
              <a:t> as relationships</a:t>
            </a:r>
          </a:p>
          <a:p>
            <a:pPr lvl="1"/>
            <a:r>
              <a:rPr lang="en-US" kern="0" dirty="0" smtClean="0"/>
              <a:t>Σ={</a:t>
            </a:r>
            <a:r>
              <a:rPr lang="el-GR" kern="0" dirty="0" smtClean="0"/>
              <a:t>σ</a:t>
            </a:r>
            <a:r>
              <a:rPr lang="en-US" kern="0" baseline="-25000" dirty="0" smtClean="0"/>
              <a:t>1</a:t>
            </a:r>
            <a:r>
              <a:rPr lang="en-US" kern="0" dirty="0" smtClean="0"/>
              <a:t>,</a:t>
            </a:r>
            <a:r>
              <a:rPr lang="el-GR" kern="0" dirty="0" smtClean="0"/>
              <a:t> σ</a:t>
            </a:r>
            <a:r>
              <a:rPr lang="en-US" kern="0" baseline="-25000" dirty="0" smtClean="0"/>
              <a:t>2</a:t>
            </a:r>
            <a:r>
              <a:rPr lang="en-US" kern="0" dirty="0" smtClean="0"/>
              <a:t>,</a:t>
            </a:r>
            <a:r>
              <a:rPr lang="el-GR" kern="0" dirty="0" smtClean="0"/>
              <a:t> </a:t>
            </a:r>
            <a:r>
              <a:rPr lang="en-US" kern="0" dirty="0" smtClean="0"/>
              <a:t>…,</a:t>
            </a:r>
            <a:r>
              <a:rPr lang="el-GR" kern="0" dirty="0" smtClean="0"/>
              <a:t>σ</a:t>
            </a:r>
            <a:r>
              <a:rPr lang="en-US" kern="0" baseline="-25000" dirty="0" smtClean="0"/>
              <a:t>n</a:t>
            </a:r>
            <a:r>
              <a:rPr lang="en-US" kern="0" dirty="0" smtClean="0"/>
              <a:t>,</a:t>
            </a:r>
            <a:r>
              <a:rPr lang="el-GR" kern="0" dirty="0" smtClean="0"/>
              <a:t> σ</a:t>
            </a:r>
            <a:r>
              <a:rPr lang="en-US" kern="0" baseline="-25000" dirty="0" smtClean="0"/>
              <a:t>1</a:t>
            </a:r>
            <a:r>
              <a:rPr lang="en-US" kern="0" baseline="30000" dirty="0" smtClean="0"/>
              <a:t>-1</a:t>
            </a:r>
            <a:r>
              <a:rPr lang="en-US" kern="0" dirty="0" smtClean="0"/>
              <a:t>,</a:t>
            </a:r>
            <a:r>
              <a:rPr lang="el-GR" kern="0" dirty="0" smtClean="0"/>
              <a:t> σ</a:t>
            </a:r>
            <a:r>
              <a:rPr lang="en-US" kern="0" baseline="-25000" dirty="0" smtClean="0"/>
              <a:t>2</a:t>
            </a:r>
            <a:r>
              <a:rPr lang="en-US" kern="0" baseline="30000" dirty="0" smtClean="0"/>
              <a:t>-1</a:t>
            </a:r>
            <a:r>
              <a:rPr lang="en-US" kern="0" dirty="0" smtClean="0"/>
              <a:t>,…,</a:t>
            </a:r>
            <a:r>
              <a:rPr lang="el-GR" kern="0" dirty="0" smtClean="0"/>
              <a:t> σ</a:t>
            </a:r>
            <a:r>
              <a:rPr lang="en-US" kern="0" baseline="-25000" dirty="0" smtClean="0"/>
              <a:t>n</a:t>
            </a:r>
            <a:r>
              <a:rPr lang="en-US" kern="0" baseline="30000" dirty="0" smtClean="0"/>
              <a:t>-1</a:t>
            </a:r>
            <a:r>
              <a:rPr lang="en-US" kern="0" dirty="0" smtClean="0"/>
              <a:t>} </a:t>
            </a:r>
          </a:p>
          <a:p>
            <a:pPr marL="456963" lvl="1" indent="0">
              <a:buNone/>
            </a:pPr>
            <a:r>
              <a:rPr lang="en-US" kern="0" dirty="0" smtClean="0"/>
              <a:t>as relationship types supported</a:t>
            </a:r>
            <a:endParaRPr lang="en-US" kern="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92" y="282815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6" y="1664082"/>
            <a:ext cx="5681646" cy="4042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9848" y="1664059"/>
            <a:ext cx="3086752" cy="2594326"/>
          </a:xfrm>
          <a:prstGeom prst="rect">
            <a:avLst/>
          </a:prstGeom>
          <a:noFill/>
        </p:spPr>
        <p:txBody>
          <a:bodyPr wrap="square" lIns="100350" tIns="50178" rIns="100350" bIns="50178" rtlCol="0">
            <a:spAutoFit/>
          </a:bodyPr>
          <a:lstStyle/>
          <a:p>
            <a:pPr defTabSz="501831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</a:t>
            </a:r>
            <a:r>
              <a:rPr lang="en-US" baseline="-25000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Accessing User</a:t>
            </a:r>
          </a:p>
          <a:p>
            <a:pPr defTabSz="501831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</a:t>
            </a:r>
            <a:r>
              <a:rPr lang="en-US" baseline="-25000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Target User</a:t>
            </a:r>
          </a:p>
          <a:p>
            <a:pPr defTabSz="501831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</a:t>
            </a:r>
            <a:r>
              <a:rPr lang="en-US" baseline="-25000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-US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Controlling User</a:t>
            </a:r>
          </a:p>
          <a:p>
            <a:pPr defTabSz="501831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US" baseline="-25000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Target Resource</a:t>
            </a:r>
          </a:p>
          <a:p>
            <a:pPr defTabSz="501831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AUP: Accessing User Policy</a:t>
            </a:r>
          </a:p>
          <a:p>
            <a:pPr defTabSz="501831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TUP: Target User Policy</a:t>
            </a:r>
          </a:p>
          <a:p>
            <a:pPr defTabSz="501831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TRP: Target Resource Policy</a:t>
            </a:r>
          </a:p>
          <a:p>
            <a:pPr defTabSz="501831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SP: System Policy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85660" y="4174159"/>
            <a:ext cx="4103866" cy="24789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100350" tIns="50178" rIns="100350" bIns="50178" rtlCol="0">
            <a:normAutofit fontScale="55000" lnSpcReduction="20000"/>
          </a:bodyPr>
          <a:lstStyle/>
          <a:p>
            <a:pPr marL="376372" indent="-376372" defTabSz="501831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500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Policy Individualization</a:t>
            </a:r>
          </a:p>
          <a:p>
            <a:pPr marL="376372" indent="-376372" defTabSz="501831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500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User and Resource as a Target</a:t>
            </a:r>
          </a:p>
          <a:p>
            <a:pPr marL="376372" indent="-376372" defTabSz="501831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500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Separation of user policies for incoming and outgoing actions </a:t>
            </a:r>
          </a:p>
          <a:p>
            <a:pPr marL="376372" indent="-376372" defTabSz="501831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500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Regular Expression based path pattern w/ max </a:t>
            </a:r>
            <a:r>
              <a:rPr lang="en-US" sz="3500" dirty="0" err="1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hopcounts</a:t>
            </a:r>
            <a:r>
              <a:rPr lang="en-US" sz="3500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(e.g., &lt;u</a:t>
            </a:r>
            <a:r>
              <a:rPr lang="en-US" sz="3500" baseline="-25000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sz="3500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(f*c,3)&gt;)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b="1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U2U Relationship-based Access Control (UURAC)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lIns="91392" tIns="45696" rIns="91392" bIns="45696">
            <a:normAutofit/>
          </a:bodyPr>
          <a:lstStyle/>
          <a:p>
            <a:pPr marL="429398" indent="-322049" eaLnBrk="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sz="2800" kern="0" dirty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Access Request </a:t>
            </a:r>
            <a:r>
              <a:rPr lang="en-US" sz="2800" kern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&lt;</a:t>
            </a:r>
            <a:r>
              <a:rPr lang="en-US" sz="2800" i="1" kern="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u</a:t>
            </a:r>
            <a:r>
              <a:rPr lang="en-US" sz="2800" i="1" kern="0" baseline="-250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a</a:t>
            </a:r>
            <a:r>
              <a:rPr lang="en-US" sz="2800" kern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, </a:t>
            </a:r>
            <a:r>
              <a:rPr lang="en-US" sz="2800" i="1" kern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action</a:t>
            </a:r>
            <a:r>
              <a:rPr lang="en-US" sz="2800" kern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, </a:t>
            </a:r>
            <a:r>
              <a:rPr lang="en-US" sz="2800" i="1" kern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target</a:t>
            </a:r>
            <a:r>
              <a:rPr lang="en-US" sz="2800" kern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rPr>
              <a:t>&gt;</a:t>
            </a:r>
          </a:p>
          <a:p>
            <a:pPr marL="858777" lvl="1" indent="-285732" eaLnBrk="0" hangingPunct="0">
              <a:buClr>
                <a:srgbClr val="000000"/>
              </a:buClr>
              <a:buSzPct val="75000"/>
              <a:buFont typeface="Symbol" pitchFamily="18" charset="2"/>
              <a:buChar char=""/>
              <a:defRPr/>
            </a:pPr>
            <a:r>
              <a:rPr lang="en-US" sz="2400" i="1" kern="0" dirty="0" err="1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u</a:t>
            </a:r>
            <a:r>
              <a:rPr lang="en-US" sz="2400" i="1" kern="0" baseline="-25000" dirty="0" err="1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a</a:t>
            </a:r>
            <a:r>
              <a:rPr lang="en-US" sz="2400" i="1" kern="0" baseline="-2500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</a:t>
            </a:r>
            <a:r>
              <a:rPr lang="en-US" sz="2400" kern="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tries to perform </a:t>
            </a:r>
            <a:r>
              <a:rPr lang="en-US" sz="2400" i="1" kern="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action</a:t>
            </a:r>
            <a:r>
              <a:rPr lang="en-US" sz="2400" kern="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on </a:t>
            </a:r>
            <a:r>
              <a:rPr lang="en-US" sz="2400" i="1" kern="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target</a:t>
            </a:r>
          </a:p>
          <a:p>
            <a:pPr marL="858777" lvl="1" indent="-285732" eaLnBrk="0" hangingPunct="0">
              <a:buClr>
                <a:srgbClr val="000000"/>
              </a:buClr>
              <a:buSzPct val="75000"/>
              <a:buFont typeface="Symbol" pitchFamily="18" charset="2"/>
              <a:buChar char=""/>
              <a:defRPr/>
            </a:pPr>
            <a:r>
              <a:rPr lang="en-US" sz="2400" kern="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Target can be either user </a:t>
            </a:r>
            <a:r>
              <a:rPr lang="en-US" sz="2400" i="1" kern="0" dirty="0" err="1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u</a:t>
            </a:r>
            <a:r>
              <a:rPr lang="en-US" sz="2400" i="1" kern="0" baseline="-25000" dirty="0" err="1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t</a:t>
            </a:r>
            <a:r>
              <a:rPr lang="en-US" sz="2400" kern="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or resource </a:t>
            </a:r>
            <a:r>
              <a:rPr lang="en-US" sz="2400" i="1" kern="0" dirty="0" err="1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r</a:t>
            </a:r>
            <a:r>
              <a:rPr lang="en-US" sz="2400" i="1" kern="0" baseline="-25000" dirty="0" err="1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t</a:t>
            </a:r>
            <a:endParaRPr lang="en-US" sz="2400" i="1" kern="0" baseline="-25000" dirty="0">
              <a:solidFill>
                <a:schemeClr val="tx2"/>
              </a:solidFill>
              <a:latin typeface="Helvetica" panose="020B0604020202020204" pitchFamily="34" charset="0"/>
              <a:ea typeface="ＭＳ Ｐゴシック" charset="-128"/>
              <a:cs typeface="Helvetica" panose="020B0604020202020204" pitchFamily="34" charset="0"/>
            </a:endParaRPr>
          </a:p>
          <a:p>
            <a:pPr marL="858777" lvl="1" indent="-285732" eaLnBrk="0" hangingPunct="0">
              <a:buClr>
                <a:srgbClr val="000000"/>
              </a:buClr>
              <a:buSzPct val="75000"/>
              <a:buFont typeface="Symbol" pitchFamily="18" charset="2"/>
              <a:buChar char=""/>
              <a:defRPr/>
            </a:pPr>
            <a:endParaRPr lang="en-US" sz="2400" i="1" kern="0" baseline="-25000" dirty="0">
              <a:solidFill>
                <a:srgbClr val="000000"/>
              </a:solidFill>
              <a:latin typeface="Helvetica" panose="020B0604020202020204" pitchFamily="34" charset="0"/>
              <a:ea typeface="ＭＳ Ｐゴシック" charset="-128"/>
              <a:cs typeface="Helvetica" panose="020B0604020202020204" pitchFamily="34" charset="0"/>
            </a:endParaRPr>
          </a:p>
          <a:p>
            <a:pPr marL="429398" indent="-322049" eaLnBrk="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sz="2800" kern="0" dirty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Policies and Relationships used for Access Evaluation</a:t>
            </a:r>
          </a:p>
          <a:p>
            <a:pPr marL="858777" lvl="1" indent="-285732" eaLnBrk="0" hangingPunct="0">
              <a:buClr>
                <a:srgbClr val="000000"/>
              </a:buClr>
              <a:buSzPct val="75000"/>
              <a:buFont typeface="Symbol" pitchFamily="18" charset="2"/>
              <a:buChar char=""/>
              <a:defRPr/>
            </a:pPr>
            <a:r>
              <a:rPr lang="en-US" sz="2400" kern="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When </a:t>
            </a:r>
            <a:r>
              <a:rPr lang="en-US" sz="2400" i="1" kern="0" dirty="0" err="1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u</a:t>
            </a:r>
            <a:r>
              <a:rPr lang="en-US" sz="2400" i="1" kern="0" baseline="-25000" dirty="0" err="1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a</a:t>
            </a:r>
            <a:r>
              <a:rPr lang="en-US" sz="2400" kern="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requests to access a user </a:t>
            </a:r>
            <a:r>
              <a:rPr lang="en-US" sz="2400" i="1" kern="0" dirty="0" err="1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u</a:t>
            </a:r>
            <a:r>
              <a:rPr lang="en-US" sz="2400" i="1" kern="0" baseline="-25000" dirty="0" err="1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t</a:t>
            </a:r>
            <a:endParaRPr lang="en-US" sz="2400" i="1" kern="0" baseline="-25000" dirty="0">
              <a:solidFill>
                <a:schemeClr val="tx2"/>
              </a:solidFill>
              <a:latin typeface="Helvetica" panose="020B0604020202020204" pitchFamily="34" charset="0"/>
              <a:ea typeface="ＭＳ Ｐゴシック" charset="-128"/>
              <a:cs typeface="Helvetica" panose="020B0604020202020204" pitchFamily="34" charset="0"/>
            </a:endParaRPr>
          </a:p>
          <a:p>
            <a:pPr marL="1288167" lvl="2" eaLnBrk="0" hangingPunct="0"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sz="2400" i="1" kern="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u</a:t>
            </a:r>
            <a:r>
              <a:rPr lang="en-US" sz="2400" i="1" kern="0" baseline="-2500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a</a:t>
            </a:r>
            <a:r>
              <a:rPr lang="en-US" sz="2400" kern="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’s</a:t>
            </a:r>
            <a:r>
              <a:rPr lang="en-US" sz="2400" kern="0" dirty="0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AUP, </a:t>
            </a:r>
            <a:r>
              <a:rPr lang="en-US" sz="2400" i="1" kern="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u</a:t>
            </a:r>
            <a:r>
              <a:rPr lang="en-US" sz="2400" i="1" kern="0" baseline="-2500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t</a:t>
            </a:r>
            <a:r>
              <a:rPr lang="en-US" sz="2400" kern="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’s</a:t>
            </a:r>
            <a:r>
              <a:rPr lang="en-US" sz="2400" kern="0" dirty="0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TUP, SP</a:t>
            </a:r>
          </a:p>
          <a:p>
            <a:pPr marL="1288167" lvl="2" eaLnBrk="0" hangingPunct="0"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sz="2400" kern="0" dirty="0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U2U relationships between </a:t>
            </a:r>
            <a:r>
              <a:rPr lang="en-US" sz="2400" i="1" kern="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u</a:t>
            </a:r>
            <a:r>
              <a:rPr lang="en-US" sz="2400" i="1" kern="0" baseline="-2500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a</a:t>
            </a:r>
            <a:r>
              <a:rPr lang="en-US" sz="2400" kern="0" dirty="0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and </a:t>
            </a:r>
            <a:r>
              <a:rPr lang="en-US" sz="2400" i="1" kern="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u</a:t>
            </a:r>
            <a:r>
              <a:rPr lang="en-US" sz="2400" i="1" kern="0" baseline="-2500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t</a:t>
            </a:r>
            <a:endParaRPr lang="en-US" sz="2400" i="1" kern="0" baseline="-25000" dirty="0">
              <a:solidFill>
                <a:srgbClr val="00B050"/>
              </a:solidFill>
              <a:latin typeface="Helvetica" panose="020B0604020202020204" pitchFamily="34" charset="0"/>
              <a:ea typeface="ＭＳ Ｐゴシック" charset="-128"/>
              <a:cs typeface="Helvetica" panose="020B0604020202020204" pitchFamily="34" charset="0"/>
            </a:endParaRPr>
          </a:p>
          <a:p>
            <a:pPr marL="858777" lvl="1" indent="-285732" eaLnBrk="0" hangingPunct="0">
              <a:buClr>
                <a:srgbClr val="000000"/>
              </a:buClr>
              <a:buSzPct val="75000"/>
              <a:buFont typeface="Symbol" pitchFamily="18" charset="2"/>
              <a:buChar char=""/>
              <a:defRPr/>
            </a:pPr>
            <a:r>
              <a:rPr lang="en-US" sz="2400" kern="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When </a:t>
            </a:r>
            <a:r>
              <a:rPr lang="en-US" sz="2400" i="1" kern="0" dirty="0" err="1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u</a:t>
            </a:r>
            <a:r>
              <a:rPr lang="en-US" sz="2400" i="1" kern="0" baseline="-25000" dirty="0" err="1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a</a:t>
            </a:r>
            <a:r>
              <a:rPr lang="en-US" sz="2400" kern="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requests to access a resource </a:t>
            </a:r>
            <a:r>
              <a:rPr lang="en-US" sz="2400" i="1" kern="0" dirty="0" err="1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r</a:t>
            </a:r>
            <a:r>
              <a:rPr lang="en-US" sz="2400" i="1" kern="0" baseline="-25000" dirty="0" err="1">
                <a:solidFill>
                  <a:schemeClr val="tx2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t</a:t>
            </a:r>
            <a:endParaRPr lang="en-US" sz="2400" i="1" kern="0" baseline="-25000" dirty="0">
              <a:solidFill>
                <a:schemeClr val="tx2"/>
              </a:solidFill>
              <a:latin typeface="Helvetica" panose="020B0604020202020204" pitchFamily="34" charset="0"/>
              <a:ea typeface="ＭＳ Ｐゴシック" charset="-128"/>
              <a:cs typeface="Helvetica" panose="020B0604020202020204" pitchFamily="34" charset="0"/>
            </a:endParaRPr>
          </a:p>
          <a:p>
            <a:pPr marL="1288167" lvl="2" eaLnBrk="0" hangingPunct="0"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sz="2400" i="1" kern="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u</a:t>
            </a:r>
            <a:r>
              <a:rPr lang="en-US" sz="2400" i="1" kern="0" baseline="-2500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a</a:t>
            </a:r>
            <a:r>
              <a:rPr lang="en-US" sz="2400" kern="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’s</a:t>
            </a:r>
            <a:r>
              <a:rPr lang="en-US" sz="2400" kern="0" dirty="0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AUP, </a:t>
            </a:r>
            <a:r>
              <a:rPr lang="en-US" sz="2400" i="1" kern="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r</a:t>
            </a:r>
            <a:r>
              <a:rPr lang="en-US" sz="2400" i="1" kern="0" baseline="-2500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t</a:t>
            </a:r>
            <a:r>
              <a:rPr lang="en-US" sz="2400" kern="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’s</a:t>
            </a:r>
            <a:r>
              <a:rPr lang="en-US" sz="2400" kern="0" dirty="0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TRP, SP</a:t>
            </a:r>
          </a:p>
          <a:p>
            <a:pPr marL="1288167" lvl="2" eaLnBrk="0" hangingPunct="0"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sz="2400" kern="0" dirty="0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U2U relationships between </a:t>
            </a:r>
            <a:r>
              <a:rPr lang="en-US" sz="2400" i="1" kern="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u</a:t>
            </a:r>
            <a:r>
              <a:rPr lang="en-US" sz="2400" i="1" kern="0" baseline="-2500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a</a:t>
            </a:r>
            <a:r>
              <a:rPr lang="en-US" sz="2400" kern="0" dirty="0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and </a:t>
            </a:r>
            <a:r>
              <a:rPr lang="en-US" sz="2400" i="1" kern="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u</a:t>
            </a:r>
            <a:r>
              <a:rPr lang="en-US" sz="2400" i="1" kern="0" baseline="-2500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c</a:t>
            </a:r>
            <a:endParaRPr lang="en-US" sz="2400" kern="0" dirty="0">
              <a:solidFill>
                <a:srgbClr val="00B050"/>
              </a:solidFill>
              <a:latin typeface="Helvetica" panose="020B0604020202020204" pitchFamily="34" charset="0"/>
              <a:ea typeface="ＭＳ Ｐゴシック" charset="-128"/>
              <a:cs typeface="Helvetica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b="1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Request and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Policy Representation</a:t>
            </a:r>
          </a:p>
        </p:txBody>
      </p:sp>
      <p:pic>
        <p:nvPicPr>
          <p:cNvPr id="3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1" y="1742437"/>
            <a:ext cx="9366581" cy="1662592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lIns="91392" tIns="45696" rIns="91392" bIns="45696">
            <a:normAutofit fontScale="92500"/>
          </a:bodyPr>
          <a:lstStyle/>
          <a:p>
            <a:pPr marL="429398" indent="-322049" eaLnBrk="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endParaRPr lang="en-US" sz="2800" kern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429398" indent="-322049" eaLnBrk="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endParaRPr lang="en-US" sz="2800" kern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429398" indent="-322049" eaLnBrk="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endParaRPr lang="en-US" sz="2800" kern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429398" indent="-322049" eaLnBrk="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endParaRPr lang="en-US" sz="2800" kern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429398" indent="-322049" eaLnBrk="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sz="2800" i="1" kern="0" dirty="0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action</a:t>
            </a:r>
            <a:r>
              <a:rPr lang="en-US" sz="2800" i="1" kern="0" baseline="30000" dirty="0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-1</a:t>
            </a:r>
            <a:r>
              <a:rPr lang="en-US" sz="2800" kern="0" dirty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in TUP and TRP is the passive form since it applies to the recipient of action</a:t>
            </a:r>
          </a:p>
          <a:p>
            <a:pPr marL="429398" indent="-322049" eaLnBrk="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sz="2800" kern="0" dirty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TRP has an extra parameter </a:t>
            </a:r>
            <a:r>
              <a:rPr lang="en-US" sz="2800" i="1" kern="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u</a:t>
            </a:r>
            <a:r>
              <a:rPr lang="en-US" sz="2800" i="1" kern="0" baseline="-2500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c</a:t>
            </a:r>
            <a:r>
              <a:rPr lang="en-US" sz="2800" kern="0" dirty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to specify the controlling user</a:t>
            </a:r>
          </a:p>
          <a:p>
            <a:pPr marL="858777" lvl="1" indent="-285732" eaLnBrk="0" hangingPunct="0">
              <a:buClr>
                <a:srgbClr val="000000"/>
              </a:buClr>
              <a:buSzPct val="75000"/>
              <a:buFont typeface="Symbol" pitchFamily="18" charset="2"/>
              <a:buChar char=""/>
              <a:defRPr/>
            </a:pPr>
            <a:r>
              <a:rPr lang="en-US" sz="2400" kern="0" dirty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  <a:sym typeface="Wingdings" pitchFamily="2" charset="2"/>
              </a:rPr>
              <a:t>U2U relationships between </a:t>
            </a:r>
            <a:r>
              <a:rPr lang="en-US" sz="2400" i="1" kern="0" dirty="0" err="1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  <a:sym typeface="Wingdings" pitchFamily="2" charset="2"/>
              </a:rPr>
              <a:t>u</a:t>
            </a:r>
            <a:r>
              <a:rPr lang="en-US" sz="2400" i="1" kern="0" baseline="-25000" dirty="0" err="1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  <a:sym typeface="Wingdings" pitchFamily="2" charset="2"/>
              </a:rPr>
              <a:t>a</a:t>
            </a:r>
            <a:r>
              <a:rPr lang="en-US" sz="2400" kern="0" dirty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  <a:sym typeface="Wingdings" pitchFamily="2" charset="2"/>
              </a:rPr>
              <a:t> and </a:t>
            </a:r>
            <a:r>
              <a:rPr lang="en-US" sz="2400" i="1" kern="0" dirty="0" err="1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  <a:sym typeface="Wingdings" pitchFamily="2" charset="2"/>
              </a:rPr>
              <a:t>u</a:t>
            </a:r>
            <a:r>
              <a:rPr lang="en-US" sz="2400" i="1" kern="0" baseline="-25000" dirty="0" err="1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  <a:sym typeface="Wingdings" pitchFamily="2" charset="2"/>
              </a:rPr>
              <a:t>c</a:t>
            </a:r>
            <a:r>
              <a:rPr lang="en-US" sz="2400" i="1" kern="0" baseline="-25000" dirty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  <a:sym typeface="Wingdings" pitchFamily="2" charset="2"/>
              </a:rPr>
              <a:t> </a:t>
            </a:r>
          </a:p>
          <a:p>
            <a:pPr marL="429398" indent="-322049" eaLnBrk="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sz="2800" kern="0" dirty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SP does not differentiate the active and passive forms</a:t>
            </a:r>
          </a:p>
          <a:p>
            <a:pPr marL="429398" indent="-322049" eaLnBrk="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sz="2800" kern="0" dirty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SP for resource needs </a:t>
            </a:r>
            <a:r>
              <a:rPr lang="en-US" sz="2800" i="1" kern="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r.typename</a:t>
            </a:r>
            <a:r>
              <a:rPr lang="en-US" sz="2800" i="1" kern="0" dirty="0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,</a:t>
            </a:r>
            <a:r>
              <a:rPr lang="en-US" sz="2800" i="1" kern="0" dirty="0">
                <a:solidFill>
                  <a:srgbClr val="008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</a:t>
            </a:r>
            <a:r>
              <a:rPr lang="en-US" sz="2800" i="1" kern="0" dirty="0" err="1">
                <a:solidFill>
                  <a:srgbClr val="00B05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r.typevalue</a:t>
            </a:r>
            <a:r>
              <a:rPr lang="en-US" sz="2800" kern="0" dirty="0">
                <a:solidFill>
                  <a:srgbClr val="000000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 to refine the scope of the resource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ICS_ppt_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ICS_ppt_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ICS_ppt_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ICS_ppt_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ICS_ppt_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7893</TotalTime>
  <Words>1279</Words>
  <Application>Microsoft Office PowerPoint</Application>
  <PresentationFormat>Custom</PresentationFormat>
  <Paragraphs>335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ＭＳ Ｐゴシック</vt:lpstr>
      <vt:lpstr>宋体</vt:lpstr>
      <vt:lpstr>Arial</vt:lpstr>
      <vt:lpstr>Bitstream Charter</vt:lpstr>
      <vt:lpstr>Calibri</vt:lpstr>
      <vt:lpstr>Cambria Math</vt:lpstr>
      <vt:lpstr>Courier New</vt:lpstr>
      <vt:lpstr>Helvetica</vt:lpstr>
      <vt:lpstr>Symbol</vt:lpstr>
      <vt:lpstr>Tahoma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ICS_ppt_template3</vt:lpstr>
      <vt:lpstr>1_ICS_ppt_template3</vt:lpstr>
      <vt:lpstr>2_ICS_ppt_template3</vt:lpstr>
      <vt:lpstr>7_ICS_ppt_template3</vt:lpstr>
      <vt:lpstr>8_ICS_ppt_template3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935</cp:revision>
  <cp:lastPrinted>2014-07-02T17:08:27Z</cp:lastPrinted>
  <dcterms:created xsi:type="dcterms:W3CDTF">2010-02-19T20:53:39Z</dcterms:created>
  <dcterms:modified xsi:type="dcterms:W3CDTF">2014-07-02T17:08:42Z</dcterms:modified>
</cp:coreProperties>
</file>