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36"/>
  </p:notesMasterIdLst>
  <p:handoutMasterIdLst>
    <p:handoutMasterId r:id="rId37"/>
  </p:handoutMasterIdLst>
  <p:sldIdLst>
    <p:sldId id="256" r:id="rId5"/>
    <p:sldId id="414" r:id="rId6"/>
    <p:sldId id="401" r:id="rId7"/>
    <p:sldId id="392" r:id="rId8"/>
    <p:sldId id="432" r:id="rId9"/>
    <p:sldId id="399" r:id="rId10"/>
    <p:sldId id="361" r:id="rId11"/>
    <p:sldId id="390" r:id="rId12"/>
    <p:sldId id="391" r:id="rId13"/>
    <p:sldId id="389" r:id="rId14"/>
    <p:sldId id="397" r:id="rId15"/>
    <p:sldId id="351" r:id="rId16"/>
    <p:sldId id="426" r:id="rId17"/>
    <p:sldId id="405" r:id="rId18"/>
    <p:sldId id="385" r:id="rId19"/>
    <p:sldId id="387" r:id="rId20"/>
    <p:sldId id="433" r:id="rId21"/>
    <p:sldId id="434" r:id="rId22"/>
    <p:sldId id="435" r:id="rId23"/>
    <p:sldId id="436" r:id="rId24"/>
    <p:sldId id="375" r:id="rId25"/>
    <p:sldId id="381" r:id="rId26"/>
    <p:sldId id="382" r:id="rId27"/>
    <p:sldId id="417" r:id="rId28"/>
    <p:sldId id="415" r:id="rId29"/>
    <p:sldId id="416" r:id="rId30"/>
    <p:sldId id="418" r:id="rId31"/>
    <p:sldId id="422" r:id="rId32"/>
    <p:sldId id="358" r:id="rId33"/>
    <p:sldId id="371" r:id="rId34"/>
    <p:sldId id="35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e Park" initials="J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811" autoAdjust="0"/>
    <p:restoredTop sz="81941" autoAdjust="0"/>
  </p:normalViewPr>
  <p:slideViewPr>
    <p:cSldViewPr snapToGrid="0" snapToObjects="1">
      <p:cViewPr varScale="1">
        <p:scale>
          <a:sx n="72" d="100"/>
          <a:sy n="72" d="100"/>
        </p:scale>
        <p:origin x="-161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C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7378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8355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5"/>
            <a:ext cx="8407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Provenance-based Access Control Model (PBAC)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July 18, 2012</a:t>
            </a:r>
          </a:p>
          <a:p>
            <a:r>
              <a:rPr lang="en-US" dirty="0" smtClean="0"/>
              <a:t>PST’12, Paris, France</a:t>
            </a:r>
          </a:p>
          <a:p>
            <a:endParaRPr lang="en-US" dirty="0" smtClean="0"/>
          </a:p>
          <a:p>
            <a:r>
              <a:rPr lang="en-US" dirty="0" err="1" smtClean="0"/>
              <a:t>Jaehong</a:t>
            </a:r>
            <a:r>
              <a:rPr lang="en-US" dirty="0" smtClean="0"/>
              <a:t> Park, Dang Nguyen and Ravi </a:t>
            </a:r>
            <a:r>
              <a:rPr lang="en-US" dirty="0" err="1" smtClean="0"/>
              <a:t>Sandhu</a:t>
            </a:r>
            <a:endParaRPr lang="en-US" dirty="0" smtClean="0"/>
          </a:p>
          <a:p>
            <a:r>
              <a:rPr lang="en-US" dirty="0" smtClean="0"/>
              <a:t>Institute for Cyber Security</a:t>
            </a:r>
          </a:p>
          <a:p>
            <a:r>
              <a:rPr lang="en-US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909684"/>
            <a:ext cx="8457933" cy="2200625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Dependency List (DL</a:t>
            </a:r>
            <a:r>
              <a:rPr lang="en-US" baseline="-25000" dirty="0" smtClean="0"/>
              <a:t>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4982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set of pairs of 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abstracted dependency names (DNAME)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>
                <a:solidFill>
                  <a:srgbClr val="984807"/>
                </a:solidFill>
              </a:rPr>
              <a:t>regular expression-based object dependency path patterns (DPATH)</a:t>
            </a: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rgbClr val="008000"/>
                </a:solidFill>
              </a:rPr>
              <a:t>wasSubmittedVof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wasAuthoredBy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wasSubmittedVof?.wasReplacedVof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∗.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upload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pPr lvl="1"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vs. 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156375" cy="4472851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Model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600200"/>
            <a:ext cx="4646930" cy="44502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5349240"/>
            <a:ext cx="2532094" cy="701194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Family of PBAC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625" y="1870641"/>
            <a:ext cx="4441020" cy="362148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</a:t>
            </a:r>
            <a:r>
              <a:rPr lang="en-US" baseline="-25000" dirty="0" smtClean="0"/>
              <a:t>B</a:t>
            </a:r>
            <a:r>
              <a:rPr lang="en-US" dirty="0" smtClean="0"/>
              <a:t>: A Base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System-captured Base Provenance Data only</a:t>
            </a:r>
          </a:p>
          <a:p>
            <a:pPr lvl="1"/>
            <a:r>
              <a:rPr lang="en-US" dirty="0" smtClean="0"/>
              <a:t>Using only 3 direct dependencies (</a:t>
            </a:r>
            <a:r>
              <a:rPr lang="en-US" dirty="0" err="1" smtClean="0"/>
              <a:t>u</a:t>
            </a:r>
            <a:r>
              <a:rPr lang="en-US" dirty="0" smtClean="0"/>
              <a:t>, </a:t>
            </a:r>
            <a:r>
              <a:rPr lang="en-US" dirty="0" err="1" smtClean="0"/>
              <a:t>g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 user-declared provenance data </a:t>
            </a:r>
          </a:p>
          <a:p>
            <a:r>
              <a:rPr lang="en-US" dirty="0" smtClean="0"/>
              <a:t>Object dependency only</a:t>
            </a:r>
          </a:p>
          <a:p>
            <a:r>
              <a:rPr lang="en-US" dirty="0" smtClean="0"/>
              <a:t>Policy is readily available</a:t>
            </a:r>
          </a:p>
          <a:p>
            <a:pPr lvl="1"/>
            <a:r>
              <a:rPr lang="en-US" dirty="0" smtClean="0"/>
              <a:t>No policy retrieval required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 Homework Grading System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603" y="1417638"/>
            <a:ext cx="8444197" cy="470852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Anyone can </a:t>
            </a:r>
            <a:r>
              <a:rPr lang="en-US" u="sng" dirty="0" smtClean="0">
                <a:solidFill>
                  <a:srgbClr val="3366FF"/>
                </a:solidFill>
              </a:rPr>
              <a:t>upload</a:t>
            </a:r>
            <a:r>
              <a:rPr lang="en-US" dirty="0" smtClean="0"/>
              <a:t> a homework.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replace</a:t>
            </a:r>
            <a:r>
              <a:rPr lang="en-US" dirty="0" smtClean="0"/>
              <a:t> a homework if she uploaded it</a:t>
            </a:r>
            <a:r>
              <a:rPr lang="en-US" dirty="0" smtClean="0">
                <a:solidFill>
                  <a:srgbClr val="FF0000"/>
                </a:solidFill>
              </a:rPr>
              <a:t> (origin-based control) </a:t>
            </a:r>
            <a:r>
              <a:rPr lang="en-US" dirty="0" smtClean="0"/>
              <a:t>and the homework is not submitted yet.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submit</a:t>
            </a:r>
            <a:r>
              <a:rPr lang="en-US" dirty="0" smtClean="0"/>
              <a:t> a homework if she uploaded it and the homework is not submitted already. </a:t>
            </a:r>
            <a:r>
              <a:rPr lang="en-US" dirty="0" smtClean="0">
                <a:solidFill>
                  <a:srgbClr val="FF0000"/>
                </a:solidFill>
              </a:rPr>
              <a:t>(workflow control)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review</a:t>
            </a:r>
            <a:r>
              <a:rPr lang="en-US" dirty="0" smtClean="0"/>
              <a:t> a homework if she is not the author of the homework </a:t>
            </a:r>
            <a:r>
              <a:rPr lang="en-US" dirty="0" smtClean="0">
                <a:solidFill>
                  <a:srgbClr val="FF0000"/>
                </a:solidFill>
              </a:rPr>
              <a:t>(DSOD)</a:t>
            </a:r>
            <a:r>
              <a:rPr lang="en-US" dirty="0" smtClean="0"/>
              <a:t>, the user did not review the homework earlier, and the homework is submitted already but not graded yet.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grade</a:t>
            </a:r>
            <a:r>
              <a:rPr lang="en-US" dirty="0" smtClean="0"/>
              <a:t> a homework if the homework is reviewed but not graded yet.</a:t>
            </a:r>
          </a:p>
          <a:p>
            <a:pPr marL="514350" lvl="0" indent="-514350">
              <a:buFont typeface="+mj-lt"/>
              <a:buAutoNum type="arabicPeriod"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1600201"/>
            <a:ext cx="8457933" cy="4549704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Transactions</a:t>
            </a:r>
            <a:r>
              <a:rPr lang="en-US" dirty="0" smtClean="0"/>
              <a:t> &amp; </a:t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Base Provenance Data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3038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(au1, upload1, o</a:t>
            </a:r>
            <a:r>
              <a:rPr lang="en-US" baseline="-25000" dirty="0" smtClean="0">
                <a:solidFill>
                  <a:schemeClr val="accent3">
                    <a:lumMod val="50000"/>
                  </a:schemeClr>
                </a:solidFill>
              </a:rPr>
              <a:t>1v1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): </a:t>
            </a:r>
            <a:r>
              <a:rPr lang="en-US" i="1" dirty="0" smtClean="0">
                <a:solidFill>
                  <a:srgbClr val="953735"/>
                </a:solidFill>
              </a:rPr>
              <a:t>&lt; upload1,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&lt;o</a:t>
            </a:r>
            <a:r>
              <a:rPr lang="en-US" i="1" baseline="-25000" dirty="0" smtClean="0">
                <a:solidFill>
                  <a:srgbClr val="953735"/>
                </a:solidFill>
              </a:rPr>
              <a:t>1v1</a:t>
            </a:r>
            <a:r>
              <a:rPr lang="en-US" i="1" dirty="0" smtClean="0">
                <a:solidFill>
                  <a:srgbClr val="953735"/>
                </a:solidFill>
              </a:rPr>
              <a:t>,upload1,g</a:t>
            </a:r>
            <a:r>
              <a:rPr lang="en-US" i="1" baseline="-25000" dirty="0" smtClean="0">
                <a:solidFill>
                  <a:srgbClr val="953735"/>
                </a:solidFill>
              </a:rPr>
              <a:t>upload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dirty="0" smtClean="0">
                <a:solidFill>
                  <a:srgbClr val="4F6228"/>
                </a:solidFill>
              </a:rPr>
              <a:t>(au1, replace1, o</a:t>
            </a:r>
            <a:r>
              <a:rPr lang="en-US" baseline="-25000" dirty="0" smtClean="0">
                <a:solidFill>
                  <a:srgbClr val="4F6228"/>
                </a:solidFill>
              </a:rPr>
              <a:t>1v1</a:t>
            </a:r>
            <a:r>
              <a:rPr lang="en-US" dirty="0" smtClean="0">
                <a:solidFill>
                  <a:srgbClr val="4F6228"/>
                </a:solidFill>
              </a:rPr>
              <a:t>, o</a:t>
            </a:r>
            <a:r>
              <a:rPr lang="en-US" baseline="-25000" dirty="0" smtClean="0">
                <a:solidFill>
                  <a:srgbClr val="4F6228"/>
                </a:solidFill>
              </a:rPr>
              <a:t>1v2</a:t>
            </a:r>
            <a:r>
              <a:rPr lang="en-US" dirty="0" smtClean="0">
                <a:solidFill>
                  <a:srgbClr val="4F6228"/>
                </a:solidFill>
              </a:rPr>
              <a:t>): </a:t>
            </a:r>
            <a:r>
              <a:rPr lang="en-US" i="1" dirty="0" smtClean="0">
                <a:solidFill>
                  <a:srgbClr val="953735"/>
                </a:solidFill>
              </a:rPr>
              <a:t>&lt; replace1,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&gt;,&lt; replace1, o</a:t>
            </a:r>
            <a:r>
              <a:rPr lang="en-US" i="1" baseline="-25000" dirty="0" smtClean="0">
                <a:solidFill>
                  <a:srgbClr val="953735"/>
                </a:solidFill>
              </a:rPr>
              <a:t>1v1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&gt;, &lt; o</a:t>
            </a:r>
            <a:r>
              <a:rPr lang="en-US" i="1" baseline="-25000" dirty="0" smtClean="0">
                <a:solidFill>
                  <a:srgbClr val="953735"/>
                </a:solidFill>
              </a:rPr>
              <a:t>1v2</a:t>
            </a:r>
            <a:r>
              <a:rPr lang="en-US" i="1" dirty="0" smtClean="0">
                <a:solidFill>
                  <a:srgbClr val="953735"/>
                </a:solidFill>
              </a:rPr>
              <a:t>, replace1, </a:t>
            </a:r>
            <a:r>
              <a:rPr lang="en-US" i="1" dirty="0" err="1" smtClean="0">
                <a:solidFill>
                  <a:srgbClr val="953735"/>
                </a:solidFill>
              </a:rPr>
              <a:t>g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replace</a:t>
            </a:r>
            <a:r>
              <a:rPr lang="en-US" i="1" dirty="0" smtClean="0">
                <a:solidFill>
                  <a:srgbClr val="953735"/>
                </a:solidFill>
              </a:rPr>
              <a:t>&gt;</a:t>
            </a:r>
          </a:p>
          <a:p>
            <a:r>
              <a:rPr lang="en-US" dirty="0" smtClean="0">
                <a:solidFill>
                  <a:srgbClr val="4F6228"/>
                </a:solidFill>
              </a:rPr>
              <a:t>(au1, submit1, o</a:t>
            </a:r>
            <a:r>
              <a:rPr lang="en-US" baseline="-25000" dirty="0" smtClean="0">
                <a:solidFill>
                  <a:srgbClr val="4F6228"/>
                </a:solidFill>
              </a:rPr>
              <a:t>1v2</a:t>
            </a:r>
            <a:r>
              <a:rPr lang="en-US" dirty="0" smtClean="0">
                <a:solidFill>
                  <a:srgbClr val="4F6228"/>
                </a:solidFill>
              </a:rPr>
              <a:t>, o</a:t>
            </a:r>
            <a:r>
              <a:rPr lang="en-US" baseline="-25000" dirty="0" smtClean="0">
                <a:solidFill>
                  <a:srgbClr val="4F6228"/>
                </a:solidFill>
              </a:rPr>
              <a:t>1v3</a:t>
            </a:r>
            <a:r>
              <a:rPr lang="en-US" dirty="0" smtClean="0">
                <a:solidFill>
                  <a:srgbClr val="4F6228"/>
                </a:solidFill>
              </a:rPr>
              <a:t>):</a:t>
            </a:r>
            <a:r>
              <a:rPr lang="en-US" i="1" dirty="0" smtClean="0">
                <a:solidFill>
                  <a:srgbClr val="953735"/>
                </a:solidFill>
              </a:rPr>
              <a:t> &lt; submit1,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&lt;submit1,o</a:t>
            </a:r>
            <a:r>
              <a:rPr lang="en-US" i="1" baseline="-25000" dirty="0" smtClean="0">
                <a:solidFill>
                  <a:srgbClr val="953735"/>
                </a:solidFill>
              </a:rPr>
              <a:t>1v2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,submit1,g</a:t>
            </a:r>
            <a:r>
              <a:rPr lang="en-US" i="1" baseline="-25000" dirty="0" smtClean="0">
                <a:solidFill>
                  <a:srgbClr val="953735"/>
                </a:solidFill>
              </a:rPr>
              <a:t>submit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dirty="0" smtClean="0">
                <a:solidFill>
                  <a:srgbClr val="4F6228"/>
                </a:solidFill>
              </a:rPr>
              <a:t>(au2, review1, o</a:t>
            </a:r>
            <a:r>
              <a:rPr lang="en-US" baseline="-25000" dirty="0" smtClean="0">
                <a:solidFill>
                  <a:srgbClr val="4F6228"/>
                </a:solidFill>
              </a:rPr>
              <a:t>1v3</a:t>
            </a:r>
            <a:r>
              <a:rPr lang="en-US" dirty="0" smtClean="0">
                <a:solidFill>
                  <a:srgbClr val="4F6228"/>
                </a:solidFill>
              </a:rPr>
              <a:t>, o</a:t>
            </a:r>
            <a:r>
              <a:rPr lang="en-US" baseline="-25000" dirty="0" smtClean="0">
                <a:solidFill>
                  <a:srgbClr val="4F6228"/>
                </a:solidFill>
              </a:rPr>
              <a:t>2v1</a:t>
            </a:r>
            <a:r>
              <a:rPr lang="en-US" dirty="0" smtClean="0">
                <a:solidFill>
                  <a:srgbClr val="4F6228"/>
                </a:solidFill>
              </a:rPr>
              <a:t>): </a:t>
            </a:r>
            <a:r>
              <a:rPr lang="en-US" i="1" dirty="0" smtClean="0">
                <a:solidFill>
                  <a:srgbClr val="953735"/>
                </a:solidFill>
              </a:rPr>
              <a:t>&lt; review1, au2,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&lt;review1,o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&gt;,&lt;o</a:t>
            </a:r>
            <a:r>
              <a:rPr lang="en-US" i="1" baseline="-25000" dirty="0" smtClean="0">
                <a:solidFill>
                  <a:srgbClr val="953735"/>
                </a:solidFill>
              </a:rPr>
              <a:t>2v1</a:t>
            </a:r>
            <a:r>
              <a:rPr lang="en-US" i="1" dirty="0" smtClean="0">
                <a:solidFill>
                  <a:srgbClr val="953735"/>
                </a:solidFill>
              </a:rPr>
              <a:t>,review1,g</a:t>
            </a:r>
            <a:r>
              <a:rPr lang="en-US" i="1" baseline="-25000" dirty="0" smtClean="0">
                <a:solidFill>
                  <a:srgbClr val="953735"/>
                </a:solidFill>
              </a:rPr>
              <a:t>review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dirty="0" smtClean="0">
                <a:solidFill>
                  <a:srgbClr val="4F6228"/>
                </a:solidFill>
              </a:rPr>
              <a:t>(au3, grade1, o</a:t>
            </a:r>
            <a:r>
              <a:rPr lang="en-US" baseline="-25000" dirty="0" smtClean="0">
                <a:solidFill>
                  <a:srgbClr val="4F6228"/>
                </a:solidFill>
              </a:rPr>
              <a:t>1v3</a:t>
            </a:r>
            <a:r>
              <a:rPr lang="en-US" dirty="0" smtClean="0">
                <a:solidFill>
                  <a:srgbClr val="4F6228"/>
                </a:solidFill>
              </a:rPr>
              <a:t>, o</a:t>
            </a:r>
            <a:r>
              <a:rPr lang="en-US" baseline="-25000" dirty="0" smtClean="0">
                <a:solidFill>
                  <a:srgbClr val="4F6228"/>
                </a:solidFill>
              </a:rPr>
              <a:t>3v1</a:t>
            </a:r>
            <a:r>
              <a:rPr lang="en-US" dirty="0" smtClean="0">
                <a:solidFill>
                  <a:srgbClr val="4F6228"/>
                </a:solidFill>
              </a:rPr>
              <a:t>): </a:t>
            </a:r>
            <a:r>
              <a:rPr lang="en-US" i="1" dirty="0" smtClean="0">
                <a:solidFill>
                  <a:srgbClr val="953735"/>
                </a:solidFill>
              </a:rPr>
              <a:t>&lt; grade1, au3,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 grade1,o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 o</a:t>
            </a:r>
            <a:r>
              <a:rPr lang="en-US" i="1" baseline="-25000" dirty="0" smtClean="0">
                <a:solidFill>
                  <a:srgbClr val="953735"/>
                </a:solidFill>
              </a:rPr>
              <a:t>3v1</a:t>
            </a:r>
            <a:r>
              <a:rPr lang="en-US" i="1" dirty="0" smtClean="0">
                <a:solidFill>
                  <a:srgbClr val="953735"/>
                </a:solidFill>
              </a:rPr>
              <a:t>,grade1,g</a:t>
            </a:r>
            <a:r>
              <a:rPr lang="en-US" i="1" baseline="-25000" dirty="0" smtClean="0">
                <a:solidFill>
                  <a:srgbClr val="953735"/>
                </a:solidFill>
              </a:rPr>
              <a:t>grade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5" name="Group 29"/>
          <p:cNvGrpSpPr/>
          <p:nvPr/>
        </p:nvGrpSpPr>
        <p:grpSpPr>
          <a:xfrm>
            <a:off x="5061541" y="246100"/>
            <a:ext cx="3871965" cy="2650492"/>
            <a:chOff x="5061541" y="246100"/>
            <a:chExt cx="3871965" cy="2650492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5237378" y="2040459"/>
              <a:ext cx="1315823" cy="856133"/>
            </a:xfrm>
            <a:prstGeom prst="line">
              <a:avLst/>
            </a:prstGeom>
            <a:ln w="44450">
              <a:solidFill>
                <a:srgbClr val="FF0000"/>
              </a:solidFill>
              <a:tailEnd type="triangle" w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Rounded Rectangular Callout 14"/>
            <p:cNvSpPr/>
            <p:nvPr/>
          </p:nvSpPr>
          <p:spPr>
            <a:xfrm>
              <a:off x="5061541" y="246100"/>
              <a:ext cx="3871965" cy="923951"/>
            </a:xfrm>
            <a:prstGeom prst="wedgeRoundRectCallout">
              <a:avLst>
                <a:gd name="adj1" fmla="val -31360"/>
                <a:gd name="adj2" fmla="val 181269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FF0000"/>
                  </a:solidFill>
                </a:rPr>
                <a:t>wasReplacedVof</a:t>
              </a:r>
              <a:endParaRPr lang="en-US" sz="2400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DL</a:t>
              </a:r>
              <a:r>
                <a:rPr lang="en-US" baseline="-25000" dirty="0" smtClean="0">
                  <a:solidFill>
                    <a:schemeClr val="accent2">
                      <a:lumMod val="75000"/>
                    </a:schemeClr>
                  </a:solidFill>
                </a:rPr>
                <a:t>O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: &lt;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wasReplacedVof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,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g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replace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.u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input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 &gt; </a:t>
              </a: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66"/>
          <p:cNvGrpSpPr/>
          <p:nvPr/>
        </p:nvGrpSpPr>
        <p:grpSpPr>
          <a:xfrm>
            <a:off x="301391" y="274638"/>
            <a:ext cx="8385409" cy="6583362"/>
            <a:chOff x="301391" y="274638"/>
            <a:chExt cx="8385409" cy="6583362"/>
          </a:xfrm>
        </p:grpSpPr>
        <p:grpSp>
          <p:nvGrpSpPr>
            <p:cNvPr id="9" name="Group 30"/>
            <p:cNvGrpSpPr/>
            <p:nvPr/>
          </p:nvGrpSpPr>
          <p:grpSpPr>
            <a:xfrm>
              <a:off x="5237379" y="3412849"/>
              <a:ext cx="3449421" cy="1583848"/>
              <a:chOff x="5237379" y="3412849"/>
              <a:chExt cx="3449421" cy="1583848"/>
            </a:xfrm>
          </p:grpSpPr>
          <p:sp>
            <p:nvSpPr>
              <p:cNvPr id="16" name="Rounded Rectangular Callout 15"/>
              <p:cNvSpPr/>
              <p:nvPr/>
            </p:nvSpPr>
            <p:spPr>
              <a:xfrm>
                <a:off x="6095800" y="4268982"/>
                <a:ext cx="2591000" cy="727715"/>
              </a:xfrm>
              <a:prstGeom prst="wedgeRoundRectCallout">
                <a:avLst>
                  <a:gd name="adj1" fmla="val -54627"/>
                  <a:gd name="adj2" fmla="val -12377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wasSubmittedVof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V="1">
                <a:off x="5237379" y="3412849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32"/>
            <p:cNvGrpSpPr/>
            <p:nvPr/>
          </p:nvGrpSpPr>
          <p:grpSpPr>
            <a:xfrm>
              <a:off x="2082093" y="4751551"/>
              <a:ext cx="2591000" cy="2106449"/>
              <a:chOff x="2082093" y="4751551"/>
              <a:chExt cx="2591000" cy="2106449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V="1">
                <a:off x="2892391" y="4751551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1" name="Rounded Rectangular Callout 20"/>
              <p:cNvSpPr/>
              <p:nvPr/>
            </p:nvSpPr>
            <p:spPr>
              <a:xfrm>
                <a:off x="2082093" y="6130285"/>
                <a:ext cx="2591000" cy="727715"/>
              </a:xfrm>
              <a:prstGeom prst="wedgeRoundRectCallout">
                <a:avLst>
                  <a:gd name="adj1" fmla="val -8361"/>
                  <a:gd name="adj2" fmla="val -143382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33"/>
            <p:cNvGrpSpPr/>
            <p:nvPr/>
          </p:nvGrpSpPr>
          <p:grpSpPr>
            <a:xfrm>
              <a:off x="301391" y="274638"/>
              <a:ext cx="2591000" cy="5150128"/>
              <a:chOff x="301391" y="274638"/>
              <a:chExt cx="2591000" cy="5150128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 flipH="1" flipV="1">
                <a:off x="535286" y="4290371"/>
                <a:ext cx="2011917" cy="25687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Rounded Rectangular Callout 23"/>
              <p:cNvSpPr/>
              <p:nvPr/>
            </p:nvSpPr>
            <p:spPr>
              <a:xfrm>
                <a:off x="301391" y="274638"/>
                <a:ext cx="2591000" cy="727715"/>
              </a:xfrm>
              <a:prstGeom prst="wedgeRoundRectCallout">
                <a:avLst>
                  <a:gd name="adj1" fmla="val -650"/>
                  <a:gd name="adj2" fmla="val 433088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wasReviewedOby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2" name="Group 31"/>
            <p:cNvGrpSpPr/>
            <p:nvPr/>
          </p:nvGrpSpPr>
          <p:grpSpPr>
            <a:xfrm>
              <a:off x="5061541" y="4751552"/>
              <a:ext cx="2591000" cy="2102326"/>
              <a:chOff x="5061541" y="4751552"/>
              <a:chExt cx="2591000" cy="2102326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10800000">
                <a:off x="5061542" y="4751552"/>
                <a:ext cx="1260413" cy="673213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7" name="Rounded Rectangular Callout 26"/>
              <p:cNvSpPr/>
              <p:nvPr/>
            </p:nvSpPr>
            <p:spPr>
              <a:xfrm>
                <a:off x="5061541" y="6126163"/>
                <a:ext cx="2591000" cy="727715"/>
              </a:xfrm>
              <a:prstGeom prst="wedgeRoundRectCallout">
                <a:avLst>
                  <a:gd name="adj1" fmla="val -15521"/>
                  <a:gd name="adj2" fmla="val -178676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wasGradedOof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5" name="Group 67"/>
          <p:cNvGrpSpPr/>
          <p:nvPr/>
        </p:nvGrpSpPr>
        <p:grpSpPr>
          <a:xfrm>
            <a:off x="1412807" y="260369"/>
            <a:ext cx="5908101" cy="3920430"/>
            <a:chOff x="1412807" y="260369"/>
            <a:chExt cx="5908101" cy="3920430"/>
          </a:xfrm>
        </p:grpSpPr>
        <p:sp>
          <p:nvSpPr>
            <p:cNvPr id="36" name="Rounded Rectangular Callout 35"/>
            <p:cNvSpPr/>
            <p:nvPr/>
          </p:nvSpPr>
          <p:spPr>
            <a:xfrm>
              <a:off x="1412807" y="260369"/>
              <a:ext cx="5908101" cy="1455431"/>
            </a:xfrm>
            <a:prstGeom prst="wedgeRoundRectCallout">
              <a:avLst>
                <a:gd name="adj1" fmla="val -41809"/>
                <a:gd name="adj2" fmla="val 115637"/>
                <a:gd name="adj3" fmla="val 16667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008000"/>
                  </a:solidFill>
                </a:rPr>
                <a:t>wasAuthtoredBy</a:t>
              </a:r>
              <a:r>
                <a:rPr lang="en-US" sz="2400" dirty="0" smtClean="0">
                  <a:solidFill>
                    <a:srgbClr val="008000"/>
                  </a:solidFill>
                </a:rPr>
                <a:t> </a:t>
              </a:r>
            </a:p>
            <a:p>
              <a:pPr algn="ctr"/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DL</a:t>
              </a:r>
              <a:r>
                <a:rPr lang="en-US" sz="2400" baseline="-25000" dirty="0" smtClean="0">
                  <a:solidFill>
                    <a:schemeClr val="accent3">
                      <a:lumMod val="50000"/>
                    </a:schemeClr>
                  </a:solidFill>
                </a:rPr>
                <a:t>O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: &lt;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wasAuthoredBy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,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wasSubmittedVof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?.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wasReplacedVof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∗.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g</a:t>
              </a:r>
              <a:r>
                <a:rPr lang="en-US" sz="2400" baseline="-25000" dirty="0" err="1" smtClean="0">
                  <a:solidFill>
                    <a:schemeClr val="accent3">
                      <a:lumMod val="50000"/>
                    </a:schemeClr>
                  </a:solidFill>
                </a:rPr>
                <a:t>upload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.c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&gt;</a:t>
              </a:r>
              <a:endParaRPr lang="en-US" sz="2400" dirty="0">
                <a:solidFill>
                  <a:srgbClr val="008000"/>
                </a:solidFill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10800000">
              <a:off x="1669685" y="2711100"/>
              <a:ext cx="2069259" cy="1469699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10800000">
              <a:off x="1669684" y="2711104"/>
              <a:ext cx="4252688" cy="485134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0800000" flipV="1">
              <a:off x="1669685" y="2225952"/>
              <a:ext cx="2497383" cy="485146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Information of operations/transactions performed against data objects and versions</a:t>
            </a:r>
          </a:p>
          <a:p>
            <a:pPr lvl="1"/>
            <a:r>
              <a:rPr lang="en-US" dirty="0" smtClean="0"/>
              <a:t>Actions that were performed against data</a:t>
            </a:r>
          </a:p>
          <a:p>
            <a:pPr lvl="1"/>
            <a:r>
              <a:rPr lang="en-US" dirty="0" smtClean="0"/>
              <a:t>Agents who performed actions on data</a:t>
            </a:r>
          </a:p>
          <a:p>
            <a:pPr lvl="1"/>
            <a:r>
              <a:rPr lang="en-US" dirty="0" smtClean="0"/>
              <a:t>Data used for actions</a:t>
            </a:r>
          </a:p>
          <a:p>
            <a:pPr lvl="1"/>
            <a:r>
              <a:rPr lang="en-US" dirty="0" smtClean="0"/>
              <a:t>Data generated from actions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5" name="Group 64"/>
          <p:cNvGrpSpPr/>
          <p:nvPr/>
        </p:nvGrpSpPr>
        <p:grpSpPr>
          <a:xfrm>
            <a:off x="2141587" y="274638"/>
            <a:ext cx="5982856" cy="3906162"/>
            <a:chOff x="2328111" y="1983492"/>
            <a:chExt cx="5982856" cy="3906162"/>
          </a:xfrm>
        </p:grpSpPr>
        <p:sp>
          <p:nvSpPr>
            <p:cNvPr id="53" name="Rounded Rectangular Callout 52"/>
            <p:cNvSpPr/>
            <p:nvPr/>
          </p:nvSpPr>
          <p:spPr>
            <a:xfrm>
              <a:off x="2328111" y="1983492"/>
              <a:ext cx="5982856" cy="1055468"/>
            </a:xfrm>
            <a:prstGeom prst="wedgeRoundRectCallout">
              <a:avLst>
                <a:gd name="adj1" fmla="val -42043"/>
                <a:gd name="adj2" fmla="val 260716"/>
                <a:gd name="adj3" fmla="val 16667"/>
              </a:avLst>
            </a:prstGeom>
            <a:gradFill flip="none" rotWithShape="1">
              <a:gsLst>
                <a:gs pos="0">
                  <a:schemeClr val="accent6"/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accent6">
                      <a:lumMod val="75000"/>
                    </a:schemeClr>
                  </a:solidFill>
                </a:rPr>
                <a:t>wasReviewedBy</a:t>
              </a:r>
              <a:endParaRPr lang="en-US" sz="2400" dirty="0" smtClean="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FF6600"/>
                  </a:solidFill>
                </a:rPr>
                <a:t>DL</a:t>
              </a:r>
              <a:r>
                <a:rPr lang="en-US" sz="2400" baseline="-25000" dirty="0" smtClean="0">
                  <a:solidFill>
                    <a:srgbClr val="FF6600"/>
                  </a:solidFill>
                </a:rPr>
                <a:t>O</a:t>
              </a:r>
              <a:r>
                <a:rPr lang="en-US" sz="2400" dirty="0" smtClean="0">
                  <a:solidFill>
                    <a:srgbClr val="FF6600"/>
                  </a:solidFill>
                </a:rPr>
                <a:t>: &lt;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wasReviewedBy</a:t>
              </a:r>
              <a:r>
                <a:rPr lang="en-US" sz="2400" dirty="0" smtClean="0">
                  <a:solidFill>
                    <a:srgbClr val="FF6600"/>
                  </a:solidFill>
                </a:rPr>
                <a:t>, wasReviewedOof</a:t>
              </a:r>
              <a:r>
                <a:rPr lang="en-US" sz="2400" baseline="30000" dirty="0" smtClean="0">
                  <a:solidFill>
                    <a:srgbClr val="FF6600"/>
                  </a:solidFill>
                </a:rPr>
                <a:t>−1</a:t>
              </a:r>
              <a:r>
                <a:rPr lang="en-US" sz="2400" dirty="0" smtClean="0">
                  <a:solidFill>
                    <a:srgbClr val="FF6600"/>
                  </a:solidFill>
                </a:rPr>
                <a:t>.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wasReviewedOby</a:t>
              </a:r>
              <a:r>
                <a:rPr lang="en-US" sz="2400" dirty="0" smtClean="0">
                  <a:solidFill>
                    <a:srgbClr val="FF6600"/>
                  </a:solidFill>
                </a:rPr>
                <a:t> &gt;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rot="10800000">
              <a:off x="2328112" y="5121701"/>
              <a:ext cx="1648854" cy="767953"/>
            </a:xfrm>
            <a:prstGeom prst="straightConnector1">
              <a:avLst/>
            </a:prstGeom>
            <a:ln w="50800">
              <a:solidFill>
                <a:schemeClr val="accent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71678" y="1600201"/>
            <a:ext cx="8415121" cy="4525962"/>
          </a:xfrm>
          <a:prstGeom prst="round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59000">
                  <a:srgbClr val="FFFFFF">
                    <a:alpha val="3900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Object Dependency List (DL</a:t>
            </a:r>
            <a:r>
              <a:rPr lang="en-US" baseline="-25000" dirty="0" smtClean="0"/>
              <a:t>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wasReplacedVof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replace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wasReviewedOof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wasReviewedOby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wasGradedOof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grade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wasAuthoredBy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wasSubmittedVof?.wasReplacedVof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∗.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3">
                    <a:lumMod val="50000"/>
                  </a:schemeClr>
                </a:solidFill>
              </a:rPr>
              <a:t>upload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6600"/>
                </a:solidFill>
              </a:rPr>
              <a:t>&lt; </a:t>
            </a:r>
            <a:r>
              <a:rPr lang="en-US" dirty="0" err="1" smtClean="0">
                <a:solidFill>
                  <a:srgbClr val="FF6600"/>
                </a:solidFill>
              </a:rPr>
              <a:t>wasReviewedBy</a:t>
            </a:r>
            <a:r>
              <a:rPr lang="en-US" dirty="0" smtClean="0">
                <a:solidFill>
                  <a:srgbClr val="FF6600"/>
                </a:solidFill>
              </a:rPr>
              <a:t>, wasReviewedOof</a:t>
            </a:r>
            <a:r>
              <a:rPr lang="en-US" baseline="30000" dirty="0" smtClean="0">
                <a:solidFill>
                  <a:srgbClr val="FF6600"/>
                </a:solidFill>
              </a:rPr>
              <a:t>−1</a:t>
            </a:r>
            <a:r>
              <a:rPr lang="en-US" dirty="0" smtClean="0">
                <a:solidFill>
                  <a:srgbClr val="FF6600"/>
                </a:solidFill>
              </a:rPr>
              <a:t>. </a:t>
            </a:r>
            <a:r>
              <a:rPr lang="en-US" dirty="0" err="1" smtClean="0">
                <a:solidFill>
                  <a:srgbClr val="FF6600"/>
                </a:solidFill>
              </a:rPr>
              <a:t>wasReviewedOby</a:t>
            </a:r>
            <a:r>
              <a:rPr lang="en-US" dirty="0" smtClean="0">
                <a:solidFill>
                  <a:srgbClr val="FF6600"/>
                </a:solidFill>
              </a:rPr>
              <a:t> 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822486"/>
            <a:ext cx="8457933" cy="22878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22486"/>
            <a:ext cx="8433494" cy="228782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upload,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true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replace,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</a:t>
            </a:r>
            <a:r>
              <a:rPr lang="en-US" dirty="0" err="1" smtClean="0">
                <a:solidFill>
                  <a:srgbClr val="FF0000"/>
                </a:solidFill>
              </a:rPr>
              <a:t>au∈(o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wasAuthoredBy</a:t>
            </a:r>
            <a:r>
              <a:rPr lang="en-US" dirty="0" smtClean="0">
                <a:solidFill>
                  <a:srgbClr val="953735"/>
                </a:solidFill>
              </a:rPr>
              <a:t>) ∧|(</a:t>
            </a:r>
            <a:r>
              <a:rPr lang="en-US" dirty="0" err="1" smtClean="0">
                <a:solidFill>
                  <a:srgbClr val="953735"/>
                </a:solidFill>
              </a:rPr>
              <a:t>o,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dirty="0" smtClean="0">
                <a:solidFill>
                  <a:srgbClr val="953735"/>
                </a:solidFill>
              </a:rPr>
              <a:t>)| = 0.</a:t>
            </a:r>
            <a:r>
              <a:rPr lang="en-US" dirty="0" smtClean="0">
                <a:solidFill>
                  <a:srgbClr val="953735"/>
                </a:solidFill>
                <a:sym typeface="Wingdings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submit,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</a:t>
            </a:r>
            <a:r>
              <a:rPr lang="en-US" dirty="0" err="1" smtClean="0">
                <a:solidFill>
                  <a:srgbClr val="953735"/>
                </a:solidFill>
              </a:rPr>
              <a:t>au∈(o</a:t>
            </a:r>
            <a:r>
              <a:rPr lang="en-US" dirty="0" smtClean="0">
                <a:solidFill>
                  <a:srgbClr val="953735"/>
                </a:solidFill>
              </a:rPr>
              <a:t>, </a:t>
            </a:r>
            <a:r>
              <a:rPr lang="en-US" dirty="0" err="1" smtClean="0">
                <a:solidFill>
                  <a:srgbClr val="953735"/>
                </a:solidFill>
              </a:rPr>
              <a:t>wasAuthoredBy</a:t>
            </a:r>
            <a:r>
              <a:rPr lang="en-US" dirty="0" smtClean="0">
                <a:solidFill>
                  <a:srgbClr val="953735"/>
                </a:solidFill>
              </a:rPr>
              <a:t>) ∧</a:t>
            </a:r>
            <a:r>
              <a:rPr lang="en-US" dirty="0" smtClean="0">
                <a:solidFill>
                  <a:srgbClr val="FF0000"/>
                </a:solidFill>
              </a:rPr>
              <a:t>|(</a:t>
            </a:r>
            <a:r>
              <a:rPr lang="en-US" dirty="0" err="1" smtClean="0">
                <a:solidFill>
                  <a:srgbClr val="FF0000"/>
                </a:solidFill>
              </a:rPr>
              <a:t>o,wasSubmittedVof</a:t>
            </a:r>
            <a:r>
              <a:rPr lang="en-US" dirty="0" smtClean="0">
                <a:solidFill>
                  <a:srgbClr val="FF0000"/>
                </a:solidFill>
              </a:rPr>
              <a:t>)|=0</a:t>
            </a:r>
            <a:r>
              <a:rPr lang="en-US" dirty="0" smtClean="0">
                <a:solidFill>
                  <a:srgbClr val="953735"/>
                </a:solidFill>
              </a:rPr>
              <a:t>.</a:t>
            </a:r>
            <a:endParaRPr lang="en-US" dirty="0">
              <a:solidFill>
                <a:srgbClr val="95373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9"/>
            <a:ext cx="8229600" cy="19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/>
              <a:t>Anyone can </a:t>
            </a:r>
            <a:r>
              <a:rPr lang="en-US" sz="3200" dirty="0" smtClean="0">
                <a:solidFill>
                  <a:srgbClr val="008000"/>
                </a:solidFill>
              </a:rPr>
              <a:t>upload</a:t>
            </a:r>
            <a:r>
              <a:rPr lang="en-US" sz="3200" dirty="0" smtClean="0"/>
              <a:t> a homework.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 smtClean="0"/>
              <a:t>A user can </a:t>
            </a:r>
            <a:r>
              <a:rPr lang="en-US" sz="3200" dirty="0" smtClean="0">
                <a:solidFill>
                  <a:srgbClr val="008000"/>
                </a:solidFill>
              </a:rPr>
              <a:t>replace</a:t>
            </a:r>
            <a:r>
              <a:rPr lang="en-US" sz="3200" dirty="0" smtClean="0"/>
              <a:t> a homework if she uploaded it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(origin-based control)</a:t>
            </a:r>
            <a:r>
              <a:rPr lang="en-US" sz="3200" dirty="0" smtClean="0"/>
              <a:t> and the homework is not submitted yet.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 user can </a:t>
            </a:r>
            <a:r>
              <a:rPr lang="en-US" sz="3200" noProof="0" dirty="0" smtClean="0">
                <a:solidFill>
                  <a:srgbClr val="008000"/>
                </a:solidFill>
              </a:rPr>
              <a:t>submit</a:t>
            </a:r>
            <a:r>
              <a:rPr lang="en-US" sz="3200" dirty="0" smtClean="0"/>
              <a:t> a homework if she uploaded it and the homework is not submitted already.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(workflow control)</a:t>
            </a:r>
            <a:r>
              <a:rPr lang="en-US" sz="2800" dirty="0" smtClean="0"/>
              <a:t> </a:t>
            </a:r>
            <a:endParaRPr lang="en-US" sz="320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822486"/>
            <a:ext cx="8661828" cy="22878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Policies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22486"/>
            <a:ext cx="8433494" cy="228782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2800" dirty="0" err="1" smtClean="0">
                <a:solidFill>
                  <a:srgbClr val="953735"/>
                </a:solidFill>
              </a:rPr>
              <a:t>allow(au</a:t>
            </a:r>
            <a:r>
              <a:rPr lang="en-US" sz="2800" dirty="0" smtClean="0">
                <a:solidFill>
                  <a:srgbClr val="953735"/>
                </a:solidFill>
              </a:rPr>
              <a:t>, review, 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) ⇒ </a:t>
            </a:r>
            <a:r>
              <a:rPr lang="en-US" sz="2800" dirty="0" smtClean="0">
                <a:solidFill>
                  <a:srgbClr val="FF0000"/>
                </a:solidFill>
              </a:rPr>
              <a:t>au ∉ (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wasAuthoredBy</a:t>
            </a:r>
            <a:r>
              <a:rPr lang="en-US" sz="2800" dirty="0" smtClean="0">
                <a:solidFill>
                  <a:srgbClr val="FF0000"/>
                </a:solidFill>
              </a:rPr>
              <a:t>) </a:t>
            </a:r>
            <a:r>
              <a:rPr lang="en-US" sz="2800" dirty="0" smtClean="0">
                <a:solidFill>
                  <a:srgbClr val="953735"/>
                </a:solidFill>
              </a:rPr>
              <a:t>∧au ∉ 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wasReviewedBy</a:t>
            </a:r>
            <a:r>
              <a:rPr lang="en-US" sz="2800" dirty="0" smtClean="0">
                <a:solidFill>
                  <a:srgbClr val="953735"/>
                </a:solidFill>
              </a:rPr>
              <a:t>) ∧ |(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wasSubmittedV</a:t>
            </a:r>
            <a:r>
              <a:rPr lang="en-US" sz="2800" dirty="0" smtClean="0">
                <a:solidFill>
                  <a:srgbClr val="953735"/>
                </a:solidFill>
              </a:rPr>
              <a:t> of)| ≠ 0 ∧ |(o,wasGradedOof</a:t>
            </a:r>
            <a:r>
              <a:rPr lang="en-US" sz="2800" baseline="30000" dirty="0" smtClean="0">
                <a:solidFill>
                  <a:srgbClr val="953735"/>
                </a:solidFill>
              </a:rPr>
              <a:t>−1</a:t>
            </a:r>
            <a:r>
              <a:rPr lang="en-US" sz="2800" dirty="0" smtClean="0">
                <a:solidFill>
                  <a:srgbClr val="953735"/>
                </a:solidFill>
              </a:rPr>
              <a:t>)| = 0.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err="1" smtClean="0">
                <a:solidFill>
                  <a:srgbClr val="953735"/>
                </a:solidFill>
              </a:rPr>
              <a:t>allow(au</a:t>
            </a:r>
            <a:r>
              <a:rPr lang="en-US" sz="2800" dirty="0" smtClean="0">
                <a:solidFill>
                  <a:srgbClr val="953735"/>
                </a:solidFill>
              </a:rPr>
              <a:t>, grade, 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) ⇒ |(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wasReviewedOof</a:t>
            </a:r>
            <a:r>
              <a:rPr lang="en-US" sz="2800" dirty="0" smtClean="0">
                <a:solidFill>
                  <a:srgbClr val="953735"/>
                </a:solidFill>
              </a:rPr>
              <a:t>)| ≠ 0 ∧|(o,wasGradedOof</a:t>
            </a:r>
            <a:r>
              <a:rPr lang="en-US" sz="2800" baseline="30000" dirty="0" smtClean="0">
                <a:solidFill>
                  <a:srgbClr val="953735"/>
                </a:solidFill>
              </a:rPr>
              <a:t>−1</a:t>
            </a:r>
            <a:r>
              <a:rPr lang="en-US" sz="2800" dirty="0" smtClean="0">
                <a:solidFill>
                  <a:srgbClr val="953735"/>
                </a:solidFill>
              </a:rPr>
              <a:t>)| = 0).</a:t>
            </a:r>
            <a:endParaRPr lang="en-US" sz="2800" dirty="0">
              <a:solidFill>
                <a:srgbClr val="95373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9"/>
            <a:ext cx="8229600" cy="2106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 startAt="4"/>
              <a:defRPr/>
            </a:pPr>
            <a:r>
              <a:rPr lang="en-US" sz="3200" dirty="0" smtClean="0"/>
              <a:t>A user can </a:t>
            </a:r>
            <a:r>
              <a:rPr lang="en-US" sz="3200" dirty="0" smtClean="0">
                <a:solidFill>
                  <a:srgbClr val="008000"/>
                </a:solidFill>
              </a:rPr>
              <a:t>review</a:t>
            </a:r>
            <a:r>
              <a:rPr lang="en-US" sz="3200" dirty="0" smtClean="0"/>
              <a:t> a homework if she is not the author of the homework </a:t>
            </a:r>
            <a:r>
              <a:rPr lang="en-US" sz="3200" dirty="0" smtClean="0">
                <a:solidFill>
                  <a:srgbClr val="FF0000"/>
                </a:solidFill>
              </a:rPr>
              <a:t>(DSOD)</a:t>
            </a:r>
            <a:r>
              <a:rPr lang="en-US" sz="3200" dirty="0" smtClean="0"/>
              <a:t>, the user did not review the homework earlier, and the homework is submitted already but not graded yet.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user can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homework if the homework is reviewed but not graded yet.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Evaluation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collecting phase</a:t>
            </a:r>
          </a:p>
          <a:p>
            <a:r>
              <a:rPr lang="en-US" dirty="0" smtClean="0"/>
              <a:t>User authorization (</a:t>
            </a:r>
            <a:r>
              <a:rPr lang="en-US" dirty="0" err="1" smtClean="0"/>
              <a:t>UAuth</a:t>
            </a:r>
            <a:r>
              <a:rPr lang="en-US" dirty="0" smtClean="0"/>
              <a:t>) phase</a:t>
            </a:r>
          </a:p>
          <a:p>
            <a:r>
              <a:rPr lang="en-US" dirty="0" smtClean="0"/>
              <a:t>Action validation (</a:t>
            </a:r>
            <a:r>
              <a:rPr lang="en-US" dirty="0" err="1" smtClean="0"/>
              <a:t>AVal</a:t>
            </a:r>
            <a:r>
              <a:rPr lang="en-US" dirty="0" smtClean="0"/>
              <a:t>) phase</a:t>
            </a:r>
          </a:p>
          <a:p>
            <a:r>
              <a:rPr lang="en-US" dirty="0" smtClean="0"/>
              <a:t>conjunctive decision of </a:t>
            </a:r>
            <a:r>
              <a:rPr lang="en-US" dirty="0" err="1" smtClean="0"/>
              <a:t>UAuth</a:t>
            </a:r>
            <a:r>
              <a:rPr lang="en-US" dirty="0" smtClean="0"/>
              <a:t> and </a:t>
            </a:r>
            <a:r>
              <a:rPr lang="en-US" dirty="0" err="1" smtClean="0"/>
              <a:t>AVal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Evaluation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091" y="1417638"/>
            <a:ext cx="8229600" cy="1267256"/>
          </a:xfr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Policy: user can </a:t>
            </a:r>
            <a:r>
              <a:rPr lang="en-US" dirty="0" smtClean="0">
                <a:solidFill>
                  <a:srgbClr val="008000"/>
                </a:solidFill>
              </a:rPr>
              <a:t>submit</a:t>
            </a:r>
            <a:r>
              <a:rPr lang="en-US" dirty="0" smtClean="0"/>
              <a:t> a homework if she uploaded it </a:t>
            </a:r>
            <a:r>
              <a:rPr lang="en-US" dirty="0" smtClean="0">
                <a:solidFill>
                  <a:srgbClr val="FF0000"/>
                </a:solidFill>
              </a:rPr>
              <a:t>(origin-based control)</a:t>
            </a:r>
            <a:r>
              <a:rPr lang="en-US" dirty="0" smtClean="0"/>
              <a:t>  and the homework is not submitted already.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(workflow control)</a:t>
            </a:r>
            <a:r>
              <a:rPr lang="en-US" sz="280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651" y="2867456"/>
            <a:ext cx="7452130" cy="310009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1424796" y="4839547"/>
            <a:ext cx="5678471" cy="1978778"/>
            <a:chOff x="1549232" y="4168631"/>
            <a:chExt cx="5678471" cy="1978778"/>
          </a:xfrm>
        </p:grpSpPr>
        <p:grpSp>
          <p:nvGrpSpPr>
            <p:cNvPr id="7" name="Group 6"/>
            <p:cNvGrpSpPr/>
            <p:nvPr/>
          </p:nvGrpSpPr>
          <p:grpSpPr>
            <a:xfrm>
              <a:off x="1549232" y="4168631"/>
              <a:ext cx="4578338" cy="1978778"/>
              <a:chOff x="1338737" y="4168631"/>
              <a:chExt cx="4578338" cy="1978778"/>
            </a:xfrm>
          </p:grpSpPr>
          <p:cxnSp>
            <p:nvCxnSpPr>
              <p:cNvPr id="8" name="Straight Connector 7"/>
              <p:cNvCxnSpPr>
                <a:stCxn id="11" idx="3"/>
              </p:cNvCxnSpPr>
              <p:nvPr/>
            </p:nvCxnSpPr>
            <p:spPr>
              <a:xfrm rot="10800000">
                <a:off x="4881748" y="4168631"/>
                <a:ext cx="1035327" cy="471931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9" name="Rounded Rectangular Callout 8"/>
              <p:cNvSpPr/>
              <p:nvPr/>
            </p:nvSpPr>
            <p:spPr>
              <a:xfrm>
                <a:off x="1338737" y="5223458"/>
                <a:ext cx="3871965" cy="923951"/>
              </a:xfrm>
              <a:prstGeom prst="wedgeRoundRectCallout">
                <a:avLst>
                  <a:gd name="adj1" fmla="val 55750"/>
                  <a:gd name="adj2" fmla="val -13203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solidFill>
                      <a:srgbClr val="800000"/>
                    </a:solidFill>
                  </a:rPr>
                  <a:t>(au1, submit2, o</a:t>
                </a:r>
                <a:r>
                  <a:rPr lang="en-US" sz="2400" i="1" baseline="-25000" dirty="0" smtClean="0">
                    <a:solidFill>
                      <a:srgbClr val="800000"/>
                    </a:solidFill>
                  </a:rPr>
                  <a:t>1v3</a:t>
                </a:r>
                <a:r>
                  <a:rPr lang="en-US" sz="2400" i="1" dirty="0" smtClean="0">
                    <a:solidFill>
                      <a:srgbClr val="800000"/>
                    </a:solidFill>
                  </a:rPr>
                  <a:t>)</a:t>
                </a:r>
                <a:r>
                  <a:rPr lang="en-US" i="1" dirty="0" smtClean="0">
                    <a:solidFill>
                      <a:srgbClr val="800000"/>
                    </a:solidFill>
                  </a:rPr>
                  <a:t> </a:t>
                </a:r>
              </a:p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1" name="Hexagon 10"/>
            <p:cNvSpPr/>
            <p:nvPr/>
          </p:nvSpPr>
          <p:spPr>
            <a:xfrm>
              <a:off x="6127569" y="4367615"/>
              <a:ext cx="1100134" cy="545892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au1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Collecting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Request: </a:t>
            </a:r>
            <a:r>
              <a:rPr lang="en-US" i="1" dirty="0" smtClean="0">
                <a:solidFill>
                  <a:srgbClr val="800000"/>
                </a:solidFill>
              </a:rPr>
              <a:t>(au1, submit2, o</a:t>
            </a:r>
            <a:r>
              <a:rPr lang="en-US" i="1" baseline="-25000" dirty="0" smtClean="0">
                <a:solidFill>
                  <a:srgbClr val="800000"/>
                </a:solidFill>
              </a:rPr>
              <a:t>1v3</a:t>
            </a:r>
            <a:r>
              <a:rPr lang="en-US" i="1" dirty="0" smtClean="0">
                <a:solidFill>
                  <a:srgbClr val="800000"/>
                </a:solidFill>
              </a:rPr>
              <a:t>) </a:t>
            </a:r>
            <a:r>
              <a:rPr lang="en-US" dirty="0" smtClean="0"/>
              <a:t> </a:t>
            </a:r>
          </a:p>
          <a:p>
            <a:r>
              <a:rPr lang="en-US" dirty="0" smtClean="0"/>
              <a:t>Action type: </a:t>
            </a:r>
            <a:r>
              <a:rPr lang="en-US" i="1" dirty="0" smtClean="0">
                <a:solidFill>
                  <a:srgbClr val="800000"/>
                </a:solidFill>
              </a:rPr>
              <a:t>submit</a:t>
            </a:r>
          </a:p>
          <a:p>
            <a:r>
              <a:rPr lang="en-US" dirty="0" smtClean="0"/>
              <a:t>Policy for </a:t>
            </a:r>
            <a:r>
              <a:rPr lang="en-US" i="1" dirty="0" smtClean="0">
                <a:solidFill>
                  <a:srgbClr val="800000"/>
                </a:solidFill>
              </a:rPr>
              <a:t>submit</a:t>
            </a:r>
          </a:p>
          <a:p>
            <a:pPr lvl="1"/>
            <a:r>
              <a:rPr lang="en-US" i="1" dirty="0" err="1" smtClean="0">
                <a:solidFill>
                  <a:srgbClr val="800000"/>
                </a:solidFill>
              </a:rPr>
              <a:t>allow(au</a:t>
            </a:r>
            <a:r>
              <a:rPr lang="en-US" i="1" dirty="0" smtClean="0">
                <a:solidFill>
                  <a:srgbClr val="800000"/>
                </a:solidFill>
              </a:rPr>
              <a:t>, submit, </a:t>
            </a:r>
            <a:r>
              <a:rPr lang="en-US" i="1" dirty="0" err="1" smtClean="0">
                <a:solidFill>
                  <a:srgbClr val="800000"/>
                </a:solidFill>
              </a:rPr>
              <a:t>o</a:t>
            </a:r>
            <a:r>
              <a:rPr lang="en-US" i="1" dirty="0" smtClean="0">
                <a:solidFill>
                  <a:srgbClr val="800000"/>
                </a:solidFill>
              </a:rPr>
              <a:t>) ⇒ </a:t>
            </a:r>
            <a:r>
              <a:rPr lang="en-US" i="1" dirty="0" err="1" smtClean="0">
                <a:solidFill>
                  <a:srgbClr val="800000"/>
                </a:solidFill>
              </a:rPr>
              <a:t>au∈(o</a:t>
            </a:r>
            <a:r>
              <a:rPr lang="en-US" i="1" dirty="0" smtClean="0">
                <a:solidFill>
                  <a:srgbClr val="800000"/>
                </a:solidFill>
              </a:rPr>
              <a:t>, </a:t>
            </a:r>
            <a:r>
              <a:rPr lang="en-US" i="1" dirty="0" err="1" smtClean="0">
                <a:solidFill>
                  <a:srgbClr val="800000"/>
                </a:solidFill>
              </a:rPr>
              <a:t>wasAuthoredBy</a:t>
            </a:r>
            <a:r>
              <a:rPr lang="en-US" i="1" dirty="0" smtClean="0">
                <a:solidFill>
                  <a:srgbClr val="800000"/>
                </a:solidFill>
              </a:rPr>
              <a:t>) ∧|(</a:t>
            </a:r>
            <a:r>
              <a:rPr lang="en-US" i="1" dirty="0" err="1" smtClean="0">
                <a:solidFill>
                  <a:srgbClr val="800000"/>
                </a:solidFill>
              </a:rPr>
              <a:t>o,wasSubmittedVof</a:t>
            </a:r>
            <a:r>
              <a:rPr lang="en-US" i="1" dirty="0" smtClean="0">
                <a:solidFill>
                  <a:srgbClr val="800000"/>
                </a:solidFill>
              </a:rPr>
              <a:t>)| = 0.</a:t>
            </a:r>
            <a:r>
              <a:rPr lang="en-US" i="1" dirty="0" smtClean="0">
                <a:solidFill>
                  <a:srgbClr val="800000"/>
                </a:solidFill>
                <a:sym typeface="Wingdings"/>
              </a:rPr>
              <a:t> </a:t>
            </a:r>
          </a:p>
          <a:p>
            <a:r>
              <a:rPr lang="en-US" dirty="0" smtClean="0">
                <a:sym typeface="Wingdings"/>
              </a:rPr>
              <a:t>User authorization rule</a:t>
            </a:r>
          </a:p>
          <a:p>
            <a:pPr lvl="1"/>
            <a:r>
              <a:rPr lang="en-US" i="1" dirty="0" err="1" smtClean="0">
                <a:solidFill>
                  <a:srgbClr val="800000"/>
                </a:solidFill>
              </a:rPr>
              <a:t>au∈(o</a:t>
            </a:r>
            <a:r>
              <a:rPr lang="en-US" i="1" dirty="0" smtClean="0">
                <a:solidFill>
                  <a:srgbClr val="800000"/>
                </a:solidFill>
              </a:rPr>
              <a:t>, </a:t>
            </a:r>
            <a:r>
              <a:rPr lang="en-US" i="1" dirty="0" err="1" smtClean="0">
                <a:solidFill>
                  <a:srgbClr val="800000"/>
                </a:solidFill>
              </a:rPr>
              <a:t>wasAuthoredBy</a:t>
            </a:r>
            <a:r>
              <a:rPr lang="en-US" i="1" dirty="0" smtClean="0">
                <a:solidFill>
                  <a:srgbClr val="800000"/>
                </a:solidFill>
              </a:rPr>
              <a:t>)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Action Validation rule</a:t>
            </a:r>
          </a:p>
          <a:p>
            <a:pPr lvl="1"/>
            <a:r>
              <a:rPr lang="en-US" i="1" dirty="0" smtClean="0">
                <a:solidFill>
                  <a:srgbClr val="800000"/>
                </a:solidFill>
              </a:rPr>
              <a:t>|(</a:t>
            </a:r>
            <a:r>
              <a:rPr lang="en-US" i="1" dirty="0" err="1" smtClean="0">
                <a:solidFill>
                  <a:srgbClr val="800000"/>
                </a:solidFill>
              </a:rPr>
              <a:t>o,wasSubmittedVof</a:t>
            </a:r>
            <a:r>
              <a:rPr lang="en-US" i="1" dirty="0" smtClean="0">
                <a:solidFill>
                  <a:srgbClr val="800000"/>
                </a:solidFill>
              </a:rPr>
              <a:t>)| = 0</a:t>
            </a:r>
            <a:endParaRPr lang="en-US" dirty="0" smtClean="0">
              <a:sym typeface="Wingdings"/>
            </a:endParaRPr>
          </a:p>
          <a:p>
            <a:endParaRPr lang="en-US" dirty="0" smtClean="0">
              <a:sym typeface="Wingding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Authorization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2351018"/>
          </a:xfr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txBody>
          <a:bodyPr>
            <a:noAutofit/>
          </a:bodyPr>
          <a:lstStyle/>
          <a:p>
            <a:pPr marL="514350" lvl="1" indent="-514350">
              <a:buFont typeface="Arial"/>
              <a:buChar char="•"/>
            </a:pPr>
            <a:r>
              <a:rPr lang="en-US" sz="2400" i="1" dirty="0" smtClean="0">
                <a:solidFill>
                  <a:srgbClr val="800000"/>
                </a:solidFill>
              </a:rPr>
              <a:t>User Authorization Rule: </a:t>
            </a:r>
            <a:r>
              <a:rPr lang="en-US" sz="2400" i="1" dirty="0" err="1" smtClean="0">
                <a:solidFill>
                  <a:srgbClr val="800000"/>
                </a:solidFill>
              </a:rPr>
              <a:t>au∈(o</a:t>
            </a:r>
            <a:r>
              <a:rPr lang="en-US" sz="2400" i="1" dirty="0" smtClean="0">
                <a:solidFill>
                  <a:srgbClr val="800000"/>
                </a:solidFill>
              </a:rPr>
              <a:t>, </a:t>
            </a:r>
            <a:r>
              <a:rPr lang="en-US" sz="2400" i="1" dirty="0" err="1" smtClean="0">
                <a:solidFill>
                  <a:srgbClr val="800000"/>
                </a:solidFill>
              </a:rPr>
              <a:t>wasAuthoredBy</a:t>
            </a:r>
            <a:r>
              <a:rPr lang="en-US" sz="2400" i="1" dirty="0" smtClean="0">
                <a:solidFill>
                  <a:srgbClr val="800000"/>
                </a:solidFill>
              </a:rPr>
              <a:t>)</a:t>
            </a:r>
            <a:endParaRPr lang="en-US" sz="2400" dirty="0" smtClean="0">
              <a:solidFill>
                <a:srgbClr val="800000"/>
              </a:solidFill>
              <a:sym typeface="Wingdings"/>
            </a:endParaRPr>
          </a:p>
          <a:p>
            <a:pPr marL="514350" indent="-514350"/>
            <a:r>
              <a:rPr lang="en-US" sz="2400" dirty="0" smtClean="0">
                <a:solidFill>
                  <a:srgbClr val="800000"/>
                </a:solidFill>
              </a:rPr>
              <a:t>Dependency List (DL)</a:t>
            </a:r>
          </a:p>
          <a:p>
            <a:pPr marL="914400" lvl="1" indent="-514350"/>
            <a:r>
              <a:rPr lang="en-US" sz="2000" i="1" dirty="0" smtClean="0">
                <a:solidFill>
                  <a:srgbClr val="800000"/>
                </a:solidFill>
              </a:rPr>
              <a:t>&lt; </a:t>
            </a:r>
            <a:r>
              <a:rPr lang="en-US" sz="2000" i="1" dirty="0" err="1" smtClean="0">
                <a:solidFill>
                  <a:srgbClr val="800000"/>
                </a:solidFill>
              </a:rPr>
              <a:t>wasReplacedVof</a:t>
            </a:r>
            <a:r>
              <a:rPr lang="en-US" sz="2000" i="1" dirty="0" smtClean="0">
                <a:solidFill>
                  <a:srgbClr val="800000"/>
                </a:solidFill>
              </a:rPr>
              <a:t>, </a:t>
            </a:r>
            <a:r>
              <a:rPr lang="en-US" sz="2000" i="1" dirty="0" err="1" smtClean="0">
                <a:solidFill>
                  <a:srgbClr val="800000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replace</a:t>
            </a:r>
            <a:r>
              <a:rPr lang="en-US" sz="2000" i="1" dirty="0" err="1" smtClean="0">
                <a:solidFill>
                  <a:srgbClr val="800000"/>
                </a:solidFill>
              </a:rPr>
              <a:t>.u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000" i="1" dirty="0" smtClean="0">
                <a:solidFill>
                  <a:srgbClr val="800000"/>
                </a:solidFill>
              </a:rPr>
              <a:t> &gt;, &lt; </a:t>
            </a:r>
            <a:r>
              <a:rPr lang="en-US" sz="2000" i="1" dirty="0" err="1" smtClean="0">
                <a:solidFill>
                  <a:srgbClr val="800000"/>
                </a:solidFill>
              </a:rPr>
              <a:t>wasSubmittedVof</a:t>
            </a:r>
            <a:r>
              <a:rPr lang="en-US" sz="2000" i="1" dirty="0" smtClean="0">
                <a:solidFill>
                  <a:srgbClr val="800000"/>
                </a:solidFill>
              </a:rPr>
              <a:t>, </a:t>
            </a:r>
            <a:r>
              <a:rPr lang="en-US" sz="2000" i="1" dirty="0" err="1" smtClean="0">
                <a:solidFill>
                  <a:srgbClr val="800000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submit</a:t>
            </a:r>
            <a:r>
              <a:rPr lang="en-US" sz="2000" i="1" dirty="0" err="1" smtClean="0">
                <a:solidFill>
                  <a:srgbClr val="800000"/>
                </a:solidFill>
              </a:rPr>
              <a:t>.u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000" i="1" dirty="0" smtClean="0">
                <a:solidFill>
                  <a:srgbClr val="800000"/>
                </a:solidFill>
              </a:rPr>
              <a:t> &gt; </a:t>
            </a:r>
          </a:p>
          <a:p>
            <a:pPr marL="914400" lvl="1" indent="-514350"/>
            <a:r>
              <a:rPr lang="en-US" sz="2000" i="1" dirty="0" smtClean="0">
                <a:solidFill>
                  <a:srgbClr val="800000"/>
                </a:solidFill>
              </a:rPr>
              <a:t>&lt; </a:t>
            </a:r>
            <a:r>
              <a:rPr lang="en-US" sz="2000" i="1" dirty="0" err="1" smtClean="0">
                <a:solidFill>
                  <a:srgbClr val="800000"/>
                </a:solidFill>
              </a:rPr>
              <a:t>wasAuthoredBy</a:t>
            </a:r>
            <a:r>
              <a:rPr lang="en-US" sz="2000" i="1" dirty="0" smtClean="0">
                <a:solidFill>
                  <a:srgbClr val="800000"/>
                </a:solidFill>
              </a:rPr>
              <a:t>, </a:t>
            </a:r>
            <a:r>
              <a:rPr lang="en-US" sz="2000" i="1" dirty="0" err="1" smtClean="0">
                <a:solidFill>
                  <a:srgbClr val="800000"/>
                </a:solidFill>
              </a:rPr>
              <a:t>wasSubmittedVof?.wasReplacedVof</a:t>
            </a:r>
            <a:r>
              <a:rPr lang="en-US" sz="2000" i="1" dirty="0" smtClean="0">
                <a:solidFill>
                  <a:srgbClr val="800000"/>
                </a:solidFill>
              </a:rPr>
              <a:t> ∗.</a:t>
            </a:r>
            <a:r>
              <a:rPr lang="en-US" sz="2000" i="1" dirty="0" err="1" smtClean="0">
                <a:solidFill>
                  <a:srgbClr val="800000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upload</a:t>
            </a:r>
            <a:r>
              <a:rPr lang="en-US" sz="2000" i="1" dirty="0" err="1" smtClean="0">
                <a:solidFill>
                  <a:srgbClr val="800000"/>
                </a:solidFill>
              </a:rPr>
              <a:t>.c</a:t>
            </a:r>
            <a:r>
              <a:rPr lang="en-US" sz="2000" i="1" dirty="0" smtClean="0">
                <a:solidFill>
                  <a:srgbClr val="800000"/>
                </a:solidFill>
              </a:rPr>
              <a:t> &gt; </a:t>
            </a:r>
          </a:p>
          <a:p>
            <a:pPr marL="514350" indent="-514350"/>
            <a:r>
              <a:rPr lang="en-US" sz="2400" i="1" dirty="0" smtClean="0">
                <a:solidFill>
                  <a:srgbClr val="800000"/>
                </a:solidFill>
              </a:rPr>
              <a:t>au1 ∈ (o1v3, [</a:t>
            </a:r>
            <a:r>
              <a:rPr lang="en-US" sz="2400" i="1" dirty="0" err="1" smtClean="0">
                <a:solidFill>
                  <a:srgbClr val="800000"/>
                </a:solidFill>
              </a:rPr>
              <a:t>g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submit</a:t>
            </a:r>
            <a:r>
              <a:rPr lang="en-US" sz="2400" i="1" dirty="0" err="1" smtClean="0">
                <a:solidFill>
                  <a:srgbClr val="800000"/>
                </a:solidFill>
              </a:rPr>
              <a:t>.u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400" i="1" dirty="0" err="1" smtClean="0">
                <a:solidFill>
                  <a:srgbClr val="800000"/>
                </a:solidFill>
              </a:rPr>
              <a:t>]?.[g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replace</a:t>
            </a:r>
            <a:r>
              <a:rPr lang="en-US" sz="2400" i="1" dirty="0" err="1" smtClean="0">
                <a:solidFill>
                  <a:srgbClr val="800000"/>
                </a:solidFill>
              </a:rPr>
              <a:t>.u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400" i="1" dirty="0" smtClean="0">
                <a:solidFill>
                  <a:srgbClr val="800000"/>
                </a:solidFill>
              </a:rPr>
              <a:t>]*.</a:t>
            </a:r>
            <a:r>
              <a:rPr lang="en-US" sz="2400" i="1" dirty="0" err="1" smtClean="0">
                <a:solidFill>
                  <a:srgbClr val="800000"/>
                </a:solidFill>
              </a:rPr>
              <a:t>g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upload</a:t>
            </a:r>
            <a:r>
              <a:rPr lang="en-US" sz="2400" i="1" dirty="0" err="1" smtClean="0">
                <a:solidFill>
                  <a:srgbClr val="800000"/>
                </a:solidFill>
              </a:rPr>
              <a:t>.c</a:t>
            </a:r>
            <a:r>
              <a:rPr lang="en-US" sz="2400" i="1" dirty="0" smtClean="0">
                <a:solidFill>
                  <a:srgbClr val="800000"/>
                </a:solidFill>
              </a:rPr>
              <a:t> ) = {au1}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16135" y="6505711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968190" y="6462492"/>
            <a:ext cx="1718610" cy="25898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65ACD-144F-334D-837A-2EC7981FDA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671" y="3792584"/>
            <a:ext cx="6002673" cy="2497115"/>
          </a:xfrm>
          <a:prstGeom prst="rect">
            <a:avLst/>
          </a:prstGeom>
        </p:spPr>
      </p:pic>
      <p:sp>
        <p:nvSpPr>
          <p:cNvPr id="9" name="Footer Placeholder 5"/>
          <p:cNvSpPr txBox="1">
            <a:spLocks/>
          </p:cNvSpPr>
          <p:nvPr/>
        </p:nvSpPr>
        <p:spPr>
          <a:xfrm>
            <a:off x="2760146" y="6611853"/>
            <a:ext cx="2667060" cy="25898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World-leading research with real-world impact! 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43671" y="5402196"/>
            <a:ext cx="5252238" cy="1324838"/>
            <a:chOff x="1257282" y="3696701"/>
            <a:chExt cx="6520488" cy="1867815"/>
          </a:xfrm>
        </p:grpSpPr>
        <p:grpSp>
          <p:nvGrpSpPr>
            <p:cNvPr id="11" name="Group 10"/>
            <p:cNvGrpSpPr/>
            <p:nvPr/>
          </p:nvGrpSpPr>
          <p:grpSpPr>
            <a:xfrm>
              <a:off x="1257282" y="3696701"/>
              <a:ext cx="5420353" cy="1867815"/>
              <a:chOff x="1046787" y="3696701"/>
              <a:chExt cx="5420353" cy="1867815"/>
            </a:xfrm>
          </p:grpSpPr>
          <p:cxnSp>
            <p:nvCxnSpPr>
              <p:cNvPr id="13" name="Straight Connector 12"/>
              <p:cNvCxnSpPr>
                <a:stCxn id="12" idx="3"/>
              </p:cNvCxnSpPr>
              <p:nvPr/>
            </p:nvCxnSpPr>
            <p:spPr>
              <a:xfrm rot="10800000">
                <a:off x="5431814" y="3696701"/>
                <a:ext cx="1035326" cy="471931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4" name="Rounded Rectangular Callout 13"/>
              <p:cNvSpPr/>
              <p:nvPr/>
            </p:nvSpPr>
            <p:spPr>
              <a:xfrm>
                <a:off x="1046787" y="4640565"/>
                <a:ext cx="4578337" cy="923951"/>
              </a:xfrm>
              <a:prstGeom prst="wedgeRoundRectCallout">
                <a:avLst>
                  <a:gd name="adj1" fmla="val 55750"/>
                  <a:gd name="adj2" fmla="val -13203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solidFill>
                      <a:srgbClr val="800000"/>
                    </a:solidFill>
                  </a:rPr>
                  <a:t>(au1, submit2, o</a:t>
                </a:r>
                <a:r>
                  <a:rPr lang="en-US" sz="2400" i="1" baseline="-25000" dirty="0" smtClean="0">
                    <a:solidFill>
                      <a:srgbClr val="800000"/>
                    </a:solidFill>
                  </a:rPr>
                  <a:t>1v3</a:t>
                </a:r>
                <a:r>
                  <a:rPr lang="en-US" sz="2400" i="1" dirty="0" smtClean="0">
                    <a:solidFill>
                      <a:srgbClr val="800000"/>
                    </a:solidFill>
                  </a:rPr>
                  <a:t>)</a:t>
                </a:r>
                <a:r>
                  <a:rPr lang="en-US" i="1" dirty="0" smtClean="0">
                    <a:solidFill>
                      <a:srgbClr val="800000"/>
                    </a:solidFill>
                  </a:rPr>
                  <a:t> </a:t>
                </a:r>
              </a:p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2" name="Hexagon 11"/>
            <p:cNvSpPr/>
            <p:nvPr/>
          </p:nvSpPr>
          <p:spPr>
            <a:xfrm>
              <a:off x="6677636" y="3895687"/>
              <a:ext cx="1100134" cy="545892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au1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Validation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1586363"/>
          </a:xfr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txBody>
          <a:bodyPr>
            <a:noAutofit/>
          </a:bodyPr>
          <a:lstStyle/>
          <a:p>
            <a:pPr marL="514350" lvl="1" indent="-514350">
              <a:buFont typeface="Arial"/>
              <a:buChar char="•"/>
            </a:pPr>
            <a:r>
              <a:rPr lang="en-US" sz="2400" i="1" dirty="0" smtClean="0">
                <a:solidFill>
                  <a:srgbClr val="800000"/>
                </a:solidFill>
              </a:rPr>
              <a:t>Action Validation Rule: </a:t>
            </a:r>
            <a:r>
              <a:rPr lang="en-US" sz="2400" dirty="0" smtClean="0">
                <a:solidFill>
                  <a:srgbClr val="800000"/>
                </a:solidFill>
              </a:rPr>
              <a:t>|</a:t>
            </a:r>
            <a:r>
              <a:rPr lang="en-US" sz="2400" i="1" dirty="0" smtClean="0">
                <a:solidFill>
                  <a:srgbClr val="800000"/>
                </a:solidFill>
              </a:rPr>
              <a:t>(</a:t>
            </a:r>
            <a:r>
              <a:rPr lang="en-US" sz="2400" i="1" dirty="0" err="1" smtClean="0">
                <a:solidFill>
                  <a:srgbClr val="800000"/>
                </a:solidFill>
              </a:rPr>
              <a:t>o,wasSubmittedVof</a:t>
            </a:r>
            <a:r>
              <a:rPr lang="en-US" sz="2400" i="1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>
                <a:solidFill>
                  <a:srgbClr val="800000"/>
                </a:solidFill>
              </a:rPr>
              <a:t>|</a:t>
            </a:r>
            <a:r>
              <a:rPr lang="en-US" sz="2400" i="1" dirty="0" smtClean="0">
                <a:solidFill>
                  <a:srgbClr val="800000"/>
                </a:solidFill>
              </a:rPr>
              <a:t> = 0</a:t>
            </a:r>
            <a:endParaRPr lang="en-US" sz="2400" dirty="0" smtClean="0">
              <a:solidFill>
                <a:srgbClr val="800000"/>
              </a:solidFill>
              <a:sym typeface="Wingdings"/>
            </a:endParaRPr>
          </a:p>
          <a:p>
            <a:pPr marL="514350" indent="-514350"/>
            <a:r>
              <a:rPr lang="en-US" sz="2400" dirty="0" smtClean="0">
                <a:solidFill>
                  <a:srgbClr val="800000"/>
                </a:solidFill>
              </a:rPr>
              <a:t>Dependency List (DL): </a:t>
            </a:r>
            <a:r>
              <a:rPr lang="en-US" sz="2000" i="1" dirty="0" smtClean="0">
                <a:solidFill>
                  <a:srgbClr val="800000"/>
                </a:solidFill>
              </a:rPr>
              <a:t>&lt; </a:t>
            </a:r>
            <a:r>
              <a:rPr lang="en-US" sz="2000" i="1" dirty="0" err="1" smtClean="0">
                <a:solidFill>
                  <a:srgbClr val="800000"/>
                </a:solidFill>
              </a:rPr>
              <a:t>wasSubmittedVof</a:t>
            </a:r>
            <a:r>
              <a:rPr lang="en-US" sz="2000" i="1" dirty="0" smtClean="0">
                <a:solidFill>
                  <a:srgbClr val="800000"/>
                </a:solidFill>
              </a:rPr>
              <a:t>, </a:t>
            </a:r>
            <a:r>
              <a:rPr lang="en-US" sz="2000" i="1" dirty="0" err="1" smtClean="0">
                <a:solidFill>
                  <a:srgbClr val="800000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submit</a:t>
            </a:r>
            <a:r>
              <a:rPr lang="en-US" sz="2000" i="1" dirty="0" err="1" smtClean="0">
                <a:solidFill>
                  <a:srgbClr val="800000"/>
                </a:solidFill>
              </a:rPr>
              <a:t>.u</a:t>
            </a:r>
            <a:r>
              <a:rPr lang="en-US" sz="20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000" i="1" dirty="0" smtClean="0">
                <a:solidFill>
                  <a:srgbClr val="800000"/>
                </a:solidFill>
              </a:rPr>
              <a:t> &gt; </a:t>
            </a:r>
          </a:p>
          <a:p>
            <a:pPr marL="514350" indent="-514350"/>
            <a:r>
              <a:rPr lang="en-US" sz="2400" dirty="0" smtClean="0">
                <a:solidFill>
                  <a:srgbClr val="800000"/>
                </a:solidFill>
              </a:rPr>
              <a:t>|</a:t>
            </a:r>
            <a:r>
              <a:rPr lang="en-US" sz="2400" i="1" dirty="0" smtClean="0">
                <a:solidFill>
                  <a:srgbClr val="800000"/>
                </a:solidFill>
              </a:rPr>
              <a:t>(o1v3, </a:t>
            </a:r>
            <a:r>
              <a:rPr lang="en-US" sz="2400" i="1" dirty="0" err="1" smtClean="0">
                <a:solidFill>
                  <a:srgbClr val="800000"/>
                </a:solidFill>
              </a:rPr>
              <a:t>g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submit</a:t>
            </a:r>
            <a:r>
              <a:rPr lang="en-US" sz="2400" i="1" dirty="0" err="1" smtClean="0">
                <a:solidFill>
                  <a:srgbClr val="800000"/>
                </a:solidFill>
              </a:rPr>
              <a:t>.u</a:t>
            </a:r>
            <a:r>
              <a:rPr lang="en-US" sz="2400" i="1" baseline="-25000" dirty="0" err="1" smtClean="0">
                <a:solidFill>
                  <a:srgbClr val="800000"/>
                </a:solidFill>
              </a:rPr>
              <a:t>input</a:t>
            </a:r>
            <a:r>
              <a:rPr lang="en-US" sz="2400" i="1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>
                <a:solidFill>
                  <a:srgbClr val="800000"/>
                </a:solidFill>
              </a:rPr>
              <a:t>|</a:t>
            </a:r>
            <a:r>
              <a:rPr lang="en-US" sz="2400" i="1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953735"/>
                </a:solidFill>
              </a:rPr>
              <a:t>≠</a:t>
            </a:r>
            <a:r>
              <a:rPr lang="en-US" sz="2400" i="1" dirty="0" smtClean="0">
                <a:solidFill>
                  <a:srgbClr val="800000"/>
                </a:solidFill>
              </a:rPr>
              <a:t> 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818" y="3225624"/>
            <a:ext cx="6663838" cy="2772160"/>
          </a:xfrm>
          <a:prstGeom prst="rect">
            <a:avLst/>
          </a:prstGeom>
        </p:spPr>
      </p:pic>
      <p:sp>
        <p:nvSpPr>
          <p:cNvPr id="14" name="Footer Placeholder 3"/>
          <p:cNvSpPr txBox="1">
            <a:spLocks/>
          </p:cNvSpPr>
          <p:nvPr/>
        </p:nvSpPr>
        <p:spPr>
          <a:xfrm>
            <a:off x="2320966" y="6173787"/>
            <a:ext cx="3311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World-leading research with real-world impact! 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5"/>
          <p:cNvSpPr txBox="1">
            <a:spLocks/>
          </p:cNvSpPr>
          <p:nvPr/>
        </p:nvSpPr>
        <p:spPr>
          <a:xfrm>
            <a:off x="2964977" y="6279929"/>
            <a:ext cx="2667060" cy="25898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World-leading research with real-world impact!  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48502" y="5070272"/>
            <a:ext cx="5252238" cy="1324838"/>
            <a:chOff x="1257282" y="3696701"/>
            <a:chExt cx="6520488" cy="1867815"/>
          </a:xfrm>
        </p:grpSpPr>
        <p:grpSp>
          <p:nvGrpSpPr>
            <p:cNvPr id="17" name="Group 10"/>
            <p:cNvGrpSpPr/>
            <p:nvPr/>
          </p:nvGrpSpPr>
          <p:grpSpPr>
            <a:xfrm>
              <a:off x="1257282" y="3696701"/>
              <a:ext cx="5420353" cy="1867815"/>
              <a:chOff x="1046787" y="3696701"/>
              <a:chExt cx="5420353" cy="1867815"/>
            </a:xfrm>
          </p:grpSpPr>
          <p:cxnSp>
            <p:nvCxnSpPr>
              <p:cNvPr id="19" name="Straight Connector 18"/>
              <p:cNvCxnSpPr>
                <a:stCxn id="18" idx="3"/>
              </p:cNvCxnSpPr>
              <p:nvPr/>
            </p:nvCxnSpPr>
            <p:spPr>
              <a:xfrm rot="10800000">
                <a:off x="5431814" y="3696701"/>
                <a:ext cx="1035326" cy="471931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Rounded Rectangular Callout 19"/>
              <p:cNvSpPr/>
              <p:nvPr/>
            </p:nvSpPr>
            <p:spPr>
              <a:xfrm>
                <a:off x="1046787" y="4640565"/>
                <a:ext cx="4578337" cy="923951"/>
              </a:xfrm>
              <a:prstGeom prst="wedgeRoundRectCallout">
                <a:avLst>
                  <a:gd name="adj1" fmla="val 55750"/>
                  <a:gd name="adj2" fmla="val -13203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solidFill>
                      <a:srgbClr val="800000"/>
                    </a:solidFill>
                  </a:rPr>
                  <a:t>(au1, submit2, o</a:t>
                </a:r>
                <a:r>
                  <a:rPr lang="en-US" sz="2400" i="1" baseline="-25000" dirty="0" smtClean="0">
                    <a:solidFill>
                      <a:srgbClr val="800000"/>
                    </a:solidFill>
                  </a:rPr>
                  <a:t>1v3</a:t>
                </a:r>
                <a:r>
                  <a:rPr lang="en-US" sz="2400" i="1" dirty="0" smtClean="0">
                    <a:solidFill>
                      <a:srgbClr val="800000"/>
                    </a:solidFill>
                  </a:rPr>
                  <a:t>)</a:t>
                </a:r>
                <a:r>
                  <a:rPr lang="en-US" i="1" dirty="0" smtClean="0">
                    <a:solidFill>
                      <a:srgbClr val="800000"/>
                    </a:solidFill>
                  </a:rPr>
                  <a:t> </a:t>
                </a:r>
              </a:p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8" name="Hexagon 17"/>
            <p:cNvSpPr/>
            <p:nvPr/>
          </p:nvSpPr>
          <p:spPr>
            <a:xfrm>
              <a:off x="6677636" y="3895687"/>
              <a:ext cx="1100134" cy="545892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au1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Proposed a foundation for PBAC and PAC</a:t>
            </a:r>
          </a:p>
          <a:p>
            <a:pPr lvl="1"/>
            <a:r>
              <a:rPr lang="en-US" dirty="0" smtClean="0"/>
              <a:t>the notion of </a:t>
            </a:r>
            <a:r>
              <a:rPr lang="en-US" dirty="0" smtClean="0">
                <a:solidFill>
                  <a:srgbClr val="FF0000"/>
                </a:solidFill>
              </a:rPr>
              <a:t>named abstractions of causality dependency path patterns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Regular expression-based</a:t>
            </a:r>
            <a:r>
              <a:rPr lang="en-US" dirty="0" smtClean="0"/>
              <a:t> dependency path pattern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Identified a Family of PBAC models</a:t>
            </a:r>
          </a:p>
          <a:p>
            <a:endParaRPr lang="en-US" dirty="0" smtClean="0"/>
          </a:p>
          <a:p>
            <a:r>
              <a:rPr lang="en-US" dirty="0" smtClean="0"/>
              <a:t>Developed a Base model for PBAC</a:t>
            </a:r>
          </a:p>
          <a:p>
            <a:pPr lvl="1"/>
            <a:r>
              <a:rPr lang="en-US" dirty="0" smtClean="0"/>
              <a:t>Supports</a:t>
            </a:r>
            <a:r>
              <a:rPr lang="en-US" dirty="0" smtClean="0">
                <a:solidFill>
                  <a:srgbClr val="008000"/>
                </a:solidFill>
              </a:rPr>
              <a:t> Simple and effective policy specification and access control management</a:t>
            </a:r>
          </a:p>
          <a:p>
            <a:pPr lvl="1"/>
            <a:r>
              <a:rPr lang="en-US" dirty="0" smtClean="0"/>
              <a:t>Supports </a:t>
            </a:r>
            <a:r>
              <a:rPr lang="en-US" dirty="0" smtClean="0">
                <a:solidFill>
                  <a:srgbClr val="008000"/>
                </a:solidFill>
              </a:rPr>
              <a:t>DSOD, workflow control, origin-based control, usage-based control, object versioning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Provenance-aware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Capturing/expressing provenance data</a:t>
            </a:r>
          </a:p>
          <a:p>
            <a:r>
              <a:rPr lang="en-US" dirty="0" smtClean="0"/>
              <a:t>Storing provenance data</a:t>
            </a:r>
          </a:p>
          <a:p>
            <a:r>
              <a:rPr lang="en-US" dirty="0" smtClean="0"/>
              <a:t>Querying provenance data</a:t>
            </a:r>
          </a:p>
          <a:p>
            <a:endParaRPr lang="en-US" dirty="0" smtClean="0"/>
          </a:p>
          <a:p>
            <a:r>
              <a:rPr lang="en-US" dirty="0" smtClean="0"/>
              <a:t>Using provenance data</a:t>
            </a:r>
          </a:p>
          <a:p>
            <a:r>
              <a:rPr lang="en-US" dirty="0" smtClean="0"/>
              <a:t>Securing provenance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54133" y="19571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Left Arrow Callout 6"/>
          <p:cNvSpPr/>
          <p:nvPr/>
        </p:nvSpPr>
        <p:spPr>
          <a:xfrm>
            <a:off x="5099278" y="4082712"/>
            <a:ext cx="2156728" cy="416445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8" name="Left Arrow Callout 7"/>
          <p:cNvSpPr/>
          <p:nvPr/>
        </p:nvSpPr>
        <p:spPr>
          <a:xfrm>
            <a:off x="5474836" y="4683512"/>
            <a:ext cx="2156728" cy="416445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Access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2" animBg="1"/>
      <p:bldP spid="8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Enhancing/extending PBAC model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Provenance Access Control Models</a:t>
            </a:r>
          </a:p>
          <a:p>
            <a:endParaRPr lang="en-US" dirty="0" smtClean="0"/>
          </a:p>
          <a:p>
            <a:r>
              <a:rPr lang="en-US" dirty="0" smtClean="0"/>
              <a:t>Provenance data sharing in multiple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Questions and Comments?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631" y="274638"/>
            <a:ext cx="8551332" cy="1143000"/>
          </a:xfrm>
        </p:spPr>
        <p:txBody>
          <a:bodyPr>
            <a:noAutofit/>
          </a:bodyPr>
          <a:lstStyle/>
          <a:p>
            <a:r>
              <a:rPr lang="en-US" sz="3600" smtClean="0"/>
              <a:t>Access control in Provenance-aware Systems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31" y="1417639"/>
            <a:ext cx="8551332" cy="346588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77933C"/>
                </a:solidFill>
              </a:rPr>
              <a:t>Provenance Access Control (PAC)</a:t>
            </a:r>
          </a:p>
          <a:p>
            <a:pPr lvl="1"/>
            <a:r>
              <a:rPr lang="en-US" dirty="0" smtClean="0"/>
              <a:t>Controlling access to provenance data which could be more sensitive than the underlying data</a:t>
            </a:r>
          </a:p>
          <a:p>
            <a:pPr lvl="1"/>
            <a:r>
              <a:rPr lang="en-US" dirty="0" smtClean="0"/>
              <a:t>Needs access control models/mechanisms (</a:t>
            </a:r>
            <a:r>
              <a:rPr lang="en-US" dirty="0" err="1" smtClean="0"/>
              <a:t>e.g</a:t>
            </a:r>
            <a:r>
              <a:rPr lang="en-US" dirty="0" smtClean="0"/>
              <a:t>, RBAC)</a:t>
            </a:r>
          </a:p>
          <a:p>
            <a:pPr lvl="1"/>
            <a:r>
              <a:rPr lang="en-US" dirty="0" smtClean="0"/>
              <a:t>(Meaningful) control granularity? Right level of abstraction?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77933C"/>
                </a:solidFill>
              </a:rPr>
              <a:t>Provenance-based Access Control (PBAC)</a:t>
            </a:r>
          </a:p>
          <a:p>
            <a:pPr lvl="1"/>
            <a:r>
              <a:rPr lang="en-US" dirty="0" smtClean="0"/>
              <a:t>Using provenance data to control access to the underlying data</a:t>
            </a:r>
          </a:p>
          <a:p>
            <a:pPr lvl="1"/>
            <a:r>
              <a:rPr lang="en-US" dirty="0" smtClean="0"/>
              <a:t>Provenance-based policy specification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1631" y="4883519"/>
            <a:ext cx="8395168" cy="11700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Meaningful granularity of provenance data?</a:t>
            </a:r>
            <a:endParaRPr lang="en-US" sz="32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995207" y="2001691"/>
            <a:ext cx="1994753" cy="1987716"/>
          </a:xfrm>
          <a:prstGeom prst="round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PBAC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 Controls in Provenance-aware Systems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027076" y="2001691"/>
            <a:ext cx="4261550" cy="198771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PAC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5814141" y="3229953"/>
            <a:ext cx="1332830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Prov</a:t>
            </a:r>
            <a:r>
              <a:rPr lang="en-US" dirty="0" smtClean="0"/>
              <a:t>-based</a:t>
            </a:r>
          </a:p>
          <a:p>
            <a:pPr algn="ctr"/>
            <a:r>
              <a:rPr lang="en-US" dirty="0" smtClean="0"/>
              <a:t>PAC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305544" y="3229953"/>
            <a:ext cx="1332830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Role-based</a:t>
            </a:r>
            <a:br>
              <a:rPr lang="en-US" dirty="0" smtClean="0"/>
            </a:br>
            <a:r>
              <a:rPr lang="en-US" dirty="0" smtClean="0"/>
              <a:t>PAC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01101" y="3229953"/>
            <a:ext cx="1529405" cy="628110"/>
          </a:xfrm>
          <a:prstGeom prst="round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 PBAC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95207" y="4128877"/>
            <a:ext cx="7293418" cy="1351808"/>
          </a:xfrm>
          <a:prstGeom prst="roundRect">
            <a:avLst/>
          </a:pr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Common Foundations:</a:t>
            </a:r>
          </a:p>
          <a:p>
            <a:pPr algn="ctr"/>
            <a:r>
              <a:rPr lang="en-US" dirty="0" smtClean="0"/>
              <a:t>Base Provenance Data, </a:t>
            </a:r>
          </a:p>
          <a:p>
            <a:pPr algn="ctr"/>
            <a:r>
              <a:rPr lang="en-US" dirty="0" err="1" smtClean="0"/>
              <a:t>DName</a:t>
            </a:r>
            <a:r>
              <a:rPr lang="en-US" dirty="0" smtClean="0"/>
              <a:t> (named abstraction) and </a:t>
            </a:r>
          </a:p>
          <a:p>
            <a:pPr algn="ctr"/>
            <a:r>
              <a:rPr lang="en-US" dirty="0" smtClean="0"/>
              <a:t>matching </a:t>
            </a:r>
            <a:r>
              <a:rPr lang="en-US" dirty="0" err="1" smtClean="0"/>
              <a:t>DPath</a:t>
            </a:r>
            <a:r>
              <a:rPr lang="en-US" dirty="0" smtClean="0"/>
              <a:t> (Dependency Path Pattern)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201101" y="2417177"/>
            <a:ext cx="1529405" cy="628110"/>
          </a:xfrm>
          <a:prstGeom prst="round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Extended PBAC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6971" y="3359342"/>
            <a:ext cx="92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……….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305544" y="2417177"/>
            <a:ext cx="3764595" cy="628110"/>
          </a:xfrm>
          <a:prstGeom prst="round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Sanitization/Filtering/Redaction/….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2989960" y="2417177"/>
            <a:ext cx="1037116" cy="296835"/>
          </a:xfrm>
          <a:prstGeom prst="rightArrow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flipH="1">
            <a:off x="2989960" y="3229953"/>
            <a:ext cx="1037116" cy="296835"/>
          </a:xfrm>
          <a:prstGeom prst="rightArrow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08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89960" y="1770846"/>
            <a:ext cx="1037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989960" y="3526788"/>
            <a:ext cx="131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Prov</a:t>
            </a:r>
            <a:r>
              <a:rPr lang="en-US" dirty="0" smtClean="0"/>
              <a:t> Data Trust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 &amp; PBAC in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Common Foundation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Base provenance data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Dependency list</a:t>
            </a:r>
          </a:p>
          <a:p>
            <a:pPr lvl="2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Dependency Name: meaningful, named abstraction</a:t>
            </a:r>
          </a:p>
          <a:p>
            <a:pPr lvl="2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matching regular expression-based causality dependency path pattern</a:t>
            </a:r>
          </a:p>
          <a:p>
            <a:pPr lvl="1"/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77933C"/>
                </a:solidFill>
              </a:rPr>
              <a:t>PAC and PBAC are complementary</a:t>
            </a:r>
          </a:p>
          <a:p>
            <a:pPr lvl="1"/>
            <a:r>
              <a:rPr lang="en-US" dirty="0" smtClean="0"/>
              <a:t>In PAC, control decision can be based on provenance data (PB-PAC)</a:t>
            </a:r>
          </a:p>
          <a:p>
            <a:pPr lvl="1"/>
            <a:r>
              <a:rPr lang="en-US" dirty="0" smtClean="0"/>
              <a:t>In PBAC, PAC can be used for added trustworthiness on provenance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Directed Acyclic Graph (DAG)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Causality dependencies </a:t>
            </a:r>
            <a:r>
              <a:rPr lang="en-US" dirty="0" smtClean="0"/>
              <a:t>between entities (acting users, action processes and data objects)</a:t>
            </a:r>
          </a:p>
          <a:p>
            <a:endParaRPr lang="en-US" dirty="0" smtClean="0"/>
          </a:p>
          <a:p>
            <a:r>
              <a:rPr lang="en-US" dirty="0" smtClean="0"/>
              <a:t>Dependency graph can be traced for extracting </a:t>
            </a:r>
            <a:r>
              <a:rPr lang="en-US" dirty="0" smtClean="0">
                <a:solidFill>
                  <a:srgbClr val="008000"/>
                </a:solidFill>
              </a:rPr>
              <a:t>Origin, usage, versioning information, etc.</a:t>
            </a:r>
          </a:p>
          <a:p>
            <a:pPr marL="742950" lvl="2" indent="-342900"/>
            <a:r>
              <a:rPr lang="en-US" dirty="0" smtClean="0"/>
              <a:t>PBAC can support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origin/usage-based control, Dynamic Separation of Duty (DSOD), workflow control</a:t>
            </a:r>
            <a:r>
              <a:rPr lang="en-US" dirty="0" smtClean="0"/>
              <a:t>, etc.</a:t>
            </a:r>
          </a:p>
          <a:p>
            <a:endParaRPr lang="en-US" dirty="0">
              <a:solidFill>
                <a:srgbClr val="98480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84893" y="5550610"/>
            <a:ext cx="7901906" cy="559699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Open Provenance Model (OPM)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600201"/>
            <a:ext cx="3417973" cy="302551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3 Nodes</a:t>
            </a:r>
          </a:p>
          <a:p>
            <a:pPr lvl="1"/>
            <a:r>
              <a:rPr lang="en-US" sz="2400" dirty="0" smtClean="0"/>
              <a:t>Artifact (ellipse)</a:t>
            </a:r>
          </a:p>
          <a:p>
            <a:pPr lvl="1"/>
            <a:r>
              <a:rPr lang="en-US" sz="2400" dirty="0" smtClean="0"/>
              <a:t>Process (Rectangle)</a:t>
            </a:r>
          </a:p>
          <a:p>
            <a:pPr lvl="1"/>
            <a:r>
              <a:rPr lang="en-US" sz="2400" dirty="0" smtClean="0"/>
              <a:t>Agent (Hexagon)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5 Causality dependency edges </a:t>
            </a:r>
            <a:r>
              <a:rPr lang="en-US" sz="2800" dirty="0" smtClean="0"/>
              <a:t>(not dataflow)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118" y="1417638"/>
            <a:ext cx="5731882" cy="358648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994121"/>
            <a:ext cx="8229600" cy="1127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Provenance data: </a:t>
            </a:r>
            <a:r>
              <a:rPr lang="en-US" sz="2800" noProof="0" dirty="0" smtClean="0">
                <a:solidFill>
                  <a:srgbClr val="3366FF"/>
                </a:solidFill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set of </a:t>
            </a:r>
            <a:r>
              <a:rPr lang="en-US" sz="2800" dirty="0" smtClean="0">
                <a:solidFill>
                  <a:srgbClr val="3366FF"/>
                </a:solidFill>
              </a:rPr>
              <a:t>2 entities &amp; 1 dependency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(ag,p1,a1,a2): &lt;p1,ag,c&gt;,&lt;p1,a1,u&gt;,&lt;a2,p1,g&gt;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 vs. Indirect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74" y="1600200"/>
            <a:ext cx="866322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Direct dependencies</a:t>
            </a:r>
          </a:p>
          <a:p>
            <a:pPr lvl="1"/>
            <a:r>
              <a:rPr lang="en-US" dirty="0" smtClean="0"/>
              <a:t>Used (</a:t>
            </a:r>
            <a:r>
              <a:rPr lang="en-US" dirty="0" err="1" smtClean="0"/>
              <a:t>u</a:t>
            </a:r>
            <a:r>
              <a:rPr lang="en-US" dirty="0" smtClean="0"/>
              <a:t>), </a:t>
            </a:r>
            <a:r>
              <a:rPr lang="en-US" dirty="0" err="1" smtClean="0"/>
              <a:t>wasGeneratedBy</a:t>
            </a:r>
            <a:r>
              <a:rPr lang="en-US" dirty="0" smtClean="0"/>
              <a:t> (</a:t>
            </a:r>
            <a:r>
              <a:rPr lang="en-US" dirty="0" err="1" smtClean="0"/>
              <a:t>g</a:t>
            </a:r>
            <a:r>
              <a:rPr lang="en-US" dirty="0" smtClean="0"/>
              <a:t>), </a:t>
            </a:r>
            <a:r>
              <a:rPr lang="en-US" dirty="0" err="1" smtClean="0"/>
              <a:t>wasControlledBy</a:t>
            </a:r>
            <a:r>
              <a:rPr lang="en-US" dirty="0" smtClean="0"/>
              <a:t> (</a:t>
            </a:r>
            <a:r>
              <a:rPr lang="en-US" dirty="0" err="1" smtClean="0"/>
              <a:t>c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Captured from transactions as </a:t>
            </a:r>
            <a:r>
              <a:rPr lang="en-US" dirty="0" smtClean="0">
                <a:solidFill>
                  <a:srgbClr val="FF0000"/>
                </a:solidFill>
              </a:rPr>
              <a:t>base provenance data</a:t>
            </a:r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Indirect dependencies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System-computable dependencies</a:t>
            </a:r>
          </a:p>
          <a:p>
            <a:pPr lvl="2"/>
            <a:r>
              <a:rPr lang="en-US" dirty="0" smtClean="0"/>
              <a:t>using pre-defined </a:t>
            </a:r>
            <a:r>
              <a:rPr lang="en-US" dirty="0" smtClean="0">
                <a:solidFill>
                  <a:srgbClr val="FF0000"/>
                </a:solidFill>
              </a:rPr>
              <a:t>dependency names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matching dependency path patterns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User-declared dependencies </a:t>
            </a:r>
          </a:p>
          <a:p>
            <a:pPr lvl="2"/>
            <a:r>
              <a:rPr lang="en-US" dirty="0" smtClean="0"/>
              <a:t>using pre-defined </a:t>
            </a:r>
            <a:r>
              <a:rPr lang="en-US" dirty="0" smtClean="0">
                <a:solidFill>
                  <a:srgbClr val="FF0000"/>
                </a:solidFill>
              </a:rPr>
              <a:t>dependency names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87879</TotalTime>
  <Words>1594</Words>
  <Application>Microsoft Office PowerPoint</Application>
  <PresentationFormat>On-screen Show (4:3)</PresentationFormat>
  <Paragraphs>285</Paragraphs>
  <Slides>31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ICS_ppt_template</vt:lpstr>
      <vt:lpstr>ICS_ppt_template3</vt:lpstr>
      <vt:lpstr>ICS_ppt_template</vt:lpstr>
      <vt:lpstr>ICS_ppt_template3</vt:lpstr>
      <vt:lpstr>A Provenance-based Access Control Model (PBAC) </vt:lpstr>
      <vt:lpstr>Provenance Data</vt:lpstr>
      <vt:lpstr>Provenance-aware Systems</vt:lpstr>
      <vt:lpstr>Access control in Provenance-aware Systems</vt:lpstr>
      <vt:lpstr>Access Controls in Provenance-aware Systems</vt:lpstr>
      <vt:lpstr>PAC &amp; PBAC in Applications</vt:lpstr>
      <vt:lpstr>Provenance Data</vt:lpstr>
      <vt:lpstr>From Open Provenance Model (OPM)</vt:lpstr>
      <vt:lpstr>Direct vs. Indirect Dependencies</vt:lpstr>
      <vt:lpstr>Object Dependency List (DLO)</vt:lpstr>
      <vt:lpstr>PBAC vs. PAC</vt:lpstr>
      <vt:lpstr>PBAC Model Components</vt:lpstr>
      <vt:lpstr>A Family of PBAC Models</vt:lpstr>
      <vt:lpstr>PBACB: A Base Model</vt:lpstr>
      <vt:lpstr>Example: A Homework Grading System  </vt:lpstr>
      <vt:lpstr>Sample Transactions &amp;  Base Provenance Data </vt:lpstr>
      <vt:lpstr>A Sample Base Provenance Data</vt:lpstr>
      <vt:lpstr>A Sample Base Provenance Data</vt:lpstr>
      <vt:lpstr>A Sample Base Provenance Data</vt:lpstr>
      <vt:lpstr>A Sample Base Provenance Data</vt:lpstr>
      <vt:lpstr>Sample Object Dependency List (DLO)</vt:lpstr>
      <vt:lpstr>Sample Policies</vt:lpstr>
      <vt:lpstr>Sample Policies (cont.)</vt:lpstr>
      <vt:lpstr>Access Evaluation Procedure</vt:lpstr>
      <vt:lpstr>Access Evaluation Example</vt:lpstr>
      <vt:lpstr>Rule Collecting Phase</vt:lpstr>
      <vt:lpstr>User Authorization Phase</vt:lpstr>
      <vt:lpstr>Action Validation Phase</vt:lpstr>
      <vt:lpstr>Summary</vt:lpstr>
      <vt:lpstr>What’s next?</vt:lpstr>
      <vt:lpstr>Thank you!</vt:lpstr>
    </vt:vector>
  </TitlesOfParts>
  <Company>UTSA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</dc:title>
  <dc:creator>Jae Park</dc:creator>
  <cp:lastModifiedBy>Ravi Sandhu</cp:lastModifiedBy>
  <cp:revision>151</cp:revision>
  <cp:lastPrinted>2012-07-17T13:39:25Z</cp:lastPrinted>
  <dcterms:created xsi:type="dcterms:W3CDTF">2012-07-23T14:41:10Z</dcterms:created>
  <dcterms:modified xsi:type="dcterms:W3CDTF">2012-07-24T13:52:04Z</dcterms:modified>
</cp:coreProperties>
</file>