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9"/>
  </p:notesMasterIdLst>
  <p:handoutMasterIdLst>
    <p:handoutMasterId r:id="rId20"/>
  </p:handoutMasterIdLst>
  <p:sldIdLst>
    <p:sldId id="306" r:id="rId6"/>
    <p:sldId id="307" r:id="rId7"/>
    <p:sldId id="295" r:id="rId8"/>
    <p:sldId id="296" r:id="rId9"/>
    <p:sldId id="297" r:id="rId10"/>
    <p:sldId id="308" r:id="rId11"/>
    <p:sldId id="298" r:id="rId12"/>
    <p:sldId id="299" r:id="rId13"/>
    <p:sldId id="300" r:id="rId14"/>
    <p:sldId id="301" r:id="rId15"/>
    <p:sldId id="302" r:id="rId16"/>
    <p:sldId id="305" r:id="rId17"/>
    <p:sldId id="303" r:id="rId18"/>
  </p:sldIdLst>
  <p:sldSz cx="10080625" cy="7559675"/>
  <p:notesSz cx="7315200" cy="9601200"/>
  <p:defaultTextStyle>
    <a:defPPr>
      <a:defRPr lang="en-GB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318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477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8636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0795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F7E9E3"/>
    <a:srgbClr val="F0D3D0"/>
    <a:srgbClr val="EB6F43"/>
    <a:srgbClr val="00660C"/>
    <a:srgbClr val="00B050"/>
    <a:srgbClr val="000066"/>
    <a:srgbClr val="FF0000"/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960" y="-90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100">
                <a:ea typeface="ＭＳ Ｐゴシック" pitchFamily="-10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100">
                <a:ea typeface="ＭＳ Ｐゴシック" pitchFamily="-100" charset="-128"/>
              </a:defRPr>
            </a:lvl1pPr>
          </a:lstStyle>
          <a:p>
            <a:pPr>
              <a:defRPr/>
            </a:pPr>
            <a:fld id="{7265D04B-7D3E-4521-86BF-EE9DD234D5CB}" type="datetime1">
              <a:rPr lang="en-US"/>
              <a:pPr>
                <a:defRPr/>
              </a:pPr>
              <a:t>12/16/2012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100">
                <a:ea typeface="ＭＳ Ｐゴシック" pitchFamily="-10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100">
                <a:ea typeface="ＭＳ Ｐゴシック" pitchFamily="-100" charset="-128"/>
              </a:defRPr>
            </a:lvl1pPr>
          </a:lstStyle>
          <a:p>
            <a:pPr>
              <a:defRPr/>
            </a:pPr>
            <a:fld id="{B40C8893-1DAB-42FB-81C5-C437F2387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-100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-100" charset="0"/>
                <a:ea typeface="ＭＳ Ｐゴシック" pitchFamily="-10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-100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-100" charset="0"/>
                <a:ea typeface="ＭＳ Ｐゴシック" pitchFamily="-10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-100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-100" charset="0"/>
                <a:ea typeface="ＭＳ Ｐゴシック" pitchFamily="-10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-100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-100" charset="0"/>
                <a:ea typeface="ＭＳ Ｐゴシック" pitchFamily="-100" charset="-128"/>
              </a:defRPr>
            </a:lvl1pPr>
          </a:lstStyle>
          <a:p>
            <a:pPr>
              <a:defRPr/>
            </a:pPr>
            <a:fld id="{DDE07AEB-66E3-43B0-A425-90F10BA96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100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100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100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100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-100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896121AC-1C58-4857-B628-EBBE5DC1C191}" type="slidenum">
              <a:rPr lang="en-GB" smtClean="0"/>
              <a:pPr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-100" charset="0"/>
              <a:ea typeface="ＭＳ Ｐゴシック" pitchFamily="-10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4A30E-52B9-4D0B-B923-3FED448A808D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49313-2FC5-460E-AE08-90F1697B9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8793E-D36C-4D75-B4FA-5B695F25A544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7C71B-AB00-4EA7-9FC2-6311884B6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EC9CB-7BEB-4F65-BCF3-59040A6BD6DE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5F2C1-7216-40F2-AADA-506D65A47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7E19C-9B12-41F9-BE22-3110E8BCBB71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952D4-6F62-4C16-B3A0-625038E66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FF5D0-DCF1-417A-BA42-ABD4FAA39C0F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AA86C-FBFE-4DE2-8E9E-6E97FD7CB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68ACB-F1CA-425F-BCB7-8FF12537F2E2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F1A-E947-4FCF-A499-17EF092D0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F4015-AA4B-4258-A445-90041E910FE4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30323-697F-404B-9C3B-31E2784EB4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6B4A2-B019-498E-AFDC-5984D5DF10D9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B9D32-410E-4BDE-ACAC-F9664A30F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8AE83-303F-4251-9E15-10A343C04C75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D6D1-945B-461B-8E4E-9BFCD95C3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E8318-FA94-4916-B12E-5FB26AC9B8C0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26E02-CA99-44F0-AA8B-D51FD17BB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B6B76-F939-44FD-A151-B4956C256224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B3C9D-EB31-42D5-BFF9-CD0C5AF14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72A36-616F-48FB-A604-FFCC8F955F25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501E8-2F5D-417A-A578-69F9CA695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03A09-E83A-42E2-B777-C1C6C3F71F9B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28DB1-8A75-460C-9B38-86B50A25A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B5B70-8EB8-4D36-AE88-7B2561D1C78B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CFA88-6093-4DC8-AE1A-517ECFBBF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638AC-0B30-469B-A8A2-92CEFAB816CC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2BEC7-2528-4288-9809-FD227F2C1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B768C-13C5-4BEB-BEDE-FB6AEA3C279F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17BC4-92E5-4FF1-AC1F-28676E571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15BA8-FEEA-4C46-8BBF-C74CFFEA099B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3D8DF-3107-4E82-B585-625847538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BA9DE-C368-4336-93B4-8BB32BDD4531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F26BB-1E23-4A4C-B129-362BA01EC7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9CB91-48D2-45C0-81BB-1B4DF58D170A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6A5F5-8085-4AF3-B01A-02BA9811DE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12055-722F-437E-8A6E-12D6CBAAAC8F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797C8-BC4E-43F3-ACBE-4EB683ABA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AA5F0-A9E3-4229-B89A-C5636399DD07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FF6D1-47ED-4438-AF27-5E369B503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BAF84-90E5-49F8-8C8F-99C8DD1E2F19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B9B54-D74F-4A4F-AEFE-5E8B18F86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C4C4F-F63C-49A0-9BB1-4FD658705D3F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A49DA-7A38-4653-BF47-34A4A9557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EC815-AA37-4195-94AB-4AD10A999F88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A0ACE-8D82-48A7-ACCA-527E42C5A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0DC77-16A6-46DC-8E37-3492C6206D8E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0B1BA-C84C-435E-99FB-7E97D0B13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4021A-BA4D-40DF-AFF9-D247C9757243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189D0-EB12-4858-8EC8-3C948E839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B0B6D-6703-4539-8CEC-D8E4FDE52CB2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6BDE2-F9C0-4A19-A24B-19DA59CFE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BAA4-88EC-4CD9-BFB8-F9C605829B53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1BA14-B8AC-4CF6-BA9E-396673EBA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BD0F0-E526-4275-A2F8-DBD66B853EDE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0D29D-EF90-44DE-9BBF-2B1994E00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037DD-851E-4FB2-B713-5EC6C96D4A77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01965-01F0-4417-9A1A-7EBBB9B9F4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F61E0-ABC8-4B55-A2DE-B900AA6DDFF7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34F13-F051-49F3-B42A-7CA2B0582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A4762-10C3-4DCD-BBEB-F6EDB265F4DC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EB9CB-665B-407D-8A0F-E2A0F2EF6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7D285-D6FC-402F-B27F-5066BDEA4765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79619-010A-4C52-855E-8AC4FFE6F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0323C-1115-4B3D-A1F4-96CA0E615E56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DC205-27A2-4604-817D-73AACCBD5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FC774-385F-4C30-A22B-5275C5D5D6EF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4CD6B-123A-4F5B-A8E1-20BF25E355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BD026-7501-4A7D-B4A3-8115F037FC92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A81EF-09CA-4BDC-ABD9-804800099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1DB43-1BD1-484A-ACEC-9E5097C9013C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2323D-0719-4DBD-83D3-4E8DE1BA1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4B650-51E6-404D-B019-EBA1463CD17C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4A5C4-D280-46C5-8302-5C638B22F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D975B-49AC-44AC-8D07-1612C8692A84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37AE-FE9D-4FF3-B1D5-747F21ECB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0190D-3C85-445D-A927-C4F913A0DF67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ABBE0-C1CA-4BB1-828D-5B7193411F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7B828-6397-4D5F-A07F-9419CCDD0AE8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75B6F-CB2B-4CFF-8FA2-7A9C3C7B5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A817E-7C61-41ED-897C-435C32415185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190F3-C664-42AD-B0D2-A9D88FA7B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F0E22-D964-433F-A02C-2EC7FD0B25AE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06418-C70E-4379-AADD-9FA57A45C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9D4A7-10BC-40A7-8102-EB9F89D745CE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BFEF0-2CF7-43F9-85AD-5D73317D8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7F882-6F3C-452F-A6A2-931AD27BF0A3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F2162-4B7A-4199-ABF6-A3B7C3D1F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  <a:ea typeface="ＭＳ Ｐゴシック" pitchFamily="-100" charset="-128"/>
              </a:defRPr>
            </a:lvl1pPr>
          </a:lstStyle>
          <a:p>
            <a:pPr>
              <a:defRPr/>
            </a:pPr>
            <a:fld id="{8F453821-C327-46F6-8D97-7EB95F8F6427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  <a:ea typeface="ＭＳ Ｐゴシック" pitchFamily="-100" charset="-128"/>
              </a:defRPr>
            </a:lvl1pPr>
          </a:lstStyle>
          <a:p>
            <a:pPr>
              <a:defRPr/>
            </a:pPr>
            <a:fld id="{E62A7086-B771-4E3E-862B-6CDCCC754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12" r:id="rId1"/>
    <p:sldLayoutId id="2147484913" r:id="rId2"/>
    <p:sldLayoutId id="2147484914" r:id="rId3"/>
    <p:sldLayoutId id="2147484915" r:id="rId4"/>
    <p:sldLayoutId id="2147484916" r:id="rId5"/>
    <p:sldLayoutId id="2147484917" r:id="rId6"/>
    <p:sldLayoutId id="2147484918" r:id="rId7"/>
    <p:sldLayoutId id="2147484919" r:id="rId8"/>
    <p:sldLayoutId id="2147484920" r:id="rId9"/>
    <p:sldLayoutId id="2147484921" r:id="rId10"/>
    <p:sldLayoutId id="2147484922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  <a:ea typeface="ＭＳ Ｐゴシック" pitchFamily="-100" charset="-128"/>
              </a:defRPr>
            </a:lvl1pPr>
          </a:lstStyle>
          <a:p>
            <a:pPr>
              <a:defRPr/>
            </a:pPr>
            <a:fld id="{92732693-7161-47C7-8A1D-D139E67D219A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  <a:ea typeface="ＭＳ Ｐゴシック" pitchFamily="-100" charset="-128"/>
              </a:defRPr>
            </a:lvl1pPr>
          </a:lstStyle>
          <a:p>
            <a:pPr>
              <a:defRPr/>
            </a:pPr>
            <a:fld id="{B70B14FC-E751-43B6-A846-AB537CFD6E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23" r:id="rId1"/>
    <p:sldLayoutId id="2147484924" r:id="rId2"/>
    <p:sldLayoutId id="2147484925" r:id="rId3"/>
    <p:sldLayoutId id="2147484926" r:id="rId4"/>
    <p:sldLayoutId id="2147484927" r:id="rId5"/>
    <p:sldLayoutId id="2147484928" r:id="rId6"/>
    <p:sldLayoutId id="2147484929" r:id="rId7"/>
    <p:sldLayoutId id="2147484930" r:id="rId8"/>
    <p:sldLayoutId id="2147484931" r:id="rId9"/>
    <p:sldLayoutId id="2147484932" r:id="rId10"/>
    <p:sldLayoutId id="2147484933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  <a:ea typeface="ＭＳ Ｐゴシック" pitchFamily="-100" charset="-128"/>
              </a:defRPr>
            </a:lvl1pPr>
          </a:lstStyle>
          <a:p>
            <a:pPr>
              <a:defRPr/>
            </a:pPr>
            <a:fld id="{B8BA40EC-3994-4AF1-8CF8-D4A02EFBFD9D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  <a:ea typeface="ＭＳ Ｐゴシック" pitchFamily="-100" charset="-128"/>
              </a:defRPr>
            </a:lvl1pPr>
          </a:lstStyle>
          <a:p>
            <a:pPr>
              <a:defRPr/>
            </a:pPr>
            <a:fld id="{E810365C-243E-41A8-8108-E52DF4128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34" r:id="rId1"/>
    <p:sldLayoutId id="2147484935" r:id="rId2"/>
    <p:sldLayoutId id="2147484936" r:id="rId3"/>
    <p:sldLayoutId id="2147484937" r:id="rId4"/>
    <p:sldLayoutId id="2147484938" r:id="rId5"/>
    <p:sldLayoutId id="2147484939" r:id="rId6"/>
    <p:sldLayoutId id="2147484940" r:id="rId7"/>
    <p:sldLayoutId id="2147484941" r:id="rId8"/>
    <p:sldLayoutId id="2147484942" r:id="rId9"/>
    <p:sldLayoutId id="2147484943" r:id="rId10"/>
    <p:sldLayoutId id="2147484944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2400" y="57150"/>
            <a:ext cx="4719638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2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6980238"/>
            <a:ext cx="2351088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  <a:ea typeface="ＭＳ Ｐゴシック" pitchFamily="-100" charset="-128"/>
              </a:defRPr>
            </a:lvl1pPr>
          </a:lstStyle>
          <a:p>
            <a:pPr>
              <a:defRPr/>
            </a:pPr>
            <a:fld id="{B444D74D-B700-42CF-8F57-A1BC180D5EE1}" type="datetime1">
              <a:rPr lang="en-US"/>
              <a:pPr>
                <a:defRPr/>
              </a:pPr>
              <a:t>12/16/2012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314700" y="7007225"/>
            <a:ext cx="332105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1" rIns="91401" bIns="4570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-100" charset="2"/>
              <a:buNone/>
              <a:defRPr sz="1200">
                <a:solidFill>
                  <a:srgbClr val="898989"/>
                </a:solidFill>
                <a:ea typeface="ＭＳ Ｐゴシック" pitchFamily="-100" charset="-128"/>
              </a:defRPr>
            </a:lvl1pPr>
          </a:lstStyle>
          <a:p>
            <a:pPr>
              <a:defRPr/>
            </a:pPr>
            <a:fld id="{69CA7793-CDD9-48D3-B349-E13FE4BF2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45" r:id="rId1"/>
    <p:sldLayoutId id="2147484946" r:id="rId2"/>
    <p:sldLayoutId id="2147484947" r:id="rId3"/>
    <p:sldLayoutId id="2147484948" r:id="rId4"/>
    <p:sldLayoutId id="2147484949" r:id="rId5"/>
    <p:sldLayoutId id="2147484950" r:id="rId6"/>
    <p:sldLayoutId id="2147484951" r:id="rId7"/>
    <p:sldLayoutId id="2147484952" r:id="rId8"/>
    <p:sldLayoutId id="2147484953" r:id="rId9"/>
    <p:sldLayoutId id="2147484954" r:id="rId10"/>
    <p:sldLayoutId id="2147484955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Wingdings" pitchFamily="-100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Wingdings" pitchFamily="-100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Courier New" pitchFamily="-100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Wingdings" pitchFamily="-100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915988"/>
            <a:ext cx="9067800" cy="5840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  <a:defRPr sz="1400">
                <a:solidFill>
                  <a:srgbClr val="000000"/>
                </a:solidFill>
                <a:latin typeface="Times New Roman" pitchFamily="-100" charset="0"/>
                <a:cs typeface="Times New Roman" pitchFamily="-100" charset="0"/>
              </a:defRPr>
            </a:lvl1pPr>
          </a:lstStyle>
          <a:p>
            <a:pPr>
              <a:defRPr/>
            </a:pPr>
            <a:fld id="{7E28B244-5A88-436B-9490-8F1F956E1A0B}" type="datetime1">
              <a:rPr lang="en-US"/>
              <a:pPr>
                <a:defRPr/>
              </a:pPr>
              <a:t>12/16/2012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  <a:defRPr sz="1400">
                <a:solidFill>
                  <a:srgbClr val="000000"/>
                </a:solidFill>
                <a:ea typeface="ＭＳ Ｐゴシック" pitchFamily="-100" charset="-128"/>
              </a:defRPr>
            </a:lvl1pPr>
          </a:lstStyle>
          <a:p>
            <a:pPr>
              <a:defRPr/>
            </a:pPr>
            <a:fld id="{FB6E7154-DD68-45E4-9AC9-C4BCBB009E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00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00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00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00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00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-100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2013" indent="-2857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-100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-100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-100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-100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B04B56-2E62-4D09-B8C1-BA2E87BB7381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8435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F5B54DB0-A7C1-486B-817F-FDFDF612AF33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1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endParaRPr lang="en-US">
              <a:ea typeface="ＭＳ Ｐゴシック" pitchFamily="-100" charset="-128"/>
            </a:endParaRPr>
          </a:p>
        </p:txBody>
      </p:sp>
      <p:sp>
        <p:nvSpPr>
          <p:cNvPr id="18437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18438" name="Title 1"/>
          <p:cNvSpPr>
            <a:spLocks/>
          </p:cNvSpPr>
          <p:nvPr/>
        </p:nvSpPr>
        <p:spPr bwMode="auto">
          <a:xfrm>
            <a:off x="1322388" y="13366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rgbClr val="000000"/>
                </a:solidFill>
              </a:rPr>
              <a:t>Risk-Aware RBAC Sessions</a:t>
            </a:r>
          </a:p>
        </p:txBody>
      </p:sp>
      <p:sp>
        <p:nvSpPr>
          <p:cNvPr id="18439" name="Subtitle 2"/>
          <p:cNvSpPr>
            <a:spLocks/>
          </p:cNvSpPr>
          <p:nvPr/>
        </p:nvSpPr>
        <p:spPr bwMode="auto">
          <a:xfrm>
            <a:off x="1322388" y="3581400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>
                <a:solidFill>
                  <a:srgbClr val="898989"/>
                </a:solidFill>
                <a:ea typeface="ＭＳ Ｐゴシック" pitchFamily="-100" charset="-128"/>
              </a:rPr>
              <a:t>Khalid Zaman Bijon, Ram Krishnan and </a:t>
            </a:r>
            <a:r>
              <a:rPr lang="en-US">
                <a:solidFill>
                  <a:srgbClr val="898989"/>
                </a:solidFill>
              </a:rPr>
              <a:t>Ravi Sandhu</a:t>
            </a:r>
            <a:endParaRPr lang="en-US" sz="1600">
              <a:solidFill>
                <a:srgbClr val="898989"/>
              </a:solidFill>
              <a:ea typeface="ＭＳ Ｐゴシック" pitchFamily="-100" charset="-128"/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>
                <a:solidFill>
                  <a:srgbClr val="898989"/>
                </a:solidFill>
                <a:ea typeface="ＭＳ Ｐゴシック" pitchFamily="-100" charset="-128"/>
              </a:rPr>
              <a:t>Institute for Cyber Security</a:t>
            </a: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>
                <a:solidFill>
                  <a:srgbClr val="898989"/>
                </a:solidFill>
                <a:ea typeface="ＭＳ Ｐゴシック" pitchFamily="-100" charset="-128"/>
              </a:rPr>
              <a:t>University of Texas at San Antonio</a:t>
            </a: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endParaRPr lang="en-US" sz="1600">
              <a:solidFill>
                <a:srgbClr val="898989"/>
              </a:solidFill>
              <a:ea typeface="ＭＳ Ｐゴシック" pitchFamily="-100" charset="-128"/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endParaRPr lang="en-US" sz="1600">
              <a:solidFill>
                <a:srgbClr val="898989"/>
              </a:solidFill>
              <a:ea typeface="ＭＳ Ｐゴシック" pitchFamily="-100" charset="-128"/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endParaRPr lang="en-US" sz="1600">
              <a:solidFill>
                <a:srgbClr val="898989"/>
              </a:solidFill>
              <a:ea typeface="ＭＳ Ｐゴシック" pitchFamily="-100" charset="-128"/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>
                <a:solidFill>
                  <a:srgbClr val="898989"/>
                </a:solidFill>
                <a:ea typeface="ＭＳ Ｐゴシック" pitchFamily="-100" charset="-128"/>
              </a:rPr>
              <a:t>Dec 17, 2012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>
                <a:solidFill>
                  <a:srgbClr val="898989"/>
                </a:solidFill>
              </a:rPr>
              <a:t>ICISS 2012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>
                <a:solidFill>
                  <a:srgbClr val="898989"/>
                </a:solidFill>
              </a:rPr>
              <a:t>IIT Guwahati, Assam, India</a:t>
            </a:r>
            <a:endParaRPr lang="en-US"/>
          </a:p>
        </p:txBody>
      </p:sp>
      <p:sp>
        <p:nvSpPr>
          <p:cNvPr id="18440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altLang="zh-CN" sz="2800" b="1">
                <a:solidFill>
                  <a:srgbClr val="131F49"/>
                </a:solidFill>
                <a:ea typeface="ＭＳ Ｐゴシック" pitchFamily="-100" charset="-128"/>
              </a:rPr>
              <a:t>Institute for Cyber Security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>
              <a:ea typeface="ＭＳ Ｐゴシック" pitchFamily="-100" charset="-128"/>
            </a:endParaRPr>
          </a:p>
          <a:p>
            <a:endParaRPr lang="en-US" smtClean="0">
              <a:ea typeface="ＭＳ Ｐゴシック" pitchFamily="-100" charset="-128"/>
            </a:endParaRPr>
          </a:p>
        </p:txBody>
      </p:sp>
      <p:sp>
        <p:nvSpPr>
          <p:cNvPr id="25603" name="Title 1"/>
          <p:cNvSpPr>
            <a:spLocks/>
          </p:cNvSpPr>
          <p:nvPr/>
        </p:nvSpPr>
        <p:spPr bwMode="auto">
          <a:xfrm>
            <a:off x="2601913" y="1111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altLang="zh-CN" sz="2400" b="1">
                <a:ea typeface="宋体" charset="-122"/>
              </a:rPr>
              <a:t>Role Activation Framework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altLang="zh-CN" sz="1600" b="1">
                <a:ea typeface="宋体" charset="-122"/>
              </a:rPr>
              <a:t>(permission level interaction)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84175" y="914400"/>
            <a:ext cx="938053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5605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25606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22DA0C24-5B30-45AF-93E9-42ECC3EA96DD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10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536575" y="1066800"/>
            <a:ext cx="9380538" cy="568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Permission level interaction process: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users simply try to access a permission in a session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system checks whether necessary role is activated in the session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if yes, allow the user access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otherwise, finds if there is a role for the permission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</a:pPr>
            <a:endParaRPr lang="en-US" sz="20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In the presence of multiple roles with the permission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system  displays roles and user selects one, or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automatic role selection by the system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</a:pPr>
            <a:r>
              <a:rPr lang="en-US" sz="2000">
                <a:solidFill>
                  <a:srgbClr val="2D2DB9"/>
                </a:solidFill>
                <a:ea typeface="ＭＳ Ｐゴシック" pitchFamily="-100" charset="-128"/>
              </a:rPr>
              <a:t> </a:t>
            </a:r>
            <a:endParaRPr lang="en-US" sz="2400">
              <a:solidFill>
                <a:srgbClr val="2D2DB9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 Automatic role selection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 less risky role, role with minimum permission, etc.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rgbClr val="000000"/>
                </a:solidFill>
                <a:ea typeface="ＭＳ Ｐゴシック" pitchFamily="-100" charset="-128"/>
              </a:rPr>
              <a:t>Three different role activation models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strict activation (no deactivation)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activation with system guided deactivation 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activation with system automated deactivation 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1033463" lvl="1" indent="-457200" algn="l" eaLnBrk="0" hangingPunct="0">
              <a:buClr>
                <a:srgbClr val="000000"/>
              </a:buClr>
              <a:buSzPct val="45000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>
              <a:ea typeface="ＭＳ Ｐゴシック" pitchFamily="-100" charset="-128"/>
            </a:endParaRPr>
          </a:p>
          <a:p>
            <a:endParaRPr lang="en-US" smtClean="0">
              <a:ea typeface="ＭＳ Ｐゴシック" pitchFamily="-100" charset="-128"/>
            </a:endParaRPr>
          </a:p>
        </p:txBody>
      </p:sp>
      <p:sp>
        <p:nvSpPr>
          <p:cNvPr id="26627" name="Title 1"/>
          <p:cNvSpPr>
            <a:spLocks/>
          </p:cNvSpPr>
          <p:nvPr/>
        </p:nvSpPr>
        <p:spPr bwMode="auto">
          <a:xfrm>
            <a:off x="2601913" y="1111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2400"/>
              <a:t>Risk-Adaptive Role Deactivation </a:t>
            </a:r>
            <a:endParaRPr lang="en-US" altLang="zh-CN" sz="1600" b="1">
              <a:ea typeface="宋体" charset="-122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384175" y="914400"/>
            <a:ext cx="938053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6629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26630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2043B4D7-9B60-4D48-8302-03362C6FCE8B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11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36575" y="1066800"/>
            <a:ext cx="9380538" cy="568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Risk-threshold varies during a session in SAR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>
                <a:solidFill>
                  <a:srgbClr val="2D2DB9"/>
                </a:solidFill>
                <a:ea typeface="ＭＳ Ｐゴシック" pitchFamily="-100" charset="-128"/>
              </a:rPr>
              <a:t>might need continuous monitoring of a session activities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>
                <a:solidFill>
                  <a:srgbClr val="2D2DB9"/>
                </a:solidFill>
                <a:ea typeface="ＭＳ Ｐゴシック" pitchFamily="-100" charset="-128"/>
              </a:rPr>
              <a:t>could be lowered by user’s abnormal behavior or any detected malicious activities or other factors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>
                <a:solidFill>
                  <a:srgbClr val="2D2DB9"/>
                </a:solidFill>
                <a:ea typeface="ＭＳ Ｐゴシック" pitchFamily="-100" charset="-128"/>
              </a:rPr>
              <a:t>further reduces the session’s access capability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1600">
              <a:solidFill>
                <a:srgbClr val="2D2DB9"/>
              </a:solidFill>
              <a:ea typeface="ＭＳ Ｐゴシック" pitchFamily="-100" charset="-128"/>
            </a:endParaRPr>
          </a:p>
          <a:p>
            <a:pPr marL="1249363" lvl="2" indent="-457200" algn="l" eaLnBrk="0" hangingPunct="0">
              <a:buClr>
                <a:srgbClr val="000000"/>
              </a:buClr>
              <a:buSzPct val="75000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 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</a:pPr>
            <a:endParaRPr lang="en-US" sz="1600">
              <a:solidFill>
                <a:srgbClr val="2D2DB9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Decrease of risk-threshold might cause deactivation of certain activated roles</a:t>
            </a:r>
            <a:endParaRPr lang="en-US" sz="1600">
              <a:solidFill>
                <a:srgbClr val="2D2DB9"/>
              </a:solidFill>
              <a:ea typeface="ＭＳ Ｐゴシック" pitchFamily="-100" charset="-128"/>
            </a:endParaRP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>
                <a:solidFill>
                  <a:srgbClr val="2D2DB9"/>
                </a:solidFill>
                <a:ea typeface="ＭＳ Ｐゴシック" pitchFamily="-100" charset="-128"/>
              </a:rPr>
              <a:t>roles that exceeds newly estimated threshold, roles that reduces the threshold, etc.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>
              <a:solidFill>
                <a:srgbClr val="2D2DB9"/>
              </a:solidFill>
              <a:ea typeface="ＭＳ Ｐゴシック" pitchFamily="-100" charset="-128"/>
            </a:endParaRP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>
              <a:solidFill>
                <a:srgbClr val="2D2DB9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System automated role deactivation function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>
                <a:solidFill>
                  <a:srgbClr val="2D2DB9"/>
                </a:solidFill>
                <a:ea typeface="ＭＳ Ｐゴシック" pitchFamily="-100" charset="-128"/>
              </a:rPr>
              <a:t>called by the system each time risk-threshold change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>
                <a:solidFill>
                  <a:srgbClr val="2D2DB9"/>
                </a:solidFill>
                <a:ea typeface="ＭＳ Ｐゴシック" pitchFamily="-100" charset="-128"/>
              </a:rPr>
              <a:t>automatically deactivates affected roles, or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>
                <a:solidFill>
                  <a:srgbClr val="2D2DB9"/>
                </a:solidFill>
                <a:ea typeface="ＭＳ Ｐゴシック" pitchFamily="-100" charset="-128"/>
              </a:rPr>
              <a:t>forces user to deactivate certain roles (provides </a:t>
            </a:r>
            <a:r>
              <a:rPr lang="en-US">
                <a:solidFill>
                  <a:srgbClr val="2D2DB9"/>
                </a:solidFill>
              </a:rPr>
              <a:t>some choices on what roles to be deactivated)</a:t>
            </a:r>
            <a:r>
              <a:rPr lang="en-US">
                <a:solidFill>
                  <a:srgbClr val="2D2DB9"/>
                </a:solidFill>
                <a:ea typeface="ＭＳ Ｐゴシック" pitchFamily="-100" charset="-128"/>
              </a:rPr>
              <a:t>   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1600">
              <a:solidFill>
                <a:srgbClr val="2D2DB9"/>
              </a:solidFill>
              <a:ea typeface="ＭＳ Ｐゴシック" pitchFamily="-100" charset="-128"/>
            </a:endParaRPr>
          </a:p>
          <a:p>
            <a:pPr marL="1249363" lvl="2" indent="-457200" algn="l" eaLnBrk="0" hangingPunct="0">
              <a:buClr>
                <a:srgbClr val="000000"/>
              </a:buClr>
              <a:buSzPct val="75000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 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</a:pPr>
            <a:endParaRPr lang="en-US" sz="20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1033463" lvl="1" indent="-457200" algn="l" eaLnBrk="0" hangingPunct="0">
              <a:buClr>
                <a:srgbClr val="000000"/>
              </a:buClr>
              <a:buSzPct val="45000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Title 1"/>
          <p:cNvSpPr>
            <a:spLocks/>
          </p:cNvSpPr>
          <p:nvPr/>
        </p:nvSpPr>
        <p:spPr bwMode="auto">
          <a:xfrm>
            <a:off x="2601913" y="1111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2400" b="1"/>
              <a:t>Summary</a:t>
            </a:r>
            <a:endParaRPr lang="en-US" altLang="zh-CN" sz="1600" b="1">
              <a:ea typeface="宋体" charset="-122"/>
            </a:endParaRPr>
          </a:p>
        </p:txBody>
      </p:sp>
      <p:sp>
        <p:nvSpPr>
          <p:cNvPr id="79877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79878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12BF35CE-13B9-4C41-915A-5B7AA57D4AE9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12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234950" y="1111250"/>
            <a:ext cx="4322763" cy="1120775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r>
              <a:rPr lang="en-US" sz="1600" b="1"/>
              <a:t>Role level user-system Interaction</a:t>
            </a:r>
          </a:p>
          <a:p>
            <a:pPr marL="342900" indent="-342900" defTabSz="912813"/>
            <a:endParaRPr lang="en-US" sz="1600" b="1"/>
          </a:p>
          <a:p>
            <a:pPr marL="342900" indent="-342900" defTabSz="912813"/>
            <a:endParaRPr lang="en-US" sz="1600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</p:txBody>
      </p:sp>
      <p:sp>
        <p:nvSpPr>
          <p:cNvPr id="79881" name="AutoShape 9"/>
          <p:cNvSpPr>
            <a:spLocks noChangeArrowheads="1"/>
          </p:cNvSpPr>
          <p:nvPr/>
        </p:nvSpPr>
        <p:spPr bwMode="auto">
          <a:xfrm>
            <a:off x="298450" y="1582738"/>
            <a:ext cx="1169988" cy="471487"/>
          </a:xfrm>
          <a:prstGeom prst="roundRect">
            <a:avLst>
              <a:gd name="adj" fmla="val 16667"/>
            </a:avLst>
          </a:prstGeom>
          <a:solidFill>
            <a:srgbClr val="EB6F43">
              <a:alpha val="20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Static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892" name="AutoShape 20"/>
          <p:cNvSpPr>
            <a:spLocks noChangeArrowheads="1"/>
          </p:cNvSpPr>
          <p:nvPr/>
        </p:nvSpPr>
        <p:spPr bwMode="auto">
          <a:xfrm>
            <a:off x="3060700" y="1582738"/>
            <a:ext cx="1398588" cy="471487"/>
          </a:xfrm>
          <a:prstGeom prst="roundRect">
            <a:avLst>
              <a:gd name="adj" fmla="val 16667"/>
            </a:avLst>
          </a:prstGeom>
          <a:solidFill>
            <a:srgbClr val="EB6F43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Adaptive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893" name="AutoShape 21"/>
          <p:cNvSpPr>
            <a:spLocks noChangeArrowheads="1"/>
          </p:cNvSpPr>
          <p:nvPr/>
        </p:nvSpPr>
        <p:spPr bwMode="auto">
          <a:xfrm>
            <a:off x="1565275" y="1582738"/>
            <a:ext cx="1408113" cy="471487"/>
          </a:xfrm>
          <a:prstGeom prst="roundRect">
            <a:avLst>
              <a:gd name="adj" fmla="val 16667"/>
            </a:avLst>
          </a:prstGeom>
          <a:solidFill>
            <a:srgbClr val="EB6F43">
              <a:alpha val="59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Dynamic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896" name="Rectangle 24"/>
          <p:cNvSpPr>
            <a:spLocks noChangeArrowheads="1"/>
          </p:cNvSpPr>
          <p:nvPr/>
        </p:nvSpPr>
        <p:spPr bwMode="auto">
          <a:xfrm>
            <a:off x="4860925" y="1111250"/>
            <a:ext cx="4322763" cy="1120775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r>
              <a:rPr lang="en-US" sz="1600" b="1"/>
              <a:t>Permission level user-system Interaction</a:t>
            </a:r>
          </a:p>
          <a:p>
            <a:pPr marL="342900" indent="-342900" defTabSz="912813"/>
            <a:endParaRPr lang="en-US" sz="1600" b="1"/>
          </a:p>
          <a:p>
            <a:pPr marL="342900" indent="-342900" defTabSz="912813"/>
            <a:endParaRPr lang="en-US" sz="1600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</p:txBody>
      </p:sp>
      <p:sp>
        <p:nvSpPr>
          <p:cNvPr id="79897" name="AutoShape 25"/>
          <p:cNvSpPr>
            <a:spLocks noChangeArrowheads="1"/>
          </p:cNvSpPr>
          <p:nvPr/>
        </p:nvSpPr>
        <p:spPr bwMode="auto">
          <a:xfrm>
            <a:off x="4924425" y="1582738"/>
            <a:ext cx="1169988" cy="471487"/>
          </a:xfrm>
          <a:prstGeom prst="roundRect">
            <a:avLst>
              <a:gd name="adj" fmla="val 16667"/>
            </a:avLst>
          </a:prstGeom>
          <a:solidFill>
            <a:srgbClr val="EB6F43">
              <a:alpha val="20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Static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898" name="AutoShape 26"/>
          <p:cNvSpPr>
            <a:spLocks noChangeArrowheads="1"/>
          </p:cNvSpPr>
          <p:nvPr/>
        </p:nvSpPr>
        <p:spPr bwMode="auto">
          <a:xfrm>
            <a:off x="7667625" y="1582738"/>
            <a:ext cx="1420813" cy="471487"/>
          </a:xfrm>
          <a:prstGeom prst="roundRect">
            <a:avLst>
              <a:gd name="adj" fmla="val 16667"/>
            </a:avLst>
          </a:prstGeom>
          <a:solidFill>
            <a:srgbClr val="EB6F43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Adaptive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899" name="AutoShape 27"/>
          <p:cNvSpPr>
            <a:spLocks noChangeArrowheads="1"/>
          </p:cNvSpPr>
          <p:nvPr/>
        </p:nvSpPr>
        <p:spPr bwMode="auto">
          <a:xfrm>
            <a:off x="6191250" y="1582738"/>
            <a:ext cx="1408113" cy="471487"/>
          </a:xfrm>
          <a:prstGeom prst="roundRect">
            <a:avLst>
              <a:gd name="adj" fmla="val 16667"/>
            </a:avLst>
          </a:prstGeom>
          <a:solidFill>
            <a:srgbClr val="EB6F43">
              <a:alpha val="59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Dynamic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900" name="Rectangle 28"/>
          <p:cNvSpPr>
            <a:spLocks noChangeArrowheads="1"/>
          </p:cNvSpPr>
          <p:nvPr/>
        </p:nvSpPr>
        <p:spPr bwMode="auto">
          <a:xfrm>
            <a:off x="665163" y="3246438"/>
            <a:ext cx="3263900" cy="1758950"/>
          </a:xfrm>
          <a:prstGeom prst="rect">
            <a:avLst/>
          </a:prstGeom>
          <a:solidFill>
            <a:srgbClr val="CCFFCC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r>
              <a:rPr lang="en-US" b="1"/>
              <a:t>Role Activation</a:t>
            </a:r>
          </a:p>
        </p:txBody>
      </p:sp>
      <p:sp>
        <p:nvSpPr>
          <p:cNvPr id="79901" name="Rectangle 29"/>
          <p:cNvSpPr>
            <a:spLocks noChangeArrowheads="1"/>
          </p:cNvSpPr>
          <p:nvPr/>
        </p:nvSpPr>
        <p:spPr bwMode="auto">
          <a:xfrm>
            <a:off x="4535488" y="3246438"/>
            <a:ext cx="4752975" cy="1758950"/>
          </a:xfrm>
          <a:prstGeom prst="rect">
            <a:avLst/>
          </a:prstGeom>
          <a:solidFill>
            <a:srgbClr val="CCFFFF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r>
              <a:rPr lang="en-US" b="1"/>
              <a:t>Role Deactivation</a:t>
            </a:r>
          </a:p>
        </p:txBody>
      </p:sp>
      <p:sp>
        <p:nvSpPr>
          <p:cNvPr id="79902" name="Oval 30"/>
          <p:cNvSpPr>
            <a:spLocks noChangeArrowheads="1"/>
          </p:cNvSpPr>
          <p:nvPr/>
        </p:nvSpPr>
        <p:spPr bwMode="auto">
          <a:xfrm>
            <a:off x="715963" y="3490913"/>
            <a:ext cx="1370012" cy="698500"/>
          </a:xfrm>
          <a:prstGeom prst="ellipse">
            <a:avLst/>
          </a:prstGeom>
          <a:solidFill>
            <a:srgbClr val="00B050">
              <a:alpha val="57001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User</a:t>
            </a:r>
          </a:p>
          <a:p>
            <a:pPr marL="342900" indent="-342900" defTabSz="912813"/>
            <a:r>
              <a:rPr lang="en-US" sz="1000" b="1"/>
              <a:t>explicitly </a:t>
            </a:r>
          </a:p>
          <a:p>
            <a:pPr marL="342900" indent="-342900" defTabSz="912813"/>
            <a:r>
              <a:rPr lang="en-US" sz="1000" b="1"/>
              <a:t>mention a role</a:t>
            </a:r>
          </a:p>
        </p:txBody>
      </p:sp>
      <p:sp>
        <p:nvSpPr>
          <p:cNvPr id="79903" name="Oval 31"/>
          <p:cNvSpPr>
            <a:spLocks noChangeArrowheads="1"/>
          </p:cNvSpPr>
          <p:nvPr/>
        </p:nvSpPr>
        <p:spPr bwMode="auto">
          <a:xfrm>
            <a:off x="2228850" y="3462338"/>
            <a:ext cx="1624013" cy="698500"/>
          </a:xfrm>
          <a:prstGeom prst="ellipse">
            <a:avLst/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System </a:t>
            </a:r>
          </a:p>
          <a:p>
            <a:pPr marL="342900" indent="-342900" defTabSz="912813"/>
            <a:r>
              <a:rPr lang="en-US" sz="1000" b="1"/>
              <a:t>automated or aided </a:t>
            </a:r>
          </a:p>
          <a:p>
            <a:pPr marL="342900" indent="-342900" defTabSz="912813"/>
            <a:r>
              <a:rPr lang="en-US" sz="1000" b="1"/>
              <a:t>role for user requested </a:t>
            </a:r>
          </a:p>
          <a:p>
            <a:pPr marL="342900" indent="-342900" defTabSz="912813"/>
            <a:r>
              <a:rPr lang="en-US" sz="1000" b="1"/>
              <a:t>permission</a:t>
            </a:r>
          </a:p>
        </p:txBody>
      </p:sp>
      <p:sp>
        <p:nvSpPr>
          <p:cNvPr id="79904" name="Line 32"/>
          <p:cNvSpPr>
            <a:spLocks noChangeShapeType="1"/>
          </p:cNvSpPr>
          <p:nvPr/>
        </p:nvSpPr>
        <p:spPr bwMode="auto">
          <a:xfrm flipH="1">
            <a:off x="1468438" y="2232025"/>
            <a:ext cx="617537" cy="1258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05" name="Line 33"/>
          <p:cNvSpPr>
            <a:spLocks noChangeShapeType="1"/>
          </p:cNvSpPr>
          <p:nvPr/>
        </p:nvSpPr>
        <p:spPr bwMode="auto">
          <a:xfrm flipH="1">
            <a:off x="3411538" y="2232025"/>
            <a:ext cx="1630362" cy="1258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06" name="Oval 34"/>
          <p:cNvSpPr>
            <a:spLocks noChangeArrowheads="1"/>
          </p:cNvSpPr>
          <p:nvPr/>
        </p:nvSpPr>
        <p:spPr bwMode="auto">
          <a:xfrm>
            <a:off x="4576763" y="3462338"/>
            <a:ext cx="1370012" cy="698500"/>
          </a:xfrm>
          <a:prstGeom prst="ellipse">
            <a:avLst/>
          </a:prstGeom>
          <a:solidFill>
            <a:srgbClr val="99CCFF">
              <a:alpha val="57001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User</a:t>
            </a:r>
          </a:p>
          <a:p>
            <a:pPr marL="342900" indent="-342900" defTabSz="912813"/>
            <a:r>
              <a:rPr lang="en-US" sz="1000" b="1"/>
              <a:t>explicitly </a:t>
            </a:r>
          </a:p>
          <a:p>
            <a:pPr marL="342900" indent="-342900" defTabSz="912813"/>
            <a:r>
              <a:rPr lang="en-US" sz="1000" b="1"/>
              <a:t>mention a role</a:t>
            </a:r>
          </a:p>
        </p:txBody>
      </p:sp>
      <p:sp>
        <p:nvSpPr>
          <p:cNvPr id="79907" name="Oval 35"/>
          <p:cNvSpPr>
            <a:spLocks noChangeArrowheads="1"/>
          </p:cNvSpPr>
          <p:nvPr/>
        </p:nvSpPr>
        <p:spPr bwMode="auto">
          <a:xfrm>
            <a:off x="6094413" y="3462338"/>
            <a:ext cx="1624012" cy="698500"/>
          </a:xfrm>
          <a:prstGeom prst="ellipse">
            <a:avLst/>
          </a:prstGeom>
          <a:solidFill>
            <a:srgbClr val="99CCFF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System </a:t>
            </a:r>
          </a:p>
          <a:p>
            <a:pPr marL="342900" indent="-342900" defTabSz="912813"/>
            <a:r>
              <a:rPr lang="en-US" sz="1000" b="1"/>
              <a:t>automated or aided </a:t>
            </a:r>
          </a:p>
          <a:p>
            <a:pPr marL="342900" indent="-342900" defTabSz="912813"/>
            <a:r>
              <a:rPr lang="en-US" sz="1000" b="1"/>
              <a:t>role for activating </a:t>
            </a:r>
          </a:p>
          <a:p>
            <a:pPr marL="342900" indent="-342900" defTabSz="912813"/>
            <a:r>
              <a:rPr lang="en-US" sz="1000" b="1"/>
              <a:t>another role</a:t>
            </a:r>
          </a:p>
        </p:txBody>
      </p:sp>
      <p:sp>
        <p:nvSpPr>
          <p:cNvPr id="79908" name="Line 36"/>
          <p:cNvSpPr>
            <a:spLocks noChangeShapeType="1"/>
          </p:cNvSpPr>
          <p:nvPr/>
        </p:nvSpPr>
        <p:spPr bwMode="auto">
          <a:xfrm>
            <a:off x="2973388" y="2232025"/>
            <a:ext cx="1916112" cy="12969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09" name="Line 37"/>
          <p:cNvSpPr>
            <a:spLocks noChangeShapeType="1"/>
          </p:cNvSpPr>
          <p:nvPr/>
        </p:nvSpPr>
        <p:spPr bwMode="auto">
          <a:xfrm flipH="1">
            <a:off x="6980238" y="2232025"/>
            <a:ext cx="265112" cy="1230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0" name="Line 38"/>
          <p:cNvSpPr>
            <a:spLocks noChangeShapeType="1"/>
          </p:cNvSpPr>
          <p:nvPr/>
        </p:nvSpPr>
        <p:spPr bwMode="auto">
          <a:xfrm>
            <a:off x="4206875" y="2232025"/>
            <a:ext cx="2311400" cy="1258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1" name="Oval 39"/>
          <p:cNvSpPr>
            <a:spLocks noChangeArrowheads="1"/>
          </p:cNvSpPr>
          <p:nvPr/>
        </p:nvSpPr>
        <p:spPr bwMode="auto">
          <a:xfrm>
            <a:off x="7813675" y="3462338"/>
            <a:ext cx="1370013" cy="698500"/>
          </a:xfrm>
          <a:prstGeom prst="ellipse">
            <a:avLst/>
          </a:prstGeom>
          <a:solidFill>
            <a:srgbClr val="FFCC99">
              <a:alpha val="57001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Risk adaptive</a:t>
            </a:r>
          </a:p>
          <a:p>
            <a:pPr marL="342900" indent="-342900" defTabSz="912813"/>
            <a:r>
              <a:rPr lang="en-US" sz="1000" b="1"/>
              <a:t>role deactivation</a:t>
            </a:r>
          </a:p>
        </p:txBody>
      </p:sp>
      <p:sp>
        <p:nvSpPr>
          <p:cNvPr id="79912" name="Line 40"/>
          <p:cNvSpPr>
            <a:spLocks noChangeShapeType="1"/>
          </p:cNvSpPr>
          <p:nvPr/>
        </p:nvSpPr>
        <p:spPr bwMode="auto">
          <a:xfrm flipH="1">
            <a:off x="8435975" y="2054225"/>
            <a:ext cx="0" cy="14081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3" name="Line 41"/>
          <p:cNvSpPr>
            <a:spLocks noChangeShapeType="1"/>
          </p:cNvSpPr>
          <p:nvPr/>
        </p:nvSpPr>
        <p:spPr bwMode="auto">
          <a:xfrm>
            <a:off x="4122738" y="2054225"/>
            <a:ext cx="3951287" cy="14747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>
              <a:ea typeface="ＭＳ Ｐゴシック" pitchFamily="-100" charset="-128"/>
            </a:endParaRPr>
          </a:p>
          <a:p>
            <a:endParaRPr lang="en-US" smtClean="0">
              <a:ea typeface="ＭＳ Ｐゴシック" pitchFamily="-100" charset="-128"/>
            </a:endParaRPr>
          </a:p>
        </p:txBody>
      </p:sp>
      <p:sp>
        <p:nvSpPr>
          <p:cNvPr id="27651" name="Title 1"/>
          <p:cNvSpPr>
            <a:spLocks/>
          </p:cNvSpPr>
          <p:nvPr/>
        </p:nvSpPr>
        <p:spPr bwMode="auto">
          <a:xfrm>
            <a:off x="2601913" y="1111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2400"/>
              <a:t>Formal Specification</a:t>
            </a:r>
            <a:endParaRPr lang="en-US" altLang="zh-CN" sz="1600" b="1">
              <a:ea typeface="宋体" charset="-122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84175" y="914400"/>
            <a:ext cx="938053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7653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27654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3FAF63AD-CB1C-44C8-8704-E0DAAD0A49EF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13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198438" y="914400"/>
            <a:ext cx="9718675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Formally enhance NIST Core RBAC model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for a session with dynamic risk threshold 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solidFill>
                  <a:srgbClr val="2D2DB9"/>
                </a:solidFill>
                <a:ea typeface="ＭＳ Ｐゴシック" pitchFamily="-100" charset="-128"/>
              </a:rPr>
              <a:t>develop functionalities for a permission level user-system interaction (present NIST RBAC only supports role level interaction) </a:t>
            </a:r>
            <a:endParaRPr lang="en-US" sz="16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9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Three required information of a risk-aware session in NIST Core RBAC 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 b="1"/>
              <a:t>assigned risk : </a:t>
            </a:r>
            <a:r>
              <a:rPr lang="en-US" sz="1600">
                <a:solidFill>
                  <a:srgbClr val="2D2DB9"/>
                </a:solidFill>
              </a:rPr>
              <a:t>a mapping of permission p to a positive real value, which gives the risk assigned to a permission.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 b="1">
                <a:solidFill>
                  <a:srgbClr val="000000"/>
                </a:solidFill>
              </a:rPr>
              <a:t>risk threshold :</a:t>
            </a:r>
            <a:r>
              <a:rPr lang="en-US" sz="1600">
                <a:solidFill>
                  <a:srgbClr val="2D2DB9"/>
                </a:solidFill>
              </a:rPr>
              <a:t> a mapping of session s to a positive real number that gives the maximum risk the session could contain.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solidFill>
                  <a:srgbClr val="2D2DB9"/>
                </a:solidFill>
              </a:rPr>
              <a:t> </a:t>
            </a:r>
            <a:r>
              <a:rPr lang="en-US" sz="1600" b="1">
                <a:solidFill>
                  <a:srgbClr val="000000"/>
                </a:solidFill>
              </a:rPr>
              <a:t>present risk : </a:t>
            </a:r>
            <a:r>
              <a:rPr lang="en-US" sz="1600">
                <a:solidFill>
                  <a:srgbClr val="2D2DB9"/>
                </a:solidFill>
              </a:rPr>
              <a:t>a mapping of session s to a positive real number that gives the present risk value of the session.</a:t>
            </a:r>
            <a:r>
              <a:rPr lang="en-US" sz="800">
                <a:solidFill>
                  <a:srgbClr val="2D2DB9"/>
                </a:solidFill>
                <a:ea typeface="ＭＳ Ｐゴシック" pitchFamily="-100" charset="-128"/>
              </a:rPr>
              <a:t> 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800">
              <a:solidFill>
                <a:srgbClr val="2D2DB9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Necessary functions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 b="1"/>
              <a:t>AssignRisk</a:t>
            </a:r>
            <a:r>
              <a:rPr lang="en-US" sz="1600"/>
              <a:t>: assigns a risk value to a permission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 b="1"/>
              <a:t>RoleRisk</a:t>
            </a:r>
            <a:r>
              <a:rPr lang="en-US" sz="1600"/>
              <a:t>: returns estimated risk of a role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 b="1"/>
              <a:t>CreateSession</a:t>
            </a:r>
            <a:r>
              <a:rPr lang="en-US" sz="1600"/>
              <a:t>: user creates a session and system calculate risk-threshold for the session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 b="1"/>
              <a:t>PerformTask</a:t>
            </a:r>
            <a:r>
              <a:rPr lang="en-US" sz="1600"/>
              <a:t>: user tries to perform a task that might cause a role activation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 b="1"/>
              <a:t>CheckAccess</a:t>
            </a:r>
            <a:r>
              <a:rPr lang="en-US" sz="1600"/>
              <a:t>: called by PerformTask function, it checks if user is authorized for a permission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 b="1"/>
              <a:t>AddActiveRole</a:t>
            </a:r>
            <a:r>
              <a:rPr lang="en-US" sz="1600"/>
              <a:t>: called by CheckAccess, tries to activate if there is a role for the requested permission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 b="1"/>
              <a:t>Deactivation</a:t>
            </a:r>
            <a:r>
              <a:rPr lang="en-US" sz="1600"/>
              <a:t>: called by AddActiveRole to deactivate some already activated roles in order to activate a role for the requested permission      </a:t>
            </a:r>
          </a:p>
          <a:p>
            <a:pPr marL="1249363" lvl="2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/>
          </a:p>
          <a:p>
            <a:pPr marL="1465263" lvl="3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1600">
              <a:solidFill>
                <a:srgbClr val="2D2DB9"/>
              </a:solidFill>
              <a:ea typeface="ＭＳ Ｐゴシック" pitchFamily="-100" charset="-128"/>
            </a:endParaRPr>
          </a:p>
          <a:p>
            <a:pPr marL="1249363" lvl="2" indent="-457200" algn="l" eaLnBrk="0" hangingPunct="0">
              <a:buClr>
                <a:srgbClr val="000000"/>
              </a:buClr>
              <a:buSzPct val="75000"/>
            </a:pPr>
            <a:endParaRPr lang="en-US" sz="20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1033463" lvl="1" indent="-457200" algn="l" eaLnBrk="0" hangingPunct="0">
              <a:buClr>
                <a:srgbClr val="000000"/>
              </a:buClr>
              <a:buSzPct val="45000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28FCD812-57DF-44D0-9C5A-F4D0443C031C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5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131F49"/>
                </a:solidFill>
              </a:rPr>
              <a:t>RBAC Sessions</a:t>
            </a:r>
            <a:endParaRPr lang="en-US" sz="28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946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3" y="1363663"/>
            <a:ext cx="8847137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TextBox 7"/>
          <p:cNvSpPr txBox="1">
            <a:spLocks noChangeArrowheads="1"/>
          </p:cNvSpPr>
          <p:nvPr/>
        </p:nvSpPr>
        <p:spPr bwMode="auto">
          <a:xfrm>
            <a:off x="5461000" y="5395913"/>
            <a:ext cx="17605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794" tIns="50397" rIns="100794" bIns="50397">
            <a:spAutoFit/>
          </a:bodyPr>
          <a:lstStyle/>
          <a:p>
            <a:r>
              <a:rPr lang="en-US" sz="2400"/>
              <a:t>Constraints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79838" y="4806950"/>
            <a:ext cx="1681162" cy="6731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1763713" y="4722813"/>
            <a:ext cx="3697287" cy="75723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535488" y="3463925"/>
            <a:ext cx="925512" cy="201612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19363" y="3127375"/>
            <a:ext cx="2941637" cy="235267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619625" y="2287588"/>
            <a:ext cx="841375" cy="319246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4175" y="914400"/>
            <a:ext cx="9380538" cy="5842000"/>
          </a:xfrm>
        </p:spPr>
        <p:txBody>
          <a:bodyPr/>
          <a:lstStyle/>
          <a:p>
            <a:endParaRPr lang="en-US" dirty="0" smtClean="0">
              <a:ea typeface="ＭＳ Ｐゴシック" pitchFamily="-100" charset="-128"/>
            </a:endParaRPr>
          </a:p>
          <a:p>
            <a:r>
              <a:rPr lang="en-US" dirty="0" smtClean="0">
                <a:ea typeface="ＭＳ Ｐゴシック" pitchFamily="-100" charset="-128"/>
              </a:rPr>
              <a:t>Motivation for Session in Classical RBAC</a:t>
            </a:r>
          </a:p>
          <a:p>
            <a:pPr lvl="1"/>
            <a:r>
              <a:rPr lang="en-US" dirty="0" smtClean="0">
                <a:ea typeface="ＭＳ Ｐゴシック" pitchFamily="-100" charset="-128"/>
              </a:rPr>
              <a:t>Least Privilege</a:t>
            </a:r>
          </a:p>
          <a:p>
            <a:pPr lvl="1"/>
            <a:r>
              <a:rPr lang="en-US" dirty="0" smtClean="0">
                <a:ea typeface="ＭＳ Ｐゴシック" pitchFamily="-100" charset="-128"/>
              </a:rPr>
              <a:t>Dynamic </a:t>
            </a:r>
            <a:r>
              <a:rPr lang="en-US" dirty="0" smtClean="0">
                <a:ea typeface="ＭＳ Ｐゴシック" pitchFamily="-100" charset="-128"/>
              </a:rPr>
              <a:t>Separation of Duty</a:t>
            </a:r>
          </a:p>
          <a:p>
            <a:pPr lvl="1">
              <a:buFont typeface="Symbol" pitchFamily="-100" charset="2"/>
              <a:buNone/>
            </a:pPr>
            <a:endParaRPr lang="en-US" dirty="0" smtClean="0">
              <a:ea typeface="ＭＳ Ｐゴシック" pitchFamily="-100" charset="-128"/>
            </a:endParaRPr>
          </a:p>
          <a:p>
            <a:r>
              <a:rPr lang="en-US" dirty="0" smtClean="0">
                <a:ea typeface="ＭＳ Ｐゴシック" pitchFamily="-100" charset="-128"/>
              </a:rPr>
              <a:t>A</a:t>
            </a:r>
            <a:r>
              <a:rPr lang="en-US" dirty="0" smtClean="0">
                <a:ea typeface="ＭＳ Ｐゴシック" pitchFamily="-100" charset="-128"/>
              </a:rPr>
              <a:t> major risk </a:t>
            </a:r>
            <a:r>
              <a:rPr lang="en-US" dirty="0" smtClean="0">
                <a:ea typeface="ＭＳ Ｐゴシック" pitchFamily="-100" charset="-128"/>
              </a:rPr>
              <a:t>mitigation feature in RBAC</a:t>
            </a:r>
          </a:p>
          <a:p>
            <a:pPr>
              <a:buFont typeface="Wingdings" pitchFamily="-100" charset="2"/>
              <a:buNone/>
            </a:pPr>
            <a:endParaRPr lang="en-US" dirty="0" smtClean="0">
              <a:ea typeface="ＭＳ Ｐゴシック" pitchFamily="-100" charset="-128"/>
            </a:endParaRPr>
          </a:p>
          <a:p>
            <a:r>
              <a:rPr lang="en-US" dirty="0" smtClean="0">
                <a:ea typeface="ＭＳ Ｐゴシック" pitchFamily="-100" charset="-128"/>
              </a:rPr>
              <a:t>Functionalities:</a:t>
            </a:r>
          </a:p>
          <a:p>
            <a:pPr lvl="1"/>
            <a:r>
              <a:rPr lang="en-US" dirty="0" smtClean="0">
                <a:ea typeface="ＭＳ Ｐゴシック" pitchFamily="-100" charset="-128"/>
              </a:rPr>
              <a:t>Role Activation: Activate a role </a:t>
            </a:r>
            <a:r>
              <a:rPr lang="en-US" sz="1400" b="1" dirty="0" smtClean="0">
                <a:solidFill>
                  <a:schemeClr val="accent2"/>
                </a:solidFill>
                <a:ea typeface="ＭＳ Ｐゴシック" pitchFamily="-100" charset="-128"/>
              </a:rPr>
              <a:t>(Increase the session’s access capability)</a:t>
            </a:r>
          </a:p>
          <a:p>
            <a:pPr lvl="1"/>
            <a:r>
              <a:rPr lang="en-US" dirty="0" smtClean="0">
                <a:ea typeface="ＭＳ Ｐゴシック" pitchFamily="-100" charset="-128"/>
              </a:rPr>
              <a:t>Role Deactivation: Deactivate a role </a:t>
            </a:r>
            <a:r>
              <a:rPr lang="en-US" sz="1400" b="1" dirty="0" smtClean="0">
                <a:solidFill>
                  <a:schemeClr val="accent2"/>
                </a:solidFill>
                <a:ea typeface="ＭＳ Ｐゴシック" pitchFamily="-100" charset="-128"/>
              </a:rPr>
              <a:t>(Decrease the session’s access capability)</a:t>
            </a:r>
          </a:p>
        </p:txBody>
      </p:sp>
      <p:sp>
        <p:nvSpPr>
          <p:cNvPr id="19459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altLang="zh-CN" sz="2800" b="1" dirty="0">
                <a:solidFill>
                  <a:srgbClr val="131F49"/>
                </a:solidFill>
                <a:ea typeface="ＭＳ Ｐゴシック" pitchFamily="-100" charset="-128"/>
              </a:rPr>
              <a:t>RBAC </a:t>
            </a:r>
            <a:r>
              <a:rPr lang="en-US" altLang="zh-CN" sz="2800" b="1" dirty="0" smtClean="0">
                <a:solidFill>
                  <a:srgbClr val="131F49"/>
                </a:solidFill>
                <a:ea typeface="ＭＳ Ｐゴシック" pitchFamily="-100" charset="-128"/>
              </a:rPr>
              <a:t>Sessions</a:t>
            </a:r>
            <a:endParaRPr lang="en-US" altLang="zh-CN" sz="2800" b="1" dirty="0">
              <a:solidFill>
                <a:srgbClr val="131F49"/>
              </a:solidFill>
              <a:ea typeface="ＭＳ Ｐゴシック" pitchFamily="-100" charset="-128"/>
            </a:endParaRP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2940050" y="5148263"/>
            <a:ext cx="6011863" cy="1208087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defTabSz="912813"/>
            <a:r>
              <a:rPr lang="en-US" b="1" i="1" u="sng">
                <a:solidFill>
                  <a:schemeClr val="bg1"/>
                </a:solidFill>
              </a:rPr>
              <a:t>Concern:</a:t>
            </a:r>
          </a:p>
          <a:p>
            <a:pPr marL="342900" indent="-342900" defTabSz="912813"/>
            <a:r>
              <a:rPr lang="en-US">
                <a:solidFill>
                  <a:schemeClr val="bg1"/>
                </a:solidFill>
              </a:rPr>
              <a:t>1. User’s complete discretion on activation and deactivation</a:t>
            </a:r>
          </a:p>
          <a:p>
            <a:pPr marL="342900" indent="-342900" defTabSz="912813"/>
            <a:r>
              <a:rPr lang="en-US">
                <a:solidFill>
                  <a:schemeClr val="bg1"/>
                </a:solidFill>
              </a:rPr>
              <a:t>2. No differentiation of sessions</a:t>
            </a: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19462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84D958CD-DAE0-456E-BC42-D2892A2380F1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3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3200" y="4075113"/>
            <a:ext cx="9696450" cy="26812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>
                <a:ea typeface="ＭＳ Ｐゴシック" pitchFamily="-100" charset="-128"/>
              </a:rPr>
              <a:t>Environment 2 might be less secure than Environment 1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ea typeface="ＭＳ Ｐゴシック" pitchFamily="-100" charset="-128"/>
              </a:rPr>
              <a:t>Thus, user sessions from them should not be equally secure</a:t>
            </a:r>
          </a:p>
          <a:p>
            <a:pPr lvl="1">
              <a:lnSpc>
                <a:spcPct val="90000"/>
              </a:lnSpc>
            </a:pPr>
            <a:endParaRPr lang="en-US" sz="1800" dirty="0" smtClean="0">
              <a:ea typeface="ＭＳ Ｐゴシック" pitchFamily="-100" charset="-128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ea typeface="ＭＳ Ｐゴシック" pitchFamily="-100" charset="-128"/>
              </a:rPr>
              <a:t>A user session can also be compromised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ea typeface="ＭＳ Ｐゴシック" pitchFamily="-100" charset="-128"/>
              </a:rPr>
              <a:t>E.g. by malware running in user’s computer (environment)</a:t>
            </a:r>
          </a:p>
          <a:p>
            <a:pPr>
              <a:lnSpc>
                <a:spcPct val="90000"/>
              </a:lnSpc>
              <a:buFont typeface="Wingdings" pitchFamily="-100" charset="2"/>
              <a:buNone/>
            </a:pPr>
            <a:endParaRPr lang="en-US" sz="2000" dirty="0" smtClean="0">
              <a:ea typeface="ＭＳ Ｐゴシック" pitchFamily="-100" charset="-128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ea typeface="ＭＳ Ｐゴシック" pitchFamily="-100" charset="-128"/>
              </a:rPr>
              <a:t>Attacker could completely impersonate the user in a compromised session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ea typeface="ＭＳ Ｐゴシック" pitchFamily="-100" charset="-128"/>
              </a:rPr>
              <a:t>Activating all the roles assigned to the user </a:t>
            </a:r>
            <a:r>
              <a:rPr lang="en-US" sz="1200" b="1" dirty="0" smtClean="0">
                <a:solidFill>
                  <a:schemeClr val="accent2"/>
                </a:solidFill>
                <a:ea typeface="ＭＳ Ｐゴシック" pitchFamily="-100" charset="-128"/>
              </a:rPr>
              <a:t>(role activation is </a:t>
            </a:r>
            <a:r>
              <a:rPr lang="en-US" sz="1200" b="1" dirty="0" smtClean="0">
                <a:solidFill>
                  <a:schemeClr val="accent2"/>
                </a:solidFill>
                <a:ea typeface="ＭＳ Ｐゴシック" pitchFamily="-100" charset="-128"/>
              </a:rPr>
              <a:t>entirely at </a:t>
            </a:r>
            <a:r>
              <a:rPr lang="en-US" sz="1200" b="1" dirty="0" smtClean="0">
                <a:solidFill>
                  <a:schemeClr val="accent2"/>
                </a:solidFill>
                <a:ea typeface="ＭＳ Ｐゴシック" pitchFamily="-100" charset="-128"/>
              </a:rPr>
              <a:t>user’s </a:t>
            </a:r>
            <a:r>
              <a:rPr lang="en-US" sz="1200" b="1" dirty="0" smtClean="0">
                <a:solidFill>
                  <a:schemeClr val="accent2"/>
                </a:solidFill>
                <a:ea typeface="ＭＳ Ｐゴシック" pitchFamily="-100" charset="-128"/>
              </a:rPr>
              <a:t>discretion in every session)</a:t>
            </a:r>
          </a:p>
        </p:txBody>
      </p:sp>
      <p:sp>
        <p:nvSpPr>
          <p:cNvPr id="20483" name="Title 1"/>
          <p:cNvSpPr>
            <a:spLocks/>
          </p:cNvSpPr>
          <p:nvPr/>
        </p:nvSpPr>
        <p:spPr bwMode="auto">
          <a:xfrm>
            <a:off x="2601913" y="1111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altLang="zh-CN" sz="2800" b="1">
                <a:solidFill>
                  <a:srgbClr val="131F49"/>
                </a:solidFill>
                <a:ea typeface="ＭＳ Ｐゴシック" pitchFamily="-100" charset="-128"/>
              </a:rPr>
              <a:t>Motivational Scenario</a:t>
            </a:r>
          </a:p>
        </p:txBody>
      </p:sp>
      <p:sp>
        <p:nvSpPr>
          <p:cNvPr id="2048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731838" y="1628775"/>
            <a:ext cx="1622425" cy="731838"/>
          </a:xfrm>
          <a:prstGeom prst="rect">
            <a:avLst/>
          </a:prstGeom>
          <a:solidFill>
            <a:srgbClr val="FF6600">
              <a:alpha val="43921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defTabSz="912813"/>
            <a:r>
              <a:rPr lang="en-US" sz="1400"/>
              <a:t>User Environment 1</a:t>
            </a:r>
          </a:p>
          <a:p>
            <a:pPr marL="342900" indent="-342900" defTabSz="912813"/>
            <a:r>
              <a:rPr lang="en-US" sz="1400"/>
              <a:t>(Office computer)</a:t>
            </a:r>
            <a:endParaRPr lang="en-US" sz="1600"/>
          </a:p>
        </p:txBody>
      </p:sp>
      <p:sp>
        <p:nvSpPr>
          <p:cNvPr id="20487" name="Rectangle 8"/>
          <p:cNvSpPr>
            <a:spLocks noChangeArrowheads="1"/>
          </p:cNvSpPr>
          <p:nvPr/>
        </p:nvSpPr>
        <p:spPr bwMode="auto">
          <a:xfrm>
            <a:off x="6900863" y="1682750"/>
            <a:ext cx="1797050" cy="668338"/>
          </a:xfrm>
          <a:prstGeom prst="rect">
            <a:avLst/>
          </a:prstGeom>
          <a:solidFill>
            <a:srgbClr val="FF66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defTabSz="912813"/>
            <a:r>
              <a:rPr lang="en-US" sz="1400"/>
              <a:t>User Environment 2</a:t>
            </a:r>
          </a:p>
          <a:p>
            <a:pPr marL="342900" indent="-342900" defTabSz="912813"/>
            <a:r>
              <a:rPr lang="en-US" sz="1400"/>
              <a:t>(Home computer)</a:t>
            </a:r>
            <a:endParaRPr lang="en-US"/>
          </a:p>
        </p:txBody>
      </p:sp>
      <p:sp>
        <p:nvSpPr>
          <p:cNvPr id="20488" name="AutoShape 9"/>
          <p:cNvSpPr>
            <a:spLocks noChangeArrowheads="1"/>
          </p:cNvSpPr>
          <p:nvPr/>
        </p:nvSpPr>
        <p:spPr bwMode="auto">
          <a:xfrm>
            <a:off x="3821113" y="1979613"/>
            <a:ext cx="1227137" cy="741362"/>
          </a:xfrm>
          <a:prstGeom prst="cube">
            <a:avLst>
              <a:gd name="adj" fmla="val 25000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defTabSz="912813"/>
            <a:r>
              <a:rPr lang="en-US" sz="1400"/>
              <a:t>Resources</a:t>
            </a:r>
          </a:p>
        </p:txBody>
      </p:sp>
      <p:sp>
        <p:nvSpPr>
          <p:cNvPr id="20489" name="AutoShape 10"/>
          <p:cNvSpPr>
            <a:spLocks noChangeArrowheads="1"/>
          </p:cNvSpPr>
          <p:nvPr/>
        </p:nvSpPr>
        <p:spPr bwMode="auto">
          <a:xfrm>
            <a:off x="2222500" y="2597150"/>
            <a:ext cx="1385888" cy="650875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defTabSz="912813"/>
            <a:r>
              <a:rPr lang="en-US" sz="1200"/>
              <a:t>Policy </a:t>
            </a:r>
          </a:p>
          <a:p>
            <a:pPr marL="342900" indent="-342900" defTabSz="912813"/>
            <a:r>
              <a:rPr lang="en-US" sz="1200"/>
              <a:t>Enforcement Point</a:t>
            </a:r>
          </a:p>
          <a:p>
            <a:pPr marL="342900" indent="-342900" defTabSz="912813"/>
            <a:r>
              <a:rPr lang="en-US" sz="1200"/>
              <a:t>(PEP)</a:t>
            </a:r>
          </a:p>
        </p:txBody>
      </p:sp>
      <p:sp>
        <p:nvSpPr>
          <p:cNvPr id="20490" name="AutoShape 11"/>
          <p:cNvSpPr>
            <a:spLocks noChangeArrowheads="1"/>
          </p:cNvSpPr>
          <p:nvPr/>
        </p:nvSpPr>
        <p:spPr bwMode="auto">
          <a:xfrm>
            <a:off x="5303838" y="2446338"/>
            <a:ext cx="1485900" cy="650875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defTabSz="912813"/>
            <a:r>
              <a:rPr lang="en-US" sz="1200"/>
              <a:t>Policy </a:t>
            </a:r>
          </a:p>
          <a:p>
            <a:pPr marL="342900" indent="-342900" defTabSz="912813"/>
            <a:r>
              <a:rPr lang="en-US" sz="1200"/>
              <a:t>Enforcement Point</a:t>
            </a:r>
          </a:p>
          <a:p>
            <a:pPr marL="342900" indent="-342900" defTabSz="912813"/>
            <a:r>
              <a:rPr lang="en-US" sz="1200"/>
              <a:t>(PEP)</a:t>
            </a:r>
          </a:p>
        </p:txBody>
      </p:sp>
      <p:sp>
        <p:nvSpPr>
          <p:cNvPr id="20491" name="AutoShape 12"/>
          <p:cNvSpPr>
            <a:spLocks noChangeArrowheads="1"/>
          </p:cNvSpPr>
          <p:nvPr/>
        </p:nvSpPr>
        <p:spPr bwMode="auto">
          <a:xfrm>
            <a:off x="3302000" y="873125"/>
            <a:ext cx="1265238" cy="6524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defTabSz="912813"/>
            <a:r>
              <a:rPr lang="en-US" sz="1200"/>
              <a:t>Policy </a:t>
            </a:r>
          </a:p>
          <a:p>
            <a:pPr marL="342900" indent="-342900" defTabSz="912813"/>
            <a:r>
              <a:rPr lang="en-US" sz="1200"/>
              <a:t>Decision Point</a:t>
            </a:r>
          </a:p>
          <a:p>
            <a:pPr marL="342900" indent="-342900" defTabSz="912813"/>
            <a:r>
              <a:rPr lang="en-US" sz="1200"/>
              <a:t>(PDP)</a:t>
            </a:r>
          </a:p>
        </p:txBody>
      </p:sp>
      <p:sp>
        <p:nvSpPr>
          <p:cNvPr id="20492" name="AutoShape 13"/>
          <p:cNvSpPr>
            <a:spLocks noChangeArrowheads="1"/>
          </p:cNvSpPr>
          <p:nvPr/>
        </p:nvSpPr>
        <p:spPr bwMode="auto">
          <a:xfrm>
            <a:off x="5241925" y="817563"/>
            <a:ext cx="1443038" cy="741362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defTabSz="912813"/>
            <a:r>
              <a:rPr lang="en-US" sz="1200"/>
              <a:t>Policy Information</a:t>
            </a:r>
          </a:p>
          <a:p>
            <a:pPr marL="342900" indent="-342900" defTabSz="912813"/>
            <a:r>
              <a:rPr lang="en-US" sz="1200"/>
              <a:t>Point</a:t>
            </a:r>
          </a:p>
          <a:p>
            <a:pPr marL="342900" indent="-342900" defTabSz="912813"/>
            <a:r>
              <a:rPr lang="en-US" sz="1200"/>
              <a:t>(PIP)</a:t>
            </a:r>
          </a:p>
        </p:txBody>
      </p:sp>
      <p:sp>
        <p:nvSpPr>
          <p:cNvPr id="20493" name="Line 14"/>
          <p:cNvSpPr>
            <a:spLocks noChangeShapeType="1"/>
          </p:cNvSpPr>
          <p:nvPr/>
        </p:nvSpPr>
        <p:spPr bwMode="auto">
          <a:xfrm>
            <a:off x="4567238" y="1135063"/>
            <a:ext cx="67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5"/>
          <p:cNvSpPr>
            <a:spLocks noChangeShapeType="1"/>
          </p:cNvSpPr>
          <p:nvPr/>
        </p:nvSpPr>
        <p:spPr bwMode="auto">
          <a:xfrm rot="10800000">
            <a:off x="4564063" y="1290638"/>
            <a:ext cx="67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495" name="AutoShape 16"/>
          <p:cNvCxnSpPr>
            <a:cxnSpLocks noChangeShapeType="1"/>
            <a:stCxn id="20488" idx="2"/>
            <a:endCxn id="20489" idx="3"/>
          </p:cNvCxnSpPr>
          <p:nvPr/>
        </p:nvCxnSpPr>
        <p:spPr bwMode="auto">
          <a:xfrm flipH="1">
            <a:off x="3608388" y="2443163"/>
            <a:ext cx="212725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0496" name="AutoShape 17"/>
          <p:cNvCxnSpPr>
            <a:cxnSpLocks noChangeShapeType="1"/>
            <a:stCxn id="20491" idx="2"/>
            <a:endCxn id="20489" idx="0"/>
          </p:cNvCxnSpPr>
          <p:nvPr/>
        </p:nvCxnSpPr>
        <p:spPr bwMode="auto">
          <a:xfrm flipH="1">
            <a:off x="2916238" y="1525588"/>
            <a:ext cx="1019175" cy="1071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0497" name="AutoShape 18"/>
          <p:cNvCxnSpPr>
            <a:cxnSpLocks noChangeShapeType="1"/>
            <a:stCxn id="20488" idx="5"/>
            <a:endCxn id="20490" idx="1"/>
          </p:cNvCxnSpPr>
          <p:nvPr/>
        </p:nvCxnSpPr>
        <p:spPr bwMode="auto">
          <a:xfrm>
            <a:off x="5048250" y="2257425"/>
            <a:ext cx="255588" cy="514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0498" name="AutoShape 19"/>
          <p:cNvCxnSpPr>
            <a:cxnSpLocks noChangeShapeType="1"/>
            <a:stCxn id="20490" idx="0"/>
          </p:cNvCxnSpPr>
          <p:nvPr/>
        </p:nvCxnSpPr>
        <p:spPr bwMode="auto">
          <a:xfrm flipH="1" flipV="1">
            <a:off x="4491038" y="1511300"/>
            <a:ext cx="1555750" cy="9350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0499" name="Rectangle 21"/>
          <p:cNvSpPr>
            <a:spLocks noChangeArrowheads="1"/>
          </p:cNvSpPr>
          <p:nvPr/>
        </p:nvSpPr>
        <p:spPr bwMode="auto">
          <a:xfrm>
            <a:off x="1543050" y="3629025"/>
            <a:ext cx="6856413" cy="236538"/>
          </a:xfrm>
          <a:prstGeom prst="rect">
            <a:avLst/>
          </a:prstGeom>
          <a:solidFill>
            <a:srgbClr val="F7E9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defTabSz="912813"/>
            <a:r>
              <a:rPr lang="en-US" b="1"/>
              <a:t>A simple PDP/PEP based Access Control Enforcement Model</a:t>
            </a:r>
          </a:p>
        </p:txBody>
      </p:sp>
      <p:sp>
        <p:nvSpPr>
          <p:cNvPr id="20500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493F4791-C580-4266-A2DA-06F43B5B3AA5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4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cxnSp>
        <p:nvCxnSpPr>
          <p:cNvPr id="20502" name="AutoShape 16"/>
          <p:cNvCxnSpPr>
            <a:cxnSpLocks noChangeShapeType="1"/>
            <a:stCxn id="20487" idx="2"/>
            <a:endCxn id="20490" idx="3"/>
          </p:cNvCxnSpPr>
          <p:nvPr/>
        </p:nvCxnSpPr>
        <p:spPr bwMode="auto">
          <a:xfrm flipH="1">
            <a:off x="6789738" y="2360613"/>
            <a:ext cx="1009650" cy="411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0503" name="AutoShape 18"/>
          <p:cNvCxnSpPr>
            <a:cxnSpLocks noChangeShapeType="1"/>
            <a:stCxn id="20486" idx="2"/>
            <a:endCxn id="20489" idx="1"/>
          </p:cNvCxnSpPr>
          <p:nvPr/>
        </p:nvCxnSpPr>
        <p:spPr bwMode="auto">
          <a:xfrm>
            <a:off x="1543050" y="2370138"/>
            <a:ext cx="679450" cy="552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>
              <a:ea typeface="ＭＳ Ｐゴシック" pitchFamily="-100" charset="-128"/>
            </a:endParaRPr>
          </a:p>
          <a:p>
            <a:endParaRPr lang="en-US" smtClean="0">
              <a:ea typeface="ＭＳ Ｐゴシック" pitchFamily="-100" charset="-128"/>
            </a:endParaRPr>
          </a:p>
        </p:txBody>
      </p:sp>
      <p:sp>
        <p:nvSpPr>
          <p:cNvPr id="21507" name="Title 1"/>
          <p:cNvSpPr>
            <a:spLocks/>
          </p:cNvSpPr>
          <p:nvPr/>
        </p:nvSpPr>
        <p:spPr bwMode="auto">
          <a:xfrm>
            <a:off x="2601913" y="1111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altLang="zh-CN" sz="2800" b="1" dirty="0" smtClean="0">
                <a:solidFill>
                  <a:srgbClr val="131F49"/>
                </a:solidFill>
                <a:ea typeface="ＭＳ Ｐゴシック" pitchFamily="-100" charset="-128"/>
              </a:rPr>
              <a:t>Mitigation </a:t>
            </a:r>
            <a:r>
              <a:rPr lang="en-US" altLang="zh-CN" sz="2800" b="1" dirty="0">
                <a:solidFill>
                  <a:srgbClr val="131F49"/>
                </a:solidFill>
                <a:ea typeface="ＭＳ Ｐゴシック" pitchFamily="-100" charset="-128"/>
              </a:rPr>
              <a:t>Strategy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384175" y="914400"/>
            <a:ext cx="938053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21510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651E994E-39B5-44C7-BDBD-68EB2911EA0D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5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1511" name="Rectangle 10"/>
          <p:cNvSpPr>
            <a:spLocks noChangeArrowheads="1"/>
          </p:cNvSpPr>
          <p:nvPr/>
        </p:nvSpPr>
        <p:spPr bwMode="auto">
          <a:xfrm>
            <a:off x="536575" y="1066800"/>
            <a:ext cx="938053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800" dirty="0">
                <a:solidFill>
                  <a:srgbClr val="000000"/>
                </a:solidFill>
                <a:ea typeface="ＭＳ Ｐゴシック" pitchFamily="-100" charset="-128"/>
              </a:rPr>
              <a:t>A procedure </a:t>
            </a:r>
            <a:r>
              <a:rPr lang="en-US" sz="2800" dirty="0" smtClean="0">
                <a:solidFill>
                  <a:srgbClr val="000000"/>
                </a:solidFill>
                <a:ea typeface="ＭＳ Ｐゴシック" pitchFamily="-100" charset="-128"/>
              </a:rPr>
              <a:t>to identify </a:t>
            </a:r>
            <a:r>
              <a:rPr lang="en-US" sz="2800" dirty="0">
                <a:solidFill>
                  <a:srgbClr val="000000"/>
                </a:solidFill>
                <a:ea typeface="ＭＳ Ｐゴシック" pitchFamily="-100" charset="-128"/>
              </a:rPr>
              <a:t>how </a:t>
            </a:r>
            <a:r>
              <a:rPr lang="en-US" sz="2800" dirty="0" smtClean="0">
                <a:solidFill>
                  <a:srgbClr val="000000"/>
                </a:solidFill>
                <a:ea typeface="ＭＳ Ｐゴシック" pitchFamily="-100" charset="-128"/>
              </a:rPr>
              <a:t>risky a </a:t>
            </a:r>
            <a:r>
              <a:rPr lang="en-US" sz="2800" dirty="0">
                <a:solidFill>
                  <a:srgbClr val="000000"/>
                </a:solidFill>
                <a:ea typeface="ＭＳ Ｐゴシック" pitchFamily="-100" charset="-128"/>
              </a:rPr>
              <a:t>session is</a:t>
            </a:r>
          </a:p>
          <a:p>
            <a:pPr marL="862013" lvl="1" indent="-28575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400" dirty="0">
                <a:solidFill>
                  <a:schemeClr val="accent2"/>
                </a:solidFill>
                <a:ea typeface="ＭＳ Ｐゴシック" pitchFamily="-100" charset="-128"/>
              </a:rPr>
              <a:t>risk-estimation of a session</a:t>
            </a: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 dirty="0">
              <a:solidFill>
                <a:schemeClr val="accent2"/>
              </a:solidFill>
              <a:ea typeface="ＭＳ Ｐゴシック" pitchFamily="-100" charset="-128"/>
            </a:endParaRP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 dirty="0">
              <a:solidFill>
                <a:srgbClr val="000000"/>
              </a:solidFill>
              <a:ea typeface="ＭＳ Ｐゴシック" pitchFamily="-100" charset="-128"/>
            </a:endParaRP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800" dirty="0">
                <a:solidFill>
                  <a:srgbClr val="000000"/>
                </a:solidFill>
                <a:ea typeface="ＭＳ Ｐゴシック" pitchFamily="-100" charset="-128"/>
              </a:rPr>
              <a:t>Limit session’s access capability based on </a:t>
            </a:r>
            <a:r>
              <a:rPr lang="en-US" sz="2800" dirty="0" smtClean="0">
                <a:solidFill>
                  <a:srgbClr val="000000"/>
                </a:solidFill>
                <a:ea typeface="ＭＳ Ｐゴシック" pitchFamily="-100" charset="-128"/>
              </a:rPr>
              <a:t>its estimated </a:t>
            </a:r>
            <a:r>
              <a:rPr lang="en-US" sz="2800" dirty="0">
                <a:solidFill>
                  <a:srgbClr val="000000"/>
                </a:solidFill>
                <a:ea typeface="ＭＳ Ｐゴシック" pitchFamily="-100" charset="-128"/>
              </a:rPr>
              <a:t>risk</a:t>
            </a:r>
          </a:p>
          <a:p>
            <a:pPr marL="862013" lvl="1" indent="-28575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400" dirty="0">
                <a:solidFill>
                  <a:schemeClr val="accent2"/>
                </a:solidFill>
                <a:ea typeface="ＭＳ Ｐゴシック" pitchFamily="-100" charset="-128"/>
              </a:rPr>
              <a:t>a threshold on role activation based on estimated risk</a:t>
            </a:r>
          </a:p>
          <a:p>
            <a:pPr marL="862013" lvl="1" indent="-28575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400" dirty="0">
                <a:solidFill>
                  <a:schemeClr val="accent2"/>
                </a:solidFill>
                <a:ea typeface="ＭＳ Ｐゴシック" pitchFamily="-100" charset="-128"/>
              </a:rPr>
              <a:t>session risk threshold </a:t>
            </a:r>
            <a:r>
              <a:rPr lang="en-US" sz="2400" dirty="0" err="1">
                <a:solidFill>
                  <a:schemeClr val="accent2"/>
                </a:solidFill>
                <a:ea typeface="ＭＳ Ｐゴシック" pitchFamily="-100" charset="-128"/>
              </a:rPr>
              <a:t>vs</a:t>
            </a:r>
            <a:r>
              <a:rPr lang="en-US" sz="2400" dirty="0">
                <a:solidFill>
                  <a:schemeClr val="accent2"/>
                </a:solidFill>
                <a:ea typeface="ＭＳ Ｐゴシック" pitchFamily="-100" charset="-128"/>
              </a:rPr>
              <a:t> combined risk of activated roles</a:t>
            </a:r>
          </a:p>
          <a:p>
            <a:pPr marL="862013" lvl="1" indent="-28575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2400" dirty="0">
              <a:solidFill>
                <a:srgbClr val="000000"/>
              </a:solidFill>
              <a:ea typeface="ＭＳ Ｐゴシック" pitchFamily="-100" charset="-128"/>
            </a:endParaRPr>
          </a:p>
          <a:p>
            <a:pPr marL="862013" lvl="1" indent="-28575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2400" dirty="0">
              <a:solidFill>
                <a:srgbClr val="000000"/>
              </a:solidFill>
              <a:ea typeface="ＭＳ Ｐゴシック" pitchFamily="-100" charset="-128"/>
            </a:endParaRP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800" dirty="0">
                <a:solidFill>
                  <a:srgbClr val="000000"/>
                </a:solidFill>
                <a:ea typeface="ＭＳ Ｐゴシック" pitchFamily="-100" charset="-128"/>
              </a:rPr>
              <a:t>Reduce User’s discretion on Role activation and deactivation</a:t>
            </a:r>
          </a:p>
          <a:p>
            <a:pPr marL="862013" lvl="1" indent="-28575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400" dirty="0">
                <a:solidFill>
                  <a:schemeClr val="accent2"/>
                </a:solidFill>
                <a:ea typeface="ＭＳ Ｐゴシック" pitchFamily="-100" charset="-128"/>
              </a:rPr>
              <a:t>involve system to select a role to activate or deactivate</a:t>
            </a: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endParaRPr lang="en-US" sz="2800" dirty="0">
              <a:solidFill>
                <a:srgbClr val="000000"/>
              </a:solidFill>
              <a:ea typeface="ＭＳ Ｐゴシック" pitchFamily="-100" charset="-128"/>
            </a:endParaRPr>
          </a:p>
          <a:p>
            <a:pPr marL="862013" lvl="1" indent="-285750" algn="l" eaLnBrk="0" hangingPunct="0">
              <a:buClr>
                <a:srgbClr val="000000"/>
              </a:buClr>
              <a:buSzPct val="75000"/>
              <a:buFont typeface="Symbol" pitchFamily="-100" charset="2"/>
              <a:buNone/>
            </a:pPr>
            <a:endParaRPr lang="en-US" sz="2400" dirty="0">
              <a:solidFill>
                <a:srgbClr val="000000"/>
              </a:solidFill>
              <a:ea typeface="ＭＳ Ｐゴシック" pitchFamily="-10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Title 1"/>
          <p:cNvSpPr>
            <a:spLocks/>
          </p:cNvSpPr>
          <p:nvPr/>
        </p:nvSpPr>
        <p:spPr bwMode="auto">
          <a:xfrm>
            <a:off x="2601913" y="1111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2400" b="1" dirty="0" smtClean="0"/>
              <a:t>Overview</a:t>
            </a:r>
            <a:endParaRPr lang="en-US" altLang="zh-CN" sz="1600" b="1" dirty="0">
              <a:ea typeface="宋体" charset="-122"/>
            </a:endParaRPr>
          </a:p>
        </p:txBody>
      </p:sp>
      <p:sp>
        <p:nvSpPr>
          <p:cNvPr id="79877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79878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12BF35CE-13B9-4C41-915A-5B7AA57D4AE9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6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234950" y="1111250"/>
            <a:ext cx="4322763" cy="1120775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r>
              <a:rPr lang="en-US" sz="1600" b="1"/>
              <a:t>Role level user-system Interaction</a:t>
            </a:r>
          </a:p>
          <a:p>
            <a:pPr marL="342900" indent="-342900" defTabSz="912813"/>
            <a:endParaRPr lang="en-US" sz="1600" b="1"/>
          </a:p>
          <a:p>
            <a:pPr marL="342900" indent="-342900" defTabSz="912813"/>
            <a:endParaRPr lang="en-US" sz="1600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</p:txBody>
      </p:sp>
      <p:sp>
        <p:nvSpPr>
          <p:cNvPr id="79881" name="AutoShape 9"/>
          <p:cNvSpPr>
            <a:spLocks noChangeArrowheads="1"/>
          </p:cNvSpPr>
          <p:nvPr/>
        </p:nvSpPr>
        <p:spPr bwMode="auto">
          <a:xfrm>
            <a:off x="298450" y="1582738"/>
            <a:ext cx="1169988" cy="471487"/>
          </a:xfrm>
          <a:prstGeom prst="roundRect">
            <a:avLst>
              <a:gd name="adj" fmla="val 16667"/>
            </a:avLst>
          </a:prstGeom>
          <a:solidFill>
            <a:srgbClr val="EB6F43">
              <a:alpha val="20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Static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892" name="AutoShape 20"/>
          <p:cNvSpPr>
            <a:spLocks noChangeArrowheads="1"/>
          </p:cNvSpPr>
          <p:nvPr/>
        </p:nvSpPr>
        <p:spPr bwMode="auto">
          <a:xfrm>
            <a:off x="3060700" y="1582738"/>
            <a:ext cx="1398588" cy="471487"/>
          </a:xfrm>
          <a:prstGeom prst="roundRect">
            <a:avLst>
              <a:gd name="adj" fmla="val 16667"/>
            </a:avLst>
          </a:prstGeom>
          <a:solidFill>
            <a:srgbClr val="EB6F43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Adaptive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893" name="AutoShape 21"/>
          <p:cNvSpPr>
            <a:spLocks noChangeArrowheads="1"/>
          </p:cNvSpPr>
          <p:nvPr/>
        </p:nvSpPr>
        <p:spPr bwMode="auto">
          <a:xfrm>
            <a:off x="1565275" y="1582738"/>
            <a:ext cx="1408113" cy="471487"/>
          </a:xfrm>
          <a:prstGeom prst="roundRect">
            <a:avLst>
              <a:gd name="adj" fmla="val 16667"/>
            </a:avLst>
          </a:prstGeom>
          <a:solidFill>
            <a:srgbClr val="EB6F43">
              <a:alpha val="59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Dynamic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896" name="Rectangle 24"/>
          <p:cNvSpPr>
            <a:spLocks noChangeArrowheads="1"/>
          </p:cNvSpPr>
          <p:nvPr/>
        </p:nvSpPr>
        <p:spPr bwMode="auto">
          <a:xfrm>
            <a:off x="4860925" y="1111250"/>
            <a:ext cx="4322763" cy="1120775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r>
              <a:rPr lang="en-US" sz="1600" b="1"/>
              <a:t>Permission level user-system Interaction</a:t>
            </a:r>
          </a:p>
          <a:p>
            <a:pPr marL="342900" indent="-342900" defTabSz="912813"/>
            <a:endParaRPr lang="en-US" sz="1600" b="1"/>
          </a:p>
          <a:p>
            <a:pPr marL="342900" indent="-342900" defTabSz="912813"/>
            <a:endParaRPr lang="en-US" sz="1600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  <a:p>
            <a:pPr marL="342900" indent="-342900" defTabSz="912813"/>
            <a:endParaRPr lang="en-US" b="1"/>
          </a:p>
        </p:txBody>
      </p:sp>
      <p:sp>
        <p:nvSpPr>
          <p:cNvPr id="79897" name="AutoShape 25"/>
          <p:cNvSpPr>
            <a:spLocks noChangeArrowheads="1"/>
          </p:cNvSpPr>
          <p:nvPr/>
        </p:nvSpPr>
        <p:spPr bwMode="auto">
          <a:xfrm>
            <a:off x="4924425" y="1582738"/>
            <a:ext cx="1169988" cy="471487"/>
          </a:xfrm>
          <a:prstGeom prst="roundRect">
            <a:avLst>
              <a:gd name="adj" fmla="val 16667"/>
            </a:avLst>
          </a:prstGeom>
          <a:solidFill>
            <a:srgbClr val="EB6F43">
              <a:alpha val="20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Static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898" name="AutoShape 26"/>
          <p:cNvSpPr>
            <a:spLocks noChangeArrowheads="1"/>
          </p:cNvSpPr>
          <p:nvPr/>
        </p:nvSpPr>
        <p:spPr bwMode="auto">
          <a:xfrm>
            <a:off x="7667625" y="1582738"/>
            <a:ext cx="1420813" cy="471487"/>
          </a:xfrm>
          <a:prstGeom prst="roundRect">
            <a:avLst>
              <a:gd name="adj" fmla="val 16667"/>
            </a:avLst>
          </a:prstGeom>
          <a:solidFill>
            <a:srgbClr val="EB6F43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Adaptive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899" name="AutoShape 27"/>
          <p:cNvSpPr>
            <a:spLocks noChangeArrowheads="1"/>
          </p:cNvSpPr>
          <p:nvPr/>
        </p:nvSpPr>
        <p:spPr bwMode="auto">
          <a:xfrm>
            <a:off x="6191250" y="1582738"/>
            <a:ext cx="1408113" cy="471487"/>
          </a:xfrm>
          <a:prstGeom prst="roundRect">
            <a:avLst>
              <a:gd name="adj" fmla="val 16667"/>
            </a:avLst>
          </a:prstGeom>
          <a:solidFill>
            <a:srgbClr val="EB6F43">
              <a:alpha val="59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Session with Dynamic</a:t>
            </a:r>
          </a:p>
          <a:p>
            <a:pPr marL="342900" indent="-342900" defTabSz="912813"/>
            <a:r>
              <a:rPr lang="en-US" sz="1000" b="1"/>
              <a:t>Risk-Threshold</a:t>
            </a:r>
          </a:p>
        </p:txBody>
      </p:sp>
      <p:sp>
        <p:nvSpPr>
          <p:cNvPr id="79900" name="Rectangle 28"/>
          <p:cNvSpPr>
            <a:spLocks noChangeArrowheads="1"/>
          </p:cNvSpPr>
          <p:nvPr/>
        </p:nvSpPr>
        <p:spPr bwMode="auto">
          <a:xfrm>
            <a:off x="665163" y="3246438"/>
            <a:ext cx="3263900" cy="1758950"/>
          </a:xfrm>
          <a:prstGeom prst="rect">
            <a:avLst/>
          </a:prstGeom>
          <a:solidFill>
            <a:srgbClr val="CCFFCC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r>
              <a:rPr lang="en-US" b="1"/>
              <a:t>Role Activation</a:t>
            </a:r>
          </a:p>
        </p:txBody>
      </p:sp>
      <p:sp>
        <p:nvSpPr>
          <p:cNvPr id="79901" name="Rectangle 29"/>
          <p:cNvSpPr>
            <a:spLocks noChangeArrowheads="1"/>
          </p:cNvSpPr>
          <p:nvPr/>
        </p:nvSpPr>
        <p:spPr bwMode="auto">
          <a:xfrm>
            <a:off x="4535488" y="3246438"/>
            <a:ext cx="4752975" cy="1758950"/>
          </a:xfrm>
          <a:prstGeom prst="rect">
            <a:avLst/>
          </a:prstGeom>
          <a:solidFill>
            <a:srgbClr val="CCFFFF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endParaRPr lang="en-US"/>
          </a:p>
          <a:p>
            <a:pPr marL="342900" indent="-342900" defTabSz="912813"/>
            <a:r>
              <a:rPr lang="en-US" b="1"/>
              <a:t>Role Deactivation</a:t>
            </a:r>
          </a:p>
        </p:txBody>
      </p:sp>
      <p:sp>
        <p:nvSpPr>
          <p:cNvPr id="79902" name="Oval 30"/>
          <p:cNvSpPr>
            <a:spLocks noChangeArrowheads="1"/>
          </p:cNvSpPr>
          <p:nvPr/>
        </p:nvSpPr>
        <p:spPr bwMode="auto">
          <a:xfrm>
            <a:off x="715963" y="3490913"/>
            <a:ext cx="1370012" cy="698500"/>
          </a:xfrm>
          <a:prstGeom prst="ellipse">
            <a:avLst/>
          </a:prstGeom>
          <a:solidFill>
            <a:srgbClr val="00B050">
              <a:alpha val="57001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 dirty="0"/>
              <a:t>User</a:t>
            </a:r>
          </a:p>
          <a:p>
            <a:pPr marL="342900" indent="-342900" defTabSz="912813"/>
            <a:r>
              <a:rPr lang="en-US" sz="1000" b="1" dirty="0"/>
              <a:t>explicitly </a:t>
            </a:r>
          </a:p>
          <a:p>
            <a:pPr marL="342900" indent="-342900" defTabSz="912813"/>
            <a:r>
              <a:rPr lang="en-US" sz="1000" b="1" dirty="0" smtClean="0"/>
              <a:t>identifies a </a:t>
            </a:r>
            <a:r>
              <a:rPr lang="en-US" sz="1000" b="1" dirty="0"/>
              <a:t>role</a:t>
            </a:r>
          </a:p>
        </p:txBody>
      </p:sp>
      <p:sp>
        <p:nvSpPr>
          <p:cNvPr id="79903" name="Oval 31"/>
          <p:cNvSpPr>
            <a:spLocks noChangeArrowheads="1"/>
          </p:cNvSpPr>
          <p:nvPr/>
        </p:nvSpPr>
        <p:spPr bwMode="auto">
          <a:xfrm>
            <a:off x="2228850" y="3462338"/>
            <a:ext cx="1624013" cy="698500"/>
          </a:xfrm>
          <a:prstGeom prst="ellipse">
            <a:avLst/>
          </a:prstGeom>
          <a:solidFill>
            <a:srgbClr val="00B050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 dirty="0"/>
              <a:t>System </a:t>
            </a:r>
          </a:p>
          <a:p>
            <a:pPr marL="342900" indent="-342900" defTabSz="912813"/>
            <a:r>
              <a:rPr lang="en-US" sz="1000" b="1" dirty="0"/>
              <a:t>automated or aided </a:t>
            </a:r>
          </a:p>
          <a:p>
            <a:pPr marL="342900" indent="-342900" defTabSz="912813"/>
            <a:r>
              <a:rPr lang="en-US" sz="1000" b="1" dirty="0"/>
              <a:t>role for user requested </a:t>
            </a:r>
          </a:p>
          <a:p>
            <a:pPr marL="342900" indent="-342900" defTabSz="912813"/>
            <a:r>
              <a:rPr lang="en-US" sz="1000" b="1" dirty="0"/>
              <a:t>permission</a:t>
            </a:r>
          </a:p>
        </p:txBody>
      </p:sp>
      <p:sp>
        <p:nvSpPr>
          <p:cNvPr id="79904" name="Line 32"/>
          <p:cNvSpPr>
            <a:spLocks noChangeShapeType="1"/>
          </p:cNvSpPr>
          <p:nvPr/>
        </p:nvSpPr>
        <p:spPr bwMode="auto">
          <a:xfrm flipH="1">
            <a:off x="1468438" y="2232025"/>
            <a:ext cx="617537" cy="1258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05" name="Line 33"/>
          <p:cNvSpPr>
            <a:spLocks noChangeShapeType="1"/>
          </p:cNvSpPr>
          <p:nvPr/>
        </p:nvSpPr>
        <p:spPr bwMode="auto">
          <a:xfrm flipH="1">
            <a:off x="3411538" y="2232025"/>
            <a:ext cx="1630362" cy="1258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06" name="Oval 34"/>
          <p:cNvSpPr>
            <a:spLocks noChangeArrowheads="1"/>
          </p:cNvSpPr>
          <p:nvPr/>
        </p:nvSpPr>
        <p:spPr bwMode="auto">
          <a:xfrm>
            <a:off x="4576763" y="3462338"/>
            <a:ext cx="1370012" cy="698500"/>
          </a:xfrm>
          <a:prstGeom prst="ellipse">
            <a:avLst/>
          </a:prstGeom>
          <a:solidFill>
            <a:srgbClr val="99CCFF">
              <a:alpha val="57001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 dirty="0"/>
              <a:t>User</a:t>
            </a:r>
          </a:p>
          <a:p>
            <a:pPr marL="342900" indent="-342900" defTabSz="912813"/>
            <a:r>
              <a:rPr lang="en-US" sz="1000" b="1" dirty="0"/>
              <a:t>explicitly </a:t>
            </a:r>
          </a:p>
          <a:p>
            <a:pPr marL="342900" indent="-342900" defTabSz="912813"/>
            <a:r>
              <a:rPr lang="en-US" sz="1000" b="1" dirty="0" smtClean="0"/>
              <a:t>Identifies a </a:t>
            </a:r>
            <a:r>
              <a:rPr lang="en-US" sz="1000" b="1" dirty="0"/>
              <a:t>role</a:t>
            </a:r>
          </a:p>
        </p:txBody>
      </p:sp>
      <p:sp>
        <p:nvSpPr>
          <p:cNvPr id="79907" name="Oval 35"/>
          <p:cNvSpPr>
            <a:spLocks noChangeArrowheads="1"/>
          </p:cNvSpPr>
          <p:nvPr/>
        </p:nvSpPr>
        <p:spPr bwMode="auto">
          <a:xfrm>
            <a:off x="6094413" y="3462338"/>
            <a:ext cx="1624012" cy="698500"/>
          </a:xfrm>
          <a:prstGeom prst="ellipse">
            <a:avLst/>
          </a:prstGeom>
          <a:solidFill>
            <a:srgbClr val="99CCFF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System </a:t>
            </a:r>
          </a:p>
          <a:p>
            <a:pPr marL="342900" indent="-342900" defTabSz="912813"/>
            <a:r>
              <a:rPr lang="en-US" sz="1000" b="1"/>
              <a:t>automated or aided </a:t>
            </a:r>
          </a:p>
          <a:p>
            <a:pPr marL="342900" indent="-342900" defTabSz="912813"/>
            <a:r>
              <a:rPr lang="en-US" sz="1000" b="1"/>
              <a:t>role for activating </a:t>
            </a:r>
          </a:p>
          <a:p>
            <a:pPr marL="342900" indent="-342900" defTabSz="912813"/>
            <a:r>
              <a:rPr lang="en-US" sz="1000" b="1"/>
              <a:t>another role</a:t>
            </a:r>
          </a:p>
        </p:txBody>
      </p:sp>
      <p:sp>
        <p:nvSpPr>
          <p:cNvPr id="79908" name="Line 36"/>
          <p:cNvSpPr>
            <a:spLocks noChangeShapeType="1"/>
          </p:cNvSpPr>
          <p:nvPr/>
        </p:nvSpPr>
        <p:spPr bwMode="auto">
          <a:xfrm>
            <a:off x="2973388" y="2232025"/>
            <a:ext cx="1916112" cy="12969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09" name="Line 37"/>
          <p:cNvSpPr>
            <a:spLocks noChangeShapeType="1"/>
          </p:cNvSpPr>
          <p:nvPr/>
        </p:nvSpPr>
        <p:spPr bwMode="auto">
          <a:xfrm flipH="1">
            <a:off x="6980238" y="2232025"/>
            <a:ext cx="265112" cy="1230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0" name="Line 38"/>
          <p:cNvSpPr>
            <a:spLocks noChangeShapeType="1"/>
          </p:cNvSpPr>
          <p:nvPr/>
        </p:nvSpPr>
        <p:spPr bwMode="auto">
          <a:xfrm>
            <a:off x="4206875" y="2232025"/>
            <a:ext cx="2311400" cy="12588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1" name="Oval 39"/>
          <p:cNvSpPr>
            <a:spLocks noChangeArrowheads="1"/>
          </p:cNvSpPr>
          <p:nvPr/>
        </p:nvSpPr>
        <p:spPr bwMode="auto">
          <a:xfrm>
            <a:off x="7813675" y="3462338"/>
            <a:ext cx="1370013" cy="698500"/>
          </a:xfrm>
          <a:prstGeom prst="ellipse">
            <a:avLst/>
          </a:prstGeom>
          <a:solidFill>
            <a:srgbClr val="FFCC99">
              <a:alpha val="57001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000" b="1"/>
              <a:t>Risk adaptive</a:t>
            </a:r>
          </a:p>
          <a:p>
            <a:pPr marL="342900" indent="-342900" defTabSz="912813"/>
            <a:r>
              <a:rPr lang="en-US" sz="1000" b="1"/>
              <a:t>role deactivation</a:t>
            </a:r>
          </a:p>
        </p:txBody>
      </p:sp>
      <p:sp>
        <p:nvSpPr>
          <p:cNvPr id="79912" name="Line 40"/>
          <p:cNvSpPr>
            <a:spLocks noChangeShapeType="1"/>
          </p:cNvSpPr>
          <p:nvPr/>
        </p:nvSpPr>
        <p:spPr bwMode="auto">
          <a:xfrm flipH="1">
            <a:off x="8435975" y="2054225"/>
            <a:ext cx="0" cy="14081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913" name="Line 41"/>
          <p:cNvSpPr>
            <a:spLocks noChangeShapeType="1"/>
          </p:cNvSpPr>
          <p:nvPr/>
        </p:nvSpPr>
        <p:spPr bwMode="auto">
          <a:xfrm>
            <a:off x="4122738" y="2054225"/>
            <a:ext cx="3951287" cy="14747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>
              <a:ea typeface="ＭＳ Ｐゴシック" pitchFamily="-100" charset="-128"/>
            </a:endParaRPr>
          </a:p>
          <a:p>
            <a:endParaRPr lang="en-US" smtClean="0">
              <a:ea typeface="ＭＳ Ｐゴシック" pitchFamily="-100" charset="-128"/>
            </a:endParaRPr>
          </a:p>
        </p:txBody>
      </p:sp>
      <p:sp>
        <p:nvSpPr>
          <p:cNvPr id="22531" name="Title 1"/>
          <p:cNvSpPr>
            <a:spLocks/>
          </p:cNvSpPr>
          <p:nvPr/>
        </p:nvSpPr>
        <p:spPr bwMode="auto">
          <a:xfrm>
            <a:off x="2601913" y="1111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altLang="zh-CN" sz="2000" b="1">
                <a:ea typeface="宋体" charset="-122"/>
              </a:rPr>
              <a:t>Risk-Aware RBAC Session Characteristics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84175" y="914400"/>
            <a:ext cx="938053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22534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03A1A55C-4CC9-42B2-AF65-C89AD09DA27E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7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536575" y="1066800"/>
            <a:ext cx="9380538" cy="568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rgbClr val="000000"/>
                </a:solidFill>
                <a:ea typeface="ＭＳ Ｐゴシック" pitchFamily="-100" charset="-128"/>
              </a:rPr>
              <a:t>Risk-Aware RBAC sessions could be different types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when and how the risk-threshold is estimated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system and user properties that influences the calculation process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None/>
            </a:pPr>
            <a:endParaRPr lang="en-US" sz="1600"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chemeClr val="accent2"/>
                </a:solidFill>
                <a:ea typeface="ＭＳ Ｐゴシック" pitchFamily="-100" charset="-128"/>
              </a:rPr>
              <a:t>Session with static risk-threshold (SSR) 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statically calculated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does not change across session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properties that does not change frequently (e.g. credential, assigned role-set)</a:t>
            </a: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1600"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chemeClr val="accent2"/>
                </a:solidFill>
                <a:ea typeface="ＭＳ Ｐゴシック" pitchFamily="-100" charset="-128"/>
              </a:rPr>
              <a:t>Session with dynamic risk-threshold (SDR)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calculated before each user session 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may vary across session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Some dynamic properties (e.g. time, place, currently activated roles)</a:t>
            </a: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1600"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chemeClr val="accent2"/>
                </a:solidFill>
                <a:ea typeface="ＭＳ Ｐゴシック" pitchFamily="-100" charset="-128"/>
              </a:rPr>
              <a:t>Session with adaptive risk-threshold (SAR)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calculated before each user session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may vary across and within a session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affected by certain user activities during a session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1600">
                <a:ea typeface="ＭＳ Ｐゴシック" pitchFamily="-100" charset="-128"/>
              </a:rPr>
              <a:t>need system functionalities to stop certain activities (e.g. system automated role deactivation)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1600">
              <a:ea typeface="ＭＳ Ｐゴシック" pitchFamily="-100" charset="-128"/>
            </a:endParaRP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None/>
            </a:pPr>
            <a:endParaRPr lang="en-US" sz="2000">
              <a:ea typeface="ＭＳ Ｐゴシック" pitchFamily="-100" charset="-128"/>
            </a:endParaRP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None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>
              <a:ea typeface="ＭＳ Ｐゴシック" pitchFamily="-100" charset="-128"/>
            </a:endParaRPr>
          </a:p>
          <a:p>
            <a:endParaRPr lang="en-US" smtClean="0">
              <a:ea typeface="ＭＳ Ｐゴシック" pitchFamily="-100" charset="-128"/>
            </a:endParaRPr>
          </a:p>
        </p:txBody>
      </p:sp>
      <p:sp>
        <p:nvSpPr>
          <p:cNvPr id="23555" name="Title 1"/>
          <p:cNvSpPr>
            <a:spLocks/>
          </p:cNvSpPr>
          <p:nvPr/>
        </p:nvSpPr>
        <p:spPr bwMode="auto">
          <a:xfrm>
            <a:off x="2601913" y="1111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altLang="zh-CN" sz="2400" b="1">
                <a:ea typeface="宋体" charset="-122"/>
              </a:rPr>
              <a:t>User Driven Role Activation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84175" y="914400"/>
            <a:ext cx="938053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3557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23558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C5E0D8FA-7CC4-4F3E-91B8-15B52DB9DEFF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8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536575" y="1066800"/>
            <a:ext cx="9380538" cy="568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rgbClr val="000000"/>
                </a:solidFill>
                <a:ea typeface="ＭＳ Ｐゴシック" pitchFamily="-100" charset="-128"/>
              </a:rPr>
              <a:t>A User can activate a role in a session iff 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ea typeface="ＭＳ Ｐゴシック" pitchFamily="-100" charset="-128"/>
              </a:rPr>
              <a:t>the role is assigned to the user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ea typeface="ＭＳ Ｐゴシック" pitchFamily="-100" charset="-128"/>
              </a:rPr>
              <a:t>activation of a role does not cross the risk-threshold of the session</a:t>
            </a:r>
          </a:p>
          <a:p>
            <a:pPr marL="1536700" lvl="2" indent="-457200" algn="l" eaLnBrk="0" hangingPunct="0">
              <a:spcAft>
                <a:spcPts val="850"/>
              </a:spcAft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1600">
                <a:solidFill>
                  <a:schemeClr val="accent2"/>
                </a:solidFill>
                <a:ea typeface="ＭＳ Ｐゴシック" pitchFamily="-100" charset="-128"/>
              </a:rPr>
              <a:t>individual risk of the role below the risk-threshold and</a:t>
            </a:r>
          </a:p>
          <a:p>
            <a:pPr marL="1536700" lvl="2" indent="-457200" algn="l" eaLnBrk="0" hangingPunct="0">
              <a:spcAft>
                <a:spcPts val="850"/>
              </a:spcAft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1600">
                <a:solidFill>
                  <a:schemeClr val="accent2"/>
                </a:solidFill>
                <a:ea typeface="ＭＳ Ｐゴシック" pitchFamily="-100" charset="-128"/>
              </a:rPr>
              <a:t>combined risk of activated roles is below the risk-threshold</a:t>
            </a:r>
          </a:p>
          <a:p>
            <a:pPr marL="1536700" lvl="2" indent="-457200" algn="l" eaLnBrk="0" hangingPunct="0">
              <a:spcAft>
                <a:spcPts val="850"/>
              </a:spcAft>
              <a:buClr>
                <a:srgbClr val="000000"/>
              </a:buClr>
              <a:buSzPct val="45000"/>
              <a:buFont typeface="Wingdings" pitchFamily="-100" charset="2"/>
              <a:buNone/>
            </a:pPr>
            <a:endParaRPr lang="en-US" sz="20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rgbClr val="000000"/>
                </a:solidFill>
                <a:ea typeface="ＭＳ Ｐゴシック" pitchFamily="-100" charset="-128"/>
              </a:rPr>
              <a:t>Activation of a role might also lead to deactivate certain activated roles in a session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in order to satisfy session risk-threshold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system guided or system automated </a:t>
            </a: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rgbClr val="000000"/>
                </a:solidFill>
                <a:ea typeface="ＭＳ Ｐゴシック" pitchFamily="-100" charset="-128"/>
              </a:rPr>
              <a:t>Two different user-system interactions for role activation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role level (simply request a role to activate)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000000"/>
                </a:solidFill>
                <a:ea typeface="ＭＳ Ｐゴシック" pitchFamily="-100" charset="-128"/>
              </a:rPr>
              <a:t>permission level (request a permission to access and system will activate the role)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>
              <a:ea typeface="ＭＳ Ｐゴシック" pitchFamily="-100" charset="-128"/>
            </a:endParaRPr>
          </a:p>
          <a:p>
            <a:endParaRPr lang="en-US" smtClean="0">
              <a:ea typeface="ＭＳ Ｐゴシック" pitchFamily="-100" charset="-128"/>
            </a:endParaRPr>
          </a:p>
        </p:txBody>
      </p:sp>
      <p:sp>
        <p:nvSpPr>
          <p:cNvPr id="24579" name="Title 1"/>
          <p:cNvSpPr>
            <a:spLocks/>
          </p:cNvSpPr>
          <p:nvPr/>
        </p:nvSpPr>
        <p:spPr bwMode="auto">
          <a:xfrm>
            <a:off x="2601913" y="11113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altLang="zh-CN" sz="2400" b="1">
                <a:ea typeface="宋体" charset="-122"/>
              </a:rPr>
              <a:t>Role Activation Framework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altLang="zh-CN" sz="1600" b="1">
                <a:ea typeface="宋体" charset="-122"/>
              </a:rPr>
              <a:t>(role level user-system interaction)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84175" y="914400"/>
            <a:ext cx="938053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431800" indent="-32385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8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-100" charset="2"/>
              <a:buNone/>
            </a:pPr>
            <a:r>
              <a:rPr lang="en-US" sz="1600" i="1">
                <a:ea typeface="ＭＳ Ｐゴシック" pitchFamily="-100" charset="-128"/>
              </a:rPr>
              <a:t>World-Leading Research with Real-World Impact!</a:t>
            </a:r>
          </a:p>
        </p:txBody>
      </p:sp>
      <p:sp>
        <p:nvSpPr>
          <p:cNvPr id="24582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-100" charset="2"/>
              <a:buNone/>
            </a:pPr>
            <a:fld id="{ACEB2739-6B7F-42C4-A2F1-ECE8979CEC42}" type="slidenum">
              <a:rPr lang="en-GB" sz="1400">
                <a:solidFill>
                  <a:srgbClr val="000000"/>
                </a:solidFill>
                <a:ea typeface="ＭＳ Ｐゴシック" pitchFamily="-100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-100" charset="2"/>
                <a:buNone/>
              </a:pPr>
              <a:t>9</a:t>
            </a:fld>
            <a:endParaRPr lang="en-GB" sz="1400">
              <a:solidFill>
                <a:srgbClr val="000000"/>
              </a:solidFill>
              <a:ea typeface="ＭＳ Ｐゴシック" pitchFamily="-100" charset="-128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536575" y="1066800"/>
            <a:ext cx="9380538" cy="568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rgbClr val="000000"/>
                </a:solidFill>
                <a:ea typeface="ＭＳ Ｐゴシック" pitchFamily="-100" charset="-128"/>
              </a:rPr>
              <a:t>Strict Activation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2D2DB9"/>
                </a:solidFill>
                <a:ea typeface="ＭＳ Ｐゴシック" pitchFamily="-100" charset="-128"/>
              </a:rPr>
              <a:t>activates if risk-threshold is satisfied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2D2DB9"/>
                </a:solidFill>
                <a:ea typeface="ＭＳ Ｐゴシック" pitchFamily="-100" charset="-128"/>
              </a:rPr>
              <a:t>no deactivation of already activated roles in session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endParaRPr lang="en-US" sz="20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rgbClr val="000000"/>
                </a:solidFill>
                <a:ea typeface="ＭＳ Ｐゴシック" pitchFamily="-100" charset="-128"/>
              </a:rPr>
              <a:t>Activation with System Guided Deactivation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2D2DB9"/>
                </a:solidFill>
                <a:ea typeface="ＭＳ Ｐゴシック" pitchFamily="-100" charset="-128"/>
              </a:rPr>
              <a:t>activates if risk-threshold is satisfied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2D2DB9"/>
                </a:solidFill>
                <a:ea typeface="ＭＳ Ｐゴシック" pitchFamily="-100" charset="-128"/>
              </a:rPr>
              <a:t>if not, system suggests user to deactivate certain activated 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</a:pPr>
            <a:r>
              <a:rPr lang="en-US" sz="2000">
                <a:solidFill>
                  <a:srgbClr val="2D2DB9"/>
                </a:solidFill>
                <a:ea typeface="ＭＳ Ｐゴシック" pitchFamily="-100" charset="-128"/>
              </a:rPr>
              <a:t>	roles in order to lower session risk</a:t>
            </a: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r>
              <a:rPr lang="en-US" sz="2400">
                <a:solidFill>
                  <a:srgbClr val="000000"/>
                </a:solidFill>
                <a:ea typeface="ＭＳ Ｐゴシック" pitchFamily="-100" charset="-128"/>
              </a:rPr>
              <a:t>Activation with System Automated Deactivation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2D2DB9"/>
                </a:solidFill>
                <a:ea typeface="ＭＳ Ｐゴシック" pitchFamily="-100" charset="-128"/>
              </a:rPr>
              <a:t>activates if risk-threshold is satisfied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2D2DB9"/>
                </a:solidFill>
                <a:ea typeface="ＭＳ Ｐゴシック" pitchFamily="-100" charset="-128"/>
              </a:rPr>
              <a:t>if not, system automatically deactivates roles</a:t>
            </a:r>
          </a:p>
          <a:p>
            <a:pPr marL="1033463" lvl="1" indent="-457200" algn="l" eaLnBrk="0" hangingPunct="0">
              <a:buClr>
                <a:srgbClr val="000000"/>
              </a:buClr>
              <a:buSzPct val="75000"/>
              <a:buFont typeface="Symbol" pitchFamily="-100" charset="2"/>
              <a:buChar char=""/>
            </a:pPr>
            <a:r>
              <a:rPr lang="en-US" sz="2000">
                <a:solidFill>
                  <a:srgbClr val="2D2DB9"/>
                </a:solidFill>
                <a:ea typeface="ＭＳ Ｐゴシック" pitchFamily="-100" charset="-128"/>
              </a:rPr>
              <a:t>need a specific role deactivation algorithm (e.g. LRU, heuristics)</a:t>
            </a:r>
          </a:p>
          <a:p>
            <a:pPr marL="641350" indent="-533400" algn="l" eaLnBrk="0" hangingPunct="0">
              <a:buClr>
                <a:srgbClr val="000000"/>
              </a:buClr>
              <a:buSzPct val="45000"/>
              <a:buFont typeface="Wingdings" pitchFamily="-100" charset="2"/>
              <a:buChar char="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  <a:p>
            <a:pPr marL="1033463" lvl="1" indent="-457200" algn="l" eaLnBrk="0" hangingPunct="0">
              <a:buClr>
                <a:srgbClr val="000000"/>
              </a:buClr>
              <a:buSzPct val="45000"/>
            </a:pPr>
            <a:endParaRPr lang="en-US" sz="2400">
              <a:solidFill>
                <a:srgbClr val="000000"/>
              </a:solidFill>
              <a:ea typeface="ＭＳ Ｐゴシック" pitchFamily="-10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9594</TotalTime>
  <Words>1225</Words>
  <Application>Microsoft Office PowerPoint</Application>
  <PresentationFormat>Custom</PresentationFormat>
  <Paragraphs>331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829</cp:revision>
  <cp:lastPrinted>2010-01-06T19:17:48Z</cp:lastPrinted>
  <dcterms:created xsi:type="dcterms:W3CDTF">2012-12-03T02:49:48Z</dcterms:created>
  <dcterms:modified xsi:type="dcterms:W3CDTF">2012-12-17T05:55:21Z</dcterms:modified>
</cp:coreProperties>
</file>