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4" r:id="rId1"/>
  </p:sldMasterIdLst>
  <p:notesMasterIdLst>
    <p:notesMasterId r:id="rId23"/>
  </p:notesMasterIdLst>
  <p:handoutMasterIdLst>
    <p:handoutMasterId r:id="rId24"/>
  </p:handoutMasterIdLst>
  <p:sldIdLst>
    <p:sldId id="278" r:id="rId2"/>
    <p:sldId id="1196" r:id="rId3"/>
    <p:sldId id="1197" r:id="rId4"/>
    <p:sldId id="1198" r:id="rId5"/>
    <p:sldId id="1199" r:id="rId6"/>
    <p:sldId id="1200" r:id="rId7"/>
    <p:sldId id="1201" r:id="rId8"/>
    <p:sldId id="1202" r:id="rId9"/>
    <p:sldId id="1203" r:id="rId10"/>
    <p:sldId id="1204" r:id="rId11"/>
    <p:sldId id="1205" r:id="rId12"/>
    <p:sldId id="1206" r:id="rId13"/>
    <p:sldId id="1207" r:id="rId14"/>
    <p:sldId id="1208" r:id="rId15"/>
    <p:sldId id="1209" r:id="rId16"/>
    <p:sldId id="1211" r:id="rId17"/>
    <p:sldId id="1212" r:id="rId18"/>
    <p:sldId id="1215" r:id="rId19"/>
    <p:sldId id="1213" r:id="rId20"/>
    <p:sldId id="1214" r:id="rId21"/>
    <p:sldId id="1210" r:id="rId22"/>
  </p:sldIdLst>
  <p:sldSz cx="9144000" cy="6858000" type="screen4x3"/>
  <p:notesSz cx="6858000" cy="9296400"/>
  <p:custShowLst>
    <p:custShow name="Manager's Overview" id="0">
      <p:sldLst>
        <p:sld r:id="rId2"/>
      </p:sldLst>
    </p:custShow>
  </p:custShowLst>
  <p:defaultTextStyle>
    <a:defPPr>
      <a:defRPr lang="en-US"/>
    </a:defPPr>
    <a:lvl1pPr algn="l" rtl="0" fontAlgn="base">
      <a:spcBef>
        <a:spcPct val="30000"/>
      </a:spcBef>
      <a:spcAft>
        <a:spcPct val="0"/>
      </a:spcAft>
      <a:defRPr sz="1000" kern="1200">
        <a:solidFill>
          <a:schemeClr val="tx1"/>
        </a:solidFill>
        <a:latin typeface="Arial" charset="0"/>
        <a:ea typeface="ＭＳ Ｐゴシック" pitchFamily="-108" charset="-128"/>
        <a:cs typeface="+mn-cs"/>
      </a:defRPr>
    </a:lvl1pPr>
    <a:lvl2pPr marL="457200" algn="l" rtl="0" fontAlgn="base">
      <a:spcBef>
        <a:spcPct val="30000"/>
      </a:spcBef>
      <a:spcAft>
        <a:spcPct val="0"/>
      </a:spcAft>
      <a:defRPr sz="1000" kern="1200">
        <a:solidFill>
          <a:schemeClr val="tx1"/>
        </a:solidFill>
        <a:latin typeface="Arial" charset="0"/>
        <a:ea typeface="ＭＳ Ｐゴシック" pitchFamily="-108" charset="-128"/>
        <a:cs typeface="+mn-cs"/>
      </a:defRPr>
    </a:lvl2pPr>
    <a:lvl3pPr marL="914400" algn="l" rtl="0" fontAlgn="base">
      <a:spcBef>
        <a:spcPct val="30000"/>
      </a:spcBef>
      <a:spcAft>
        <a:spcPct val="0"/>
      </a:spcAft>
      <a:defRPr sz="1000" kern="1200">
        <a:solidFill>
          <a:schemeClr val="tx1"/>
        </a:solidFill>
        <a:latin typeface="Arial" charset="0"/>
        <a:ea typeface="ＭＳ Ｐゴシック" pitchFamily="-108" charset="-128"/>
        <a:cs typeface="+mn-cs"/>
      </a:defRPr>
    </a:lvl3pPr>
    <a:lvl4pPr marL="1371600" algn="l" rtl="0" fontAlgn="base">
      <a:spcBef>
        <a:spcPct val="30000"/>
      </a:spcBef>
      <a:spcAft>
        <a:spcPct val="0"/>
      </a:spcAft>
      <a:defRPr sz="1000" kern="1200">
        <a:solidFill>
          <a:schemeClr val="tx1"/>
        </a:solidFill>
        <a:latin typeface="Arial" charset="0"/>
        <a:ea typeface="ＭＳ Ｐゴシック" pitchFamily="-108" charset="-128"/>
        <a:cs typeface="+mn-cs"/>
      </a:defRPr>
    </a:lvl4pPr>
    <a:lvl5pPr marL="1828800" algn="l" rtl="0" fontAlgn="base">
      <a:spcBef>
        <a:spcPct val="30000"/>
      </a:spcBef>
      <a:spcAft>
        <a:spcPct val="0"/>
      </a:spcAft>
      <a:defRPr sz="1000" kern="1200">
        <a:solidFill>
          <a:schemeClr val="tx1"/>
        </a:solidFill>
        <a:latin typeface="Arial" charset="0"/>
        <a:ea typeface="ＭＳ Ｐゴシック" pitchFamily="-108" charset="-128"/>
        <a:cs typeface="+mn-cs"/>
      </a:defRPr>
    </a:lvl5pPr>
    <a:lvl6pPr marL="2286000" algn="l" defTabSz="914400" rtl="0" eaLnBrk="1" latinLnBrk="0" hangingPunct="1">
      <a:defRPr sz="1000" kern="1200">
        <a:solidFill>
          <a:schemeClr val="tx1"/>
        </a:solidFill>
        <a:latin typeface="Arial" charset="0"/>
        <a:ea typeface="ＭＳ Ｐゴシック" pitchFamily="-108" charset="-128"/>
        <a:cs typeface="+mn-cs"/>
      </a:defRPr>
    </a:lvl6pPr>
    <a:lvl7pPr marL="2743200" algn="l" defTabSz="914400" rtl="0" eaLnBrk="1" latinLnBrk="0" hangingPunct="1">
      <a:defRPr sz="1000" kern="1200">
        <a:solidFill>
          <a:schemeClr val="tx1"/>
        </a:solidFill>
        <a:latin typeface="Arial" charset="0"/>
        <a:ea typeface="ＭＳ Ｐゴシック" pitchFamily="-108" charset="-128"/>
        <a:cs typeface="+mn-cs"/>
      </a:defRPr>
    </a:lvl7pPr>
    <a:lvl8pPr marL="3200400" algn="l" defTabSz="914400" rtl="0" eaLnBrk="1" latinLnBrk="0" hangingPunct="1">
      <a:defRPr sz="1000" kern="1200">
        <a:solidFill>
          <a:schemeClr val="tx1"/>
        </a:solidFill>
        <a:latin typeface="Arial" charset="0"/>
        <a:ea typeface="ＭＳ Ｐゴシック" pitchFamily="-108" charset="-128"/>
        <a:cs typeface="+mn-cs"/>
      </a:defRPr>
    </a:lvl8pPr>
    <a:lvl9pPr marL="3657600" algn="l" defTabSz="914400" rtl="0" eaLnBrk="1" latinLnBrk="0" hangingPunct="1">
      <a:defRPr sz="1000" kern="1200">
        <a:solidFill>
          <a:schemeClr val="tx1"/>
        </a:solidFill>
        <a:latin typeface="Arial" charset="0"/>
        <a:ea typeface="ＭＳ Ｐゴシック" pitchFamily="-108"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000000"/>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9900"/>
    <a:srgbClr val="008000"/>
    <a:srgbClr val="800080"/>
    <a:srgbClr val="9900CC"/>
    <a:srgbClr val="C0C0C0"/>
    <a:srgbClr val="B2B2B2"/>
    <a:srgbClr val="00FF99"/>
    <a:srgbClr val="00FF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1302" y="-96"/>
      </p:cViewPr>
      <p:guideLst>
        <p:guide orient="horz" pos="2928"/>
        <p:guide pos="2160"/>
      </p:guideLst>
    </p:cSldViewPr>
  </p:notesViewPr>
  <p:gridSpacing cx="36868100" cy="368681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1588"/>
            <a:ext cx="2968625" cy="465138"/>
          </a:xfrm>
          <a:prstGeom prst="rect">
            <a:avLst/>
          </a:prstGeom>
          <a:noFill/>
          <a:ln w="9525">
            <a:noFill/>
            <a:miter lim="800000"/>
            <a:headEnd/>
            <a:tailEnd/>
          </a:ln>
          <a:effectLst/>
        </p:spPr>
        <p:txBody>
          <a:bodyPr vert="horz" wrap="square" lIns="18622" tIns="0" rIns="18622" bIns="0" numCol="1" anchor="t" anchorCtr="0" compatLnSpc="1">
            <a:prstTxWarp prst="textNoShape">
              <a:avLst/>
            </a:prstTxWarp>
          </a:bodyPr>
          <a:lstStyle>
            <a:lvl1pPr defTabSz="809625" eaLnBrk="0" hangingPunct="0">
              <a:spcBef>
                <a:spcPct val="0"/>
              </a:spcBef>
              <a:defRPr sz="1100" i="1">
                <a:solidFill>
                  <a:srgbClr val="6E0043"/>
                </a:solidFill>
              </a:defRPr>
            </a:lvl1pPr>
          </a:lstStyle>
          <a:p>
            <a:endParaRPr lang="en-GB"/>
          </a:p>
        </p:txBody>
      </p:sp>
      <p:sp>
        <p:nvSpPr>
          <p:cNvPr id="4099" name="Rectangle 3"/>
          <p:cNvSpPr>
            <a:spLocks noGrp="1" noChangeArrowheads="1"/>
          </p:cNvSpPr>
          <p:nvPr>
            <p:ph type="dt" sz="quarter" idx="1"/>
          </p:nvPr>
        </p:nvSpPr>
        <p:spPr bwMode="auto">
          <a:xfrm>
            <a:off x="3889375" y="-1588"/>
            <a:ext cx="2968625" cy="465138"/>
          </a:xfrm>
          <a:prstGeom prst="rect">
            <a:avLst/>
          </a:prstGeom>
          <a:noFill/>
          <a:ln w="9525">
            <a:noFill/>
            <a:miter lim="800000"/>
            <a:headEnd/>
            <a:tailEnd/>
          </a:ln>
          <a:effectLst/>
        </p:spPr>
        <p:txBody>
          <a:bodyPr vert="horz" wrap="square" lIns="18622" tIns="0" rIns="18622" bIns="0" numCol="1" anchor="t" anchorCtr="0" compatLnSpc="1">
            <a:prstTxWarp prst="textNoShape">
              <a:avLst/>
            </a:prstTxWarp>
          </a:bodyPr>
          <a:lstStyle>
            <a:lvl1pPr algn="r" defTabSz="809625" eaLnBrk="0" hangingPunct="0">
              <a:spcBef>
                <a:spcPct val="0"/>
              </a:spcBef>
              <a:defRPr sz="1100" i="1">
                <a:solidFill>
                  <a:srgbClr val="6E0043"/>
                </a:solidFill>
              </a:defRPr>
            </a:lvl1pPr>
          </a:lstStyle>
          <a:p>
            <a:endParaRPr lang="en-GB"/>
          </a:p>
        </p:txBody>
      </p:sp>
      <p:sp>
        <p:nvSpPr>
          <p:cNvPr id="4100" name="Rectangle 4"/>
          <p:cNvSpPr>
            <a:spLocks noGrp="1" noChangeArrowheads="1"/>
          </p:cNvSpPr>
          <p:nvPr>
            <p:ph type="ftr" sz="quarter" idx="2"/>
          </p:nvPr>
        </p:nvSpPr>
        <p:spPr bwMode="auto">
          <a:xfrm>
            <a:off x="149225" y="8677275"/>
            <a:ext cx="2968625" cy="466725"/>
          </a:xfrm>
          <a:prstGeom prst="rect">
            <a:avLst/>
          </a:prstGeom>
          <a:noFill/>
          <a:ln w="9525">
            <a:noFill/>
            <a:miter lim="800000"/>
            <a:headEnd/>
            <a:tailEnd/>
          </a:ln>
          <a:effectLst/>
        </p:spPr>
        <p:txBody>
          <a:bodyPr vert="horz" wrap="square" lIns="18622" tIns="0" rIns="18622" bIns="0" numCol="1" anchor="b" anchorCtr="0" compatLnSpc="1">
            <a:prstTxWarp prst="textNoShape">
              <a:avLst/>
            </a:prstTxWarp>
          </a:bodyPr>
          <a:lstStyle>
            <a:lvl1pPr defTabSz="809625" eaLnBrk="0" hangingPunct="0">
              <a:spcBef>
                <a:spcPct val="0"/>
              </a:spcBef>
              <a:defRPr sz="1100" i="1">
                <a:solidFill>
                  <a:srgbClr val="6E0043"/>
                </a:solidFill>
              </a:defRPr>
            </a:lvl1pPr>
          </a:lstStyle>
          <a:p>
            <a:endParaRPr lang="en-GB"/>
          </a:p>
        </p:txBody>
      </p:sp>
      <p:sp>
        <p:nvSpPr>
          <p:cNvPr id="4101" name="Rectangle 5"/>
          <p:cNvSpPr>
            <a:spLocks noGrp="1" noChangeArrowheads="1"/>
          </p:cNvSpPr>
          <p:nvPr>
            <p:ph type="sldNum" sz="quarter" idx="3"/>
          </p:nvPr>
        </p:nvSpPr>
        <p:spPr bwMode="auto">
          <a:xfrm>
            <a:off x="3740150" y="8677275"/>
            <a:ext cx="2968625" cy="466725"/>
          </a:xfrm>
          <a:prstGeom prst="rect">
            <a:avLst/>
          </a:prstGeom>
          <a:noFill/>
          <a:ln w="9525">
            <a:noFill/>
            <a:miter lim="800000"/>
            <a:headEnd/>
            <a:tailEnd/>
          </a:ln>
          <a:effectLst/>
        </p:spPr>
        <p:txBody>
          <a:bodyPr vert="horz" wrap="square" lIns="18622" tIns="0" rIns="18622" bIns="0" numCol="1" anchor="b" anchorCtr="0" compatLnSpc="1">
            <a:prstTxWarp prst="textNoShape">
              <a:avLst/>
            </a:prstTxWarp>
          </a:bodyPr>
          <a:lstStyle>
            <a:lvl1pPr algn="r" defTabSz="809625" eaLnBrk="0" hangingPunct="0">
              <a:spcBef>
                <a:spcPct val="0"/>
              </a:spcBef>
              <a:defRPr sz="1100" i="1">
                <a:solidFill>
                  <a:srgbClr val="6E0043"/>
                </a:solidFill>
              </a:defRPr>
            </a:lvl1pPr>
          </a:lstStyle>
          <a:p>
            <a:endParaRPr lang="en-GB"/>
          </a:p>
        </p:txBody>
      </p:sp>
      <p:sp>
        <p:nvSpPr>
          <p:cNvPr id="4102" name="Rectangle 6"/>
          <p:cNvSpPr>
            <a:spLocks noChangeArrowheads="1"/>
          </p:cNvSpPr>
          <p:nvPr/>
        </p:nvSpPr>
        <p:spPr bwMode="auto">
          <a:xfrm>
            <a:off x="3340100" y="8858250"/>
            <a:ext cx="177800" cy="254000"/>
          </a:xfrm>
          <a:prstGeom prst="rect">
            <a:avLst/>
          </a:prstGeom>
          <a:noFill/>
          <a:ln w="9525">
            <a:noFill/>
            <a:miter lim="800000"/>
            <a:headEnd/>
            <a:tailEnd/>
          </a:ln>
          <a:effectLst/>
        </p:spPr>
        <p:txBody>
          <a:bodyPr wrap="none" anchor="ctr"/>
          <a:lstStyle/>
          <a:p>
            <a:endParaRPr lang="en-US"/>
          </a:p>
        </p:txBody>
      </p:sp>
    </p:spTree>
    <p:extLst>
      <p:ext uri="{BB962C8B-B14F-4D97-AF65-F5344CB8AC3E}">
        <p14:creationId xmlns:p14="http://schemas.microsoft.com/office/powerpoint/2010/main" xmlns="" val="22915273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1588"/>
            <a:ext cx="2968625" cy="465138"/>
          </a:xfrm>
          <a:prstGeom prst="rect">
            <a:avLst/>
          </a:prstGeom>
          <a:noFill/>
          <a:ln w="9525">
            <a:noFill/>
            <a:miter lim="800000"/>
            <a:headEnd/>
            <a:tailEnd/>
          </a:ln>
          <a:effectLst/>
        </p:spPr>
        <p:txBody>
          <a:bodyPr vert="horz" wrap="square" lIns="18622" tIns="0" rIns="18622" bIns="0" numCol="1" anchor="t" anchorCtr="0" compatLnSpc="1">
            <a:prstTxWarp prst="textNoShape">
              <a:avLst/>
            </a:prstTxWarp>
          </a:bodyPr>
          <a:lstStyle>
            <a:lvl1pPr defTabSz="809625" eaLnBrk="0" hangingPunct="0">
              <a:spcBef>
                <a:spcPct val="0"/>
              </a:spcBef>
              <a:defRPr sz="1100" i="1">
                <a:latin typeface="Times New Roman" pitchFamily="-108" charset="0"/>
              </a:defRPr>
            </a:lvl1pPr>
          </a:lstStyle>
          <a:p>
            <a:endParaRPr lang="en-GB"/>
          </a:p>
        </p:txBody>
      </p:sp>
      <p:sp>
        <p:nvSpPr>
          <p:cNvPr id="2051" name="Rectangle 3"/>
          <p:cNvSpPr>
            <a:spLocks noGrp="1" noChangeArrowheads="1"/>
          </p:cNvSpPr>
          <p:nvPr>
            <p:ph type="dt" idx="1"/>
          </p:nvPr>
        </p:nvSpPr>
        <p:spPr bwMode="auto">
          <a:xfrm>
            <a:off x="3889375" y="-1588"/>
            <a:ext cx="2968625" cy="465138"/>
          </a:xfrm>
          <a:prstGeom prst="rect">
            <a:avLst/>
          </a:prstGeom>
          <a:noFill/>
          <a:ln w="9525">
            <a:noFill/>
            <a:miter lim="800000"/>
            <a:headEnd/>
            <a:tailEnd/>
          </a:ln>
          <a:effectLst/>
        </p:spPr>
        <p:txBody>
          <a:bodyPr vert="horz" wrap="square" lIns="18622" tIns="0" rIns="18622" bIns="0" numCol="1" anchor="t" anchorCtr="0" compatLnSpc="1">
            <a:prstTxWarp prst="textNoShape">
              <a:avLst/>
            </a:prstTxWarp>
          </a:bodyPr>
          <a:lstStyle>
            <a:lvl1pPr algn="r" defTabSz="809625" eaLnBrk="0" hangingPunct="0">
              <a:spcBef>
                <a:spcPct val="0"/>
              </a:spcBef>
              <a:defRPr sz="1100" i="1">
                <a:latin typeface="Times New Roman" pitchFamily="-108" charset="0"/>
              </a:defRPr>
            </a:lvl1pPr>
          </a:lstStyle>
          <a:p>
            <a:endParaRPr lang="en-GB"/>
          </a:p>
        </p:txBody>
      </p:sp>
      <p:sp>
        <p:nvSpPr>
          <p:cNvPr id="2052" name="Rectangle 4"/>
          <p:cNvSpPr>
            <a:spLocks noGrp="1" noChangeArrowheads="1"/>
          </p:cNvSpPr>
          <p:nvPr>
            <p:ph type="ftr" sz="quarter" idx="4"/>
          </p:nvPr>
        </p:nvSpPr>
        <p:spPr bwMode="auto">
          <a:xfrm>
            <a:off x="0" y="8831263"/>
            <a:ext cx="2968625" cy="465137"/>
          </a:xfrm>
          <a:prstGeom prst="rect">
            <a:avLst/>
          </a:prstGeom>
          <a:noFill/>
          <a:ln w="9525">
            <a:noFill/>
            <a:miter lim="800000"/>
            <a:headEnd/>
            <a:tailEnd/>
          </a:ln>
          <a:effectLst/>
        </p:spPr>
        <p:txBody>
          <a:bodyPr vert="horz" wrap="square" lIns="18622" tIns="0" rIns="18622" bIns="0" numCol="1" anchor="b" anchorCtr="0" compatLnSpc="1">
            <a:prstTxWarp prst="textNoShape">
              <a:avLst/>
            </a:prstTxWarp>
          </a:bodyPr>
          <a:lstStyle>
            <a:lvl1pPr defTabSz="809625" eaLnBrk="0" hangingPunct="0">
              <a:spcBef>
                <a:spcPct val="0"/>
              </a:spcBef>
              <a:defRPr sz="1100" i="1">
                <a:latin typeface="Times New Roman" pitchFamily="-108" charset="0"/>
              </a:defRPr>
            </a:lvl1pPr>
          </a:lstStyle>
          <a:p>
            <a:endParaRPr lang="en-GB"/>
          </a:p>
        </p:txBody>
      </p:sp>
      <p:sp>
        <p:nvSpPr>
          <p:cNvPr id="2053" name="Rectangle 5"/>
          <p:cNvSpPr>
            <a:spLocks noGrp="1" noChangeArrowheads="1"/>
          </p:cNvSpPr>
          <p:nvPr>
            <p:ph type="sldNum" sz="quarter" idx="5"/>
          </p:nvPr>
        </p:nvSpPr>
        <p:spPr bwMode="auto">
          <a:xfrm>
            <a:off x="3889375" y="8831263"/>
            <a:ext cx="2968625" cy="465137"/>
          </a:xfrm>
          <a:prstGeom prst="rect">
            <a:avLst/>
          </a:prstGeom>
          <a:noFill/>
          <a:ln w="9525">
            <a:noFill/>
            <a:miter lim="800000"/>
            <a:headEnd/>
            <a:tailEnd/>
          </a:ln>
          <a:effectLst/>
        </p:spPr>
        <p:txBody>
          <a:bodyPr vert="horz" wrap="square" lIns="18622" tIns="0" rIns="18622" bIns="0" numCol="1" anchor="b" anchorCtr="0" compatLnSpc="1">
            <a:prstTxWarp prst="textNoShape">
              <a:avLst/>
            </a:prstTxWarp>
          </a:bodyPr>
          <a:lstStyle>
            <a:lvl1pPr algn="r" defTabSz="809625" eaLnBrk="0" hangingPunct="0">
              <a:spcBef>
                <a:spcPct val="0"/>
              </a:spcBef>
              <a:defRPr sz="1100" i="1">
                <a:latin typeface="Times New Roman" pitchFamily="-108" charset="0"/>
              </a:defRPr>
            </a:lvl1pPr>
          </a:lstStyle>
          <a:p>
            <a:endParaRPr lang="en-GB"/>
          </a:p>
        </p:txBody>
      </p:sp>
      <p:sp>
        <p:nvSpPr>
          <p:cNvPr id="2054" name="Rectangle 6"/>
          <p:cNvSpPr>
            <a:spLocks noChangeArrowheads="1"/>
          </p:cNvSpPr>
          <p:nvPr/>
        </p:nvSpPr>
        <p:spPr bwMode="auto">
          <a:xfrm>
            <a:off x="3076575" y="8861425"/>
            <a:ext cx="706438" cy="227013"/>
          </a:xfrm>
          <a:prstGeom prst="rect">
            <a:avLst/>
          </a:prstGeom>
          <a:noFill/>
          <a:ln w="9525">
            <a:noFill/>
            <a:miter lim="800000"/>
            <a:headEnd/>
            <a:tailEnd/>
          </a:ln>
          <a:effectLst/>
        </p:spPr>
        <p:txBody>
          <a:bodyPr wrap="none" lIns="85352" tIns="38798" rIns="85352" bIns="38798">
            <a:spAutoFit/>
          </a:bodyPr>
          <a:lstStyle/>
          <a:p>
            <a:pPr algn="ctr" defTabSz="771525" eaLnBrk="0" hangingPunct="0">
              <a:lnSpc>
                <a:spcPct val="90000"/>
              </a:lnSpc>
              <a:spcBef>
                <a:spcPct val="0"/>
              </a:spcBef>
            </a:pPr>
            <a:r>
              <a:rPr lang="en-GB" sz="1100"/>
              <a:t>Page </a:t>
            </a:r>
            <a:fld id="{F451849C-062C-41C2-9E1D-B98A13A78C58}" type="slidenum">
              <a:rPr lang="en-GB" sz="1100"/>
              <a:pPr algn="ctr" defTabSz="771525" eaLnBrk="0" hangingPunct="0">
                <a:lnSpc>
                  <a:spcPct val="90000"/>
                </a:lnSpc>
                <a:spcBef>
                  <a:spcPct val="0"/>
                </a:spcBef>
              </a:pPr>
              <a:t>‹#›</a:t>
            </a:fld>
            <a:endParaRPr lang="en-GB" sz="1100"/>
          </a:p>
        </p:txBody>
      </p:sp>
      <p:sp>
        <p:nvSpPr>
          <p:cNvPr id="14343" name="Rectangle 7"/>
          <p:cNvSpPr>
            <a:spLocks noGrp="1" noRot="1" noChangeAspect="1" noChangeArrowheads="1" noTextEdit="1"/>
          </p:cNvSpPr>
          <p:nvPr>
            <p:ph type="sldImg" idx="2"/>
          </p:nvPr>
        </p:nvSpPr>
        <p:spPr bwMode="auto">
          <a:xfrm>
            <a:off x="1117600" y="708025"/>
            <a:ext cx="4627563" cy="3470275"/>
          </a:xfrm>
          <a:prstGeom prst="rect">
            <a:avLst/>
          </a:prstGeom>
          <a:noFill/>
          <a:ln w="12700">
            <a:solidFill>
              <a:schemeClr val="tx1"/>
            </a:solidFill>
            <a:miter lim="800000"/>
            <a:headEnd/>
            <a:tailEnd/>
          </a:ln>
        </p:spPr>
      </p:sp>
      <p:sp>
        <p:nvSpPr>
          <p:cNvPr id="2056" name="Rectangle 8"/>
          <p:cNvSpPr>
            <a:spLocks noGrp="1" noChangeArrowheads="1"/>
          </p:cNvSpPr>
          <p:nvPr>
            <p:ph type="body" sz="quarter" idx="3"/>
          </p:nvPr>
        </p:nvSpPr>
        <p:spPr bwMode="auto">
          <a:xfrm>
            <a:off x="914400" y="4413250"/>
            <a:ext cx="5029200" cy="4183063"/>
          </a:xfrm>
          <a:prstGeom prst="rect">
            <a:avLst/>
          </a:prstGeom>
          <a:noFill/>
          <a:ln w="9525">
            <a:noFill/>
            <a:miter lim="800000"/>
            <a:headEnd/>
            <a:tailEnd/>
          </a:ln>
          <a:effectLst/>
        </p:spPr>
        <p:txBody>
          <a:bodyPr vert="horz" wrap="square" lIns="90008" tIns="38798" rIns="90008" bIns="38798" numCol="1" anchor="t" anchorCtr="0" compatLnSpc="1">
            <a:prstTxWarp prst="textNoShape">
              <a:avLst/>
            </a:prstTxWarp>
          </a:bodyPr>
          <a:lstStyle/>
          <a:p>
            <a:pPr lvl="0"/>
            <a:r>
              <a:rPr lang="en-US" smtClean="0"/>
              <a:t>Body Text</a:t>
            </a:r>
          </a:p>
        </p:txBody>
      </p:sp>
      <p:sp>
        <p:nvSpPr>
          <p:cNvPr id="2057" name="Text Box 9"/>
          <p:cNvSpPr txBox="1">
            <a:spLocks noChangeArrowheads="1"/>
          </p:cNvSpPr>
          <p:nvPr/>
        </p:nvSpPr>
        <p:spPr bwMode="auto">
          <a:xfrm rot="-5400000">
            <a:off x="-3399631" y="4310856"/>
            <a:ext cx="7951788" cy="561975"/>
          </a:xfrm>
          <a:prstGeom prst="rect">
            <a:avLst/>
          </a:prstGeom>
          <a:noFill/>
          <a:ln w="12700">
            <a:noFill/>
            <a:miter lim="800000"/>
            <a:headEnd type="none" w="sm" len="sm"/>
            <a:tailEnd type="none" w="sm" len="sm"/>
          </a:ln>
          <a:effectLst>
            <a:outerShdw blurRad="63500" dist="37026" dir="19001120" algn="ctr" rotWithShape="0">
              <a:schemeClr val="bg2">
                <a:alpha val="74997"/>
              </a:schemeClr>
            </a:outerShdw>
          </a:effectLst>
        </p:spPr>
        <p:txBody>
          <a:bodyPr lIns="87438" tIns="43720" rIns="87438" bIns="43720">
            <a:spAutoFit/>
          </a:bodyPr>
          <a:lstStyle/>
          <a:p>
            <a:pPr defTabSz="874713">
              <a:spcBef>
                <a:spcPct val="50000"/>
              </a:spcBef>
            </a:pPr>
            <a:r>
              <a:rPr lang="en-GB" sz="3100" b="1">
                <a:solidFill>
                  <a:srgbClr val="FF0000"/>
                </a:solidFill>
              </a:rPr>
              <a:t>NOTES FOR CERT INTERNAL USE ONLY</a:t>
            </a:r>
          </a:p>
        </p:txBody>
      </p:sp>
      <p:sp>
        <p:nvSpPr>
          <p:cNvPr id="2058" name="Text Box 10"/>
          <p:cNvSpPr txBox="1">
            <a:spLocks noChangeArrowheads="1"/>
          </p:cNvSpPr>
          <p:nvPr/>
        </p:nvSpPr>
        <p:spPr bwMode="auto">
          <a:xfrm rot="-5400000">
            <a:off x="2454275" y="4564063"/>
            <a:ext cx="7953375" cy="561975"/>
          </a:xfrm>
          <a:prstGeom prst="rect">
            <a:avLst/>
          </a:prstGeom>
          <a:noFill/>
          <a:ln w="12700">
            <a:noFill/>
            <a:miter lim="800000"/>
            <a:headEnd type="none" w="sm" len="sm"/>
            <a:tailEnd type="none" w="sm" len="sm"/>
          </a:ln>
          <a:effectLst>
            <a:outerShdw blurRad="63500" dist="37026" dir="19001120" algn="ctr" rotWithShape="0">
              <a:schemeClr val="bg2">
                <a:alpha val="74997"/>
              </a:schemeClr>
            </a:outerShdw>
          </a:effectLst>
        </p:spPr>
        <p:txBody>
          <a:bodyPr lIns="87438" tIns="43720" rIns="87438" bIns="43720">
            <a:spAutoFit/>
          </a:bodyPr>
          <a:lstStyle/>
          <a:p>
            <a:pPr defTabSz="874713">
              <a:spcBef>
                <a:spcPct val="50000"/>
              </a:spcBef>
            </a:pPr>
            <a:r>
              <a:rPr lang="en-GB" sz="3100" b="1">
                <a:solidFill>
                  <a:srgbClr val="FF0000"/>
                </a:solidFill>
              </a:rPr>
              <a:t>NOTES FOR CERT INTERNAL USE ONLY</a:t>
            </a:r>
          </a:p>
        </p:txBody>
      </p:sp>
    </p:spTree>
    <p:extLst>
      <p:ext uri="{BB962C8B-B14F-4D97-AF65-F5344CB8AC3E}">
        <p14:creationId xmlns:p14="http://schemas.microsoft.com/office/powerpoint/2010/main" xmlns="" val="1333232975"/>
      </p:ext>
    </p:extLst>
  </p:cSld>
  <p:clrMap bg1="lt1" tx1="dk1" bg2="lt2" tx2="dk2" accent1="accent1" accent2="accent2" accent3="accent3" accent4="accent4" accent5="accent5" accent6="accent6" hlink="hlink" folHlink="folHlink"/>
  <p:notesStyle>
    <a:lvl1pPr algn="l" defTabSz="800100" rtl="0" eaLnBrk="0" fontAlgn="base" hangingPunct="0">
      <a:lnSpc>
        <a:spcPct val="89000"/>
      </a:lnSpc>
      <a:spcBef>
        <a:spcPct val="40000"/>
      </a:spcBef>
      <a:spcAft>
        <a:spcPct val="0"/>
      </a:spcAft>
      <a:defRPr sz="1100" kern="1200">
        <a:solidFill>
          <a:schemeClr val="tx1"/>
        </a:solidFill>
        <a:latin typeface="Arial" pitchFamily="-60" charset="0"/>
        <a:ea typeface="ＭＳ Ｐゴシック" pitchFamily="89" charset="-128"/>
        <a:cs typeface="ＭＳ Ｐゴシック" pitchFamily="89" charset="-128"/>
      </a:defRPr>
    </a:lvl1pPr>
    <a:lvl2pPr marL="37931725" indent="-37474525" algn="l" defTabSz="800100" rtl="0" eaLnBrk="0" fontAlgn="base" hangingPunct="0">
      <a:lnSpc>
        <a:spcPct val="89000"/>
      </a:lnSpc>
      <a:spcBef>
        <a:spcPct val="40000"/>
      </a:spcBef>
      <a:spcAft>
        <a:spcPct val="0"/>
      </a:spcAft>
      <a:defRPr sz="1100" kern="1200">
        <a:solidFill>
          <a:schemeClr val="tx1"/>
        </a:solidFill>
        <a:latin typeface="Arial" pitchFamily="-60" charset="0"/>
        <a:ea typeface="ＭＳ Ｐゴシック" pitchFamily="-60" charset="-128"/>
        <a:cs typeface="+mn-cs"/>
      </a:defRPr>
    </a:lvl2pPr>
    <a:lvl3pPr marL="1143000" indent="-228600" algn="l" defTabSz="800100" rtl="0" eaLnBrk="0" fontAlgn="base" hangingPunct="0">
      <a:lnSpc>
        <a:spcPct val="89000"/>
      </a:lnSpc>
      <a:spcBef>
        <a:spcPct val="40000"/>
      </a:spcBef>
      <a:spcAft>
        <a:spcPct val="0"/>
      </a:spcAft>
      <a:defRPr sz="1100" kern="1200">
        <a:solidFill>
          <a:schemeClr val="tx1"/>
        </a:solidFill>
        <a:latin typeface="Arial" pitchFamily="-60" charset="0"/>
        <a:ea typeface="ＭＳ Ｐゴシック" pitchFamily="-60" charset="-128"/>
        <a:cs typeface="+mn-cs"/>
      </a:defRPr>
    </a:lvl3pPr>
    <a:lvl4pPr marL="1600200" indent="-228600" algn="l" defTabSz="800100" rtl="0" eaLnBrk="0" fontAlgn="base" hangingPunct="0">
      <a:lnSpc>
        <a:spcPct val="89000"/>
      </a:lnSpc>
      <a:spcBef>
        <a:spcPct val="40000"/>
      </a:spcBef>
      <a:spcAft>
        <a:spcPct val="0"/>
      </a:spcAft>
      <a:defRPr sz="1100" kern="1200">
        <a:solidFill>
          <a:schemeClr val="tx1"/>
        </a:solidFill>
        <a:latin typeface="Arial" pitchFamily="-60" charset="0"/>
        <a:ea typeface="ＭＳ Ｐゴシック" pitchFamily="-60" charset="-128"/>
        <a:cs typeface="+mn-cs"/>
      </a:defRPr>
    </a:lvl4pPr>
    <a:lvl5pPr marL="2057400" indent="-228600" algn="l" defTabSz="800100" rtl="0" eaLnBrk="0" fontAlgn="base" hangingPunct="0">
      <a:lnSpc>
        <a:spcPct val="89000"/>
      </a:lnSpc>
      <a:spcBef>
        <a:spcPct val="40000"/>
      </a:spcBef>
      <a:spcAft>
        <a:spcPct val="0"/>
      </a:spcAft>
      <a:defRPr sz="1100" kern="1200">
        <a:solidFill>
          <a:schemeClr val="tx1"/>
        </a:solidFill>
        <a:latin typeface="Arial" pitchFamily="-60" charset="0"/>
        <a:ea typeface="ＭＳ Ｐゴシック" pitchFamily="-60"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spect="1" noChangeArrowheads="1" noTextEdit="1"/>
          </p:cNvSpPr>
          <p:nvPr>
            <p:ph type="sldImg"/>
          </p:nvPr>
        </p:nvSpPr>
        <p:spPr>
          <a:ln cap="flat"/>
        </p:spPr>
      </p:sp>
      <p:sp>
        <p:nvSpPr>
          <p:cNvPr id="16387" name="Rectangle 3"/>
          <p:cNvSpPr>
            <a:spLocks noGrp="1" noChangeArrowheads="1"/>
          </p:cNvSpPr>
          <p:nvPr>
            <p:ph type="body" idx="1"/>
          </p:nvPr>
        </p:nvSpPr>
        <p:spPr>
          <a:noFill/>
          <a:ln/>
        </p:spPr>
        <p:txBody>
          <a:bodyPr/>
          <a:lstStyle/>
          <a:p>
            <a:pPr eaLnBrk="1" hangingPunct="1"/>
            <a:endParaRPr lang="en-GB" sz="1600" b="1" smtClean="0">
              <a:latin typeface="Arial" charset="0"/>
              <a:ea typeface="ＭＳ Ｐゴシック" pitchFamily="-108"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bwMode="gray">
      <p:bgPr>
        <a:solidFill>
          <a:schemeClr val="bg1"/>
        </a:solidFill>
        <a:effectLst/>
      </p:bgPr>
    </p:bg>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srcRect l="23288"/>
          <a:stretch>
            <a:fillRect/>
          </a:stretch>
        </p:blipFill>
        <p:spPr bwMode="auto">
          <a:xfrm>
            <a:off x="0" y="0"/>
            <a:ext cx="3200400" cy="6376988"/>
          </a:xfrm>
          <a:prstGeom prst="rect">
            <a:avLst/>
          </a:prstGeom>
          <a:noFill/>
          <a:ln w="6350">
            <a:noFill/>
            <a:miter lim="800000"/>
            <a:headEnd/>
            <a:tailEnd/>
          </a:ln>
        </p:spPr>
      </p:pic>
      <p:pic>
        <p:nvPicPr>
          <p:cNvPr id="5" name="Picture 3"/>
          <p:cNvPicPr>
            <a:picLocks noChangeAspect="1" noChangeArrowheads="1"/>
          </p:cNvPicPr>
          <p:nvPr/>
        </p:nvPicPr>
        <p:blipFill>
          <a:blip r:embed="rId3"/>
          <a:srcRect/>
          <a:stretch>
            <a:fillRect/>
          </a:stretch>
        </p:blipFill>
        <p:spPr bwMode="auto">
          <a:xfrm>
            <a:off x="3181350" y="304800"/>
            <a:ext cx="1600200" cy="1179513"/>
          </a:xfrm>
          <a:prstGeom prst="rect">
            <a:avLst/>
          </a:prstGeom>
          <a:noFill/>
          <a:ln w="9525">
            <a:noFill/>
            <a:miter lim="800000"/>
            <a:headEnd/>
            <a:tailEnd/>
          </a:ln>
        </p:spPr>
      </p:pic>
      <p:sp>
        <p:nvSpPr>
          <p:cNvPr id="6" name="Rectangle 4"/>
          <p:cNvSpPr>
            <a:spLocks noChangeArrowheads="1"/>
          </p:cNvSpPr>
          <p:nvPr/>
        </p:nvSpPr>
        <p:spPr bwMode="auto">
          <a:xfrm>
            <a:off x="0" y="6400800"/>
            <a:ext cx="9144000" cy="457200"/>
          </a:xfrm>
          <a:prstGeom prst="rect">
            <a:avLst/>
          </a:prstGeom>
          <a:solidFill>
            <a:srgbClr val="DDDDDD"/>
          </a:solidFill>
          <a:ln w="9525">
            <a:noFill/>
            <a:miter lim="800000"/>
            <a:headEnd/>
            <a:tailEnd/>
          </a:ln>
          <a:effectLst/>
        </p:spPr>
        <p:txBody>
          <a:bodyPr wrap="none" lIns="92309" tIns="46154" rIns="92309" bIns="46154" anchor="ctr"/>
          <a:lstStyle/>
          <a:p>
            <a:endParaRPr lang="en-US"/>
          </a:p>
        </p:txBody>
      </p:sp>
      <p:sp>
        <p:nvSpPr>
          <p:cNvPr id="7" name="Rectangle 6"/>
          <p:cNvSpPr>
            <a:spLocks noChangeArrowheads="1"/>
          </p:cNvSpPr>
          <p:nvPr/>
        </p:nvSpPr>
        <p:spPr bwMode="auto">
          <a:xfrm>
            <a:off x="4718053" y="6520820"/>
            <a:ext cx="4273548" cy="261610"/>
          </a:xfrm>
          <a:prstGeom prst="rect">
            <a:avLst/>
          </a:prstGeom>
          <a:noFill/>
          <a:ln w="6350">
            <a:noFill/>
            <a:miter lim="800000"/>
            <a:headEnd/>
            <a:tailEnd/>
          </a:ln>
          <a:effectLst/>
        </p:spPr>
        <p:txBody>
          <a:bodyPr wrap="square" anchor="ctr">
            <a:spAutoFit/>
          </a:bodyPr>
          <a:lstStyle/>
          <a:p>
            <a:pPr marL="177800" indent="-177800" algn="r" eaLnBrk="0" hangingPunct="0">
              <a:lnSpc>
                <a:spcPct val="110000"/>
              </a:lnSpc>
              <a:spcBef>
                <a:spcPct val="0"/>
              </a:spcBef>
            </a:pPr>
            <a:r>
              <a:rPr lang="en-US" b="1" dirty="0" smtClean="0"/>
              <a:t>UNCLASSIFIED                      © 2011 </a:t>
            </a:r>
            <a:r>
              <a:rPr lang="en-US" b="1" dirty="0"/>
              <a:t>Carnegie Mellon University</a:t>
            </a:r>
          </a:p>
        </p:txBody>
      </p:sp>
      <p:pic>
        <p:nvPicPr>
          <p:cNvPr id="8" name="Picture 8"/>
          <p:cNvPicPr>
            <a:picLocks noChangeAspect="1" noChangeArrowheads="1"/>
          </p:cNvPicPr>
          <p:nvPr/>
        </p:nvPicPr>
        <p:blipFill>
          <a:blip r:embed="rId4"/>
          <a:srcRect r="1515"/>
          <a:stretch>
            <a:fillRect/>
          </a:stretch>
        </p:blipFill>
        <p:spPr bwMode="auto">
          <a:xfrm>
            <a:off x="76200" y="6459538"/>
            <a:ext cx="4419600" cy="398462"/>
          </a:xfrm>
          <a:prstGeom prst="rect">
            <a:avLst/>
          </a:prstGeom>
          <a:noFill/>
          <a:ln w="9525">
            <a:noFill/>
            <a:miter lim="800000"/>
            <a:headEnd/>
            <a:tailEnd/>
          </a:ln>
        </p:spPr>
      </p:pic>
      <p:sp>
        <p:nvSpPr>
          <p:cNvPr id="1859589" name="Rectangle 5"/>
          <p:cNvSpPr>
            <a:spLocks noGrp="1" noChangeArrowheads="1"/>
          </p:cNvSpPr>
          <p:nvPr>
            <p:ph type="ctrTitle"/>
          </p:nvPr>
        </p:nvSpPr>
        <p:spPr bwMode="white">
          <a:xfrm>
            <a:off x="3200400" y="2209800"/>
            <a:ext cx="5486400" cy="1295400"/>
          </a:xfrm>
        </p:spPr>
        <p:txBody>
          <a:bodyPr lIns="91440" tIns="45720" rIns="91440" bIns="45720" anchor="t"/>
          <a:lstStyle>
            <a:lvl1pPr>
              <a:lnSpc>
                <a:spcPct val="100000"/>
              </a:lnSpc>
              <a:defRPr sz="3500"/>
            </a:lvl1pPr>
          </a:lstStyle>
          <a:p>
            <a:r>
              <a:rPr lang="en-US"/>
              <a:t>Click to edit Master title style</a:t>
            </a:r>
          </a:p>
        </p:txBody>
      </p:sp>
      <p:sp>
        <p:nvSpPr>
          <p:cNvPr id="1859591" name="Rectangle 7"/>
          <p:cNvSpPr>
            <a:spLocks noGrp="1" noChangeArrowheads="1"/>
          </p:cNvSpPr>
          <p:nvPr>
            <p:ph type="subTitle" sz="quarter" idx="1"/>
          </p:nvPr>
        </p:nvSpPr>
        <p:spPr bwMode="auto">
          <a:xfrm>
            <a:off x="3200400" y="4740275"/>
            <a:ext cx="5486400" cy="457200"/>
          </a:xfrm>
          <a:ln w="6350"/>
        </p:spPr>
        <p:txBody>
          <a:bodyPr lIns="91440" tIns="45720" rIns="91440" bIns="45720" anchor="ctr">
            <a:spAutoFit/>
          </a:bodyPr>
          <a:lstStyle>
            <a:lvl1pPr>
              <a:spcAft>
                <a:spcPct val="0"/>
              </a:spcAft>
              <a:tabLst>
                <a:tab pos="2463800" algn="l"/>
              </a:tabLst>
              <a:defRPr sz="2400" b="1"/>
            </a:lvl1pPr>
          </a:lstStyle>
          <a:p>
            <a:r>
              <a:rPr lang="en-US"/>
              <a:t>Click to edit Master subtitle style</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7338" y="228600"/>
            <a:ext cx="2125662" cy="601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60350" y="228600"/>
            <a:ext cx="6224588" cy="601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4800" y="1143000"/>
            <a:ext cx="41529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1143000"/>
            <a:ext cx="41529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chemeClr val="bg1"/>
        </a:solidFill>
        <a:effectLst/>
      </p:bgPr>
    </p:bg>
    <p:spTree>
      <p:nvGrpSpPr>
        <p:cNvPr id="1" name=""/>
        <p:cNvGrpSpPr/>
        <p:nvPr/>
      </p:nvGrpSpPr>
      <p:grpSpPr>
        <a:xfrm>
          <a:off x="0" y="0"/>
          <a:ext cx="0" cy="0"/>
          <a:chOff x="0" y="0"/>
          <a:chExt cx="0" cy="0"/>
        </a:xfrm>
      </p:grpSpPr>
      <p:sp>
        <p:nvSpPr>
          <p:cNvPr id="1858562" name="Rectangle 2"/>
          <p:cNvSpPr>
            <a:spLocks noChangeArrowheads="1"/>
          </p:cNvSpPr>
          <p:nvPr/>
        </p:nvSpPr>
        <p:spPr bwMode="auto">
          <a:xfrm>
            <a:off x="0" y="6488113"/>
            <a:ext cx="9144000" cy="369887"/>
          </a:xfrm>
          <a:prstGeom prst="rect">
            <a:avLst/>
          </a:prstGeom>
          <a:solidFill>
            <a:srgbClr val="DDDDDD"/>
          </a:solidFill>
          <a:ln w="9525">
            <a:noFill/>
            <a:miter lim="800000"/>
            <a:headEnd/>
            <a:tailEnd/>
          </a:ln>
          <a:effectLst/>
        </p:spPr>
        <p:txBody>
          <a:bodyPr wrap="none" lIns="92309" tIns="46154" rIns="92309" bIns="46154" anchor="ctr"/>
          <a:lstStyle/>
          <a:p>
            <a:endParaRPr lang="en-US"/>
          </a:p>
        </p:txBody>
      </p:sp>
      <p:sp>
        <p:nvSpPr>
          <p:cNvPr id="1027" name="Rectangle 3"/>
          <p:cNvSpPr>
            <a:spLocks noGrp="1" noChangeArrowheads="1"/>
          </p:cNvSpPr>
          <p:nvPr>
            <p:ph type="body" idx="1"/>
          </p:nvPr>
        </p:nvSpPr>
        <p:spPr bwMode="gray">
          <a:xfrm>
            <a:off x="304800" y="1143000"/>
            <a:ext cx="8458200" cy="51054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title"/>
          </p:nvPr>
        </p:nvSpPr>
        <p:spPr bwMode="auto">
          <a:xfrm>
            <a:off x="260350" y="228600"/>
            <a:ext cx="8474075" cy="714375"/>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lvl="0"/>
            <a:r>
              <a:rPr lang="en-US" smtClean="0"/>
              <a:t>Click to edit Master title style</a:t>
            </a:r>
          </a:p>
        </p:txBody>
      </p:sp>
      <p:sp>
        <p:nvSpPr>
          <p:cNvPr id="1858565" name="Rectangle 5"/>
          <p:cNvSpPr>
            <a:spLocks noChangeArrowheads="1"/>
          </p:cNvSpPr>
          <p:nvPr/>
        </p:nvSpPr>
        <p:spPr bwMode="auto">
          <a:xfrm>
            <a:off x="8558213" y="6581775"/>
            <a:ext cx="323850" cy="228600"/>
          </a:xfrm>
          <a:prstGeom prst="rect">
            <a:avLst/>
          </a:prstGeom>
          <a:noFill/>
          <a:ln w="6350">
            <a:noFill/>
            <a:miter lim="800000"/>
            <a:headEnd/>
            <a:tailEnd/>
          </a:ln>
          <a:effectLst/>
        </p:spPr>
        <p:txBody>
          <a:bodyPr wrap="none" anchor="ctr">
            <a:spAutoFit/>
          </a:bodyPr>
          <a:lstStyle/>
          <a:p>
            <a:pPr algn="ctr" eaLnBrk="0" hangingPunct="0">
              <a:spcBef>
                <a:spcPct val="0"/>
              </a:spcBef>
            </a:pPr>
            <a:fld id="{DD883E99-F7F3-4631-A723-B89ACEC7EF4B}" type="slidenum">
              <a:rPr lang="en-US" sz="900" b="1"/>
              <a:pPr algn="ctr" eaLnBrk="0" hangingPunct="0">
                <a:spcBef>
                  <a:spcPct val="0"/>
                </a:spcBef>
              </a:pPr>
              <a:t>‹#›</a:t>
            </a:fld>
            <a:endParaRPr lang="en-US" sz="900" b="1"/>
          </a:p>
        </p:txBody>
      </p:sp>
      <p:sp>
        <p:nvSpPr>
          <p:cNvPr id="1858566" name="Line 6"/>
          <p:cNvSpPr>
            <a:spLocks noChangeShapeType="1"/>
          </p:cNvSpPr>
          <p:nvPr/>
        </p:nvSpPr>
        <p:spPr bwMode="auto">
          <a:xfrm>
            <a:off x="304800" y="977900"/>
            <a:ext cx="8458200" cy="1588"/>
          </a:xfrm>
          <a:prstGeom prst="line">
            <a:avLst/>
          </a:prstGeom>
          <a:noFill/>
          <a:ln w="12700" cap="rnd">
            <a:solidFill>
              <a:schemeClr val="bg2"/>
            </a:solidFill>
            <a:prstDash val="sysDot"/>
            <a:round/>
            <a:headEnd/>
            <a:tailEnd/>
          </a:ln>
          <a:effectLst/>
        </p:spPr>
        <p:txBody>
          <a:bodyPr wrap="none" lIns="0" tIns="0" anchor="ctr"/>
          <a:lstStyle/>
          <a:p>
            <a:pPr>
              <a:defRPr/>
            </a:pPr>
            <a:endParaRPr lang="en-US">
              <a:latin typeface="Arial" pitchFamily="-60" charset="0"/>
              <a:ea typeface="ＭＳ Ｐゴシック" pitchFamily="-60" charset="-128"/>
              <a:cs typeface="ＭＳ Ｐゴシック" pitchFamily="-60" charset="-128"/>
            </a:endParaRPr>
          </a:p>
        </p:txBody>
      </p:sp>
      <p:pic>
        <p:nvPicPr>
          <p:cNvPr id="1031" name="Picture 7"/>
          <p:cNvPicPr>
            <a:picLocks noChangeAspect="1" noChangeArrowheads="1"/>
          </p:cNvPicPr>
          <p:nvPr/>
        </p:nvPicPr>
        <p:blipFill>
          <a:blip r:embed="rId13"/>
          <a:srcRect t="4584" r="1852"/>
          <a:stretch>
            <a:fillRect/>
          </a:stretch>
        </p:blipFill>
        <p:spPr bwMode="auto">
          <a:xfrm>
            <a:off x="152400" y="6494463"/>
            <a:ext cx="4038600" cy="36353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81" r:id="rId1"/>
    <p:sldLayoutId id="2147483771" r:id="rId2"/>
    <p:sldLayoutId id="2147483772" r:id="rId3"/>
    <p:sldLayoutId id="2147483773" r:id="rId4"/>
    <p:sldLayoutId id="2147483774" r:id="rId5"/>
    <p:sldLayoutId id="2147483775" r:id="rId6"/>
    <p:sldLayoutId id="2147483776" r:id="rId7"/>
    <p:sldLayoutId id="2147483777" r:id="rId8"/>
    <p:sldLayoutId id="2147483778" r:id="rId9"/>
    <p:sldLayoutId id="2147483779" r:id="rId10"/>
    <p:sldLayoutId id="2147483780" r:id="rId11"/>
  </p:sldLayoutIdLst>
  <p:transition/>
  <p:txStyles>
    <p:titleStyle>
      <a:lvl1pPr algn="l" rtl="0" eaLnBrk="0" fontAlgn="base" hangingPunct="0">
        <a:lnSpc>
          <a:spcPct val="80000"/>
        </a:lnSpc>
        <a:spcBef>
          <a:spcPct val="0"/>
        </a:spcBef>
        <a:spcAft>
          <a:spcPct val="0"/>
        </a:spcAft>
        <a:defRPr sz="3600" b="1">
          <a:solidFill>
            <a:schemeClr val="tx1"/>
          </a:solidFill>
          <a:latin typeface="+mj-lt"/>
          <a:ea typeface="ＭＳ Ｐゴシック" pitchFamily="89" charset="-128"/>
          <a:cs typeface="ＭＳ Ｐゴシック" pitchFamily="89" charset="-128"/>
        </a:defRPr>
      </a:lvl1pPr>
      <a:lvl2pPr algn="l" rtl="0" eaLnBrk="0" fontAlgn="base" hangingPunct="0">
        <a:lnSpc>
          <a:spcPct val="80000"/>
        </a:lnSpc>
        <a:spcBef>
          <a:spcPct val="0"/>
        </a:spcBef>
        <a:spcAft>
          <a:spcPct val="0"/>
        </a:spcAft>
        <a:defRPr sz="3600" b="1">
          <a:solidFill>
            <a:schemeClr val="tx1"/>
          </a:solidFill>
          <a:latin typeface="Arial" pitchFamily="-60" charset="0"/>
          <a:ea typeface="ＭＳ Ｐゴシック" pitchFamily="89" charset="-128"/>
          <a:cs typeface="ＭＳ Ｐゴシック" pitchFamily="89" charset="-128"/>
        </a:defRPr>
      </a:lvl2pPr>
      <a:lvl3pPr algn="l" rtl="0" eaLnBrk="0" fontAlgn="base" hangingPunct="0">
        <a:lnSpc>
          <a:spcPct val="80000"/>
        </a:lnSpc>
        <a:spcBef>
          <a:spcPct val="0"/>
        </a:spcBef>
        <a:spcAft>
          <a:spcPct val="0"/>
        </a:spcAft>
        <a:defRPr sz="3600" b="1">
          <a:solidFill>
            <a:schemeClr val="tx1"/>
          </a:solidFill>
          <a:latin typeface="Arial" pitchFamily="-60" charset="0"/>
          <a:ea typeface="ＭＳ Ｐゴシック" pitchFamily="89" charset="-128"/>
          <a:cs typeface="ＭＳ Ｐゴシック" pitchFamily="89" charset="-128"/>
        </a:defRPr>
      </a:lvl3pPr>
      <a:lvl4pPr algn="l" rtl="0" eaLnBrk="0" fontAlgn="base" hangingPunct="0">
        <a:lnSpc>
          <a:spcPct val="80000"/>
        </a:lnSpc>
        <a:spcBef>
          <a:spcPct val="0"/>
        </a:spcBef>
        <a:spcAft>
          <a:spcPct val="0"/>
        </a:spcAft>
        <a:defRPr sz="3600" b="1">
          <a:solidFill>
            <a:schemeClr val="tx1"/>
          </a:solidFill>
          <a:latin typeface="Arial" pitchFamily="-60" charset="0"/>
          <a:ea typeface="ＭＳ Ｐゴシック" pitchFamily="89" charset="-128"/>
          <a:cs typeface="ＭＳ Ｐゴシック" pitchFamily="89" charset="-128"/>
        </a:defRPr>
      </a:lvl4pPr>
      <a:lvl5pPr algn="l" rtl="0" eaLnBrk="0" fontAlgn="base" hangingPunct="0">
        <a:lnSpc>
          <a:spcPct val="80000"/>
        </a:lnSpc>
        <a:spcBef>
          <a:spcPct val="0"/>
        </a:spcBef>
        <a:spcAft>
          <a:spcPct val="0"/>
        </a:spcAft>
        <a:defRPr sz="3600" b="1">
          <a:solidFill>
            <a:schemeClr val="tx1"/>
          </a:solidFill>
          <a:latin typeface="Arial" pitchFamily="-60" charset="0"/>
          <a:ea typeface="ＭＳ Ｐゴシック" pitchFamily="89" charset="-128"/>
          <a:cs typeface="ＭＳ Ｐゴシック" pitchFamily="89" charset="-128"/>
        </a:defRPr>
      </a:lvl5pPr>
      <a:lvl6pPr marL="457200" algn="l" rtl="0" fontAlgn="base">
        <a:lnSpc>
          <a:spcPct val="80000"/>
        </a:lnSpc>
        <a:spcBef>
          <a:spcPct val="0"/>
        </a:spcBef>
        <a:spcAft>
          <a:spcPct val="0"/>
        </a:spcAft>
        <a:defRPr sz="3600" b="1">
          <a:solidFill>
            <a:schemeClr val="tx1"/>
          </a:solidFill>
          <a:latin typeface="Arial" pitchFamily="-60" charset="0"/>
        </a:defRPr>
      </a:lvl6pPr>
      <a:lvl7pPr marL="914400" algn="l" rtl="0" fontAlgn="base">
        <a:lnSpc>
          <a:spcPct val="80000"/>
        </a:lnSpc>
        <a:spcBef>
          <a:spcPct val="0"/>
        </a:spcBef>
        <a:spcAft>
          <a:spcPct val="0"/>
        </a:spcAft>
        <a:defRPr sz="3600" b="1">
          <a:solidFill>
            <a:schemeClr val="tx1"/>
          </a:solidFill>
          <a:latin typeface="Arial" pitchFamily="-60" charset="0"/>
        </a:defRPr>
      </a:lvl7pPr>
      <a:lvl8pPr marL="1371600" algn="l" rtl="0" fontAlgn="base">
        <a:lnSpc>
          <a:spcPct val="80000"/>
        </a:lnSpc>
        <a:spcBef>
          <a:spcPct val="0"/>
        </a:spcBef>
        <a:spcAft>
          <a:spcPct val="0"/>
        </a:spcAft>
        <a:defRPr sz="3600" b="1">
          <a:solidFill>
            <a:schemeClr val="tx1"/>
          </a:solidFill>
          <a:latin typeface="Arial" pitchFamily="-60" charset="0"/>
        </a:defRPr>
      </a:lvl8pPr>
      <a:lvl9pPr marL="1828800" algn="l" rtl="0" fontAlgn="base">
        <a:lnSpc>
          <a:spcPct val="80000"/>
        </a:lnSpc>
        <a:spcBef>
          <a:spcPct val="0"/>
        </a:spcBef>
        <a:spcAft>
          <a:spcPct val="0"/>
        </a:spcAft>
        <a:defRPr sz="3600" b="1">
          <a:solidFill>
            <a:schemeClr val="tx1"/>
          </a:solidFill>
          <a:latin typeface="Arial" pitchFamily="-60" charset="0"/>
        </a:defRPr>
      </a:lvl9pPr>
    </p:titleStyle>
    <p:bodyStyle>
      <a:lvl1pPr marL="342900" indent="-342900" algn="l" rtl="0" eaLnBrk="0" fontAlgn="base" hangingPunct="0">
        <a:spcBef>
          <a:spcPct val="0"/>
        </a:spcBef>
        <a:spcAft>
          <a:spcPct val="25000"/>
        </a:spcAft>
        <a:buSzPct val="70000"/>
        <a:buChar char="•"/>
        <a:defRPr sz="2800">
          <a:solidFill>
            <a:schemeClr val="tx1"/>
          </a:solidFill>
          <a:latin typeface="+mn-lt"/>
          <a:ea typeface="ＭＳ Ｐゴシック" pitchFamily="89" charset="-128"/>
          <a:cs typeface="ＭＳ Ｐゴシック" pitchFamily="89" charset="-128"/>
        </a:defRPr>
      </a:lvl1pPr>
      <a:lvl2pPr marL="742950" indent="-285750" algn="l" rtl="0" eaLnBrk="0" fontAlgn="base" hangingPunct="0">
        <a:spcBef>
          <a:spcPct val="0"/>
        </a:spcBef>
        <a:spcAft>
          <a:spcPct val="25000"/>
        </a:spcAft>
        <a:buSzPct val="90000"/>
        <a:buFont typeface="Times" pitchFamily="-108" charset="0"/>
        <a:buChar char="•"/>
        <a:defRPr sz="2400">
          <a:solidFill>
            <a:schemeClr val="tx1"/>
          </a:solidFill>
          <a:latin typeface="+mn-lt"/>
          <a:ea typeface="ＭＳ Ｐゴシック" pitchFamily="-60" charset="-128"/>
        </a:defRPr>
      </a:lvl2pPr>
      <a:lvl3pPr marL="1143000" indent="-228600" algn="l" rtl="0" eaLnBrk="0" fontAlgn="base" hangingPunct="0">
        <a:spcBef>
          <a:spcPct val="0"/>
        </a:spcBef>
        <a:spcAft>
          <a:spcPct val="50000"/>
        </a:spcAft>
        <a:buSzPct val="70000"/>
        <a:buFont typeface="Times" pitchFamily="-108" charset="0"/>
        <a:buChar char="—"/>
        <a:defRPr sz="2100">
          <a:solidFill>
            <a:schemeClr val="tx1"/>
          </a:solidFill>
          <a:latin typeface="+mn-lt"/>
          <a:ea typeface="ＭＳ Ｐゴシック" pitchFamily="-60" charset="-128"/>
        </a:defRPr>
      </a:lvl3pPr>
      <a:lvl4pPr marL="1600200" indent="-228600" algn="l" rtl="0" eaLnBrk="0" fontAlgn="base" hangingPunct="0">
        <a:spcBef>
          <a:spcPct val="0"/>
        </a:spcBef>
        <a:spcAft>
          <a:spcPct val="50000"/>
        </a:spcAft>
        <a:buSzPct val="70000"/>
        <a:buChar char="o"/>
        <a:defRPr sz="2100">
          <a:solidFill>
            <a:srgbClr val="727272"/>
          </a:solidFill>
          <a:latin typeface="+mn-lt"/>
          <a:ea typeface="ＭＳ Ｐゴシック" pitchFamily="-60" charset="-128"/>
        </a:defRPr>
      </a:lvl4pPr>
      <a:lvl5pPr marL="2057400" indent="-228600" algn="l" rtl="0" eaLnBrk="0" fontAlgn="base" hangingPunct="0">
        <a:spcBef>
          <a:spcPct val="0"/>
        </a:spcBef>
        <a:spcAft>
          <a:spcPct val="50000"/>
        </a:spcAft>
        <a:buSzPct val="70000"/>
        <a:buFont typeface="Times" pitchFamily="-108" charset="0"/>
        <a:buChar char="–"/>
        <a:defRPr sz="2100">
          <a:solidFill>
            <a:srgbClr val="727272"/>
          </a:solidFill>
          <a:latin typeface="+mn-lt"/>
          <a:ea typeface="ＭＳ Ｐゴシック" pitchFamily="-60" charset="-128"/>
        </a:defRPr>
      </a:lvl5pPr>
      <a:lvl6pPr marL="2514600" indent="-228600" algn="l" rtl="0" fontAlgn="base">
        <a:spcBef>
          <a:spcPct val="0"/>
        </a:spcBef>
        <a:spcAft>
          <a:spcPct val="50000"/>
        </a:spcAft>
        <a:buSzPct val="70000"/>
        <a:buFont typeface="Times" pitchFamily="-60" charset="0"/>
        <a:buChar char="–"/>
        <a:defRPr sz="2100">
          <a:solidFill>
            <a:srgbClr val="727272"/>
          </a:solidFill>
          <a:latin typeface="+mn-lt"/>
          <a:ea typeface="ＭＳ Ｐゴシック" pitchFamily="-60" charset="-128"/>
        </a:defRPr>
      </a:lvl6pPr>
      <a:lvl7pPr marL="2971800" indent="-228600" algn="l" rtl="0" fontAlgn="base">
        <a:spcBef>
          <a:spcPct val="0"/>
        </a:spcBef>
        <a:spcAft>
          <a:spcPct val="50000"/>
        </a:spcAft>
        <a:buSzPct val="70000"/>
        <a:buFont typeface="Times" pitchFamily="-60" charset="0"/>
        <a:buChar char="–"/>
        <a:defRPr sz="2100">
          <a:solidFill>
            <a:srgbClr val="727272"/>
          </a:solidFill>
          <a:latin typeface="+mn-lt"/>
          <a:ea typeface="ＭＳ Ｐゴシック" pitchFamily="-60" charset="-128"/>
        </a:defRPr>
      </a:lvl7pPr>
      <a:lvl8pPr marL="3429000" indent="-228600" algn="l" rtl="0" fontAlgn="base">
        <a:spcBef>
          <a:spcPct val="0"/>
        </a:spcBef>
        <a:spcAft>
          <a:spcPct val="50000"/>
        </a:spcAft>
        <a:buSzPct val="70000"/>
        <a:buFont typeface="Times" pitchFamily="-60" charset="0"/>
        <a:buChar char="–"/>
        <a:defRPr sz="2100">
          <a:solidFill>
            <a:srgbClr val="727272"/>
          </a:solidFill>
          <a:latin typeface="+mn-lt"/>
          <a:ea typeface="ＭＳ Ｐゴシック" pitchFamily="-60" charset="-128"/>
        </a:defRPr>
      </a:lvl8pPr>
      <a:lvl9pPr marL="3886200" indent="-228600" algn="l" rtl="0" fontAlgn="base">
        <a:spcBef>
          <a:spcPct val="0"/>
        </a:spcBef>
        <a:spcAft>
          <a:spcPct val="50000"/>
        </a:spcAft>
        <a:buSzPct val="70000"/>
        <a:buFont typeface="Times" pitchFamily="-60" charset="0"/>
        <a:buChar char="–"/>
        <a:defRPr sz="2100">
          <a:solidFill>
            <a:srgbClr val="727272"/>
          </a:solidFill>
          <a:latin typeface="+mn-lt"/>
          <a:ea typeface="ＭＳ Ｐゴシック" pitchFamily="-60"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jpe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hyperlink" Target="mailto:permission@sei.cmu.edu"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4"/>
          <p:cNvSpPr>
            <a:spLocks noGrp="1" noChangeArrowheads="1"/>
          </p:cNvSpPr>
          <p:nvPr>
            <p:ph type="ctrTitle"/>
          </p:nvPr>
        </p:nvSpPr>
        <p:spPr>
          <a:xfrm>
            <a:off x="2286000" y="4267200"/>
            <a:ext cx="7010400" cy="2209800"/>
          </a:xfrm>
          <a:noFill/>
        </p:spPr>
        <p:txBody>
          <a:bodyPr/>
          <a:lstStyle/>
          <a:p>
            <a:pPr eaLnBrk="1" hangingPunct="1"/>
            <a:r>
              <a:rPr lang="en-US" sz="4400" dirty="0" smtClean="0">
                <a:ea typeface="ＭＳ Ｐゴシック" pitchFamily="-108" charset="-128"/>
              </a:rPr>
              <a:t> </a:t>
            </a:r>
            <a:endParaRPr lang="en-US" sz="2400" dirty="0" smtClean="0">
              <a:ea typeface="ＭＳ Ｐゴシック" pitchFamily="-108" charset="-128"/>
            </a:endParaRPr>
          </a:p>
        </p:txBody>
      </p:sp>
      <p:sp>
        <p:nvSpPr>
          <p:cNvPr id="15363" name="Rectangle 1"/>
          <p:cNvSpPr>
            <a:spLocks noChangeArrowheads="1"/>
          </p:cNvSpPr>
          <p:nvPr/>
        </p:nvSpPr>
        <p:spPr bwMode="auto">
          <a:xfrm>
            <a:off x="6400800" y="6470650"/>
            <a:ext cx="3657600" cy="247650"/>
          </a:xfrm>
          <a:prstGeom prst="rect">
            <a:avLst/>
          </a:prstGeom>
          <a:noFill/>
          <a:ln w="9525">
            <a:noFill/>
            <a:miter lim="800000"/>
            <a:headEnd type="none" w="sm" len="sm"/>
            <a:tailEnd type="none" w="sm" len="sm"/>
          </a:ln>
        </p:spPr>
        <p:txBody>
          <a:bodyPr lIns="92309" tIns="46154" rIns="92309" bIns="46154">
            <a:spAutoFit/>
          </a:bodyPr>
          <a:lstStyle/>
          <a:p>
            <a:endParaRPr lang="en-US"/>
          </a:p>
        </p:txBody>
      </p:sp>
      <p:sp>
        <p:nvSpPr>
          <p:cNvPr id="15364" name="Rectangle 2"/>
          <p:cNvSpPr>
            <a:spLocks noChangeArrowheads="1"/>
          </p:cNvSpPr>
          <p:nvPr/>
        </p:nvSpPr>
        <p:spPr bwMode="auto">
          <a:xfrm>
            <a:off x="3294063" y="2205038"/>
            <a:ext cx="184150" cy="244475"/>
          </a:xfrm>
          <a:prstGeom prst="rect">
            <a:avLst/>
          </a:prstGeom>
          <a:noFill/>
          <a:ln w="9525">
            <a:noFill/>
            <a:miter lim="800000"/>
            <a:headEnd type="none" w="sm" len="sm"/>
            <a:tailEnd type="none" w="sm" len="sm"/>
          </a:ln>
        </p:spPr>
        <p:txBody>
          <a:bodyPr wrap="none" lIns="92309" tIns="46154" rIns="92309" bIns="46154">
            <a:spAutoFit/>
          </a:bodyPr>
          <a:lstStyle/>
          <a:p>
            <a:endParaRPr lang="en-US"/>
          </a:p>
        </p:txBody>
      </p:sp>
      <p:sp>
        <p:nvSpPr>
          <p:cNvPr id="5" name="Title 1"/>
          <p:cNvSpPr txBox="1">
            <a:spLocks/>
          </p:cNvSpPr>
          <p:nvPr/>
        </p:nvSpPr>
        <p:spPr bwMode="white">
          <a:xfrm>
            <a:off x="2447764" y="1880828"/>
            <a:ext cx="6876764" cy="68407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0" cap="none" spc="0" normalizeH="0" baseline="0" noProof="0" dirty="0" smtClean="0">
                <a:ln>
                  <a:noFill/>
                </a:ln>
                <a:solidFill>
                  <a:schemeClr val="tx1"/>
                </a:solidFill>
                <a:effectLst/>
                <a:uLnTx/>
                <a:uFillTx/>
                <a:latin typeface="+mj-lt"/>
                <a:ea typeface="ＭＳ Ｐゴシック" pitchFamily="89" charset="-128"/>
                <a:cs typeface="ＭＳ Ｐゴシック" pitchFamily="89" charset="-128"/>
              </a:rPr>
              <a:t>Building Malware Infection Trees</a:t>
            </a:r>
            <a:endParaRPr kumimoji="0" lang="en-US" sz="3200" b="1" i="0" u="none" strike="noStrike" kern="0" cap="none" spc="0" normalizeH="0" baseline="0" noProof="0" dirty="0">
              <a:ln>
                <a:noFill/>
              </a:ln>
              <a:solidFill>
                <a:schemeClr val="tx1"/>
              </a:solidFill>
              <a:effectLst/>
              <a:uLnTx/>
              <a:uFillTx/>
              <a:latin typeface="+mj-lt"/>
              <a:ea typeface="ＭＳ Ｐゴシック" pitchFamily="89" charset="-128"/>
              <a:cs typeface="ＭＳ Ｐゴシック" pitchFamily="89" charset="-128"/>
            </a:endParaRPr>
          </a:p>
        </p:txBody>
      </p:sp>
      <p:sp>
        <p:nvSpPr>
          <p:cNvPr id="7" name="Subtitle 2"/>
          <p:cNvSpPr>
            <a:spLocks noGrp="1"/>
          </p:cNvSpPr>
          <p:nvPr>
            <p:ph type="subTitle" idx="1"/>
          </p:nvPr>
        </p:nvSpPr>
        <p:spPr>
          <a:xfrm>
            <a:off x="3203848" y="2780928"/>
            <a:ext cx="5580620" cy="2448272"/>
          </a:xfrm>
        </p:spPr>
        <p:txBody>
          <a:bodyPr>
            <a:normAutofit/>
          </a:bodyPr>
          <a:lstStyle/>
          <a:p>
            <a:pPr algn="ctr">
              <a:buNone/>
            </a:pPr>
            <a:r>
              <a:rPr lang="en-US" sz="1400" b="0" dirty="0" smtClean="0">
                <a:solidFill>
                  <a:schemeClr val="tx1"/>
                </a:solidFill>
              </a:rPr>
              <a:t>Jose Andre Morales</a:t>
            </a:r>
            <a:r>
              <a:rPr lang="en-US" sz="1400" b="0" baseline="30000" dirty="0" smtClean="0">
                <a:solidFill>
                  <a:schemeClr val="tx1"/>
                </a:solidFill>
              </a:rPr>
              <a:t>1</a:t>
            </a:r>
            <a:r>
              <a:rPr lang="en-US" sz="1400" b="0" dirty="0" smtClean="0">
                <a:solidFill>
                  <a:schemeClr val="tx1"/>
                </a:solidFill>
              </a:rPr>
              <a:t>, Michael Main</a:t>
            </a:r>
            <a:r>
              <a:rPr lang="en-US" sz="1400" b="0" baseline="30000" dirty="0" smtClean="0">
                <a:solidFill>
                  <a:schemeClr val="tx1"/>
                </a:solidFill>
              </a:rPr>
              <a:t>2</a:t>
            </a:r>
            <a:r>
              <a:rPr lang="en-US" sz="1400" b="0" dirty="0" smtClean="0">
                <a:solidFill>
                  <a:schemeClr val="tx1"/>
                </a:solidFill>
              </a:rPr>
              <a:t>, </a:t>
            </a:r>
            <a:r>
              <a:rPr lang="en-US" sz="1400" b="0" dirty="0" err="1" smtClean="0">
                <a:solidFill>
                  <a:schemeClr val="tx1"/>
                </a:solidFill>
              </a:rPr>
              <a:t>Weilang</a:t>
            </a:r>
            <a:r>
              <a:rPr lang="en-US" sz="1400" b="0" dirty="0" smtClean="0">
                <a:solidFill>
                  <a:schemeClr val="tx1"/>
                </a:solidFill>
              </a:rPr>
              <a:t> Luo</a:t>
            </a:r>
            <a:r>
              <a:rPr lang="en-US" sz="1400" b="0" baseline="30000" dirty="0" smtClean="0">
                <a:solidFill>
                  <a:schemeClr val="tx1"/>
                </a:solidFill>
              </a:rPr>
              <a:t>3</a:t>
            </a:r>
            <a:r>
              <a:rPr lang="en-US" sz="1400" b="0" dirty="0" smtClean="0">
                <a:solidFill>
                  <a:schemeClr val="tx1"/>
                </a:solidFill>
              </a:rPr>
              <a:t>, </a:t>
            </a:r>
          </a:p>
          <a:p>
            <a:pPr algn="ctr">
              <a:buNone/>
            </a:pPr>
            <a:r>
              <a:rPr lang="en-US" sz="1400" b="0" dirty="0" err="1" smtClean="0">
                <a:solidFill>
                  <a:schemeClr val="tx1"/>
                </a:solidFill>
              </a:rPr>
              <a:t>Shouhuai</a:t>
            </a:r>
            <a:r>
              <a:rPr lang="en-US" sz="1400" b="0" dirty="0" smtClean="0">
                <a:solidFill>
                  <a:schemeClr val="tx1"/>
                </a:solidFill>
              </a:rPr>
              <a:t> Xu</a:t>
            </a:r>
            <a:r>
              <a:rPr lang="en-US" sz="1400" b="0" baseline="30000" dirty="0" smtClean="0">
                <a:solidFill>
                  <a:schemeClr val="tx1"/>
                </a:solidFill>
              </a:rPr>
              <a:t>2,3</a:t>
            </a:r>
            <a:r>
              <a:rPr lang="en-US" sz="1400" b="0" dirty="0" smtClean="0">
                <a:solidFill>
                  <a:schemeClr val="tx1"/>
                </a:solidFill>
              </a:rPr>
              <a:t>, Ravi Sandhu</a:t>
            </a:r>
            <a:r>
              <a:rPr lang="en-US" sz="1400" b="0" baseline="30000" dirty="0" smtClean="0">
                <a:solidFill>
                  <a:schemeClr val="tx1"/>
                </a:solidFill>
              </a:rPr>
              <a:t>2,3</a:t>
            </a:r>
          </a:p>
          <a:p>
            <a:pPr algn="ctr">
              <a:buNone/>
            </a:pPr>
            <a:endParaRPr lang="en-US" sz="1400" b="0" baseline="30000" dirty="0" smtClean="0">
              <a:solidFill>
                <a:schemeClr val="tx1"/>
              </a:solidFill>
            </a:endParaRPr>
          </a:p>
          <a:p>
            <a:pPr algn="ctr">
              <a:buNone/>
            </a:pPr>
            <a:r>
              <a:rPr lang="en-US" sz="1400" b="0" baseline="30000" dirty="0" smtClean="0">
                <a:solidFill>
                  <a:schemeClr val="tx1"/>
                </a:solidFill>
              </a:rPr>
              <a:t>1</a:t>
            </a:r>
            <a:r>
              <a:rPr lang="en-US" sz="1400" b="0" dirty="0" smtClean="0">
                <a:solidFill>
                  <a:schemeClr val="tx1"/>
                </a:solidFill>
              </a:rPr>
              <a:t>Software </a:t>
            </a:r>
            <a:r>
              <a:rPr lang="en-US" sz="1400" b="0" dirty="0">
                <a:solidFill>
                  <a:schemeClr val="tx1"/>
                </a:solidFill>
              </a:rPr>
              <a:t>Engineering Institute, Carnegie Mellon </a:t>
            </a:r>
            <a:r>
              <a:rPr lang="en-US" sz="1400" b="0" dirty="0" smtClean="0">
                <a:solidFill>
                  <a:schemeClr val="tx1"/>
                </a:solidFill>
              </a:rPr>
              <a:t>University</a:t>
            </a:r>
            <a:r>
              <a:rPr lang="en-US" sz="1400" b="0" baseline="30000" dirty="0" smtClean="0">
                <a:solidFill>
                  <a:schemeClr val="tx1"/>
                </a:solidFill>
              </a:rPr>
              <a:t>*</a:t>
            </a:r>
          </a:p>
          <a:p>
            <a:pPr algn="ctr">
              <a:buNone/>
            </a:pPr>
            <a:endParaRPr lang="en-US" sz="1400" b="0" i="1" baseline="30000" dirty="0">
              <a:solidFill>
                <a:schemeClr val="tx1"/>
              </a:solidFill>
            </a:endParaRPr>
          </a:p>
          <a:p>
            <a:pPr algn="ctr">
              <a:buNone/>
            </a:pPr>
            <a:r>
              <a:rPr lang="en-US" sz="1400" b="0" baseline="30000" dirty="0" smtClean="0">
                <a:solidFill>
                  <a:schemeClr val="tx1"/>
                </a:solidFill>
              </a:rPr>
              <a:t>2</a:t>
            </a:r>
            <a:r>
              <a:rPr lang="en-US" sz="1400" b="0" dirty="0" smtClean="0">
                <a:solidFill>
                  <a:schemeClr val="tx1"/>
                </a:solidFill>
              </a:rPr>
              <a:t>Institute </a:t>
            </a:r>
            <a:r>
              <a:rPr lang="en-US" sz="1400" b="0" dirty="0">
                <a:solidFill>
                  <a:schemeClr val="tx1"/>
                </a:solidFill>
              </a:rPr>
              <a:t>for Cyber Security, University of Texas at San </a:t>
            </a:r>
            <a:r>
              <a:rPr lang="en-US" sz="1400" b="0" dirty="0" smtClean="0">
                <a:solidFill>
                  <a:schemeClr val="tx1"/>
                </a:solidFill>
              </a:rPr>
              <a:t>Antonio</a:t>
            </a:r>
          </a:p>
          <a:p>
            <a:pPr algn="ctr">
              <a:buNone/>
            </a:pPr>
            <a:endParaRPr lang="en-US" sz="1400" b="0" dirty="0">
              <a:solidFill>
                <a:schemeClr val="tx1"/>
              </a:solidFill>
            </a:endParaRPr>
          </a:p>
          <a:p>
            <a:pPr algn="ctr">
              <a:buNone/>
            </a:pPr>
            <a:r>
              <a:rPr lang="en-US" sz="1300" b="0" baseline="30000" dirty="0" smtClean="0">
                <a:solidFill>
                  <a:schemeClr val="tx1"/>
                </a:solidFill>
              </a:rPr>
              <a:t>3</a:t>
            </a:r>
            <a:r>
              <a:rPr lang="en-US" sz="1300" b="0" dirty="0" smtClean="0">
                <a:solidFill>
                  <a:schemeClr val="tx1"/>
                </a:solidFill>
              </a:rPr>
              <a:t>Department </a:t>
            </a:r>
            <a:r>
              <a:rPr lang="en-US" sz="1300" b="0" dirty="0">
                <a:solidFill>
                  <a:schemeClr val="tx1"/>
                </a:solidFill>
              </a:rPr>
              <a:t>of Computer Science, University of Texas at San </a:t>
            </a:r>
            <a:r>
              <a:rPr lang="en-US" sz="1300" b="0" dirty="0" smtClean="0">
                <a:solidFill>
                  <a:schemeClr val="tx1"/>
                </a:solidFill>
              </a:rPr>
              <a:t>Antonio</a:t>
            </a:r>
          </a:p>
          <a:p>
            <a:pPr algn="ctr">
              <a:buNone/>
            </a:pPr>
            <a:endParaRPr lang="en-US" sz="1400" b="0" baseline="30000" dirty="0" smtClean="0">
              <a:solidFill>
                <a:schemeClr val="tx1"/>
              </a:solidFill>
            </a:endParaRPr>
          </a:p>
          <a:p>
            <a:pPr algn="ctr">
              <a:buNone/>
            </a:pPr>
            <a:r>
              <a:rPr lang="en-US" sz="1400" b="0" baseline="30000" dirty="0" smtClean="0">
                <a:solidFill>
                  <a:schemeClr val="tx1"/>
                </a:solidFill>
              </a:rPr>
              <a:t>*</a:t>
            </a:r>
            <a:r>
              <a:rPr lang="en-US" sz="1400" b="0" dirty="0" smtClean="0">
                <a:solidFill>
                  <a:schemeClr val="tx1"/>
                </a:solidFill>
              </a:rPr>
              <a:t>Research performed </a:t>
            </a:r>
            <a:r>
              <a:rPr lang="en-US" sz="1400" b="0" dirty="0" smtClean="0"/>
              <a:t>in the</a:t>
            </a:r>
            <a:r>
              <a:rPr lang="en-US" sz="1400" b="0" dirty="0" smtClean="0">
                <a:solidFill>
                  <a:schemeClr val="tx1"/>
                </a:solidFill>
              </a:rPr>
              <a:t> University of Texas at San Antonio</a:t>
            </a:r>
            <a:endParaRPr lang="en-US" sz="1400" b="0" dirty="0">
              <a:solidFill>
                <a:schemeClr val="tx1"/>
              </a:solidFill>
            </a:endParaRPr>
          </a:p>
        </p:txBody>
      </p:sp>
      <p:pic>
        <p:nvPicPr>
          <p:cNvPr id="8" name="Picture 7" descr="2011-logo-FINAL.jpg"/>
          <p:cNvPicPr>
            <a:picLocks noChangeAspect="1"/>
          </p:cNvPicPr>
          <p:nvPr/>
        </p:nvPicPr>
        <p:blipFill>
          <a:blip r:embed="rId3"/>
          <a:srcRect/>
          <a:stretch>
            <a:fillRect/>
          </a:stretch>
        </p:blipFill>
        <p:spPr bwMode="auto">
          <a:xfrm>
            <a:off x="1187624" y="5517232"/>
            <a:ext cx="5328592" cy="785937"/>
          </a:xfrm>
          <a:prstGeom prst="rect">
            <a:avLst/>
          </a:prstGeom>
          <a:noFill/>
          <a:ln w="9525">
            <a:noFill/>
            <a:miter lim="800000"/>
            <a:headEnd/>
            <a:tailEnd/>
          </a:ln>
        </p:spPr>
      </p:pic>
      <p:pic>
        <p:nvPicPr>
          <p:cNvPr id="9" name="Picture 7" descr="H:\Malware'08\WWW\images\ieee-cs-logo.gif"/>
          <p:cNvPicPr>
            <a:picLocks noChangeAspect="1" noChangeArrowheads="1"/>
          </p:cNvPicPr>
          <p:nvPr/>
        </p:nvPicPr>
        <p:blipFill>
          <a:blip r:embed="rId4"/>
          <a:srcRect/>
          <a:stretch>
            <a:fillRect/>
          </a:stretch>
        </p:blipFill>
        <p:spPr bwMode="auto">
          <a:xfrm>
            <a:off x="6624228" y="5409220"/>
            <a:ext cx="2354262" cy="8524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 Rules - Implementation</a:t>
            </a:r>
            <a:endParaRPr lang="en-US" dirty="0"/>
          </a:p>
        </p:txBody>
      </p:sp>
      <p:sp>
        <p:nvSpPr>
          <p:cNvPr id="3" name="Content Placeholder 2"/>
          <p:cNvSpPr>
            <a:spLocks noGrp="1"/>
          </p:cNvSpPr>
          <p:nvPr>
            <p:ph idx="1"/>
          </p:nvPr>
        </p:nvSpPr>
        <p:spPr/>
        <p:txBody>
          <a:bodyPr/>
          <a:lstStyle/>
          <a:p>
            <a:r>
              <a:rPr lang="en-US" dirty="0" smtClean="0"/>
              <a:t>P1: dynamic code injection</a:t>
            </a:r>
          </a:p>
          <a:p>
            <a:endParaRPr lang="en-US" sz="3200" dirty="0" smtClean="0"/>
          </a:p>
          <a:p>
            <a:endParaRPr lang="en-US" dirty="0" smtClean="0"/>
          </a:p>
          <a:p>
            <a:r>
              <a:rPr lang="en-US" dirty="0" smtClean="0"/>
              <a:t>P2: Spawn process</a:t>
            </a:r>
          </a:p>
          <a:p>
            <a:pPr lvl="1"/>
            <a:r>
              <a:rPr lang="en-US" sz="2800" dirty="0" smtClean="0"/>
              <a:t>1</a:t>
            </a:r>
            <a:r>
              <a:rPr lang="en-US" sz="2800" baseline="30000" dirty="0" smtClean="0"/>
              <a:t>st</a:t>
            </a:r>
            <a:r>
              <a:rPr lang="en-US" sz="2800" dirty="0" smtClean="0"/>
              <a:t> sequence</a:t>
            </a:r>
          </a:p>
          <a:p>
            <a:pPr lvl="1">
              <a:buNone/>
            </a:pPr>
            <a:endParaRPr lang="en-US" sz="3200" dirty="0" smtClean="0"/>
          </a:p>
          <a:p>
            <a:pPr lvl="1"/>
            <a:r>
              <a:rPr lang="en-US" sz="2800" dirty="0" smtClean="0"/>
              <a:t>2</a:t>
            </a:r>
            <a:r>
              <a:rPr lang="en-US" sz="2800" baseline="30000" dirty="0" smtClean="0"/>
              <a:t>nd</a:t>
            </a:r>
            <a:r>
              <a:rPr lang="en-US" sz="2800" dirty="0" smtClean="0"/>
              <a:t> sequence (service creation)</a:t>
            </a:r>
          </a:p>
          <a:p>
            <a:pPr marL="0" indent="0">
              <a:spcAft>
                <a:spcPts val="1075"/>
              </a:spcAft>
              <a:buNone/>
            </a:pPr>
            <a:endParaRPr lang="en-US" sz="1400" dirty="0"/>
          </a:p>
        </p:txBody>
      </p:sp>
      <p:pic>
        <p:nvPicPr>
          <p:cNvPr id="4" name="Picture 3" descr="p1-vista-1st-sequence.jpg"/>
          <p:cNvPicPr>
            <a:picLocks noChangeAspect="1"/>
          </p:cNvPicPr>
          <p:nvPr/>
        </p:nvPicPr>
        <p:blipFill>
          <a:blip r:embed="rId2" cstate="print"/>
          <a:stretch>
            <a:fillRect/>
          </a:stretch>
        </p:blipFill>
        <p:spPr>
          <a:xfrm>
            <a:off x="323528" y="1736812"/>
            <a:ext cx="6934200" cy="838200"/>
          </a:xfrm>
          <a:prstGeom prst="rect">
            <a:avLst/>
          </a:prstGeom>
        </p:spPr>
      </p:pic>
      <p:pic>
        <p:nvPicPr>
          <p:cNvPr id="5" name="Picture 4" descr="p2-vista-1st-sequence.bmp"/>
          <p:cNvPicPr>
            <a:picLocks noChangeAspect="1"/>
          </p:cNvPicPr>
          <p:nvPr/>
        </p:nvPicPr>
        <p:blipFill>
          <a:blip r:embed="rId3" cstate="print"/>
          <a:stretch>
            <a:fillRect/>
          </a:stretch>
        </p:blipFill>
        <p:spPr>
          <a:xfrm>
            <a:off x="1007604" y="3861048"/>
            <a:ext cx="6276191" cy="514276"/>
          </a:xfrm>
          <a:prstGeom prst="rect">
            <a:avLst/>
          </a:prstGeom>
        </p:spPr>
      </p:pic>
      <p:pic>
        <p:nvPicPr>
          <p:cNvPr id="6" name="Picture 5" descr="p2-vista-2nd-sequence.bmp"/>
          <p:cNvPicPr>
            <a:picLocks noChangeAspect="1"/>
          </p:cNvPicPr>
          <p:nvPr/>
        </p:nvPicPr>
        <p:blipFill>
          <a:blip r:embed="rId4" cstate="print"/>
          <a:stretch>
            <a:fillRect/>
          </a:stretch>
        </p:blipFill>
        <p:spPr>
          <a:xfrm>
            <a:off x="1043608" y="5013176"/>
            <a:ext cx="5352381" cy="857143"/>
          </a:xfrm>
          <a:prstGeom prst="rect">
            <a:avLst/>
          </a:prstGeom>
        </p:spPr>
      </p:pic>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err="1" smtClean="0"/>
              <a:t>MiTCoN</a:t>
            </a:r>
            <a:r>
              <a:rPr lang="en-US" sz="2800" dirty="0" smtClean="0"/>
              <a:t> Example: BackDoor.Win32.Poison</a:t>
            </a:r>
            <a:endParaRPr lang="en-US" sz="2800" dirty="0"/>
          </a:p>
        </p:txBody>
      </p:sp>
      <p:pic>
        <p:nvPicPr>
          <p:cNvPr id="4" name="Content Placeholder 3" descr="MiT-table.bmp"/>
          <p:cNvPicPr>
            <a:picLocks noGrp="1" noChangeAspect="1"/>
          </p:cNvPicPr>
          <p:nvPr>
            <p:ph idx="1"/>
          </p:nvPr>
        </p:nvPicPr>
        <p:blipFill>
          <a:blip r:embed="rId2" cstate="print"/>
          <a:stretch>
            <a:fillRect/>
          </a:stretch>
        </p:blipFill>
        <p:spPr>
          <a:xfrm>
            <a:off x="143508" y="872716"/>
            <a:ext cx="3204356" cy="2916324"/>
          </a:xfrm>
          <a:prstGeom prst="rect">
            <a:avLst/>
          </a:prstGeom>
        </p:spPr>
      </p:pic>
      <p:pic>
        <p:nvPicPr>
          <p:cNvPr id="5" name="Content Placeholder 3" descr="MiT-graph.bmp"/>
          <p:cNvPicPr>
            <a:picLocks noChangeAspect="1"/>
          </p:cNvPicPr>
          <p:nvPr/>
        </p:nvPicPr>
        <p:blipFill>
          <a:blip r:embed="rId3" cstate="print"/>
          <a:stretch>
            <a:fillRect/>
          </a:stretch>
        </p:blipFill>
        <p:spPr bwMode="gray">
          <a:xfrm>
            <a:off x="3347864" y="872716"/>
            <a:ext cx="5525139" cy="54102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 &amp; Results</a:t>
            </a:r>
            <a:endParaRPr lang="en-US" dirty="0"/>
          </a:p>
        </p:txBody>
      </p:sp>
      <p:sp>
        <p:nvSpPr>
          <p:cNvPr id="3" name="Content Placeholder 2"/>
          <p:cNvSpPr>
            <a:spLocks noGrp="1"/>
          </p:cNvSpPr>
          <p:nvPr>
            <p:ph idx="1"/>
          </p:nvPr>
        </p:nvSpPr>
        <p:spPr/>
        <p:txBody>
          <a:bodyPr/>
          <a:lstStyle/>
          <a:p>
            <a:r>
              <a:rPr lang="en-US" dirty="0" smtClean="0"/>
              <a:t>Built </a:t>
            </a:r>
            <a:r>
              <a:rPr lang="en-US" dirty="0" err="1" smtClean="0"/>
              <a:t>MiTs</a:t>
            </a:r>
            <a:r>
              <a:rPr lang="en-US" dirty="0" smtClean="0"/>
              <a:t> for 5800 diverse samples from GFI Sandbox Malware Repository</a:t>
            </a:r>
          </a:p>
          <a:p>
            <a:pPr lvl="1"/>
            <a:r>
              <a:rPr lang="en-US" sz="2600" dirty="0" smtClean="0"/>
              <a:t>3 min execution; max </a:t>
            </a:r>
            <a:r>
              <a:rPr lang="en-US" sz="2600" dirty="0" err="1" smtClean="0"/>
              <a:t>cpu</a:t>
            </a:r>
            <a:r>
              <a:rPr lang="en-US" sz="2600" dirty="0" smtClean="0"/>
              <a:t>: 3%, avg. </a:t>
            </a:r>
            <a:r>
              <a:rPr lang="en-US" sz="2600" dirty="0" err="1" smtClean="0"/>
              <a:t>cpu</a:t>
            </a:r>
            <a:r>
              <a:rPr lang="en-US" sz="2600" dirty="0" smtClean="0"/>
              <a:t> ~1%; max RAM: 14mb; </a:t>
            </a:r>
            <a:r>
              <a:rPr lang="en-US" sz="2600" dirty="0" err="1" smtClean="0"/>
              <a:t>MiT</a:t>
            </a:r>
            <a:r>
              <a:rPr lang="en-US" sz="2600" dirty="0" smtClean="0"/>
              <a:t> create max: ~7sec, avg. 3.1sec</a:t>
            </a:r>
          </a:p>
          <a:p>
            <a:pPr lvl="1"/>
            <a:r>
              <a:rPr lang="en-US" sz="2600" dirty="0" smtClean="0"/>
              <a:t>Rule occurrence – F1:662 , F2:14396 , F3:38629 , P1:647 , P2:3490</a:t>
            </a:r>
          </a:p>
          <a:p>
            <a:pPr lvl="1"/>
            <a:r>
              <a:rPr lang="en-US" sz="2600" dirty="0" smtClean="0"/>
              <a:t>Rule time occurrence max: 200ms, avg.: 12ms; f1 11ms </a:t>
            </a:r>
            <a:r>
              <a:rPr lang="en-US" sz="2600" dirty="0" err="1" smtClean="0"/>
              <a:t>avg</a:t>
            </a:r>
            <a:r>
              <a:rPr lang="en-US" sz="2600" dirty="0" smtClean="0"/>
              <a:t>; p1 14ms avg.</a:t>
            </a:r>
          </a:p>
          <a:p>
            <a:pPr lvl="1"/>
            <a:r>
              <a:rPr lang="en-US" sz="2600" dirty="0" smtClean="0"/>
              <a:t>Most common sequence: F1,P2</a:t>
            </a:r>
          </a:p>
          <a:p>
            <a:pPr marL="0" indent="0">
              <a:spcAft>
                <a:spcPts val="1075"/>
              </a:spcAft>
              <a:buNone/>
            </a:pPr>
            <a:endParaRPr lang="en-US" sz="1400" dirty="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 &amp; Results</a:t>
            </a:r>
            <a:endParaRPr lang="en-US" dirty="0"/>
          </a:p>
        </p:txBody>
      </p:sp>
      <p:sp>
        <p:nvSpPr>
          <p:cNvPr id="3" name="Content Placeholder 2"/>
          <p:cNvSpPr>
            <a:spLocks noGrp="1"/>
          </p:cNvSpPr>
          <p:nvPr>
            <p:ph idx="1"/>
          </p:nvPr>
        </p:nvSpPr>
        <p:spPr/>
        <p:txBody>
          <a:bodyPr/>
          <a:lstStyle/>
          <a:p>
            <a:r>
              <a:rPr lang="en-US" dirty="0" smtClean="0"/>
              <a:t>120 samples analyzed by Anubis and GFI Sandbox compared to out </a:t>
            </a:r>
            <a:r>
              <a:rPr lang="en-US" dirty="0" err="1" smtClean="0"/>
              <a:t>MiTs</a:t>
            </a:r>
            <a:endParaRPr lang="en-US" dirty="0" smtClean="0"/>
          </a:p>
          <a:p>
            <a:pPr lvl="1">
              <a:buNone/>
            </a:pPr>
            <a:endParaRPr lang="en-US" dirty="0" smtClean="0"/>
          </a:p>
          <a:p>
            <a:pPr lvl="1"/>
            <a:r>
              <a:rPr lang="en-US" dirty="0" smtClean="0"/>
              <a:t>114 had nodes in both not recorded in the </a:t>
            </a:r>
            <a:r>
              <a:rPr lang="en-US" dirty="0" err="1" smtClean="0"/>
              <a:t>MiT</a:t>
            </a:r>
            <a:endParaRPr lang="en-US" dirty="0" smtClean="0"/>
          </a:p>
          <a:p>
            <a:pPr lvl="1">
              <a:buNone/>
            </a:pPr>
            <a:endParaRPr lang="en-US" dirty="0" smtClean="0"/>
          </a:p>
          <a:p>
            <a:pPr lvl="1"/>
            <a:r>
              <a:rPr lang="en-US" dirty="0" smtClean="0"/>
              <a:t>these nodes were files and/or processes belonging to standard Windows and not part of the malware infection  </a:t>
            </a:r>
            <a:r>
              <a:rPr lang="en-US" dirty="0" smtClean="0">
                <a:sym typeface="Wingdings" pitchFamily="2" charset="2"/>
              </a:rPr>
              <a:t> </a:t>
            </a:r>
            <a:r>
              <a:rPr lang="en-US" dirty="0" smtClean="0"/>
              <a:t>false positives</a:t>
            </a:r>
          </a:p>
          <a:p>
            <a:pPr lvl="1">
              <a:buNone/>
            </a:pPr>
            <a:endParaRPr lang="en-US" dirty="0" smtClean="0"/>
          </a:p>
          <a:p>
            <a:pPr lvl="1"/>
            <a:r>
              <a:rPr lang="en-US" dirty="0" smtClean="0"/>
              <a:t>Example: services.exe</a:t>
            </a:r>
            <a:endParaRPr lang="en-US" sz="1400" dirty="0"/>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 &amp; Results</a:t>
            </a:r>
            <a:endParaRPr lang="en-US" dirty="0"/>
          </a:p>
        </p:txBody>
      </p:sp>
      <p:sp>
        <p:nvSpPr>
          <p:cNvPr id="3" name="Content Placeholder 2"/>
          <p:cNvSpPr>
            <a:spLocks noGrp="1"/>
          </p:cNvSpPr>
          <p:nvPr>
            <p:ph idx="1"/>
          </p:nvPr>
        </p:nvSpPr>
        <p:spPr/>
        <p:txBody>
          <a:bodyPr/>
          <a:lstStyle/>
          <a:p>
            <a:r>
              <a:rPr lang="en-US" dirty="0" smtClean="0"/>
              <a:t>Attempted disinfection on the 120 samples</a:t>
            </a:r>
          </a:p>
          <a:p>
            <a:r>
              <a:rPr lang="en-US" dirty="0" smtClean="0"/>
              <a:t>1. Each sample executed and </a:t>
            </a:r>
            <a:r>
              <a:rPr lang="en-US" dirty="0" err="1" smtClean="0"/>
              <a:t>MiT</a:t>
            </a:r>
            <a:r>
              <a:rPr lang="en-US" dirty="0" smtClean="0"/>
              <a:t> constructed, VM image scanned by </a:t>
            </a:r>
            <a:r>
              <a:rPr lang="en-US" dirty="0" err="1" smtClean="0"/>
              <a:t>Kaspersky</a:t>
            </a:r>
            <a:endParaRPr lang="en-US" dirty="0" smtClean="0"/>
          </a:p>
          <a:p>
            <a:r>
              <a:rPr lang="en-US" dirty="0" smtClean="0"/>
              <a:t>2. Each sample executed and files/processes appearing in </a:t>
            </a:r>
            <a:r>
              <a:rPr lang="en-US" dirty="0" err="1" smtClean="0"/>
              <a:t>MiT</a:t>
            </a:r>
            <a:r>
              <a:rPr lang="en-US" dirty="0" smtClean="0"/>
              <a:t> were erased from VM image then scanned by </a:t>
            </a:r>
            <a:r>
              <a:rPr lang="en-US" dirty="0" err="1" smtClean="0"/>
              <a:t>Kaspersky</a:t>
            </a:r>
            <a:endParaRPr lang="en-US" dirty="0" smtClean="0"/>
          </a:p>
          <a:p>
            <a:r>
              <a:rPr lang="en-US" dirty="0" smtClean="0"/>
              <a:t>100% success, in 2. </a:t>
            </a:r>
            <a:r>
              <a:rPr lang="en-US" dirty="0" err="1" smtClean="0"/>
              <a:t>Kaspersky</a:t>
            </a:r>
            <a:r>
              <a:rPr lang="en-US" dirty="0" smtClean="0"/>
              <a:t> did not detect any malware presence</a:t>
            </a:r>
          </a:p>
          <a:p>
            <a:pPr lvl="1"/>
            <a:r>
              <a:rPr lang="en-US" dirty="0" smtClean="0"/>
              <a:t>Implies our </a:t>
            </a:r>
            <a:r>
              <a:rPr lang="en-US" dirty="0" err="1" smtClean="0"/>
              <a:t>MiT</a:t>
            </a:r>
            <a:r>
              <a:rPr lang="en-US" dirty="0" smtClean="0"/>
              <a:t> sufficed to remove malware infection from system</a:t>
            </a:r>
          </a:p>
          <a:p>
            <a:pPr marL="0" indent="0">
              <a:spcAft>
                <a:spcPts val="1075"/>
              </a:spcAft>
              <a:buNone/>
            </a:pPr>
            <a:endParaRPr lang="en-US" sz="1400" dirty="0"/>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 &amp; Results</a:t>
            </a:r>
            <a:endParaRPr lang="en-US" dirty="0"/>
          </a:p>
        </p:txBody>
      </p:sp>
      <p:sp>
        <p:nvSpPr>
          <p:cNvPr id="3" name="Content Placeholder 2"/>
          <p:cNvSpPr>
            <a:spLocks noGrp="1"/>
          </p:cNvSpPr>
          <p:nvPr>
            <p:ph idx="1"/>
          </p:nvPr>
        </p:nvSpPr>
        <p:spPr/>
        <p:txBody>
          <a:bodyPr/>
          <a:lstStyle/>
          <a:p>
            <a:pPr marL="342900" lvl="1" indent="-342900">
              <a:buFont typeface="Arial" pitchFamily="34" charset="0"/>
              <a:buChar char="•"/>
            </a:pPr>
            <a:r>
              <a:rPr lang="en-US" sz="2600" dirty="0" smtClean="0"/>
              <a:t>Multiple occurrences of strong bonds, may suffice to understand essential infection strategy  </a:t>
            </a:r>
          </a:p>
          <a:p>
            <a:pPr marL="342900" lvl="1" indent="-342900">
              <a:buFont typeface="Arial" pitchFamily="34" charset="0"/>
              <a:buChar char="•"/>
            </a:pPr>
            <a:r>
              <a:rPr lang="en-US" sz="2600" dirty="0" smtClean="0"/>
              <a:t>Efficient and Effective</a:t>
            </a:r>
          </a:p>
          <a:p>
            <a:r>
              <a:rPr lang="en-US" sz="2600" dirty="0" err="1" smtClean="0"/>
              <a:t>MiT</a:t>
            </a:r>
            <a:r>
              <a:rPr lang="en-US" sz="2600" dirty="0" smtClean="0"/>
              <a:t> construction based on fundamental malware infection creates relevant </a:t>
            </a:r>
            <a:r>
              <a:rPr lang="en-US" sz="2600" dirty="0" err="1" smtClean="0"/>
              <a:t>MiTs</a:t>
            </a:r>
            <a:r>
              <a:rPr lang="en-US" sz="2600" dirty="0" smtClean="0"/>
              <a:t> excluding files and processes of standard Windows operations. </a:t>
            </a:r>
          </a:p>
          <a:p>
            <a:r>
              <a:rPr lang="en-US" sz="2600" dirty="0" smtClean="0"/>
              <a:t>The high frequency, early occurrence and low false positives makes our rules for building </a:t>
            </a:r>
            <a:r>
              <a:rPr lang="en-US" sz="2600" dirty="0" err="1" smtClean="0"/>
              <a:t>MiTs</a:t>
            </a:r>
            <a:r>
              <a:rPr lang="en-US" sz="2600" dirty="0" smtClean="0"/>
              <a:t> highly effective in analyzing malware.</a:t>
            </a:r>
          </a:p>
          <a:p>
            <a:r>
              <a:rPr lang="en-US" sz="2600" dirty="0" smtClean="0"/>
              <a:t>Our disinfection produce 100% success, </a:t>
            </a:r>
            <a:r>
              <a:rPr lang="en-US" sz="2600" dirty="0" err="1" smtClean="0"/>
              <a:t>MiTs</a:t>
            </a:r>
            <a:r>
              <a:rPr lang="en-US" sz="2600" dirty="0" smtClean="0"/>
              <a:t> may be useful in aiding disinfection efforts</a:t>
            </a:r>
          </a:p>
          <a:p>
            <a:pPr marL="0" indent="0">
              <a:spcAft>
                <a:spcPts val="1075"/>
              </a:spcAft>
              <a:buNone/>
            </a:pPr>
            <a:endParaRPr lang="en-US" sz="1400" dirty="0"/>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 &amp; Future Work</a:t>
            </a:r>
            <a:endParaRPr lang="en-US" dirty="0"/>
          </a:p>
        </p:txBody>
      </p:sp>
      <p:sp>
        <p:nvSpPr>
          <p:cNvPr id="3" name="Content Placeholder 2"/>
          <p:cNvSpPr>
            <a:spLocks noGrp="1"/>
          </p:cNvSpPr>
          <p:nvPr>
            <p:ph idx="1"/>
          </p:nvPr>
        </p:nvSpPr>
        <p:spPr/>
        <p:txBody>
          <a:bodyPr/>
          <a:lstStyle/>
          <a:p>
            <a:r>
              <a:rPr lang="en-US" sz="2200" dirty="0" smtClean="0"/>
              <a:t>Abstract approach to create </a:t>
            </a:r>
            <a:r>
              <a:rPr lang="en-US" sz="2200" dirty="0" err="1" smtClean="0"/>
              <a:t>MiTs</a:t>
            </a:r>
            <a:r>
              <a:rPr lang="en-US" sz="2200" dirty="0" smtClean="0"/>
              <a:t> produce relevant meaningful description of infection strategy</a:t>
            </a:r>
          </a:p>
          <a:p>
            <a:r>
              <a:rPr lang="en-US" sz="2200" dirty="0" smtClean="0"/>
              <a:t>Construction rules drawn from fundamental malware definitions focusing on infection strategies</a:t>
            </a:r>
          </a:p>
          <a:p>
            <a:r>
              <a:rPr lang="en-US" sz="2200" dirty="0" smtClean="0"/>
              <a:t>Generalized and Extensible, OS independent</a:t>
            </a:r>
          </a:p>
          <a:p>
            <a:r>
              <a:rPr lang="en-US" sz="2200" dirty="0" smtClean="0"/>
              <a:t>Highly efficient construction, very low resource usage, fast construction time</a:t>
            </a:r>
          </a:p>
          <a:p>
            <a:r>
              <a:rPr lang="en-US" sz="2200" dirty="0" err="1" smtClean="0"/>
              <a:t>MiTs</a:t>
            </a:r>
            <a:r>
              <a:rPr lang="en-US" sz="2200" dirty="0" smtClean="0"/>
              <a:t> strong bonds included essential players of infection, minimized inclusion of non-infection related processes and files</a:t>
            </a:r>
          </a:p>
          <a:p>
            <a:r>
              <a:rPr lang="en-US" sz="2200" dirty="0" smtClean="0"/>
              <a:t>Effective in disinfection, can aide other disinfection strategies</a:t>
            </a:r>
          </a:p>
          <a:p>
            <a:r>
              <a:rPr lang="en-US" sz="2200" dirty="0" smtClean="0"/>
              <a:t>Future work involves expanding the rule set, testing sound and completeness, experiments in real and virtual environments</a:t>
            </a:r>
          </a:p>
          <a:p>
            <a:pPr marL="0" indent="0">
              <a:spcAft>
                <a:spcPts val="1075"/>
              </a:spcAft>
              <a:buNone/>
            </a:pPr>
            <a:endParaRPr lang="en-US" sz="1400" dirty="0"/>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512676"/>
            <a:ext cx="8458200" cy="6130925"/>
          </a:xfrm>
        </p:spPr>
        <p:txBody>
          <a:bodyPr/>
          <a:lstStyle/>
          <a:p>
            <a:pPr algn="ctr">
              <a:buNone/>
            </a:pPr>
            <a:r>
              <a:rPr lang="en-US" sz="3200" b="1" dirty="0" smtClean="0"/>
              <a:t>Questions?</a:t>
            </a:r>
          </a:p>
          <a:p>
            <a:pPr algn="ctr">
              <a:buNone/>
            </a:pPr>
            <a:r>
              <a:rPr lang="en-US" sz="3200" b="1" dirty="0" smtClean="0"/>
              <a:t>¿</a:t>
            </a:r>
            <a:r>
              <a:rPr lang="en-US" sz="3200" b="1" dirty="0" err="1" smtClean="0"/>
              <a:t>Preguntas</a:t>
            </a:r>
            <a:r>
              <a:rPr lang="en-US" sz="3200" b="1" dirty="0" smtClean="0"/>
              <a:t>?</a:t>
            </a:r>
          </a:p>
          <a:p>
            <a:pPr algn="ctr">
              <a:buNone/>
            </a:pPr>
            <a:r>
              <a:rPr lang="ja-JP" altLang="en-US" sz="3200" smtClean="0"/>
              <a:t>質問</a:t>
            </a:r>
          </a:p>
          <a:p>
            <a:pPr algn="ctr">
              <a:buNone/>
            </a:pPr>
            <a:r>
              <a:rPr lang="az-Cyrl-AZ" sz="3200" b="1" dirty="0" smtClean="0"/>
              <a:t>ВопросыВопросы</a:t>
            </a:r>
          </a:p>
          <a:p>
            <a:pPr algn="ctr">
              <a:buNone/>
            </a:pPr>
            <a:r>
              <a:rPr lang="en-US" sz="3200" b="1" dirty="0" err="1" smtClean="0"/>
              <a:t>Sawaal</a:t>
            </a:r>
            <a:endParaRPr lang="en-US" sz="3200" b="1" dirty="0" smtClean="0"/>
          </a:p>
          <a:p>
            <a:pPr algn="ctr">
              <a:buNone/>
            </a:pPr>
            <a:r>
              <a:rPr lang="en-US" sz="3200" b="1" dirty="0" err="1" smtClean="0"/>
              <a:t>Domande</a:t>
            </a:r>
            <a:r>
              <a:rPr lang="en-US" sz="3200" b="1" dirty="0" smtClean="0"/>
              <a:t> </a:t>
            </a:r>
          </a:p>
          <a:p>
            <a:pPr algn="ctr">
              <a:buNone/>
            </a:pPr>
            <a:r>
              <a:rPr lang="en-US" sz="3200" b="1" dirty="0" err="1" smtClean="0"/>
              <a:t>Soru</a:t>
            </a:r>
            <a:endParaRPr lang="en-US" sz="3200" b="1" dirty="0" smtClean="0"/>
          </a:p>
          <a:p>
            <a:pPr algn="ctr">
              <a:buNone/>
            </a:pPr>
            <a:r>
              <a:rPr lang="el-GR" sz="3200" b="1" dirty="0" smtClean="0"/>
              <a:t>ΕρωτήσειςΕρωτήσεις</a:t>
            </a:r>
          </a:p>
          <a:p>
            <a:pPr algn="ctr">
              <a:buNone/>
            </a:pPr>
            <a:r>
              <a:rPr lang="ja-JP" altLang="en-US" sz="3200" smtClean="0"/>
              <a:t>問題</a:t>
            </a:r>
            <a:endParaRPr lang="en-US" sz="3200" b="1" dirty="0" smtClean="0"/>
          </a:p>
          <a:p>
            <a:pPr marL="0" indent="0">
              <a:spcAft>
                <a:spcPts val="1075"/>
              </a:spcAft>
              <a:buNone/>
            </a:pPr>
            <a:endParaRPr lang="en-US" sz="1400" dirty="0"/>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CMU copyright statement</a:t>
            </a:r>
            <a:endParaRPr lang="en-US" dirty="0"/>
          </a:p>
        </p:txBody>
      </p:sp>
      <p:sp>
        <p:nvSpPr>
          <p:cNvPr id="3" name="Content Placeholder 2"/>
          <p:cNvSpPr>
            <a:spLocks noGrp="1"/>
          </p:cNvSpPr>
          <p:nvPr>
            <p:ph idx="1"/>
          </p:nvPr>
        </p:nvSpPr>
        <p:spPr/>
        <p:txBody>
          <a:bodyPr/>
          <a:lstStyle/>
          <a:p>
            <a:pPr marL="0" indent="0">
              <a:spcAft>
                <a:spcPts val="1075"/>
              </a:spcAft>
            </a:pPr>
            <a:r>
              <a:rPr lang="en-US" sz="1400" dirty="0" smtClean="0"/>
              <a:t>NO WARRANTY </a:t>
            </a:r>
          </a:p>
          <a:p>
            <a:pPr marL="0" indent="0">
              <a:spcAft>
                <a:spcPts val="1075"/>
              </a:spcAft>
            </a:pPr>
            <a:r>
              <a:rPr lang="en-US" sz="1400" dirty="0" smtClean="0"/>
              <a:t>THIS MATERIAL OF CARNEGIE MELLON UNIVERSITY AND ITS SOFTWARE ENGINEERING INSTITUTE IS FURNISHED ON AN “AS-IS" BASIS. CARNEGIE MELLON UNIVERSITY MAKES NO WARRANTIES OF ANY KIND, EITHER EXPRESSED OR IMPLIED, AS TO ANY MATTER INCLUDING, BUT NOT LIMITED TO, WARRANTY OF FITNESS FOR PURPOSE OR MERCHANTABILITY, EXCLUSIVITY, OR RESULTS OBTAINED FROM USE OF THE MATERIAL. CARNEGIE MELLON UNIVERSITY DOES NOT MAKE ANY WARRANTY OF ANY KIND WITH RESPECT TO FREEDOM FROM PATENT, TRADEMARK, OR COPYRIGHT INFRINGEMENT.</a:t>
            </a:r>
          </a:p>
          <a:p>
            <a:pPr marL="0" indent="0">
              <a:spcAft>
                <a:spcPts val="1075"/>
              </a:spcAft>
            </a:pPr>
            <a:r>
              <a:rPr lang="en-US" sz="1400" dirty="0" smtClean="0"/>
              <a:t>Use of any trademarks in this presentation is not intended in any way to infringe on the rights of the trademark holder.</a:t>
            </a:r>
          </a:p>
          <a:p>
            <a:pPr marL="0" indent="0">
              <a:spcAft>
                <a:spcPts val="1075"/>
              </a:spcAft>
            </a:pPr>
            <a:r>
              <a:rPr lang="en-US" sz="1400" dirty="0" smtClean="0"/>
              <a:t>This Presentation may be reproduced in its entirety, without modification, and freely distributed in written or electronic form without requesting formal permission.  Permission is required for any other use.  Requests for permission should be directed to the Software Engineering Institute at </a:t>
            </a:r>
            <a:r>
              <a:rPr lang="en-US" sz="1400" dirty="0" smtClean="0">
                <a:hlinkClick r:id="rId2"/>
              </a:rPr>
              <a:t>permission@sei.cmu.edu</a:t>
            </a:r>
            <a:r>
              <a:rPr lang="en-US" sz="1400" dirty="0" smtClean="0"/>
              <a:t>. </a:t>
            </a:r>
          </a:p>
          <a:p>
            <a:pPr marL="0" indent="0">
              <a:spcAft>
                <a:spcPts val="1075"/>
              </a:spcAft>
            </a:pPr>
            <a:r>
              <a:rPr lang="en-US" sz="1400" dirty="0" smtClean="0"/>
              <a:t>This work was created in the performance of Federal Government Contract Number FA8721-05-C-0003 with Carnegie Mellon University for the operation of the Software Engineering Institute, a federally funded research and development center. The Government of the United States has a royalty-free government-purpose license to use, duplicate, or disclose the work, in whole or in part and in any manner, and to have or permit others to do so, for government purposes pursuant to the copyright license under the clause at 252.227-7013.</a:t>
            </a:r>
            <a:endParaRPr lang="en-US" sz="1400" dirty="0"/>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spcAft>
                <a:spcPts val="1075"/>
              </a:spcAft>
              <a:buNone/>
            </a:pPr>
            <a:endParaRPr lang="en-US" sz="1400" dirty="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- 1</a:t>
            </a:r>
            <a:endParaRPr lang="en-US" dirty="0"/>
          </a:p>
        </p:txBody>
      </p:sp>
      <p:sp>
        <p:nvSpPr>
          <p:cNvPr id="3" name="Content Placeholder 2"/>
          <p:cNvSpPr>
            <a:spLocks noGrp="1"/>
          </p:cNvSpPr>
          <p:nvPr>
            <p:ph idx="1"/>
          </p:nvPr>
        </p:nvSpPr>
        <p:spPr/>
        <p:txBody>
          <a:bodyPr/>
          <a:lstStyle/>
          <a:p>
            <a:r>
              <a:rPr lang="en-US" dirty="0" smtClean="0"/>
              <a:t>Present an abstract approach creating malware infection trees (</a:t>
            </a:r>
            <a:r>
              <a:rPr lang="en-US" dirty="0" err="1" smtClean="0"/>
              <a:t>MiT</a:t>
            </a:r>
            <a:r>
              <a:rPr lang="en-US" dirty="0" smtClean="0"/>
              <a:t>) effectively &amp; efficiently</a:t>
            </a:r>
          </a:p>
          <a:p>
            <a:r>
              <a:rPr lang="en-US" dirty="0" smtClean="0"/>
              <a:t>Capture relevant processes &amp; files created/modified during execution</a:t>
            </a:r>
          </a:p>
          <a:p>
            <a:r>
              <a:rPr lang="en-US" dirty="0" smtClean="0"/>
              <a:t>Construction primarily based on rules describing </a:t>
            </a:r>
            <a:r>
              <a:rPr lang="en-US" b="1" i="1" dirty="0" smtClean="0"/>
              <a:t>fundamental</a:t>
            </a:r>
            <a:r>
              <a:rPr lang="en-US" dirty="0" smtClean="0"/>
              <a:t> malware infection execution events</a:t>
            </a:r>
          </a:p>
          <a:p>
            <a:r>
              <a:rPr lang="en-US" dirty="0" smtClean="0"/>
              <a:t>Gives meaningful understanding of malware infection &amp; identifies involved processes</a:t>
            </a:r>
          </a:p>
          <a:p>
            <a:r>
              <a:rPr lang="en-US" dirty="0" smtClean="0"/>
              <a:t>Implemented on Windows Vista OS</a:t>
            </a:r>
          </a:p>
          <a:p>
            <a:r>
              <a:rPr lang="en-US" dirty="0" smtClean="0"/>
              <a:t>Useful in disinfection and analysis</a:t>
            </a:r>
          </a:p>
          <a:p>
            <a:pPr marL="0" indent="0">
              <a:spcAft>
                <a:spcPts val="1075"/>
              </a:spcAft>
              <a:buNone/>
            </a:pPr>
            <a:endParaRPr lang="en-US" sz="1400" dirty="0"/>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spcAft>
                <a:spcPts val="1075"/>
              </a:spcAft>
              <a:buNone/>
            </a:pPr>
            <a:endParaRPr lang="en-US" sz="1400" dirty="0"/>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spcAft>
                <a:spcPts val="1075"/>
              </a:spcAft>
              <a:buNone/>
            </a:pPr>
            <a:endParaRPr lang="en-US" sz="1400" dirty="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Contributions</a:t>
            </a:r>
            <a:endParaRPr lang="en-US" dirty="0"/>
          </a:p>
        </p:txBody>
      </p:sp>
      <p:sp>
        <p:nvSpPr>
          <p:cNvPr id="3" name="Content Placeholder 2"/>
          <p:cNvSpPr>
            <a:spLocks noGrp="1"/>
          </p:cNvSpPr>
          <p:nvPr>
            <p:ph idx="1"/>
          </p:nvPr>
        </p:nvSpPr>
        <p:spPr/>
        <p:txBody>
          <a:bodyPr/>
          <a:lstStyle/>
          <a:p>
            <a:r>
              <a:rPr lang="en-US" dirty="0" smtClean="0"/>
              <a:t>Propose an abstract approach to building malware infection trees (</a:t>
            </a:r>
            <a:r>
              <a:rPr lang="en-US" dirty="0" err="1" smtClean="0"/>
              <a:t>MiTs</a:t>
            </a:r>
            <a:r>
              <a:rPr lang="en-US" dirty="0" smtClean="0"/>
              <a:t>).</a:t>
            </a:r>
          </a:p>
          <a:p>
            <a:pPr>
              <a:buNone/>
            </a:pPr>
            <a:endParaRPr lang="en-US" dirty="0" smtClean="0"/>
          </a:p>
          <a:p>
            <a:r>
              <a:rPr lang="en-US" dirty="0" smtClean="0"/>
              <a:t> Define execution event rules describing essential components of infection strategies.</a:t>
            </a:r>
          </a:p>
          <a:p>
            <a:pPr>
              <a:buNone/>
            </a:pPr>
            <a:endParaRPr lang="en-US" dirty="0" smtClean="0"/>
          </a:p>
          <a:p>
            <a:r>
              <a:rPr lang="en-US" dirty="0" smtClean="0"/>
              <a:t> Describe implementation in the Windows Vista </a:t>
            </a:r>
            <a:r>
              <a:rPr lang="da-DK" dirty="0" smtClean="0"/>
              <a:t>OS User and Kernel levels.</a:t>
            </a:r>
            <a:endParaRPr lang="en-US" dirty="0" smtClean="0"/>
          </a:p>
          <a:p>
            <a:pPr marL="0" indent="0">
              <a:spcAft>
                <a:spcPts val="1075"/>
              </a:spcAft>
              <a:buNone/>
            </a:pPr>
            <a:endParaRPr lang="en-US" sz="1400" dirty="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Strong &amp; Weak Bonds</a:t>
            </a:r>
            <a:endParaRPr lang="en-US" dirty="0"/>
          </a:p>
        </p:txBody>
      </p:sp>
      <p:sp>
        <p:nvSpPr>
          <p:cNvPr id="3" name="Content Placeholder 2"/>
          <p:cNvSpPr>
            <a:spLocks noGrp="1"/>
          </p:cNvSpPr>
          <p:nvPr>
            <p:ph idx="1"/>
          </p:nvPr>
        </p:nvSpPr>
        <p:spPr/>
        <p:txBody>
          <a:bodyPr/>
          <a:lstStyle/>
          <a:p>
            <a:r>
              <a:rPr lang="en-US" sz="1400" dirty="0" smtClean="0"/>
              <a:t>Based on observed interaction between processes and files during execution</a:t>
            </a:r>
          </a:p>
          <a:p>
            <a:r>
              <a:rPr lang="en-US" sz="1400" dirty="0" smtClean="0"/>
              <a:t>Establishes meaningful relationship between nodes, justifying their addition to </a:t>
            </a:r>
            <a:r>
              <a:rPr lang="en-US" sz="1400" dirty="0" err="1" smtClean="0"/>
              <a:t>MiT</a:t>
            </a:r>
            <a:endParaRPr lang="en-US" sz="1400" dirty="0" smtClean="0"/>
          </a:p>
          <a:p>
            <a:r>
              <a:rPr lang="en-US" sz="1400" dirty="0" smtClean="0"/>
              <a:t>Strong Bond between Q &amp; P:</a:t>
            </a:r>
          </a:p>
          <a:p>
            <a:pPr lvl="1"/>
            <a:r>
              <a:rPr lang="en-US" sz="1400" dirty="0" smtClean="0"/>
              <a:t>Transitivity (transfer) of data from Q to P, creates an intersection between Q &amp; P where both have a subset of identical data</a:t>
            </a:r>
          </a:p>
          <a:p>
            <a:r>
              <a:rPr lang="en-US" sz="1400" dirty="0" smtClean="0"/>
              <a:t>Weak Bond:</a:t>
            </a:r>
          </a:p>
          <a:p>
            <a:pPr lvl="1"/>
            <a:r>
              <a:rPr lang="en-US" sz="1400" dirty="0" smtClean="0"/>
              <a:t>Node Q creates a node P with no transfer of data, this becomes a creator/created relationship with no intersection of identical data between both</a:t>
            </a:r>
          </a:p>
          <a:p>
            <a:r>
              <a:rPr lang="en-US" sz="1400" dirty="0" smtClean="0"/>
              <a:t>A strongly bonded tree </a:t>
            </a:r>
          </a:p>
          <a:p>
            <a:pPr lvl="1"/>
            <a:r>
              <a:rPr lang="en-US" sz="1400" dirty="0" smtClean="0"/>
              <a:t>Contains processes &amp; files directly descending from original malware executable possibly essential to infection strategies </a:t>
            </a:r>
          </a:p>
          <a:p>
            <a:pPr lvl="1"/>
            <a:r>
              <a:rPr lang="en-US" sz="1400" dirty="0" smtClean="0"/>
              <a:t>Enhanced with weak bonds contains non-direct descendants and possibly non-essential files &amp; process </a:t>
            </a:r>
          </a:p>
          <a:p>
            <a:pPr lvl="1"/>
            <a:endParaRPr lang="en-US" dirty="0" smtClean="0"/>
          </a:p>
          <a:p>
            <a:pPr marL="0" indent="0">
              <a:spcAft>
                <a:spcPts val="1075"/>
              </a:spcAft>
              <a:buNone/>
            </a:pPr>
            <a:endParaRPr lang="en-US" sz="1400" dirty="0"/>
          </a:p>
        </p:txBody>
      </p:sp>
      <p:pic>
        <p:nvPicPr>
          <p:cNvPr id="4" name="Picture 3" descr="strong-weak-bonds.jpg"/>
          <p:cNvPicPr>
            <a:picLocks noChangeAspect="1"/>
          </p:cNvPicPr>
          <p:nvPr/>
        </p:nvPicPr>
        <p:blipFill>
          <a:blip r:embed="rId2" cstate="print"/>
          <a:stretch>
            <a:fillRect/>
          </a:stretch>
        </p:blipFill>
        <p:spPr>
          <a:xfrm>
            <a:off x="1907704" y="4221088"/>
            <a:ext cx="5886450" cy="2268252"/>
          </a:xfrm>
          <a:prstGeom prst="rect">
            <a:avLst/>
          </a:prstGeom>
        </p:spPr>
      </p:pic>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Construction Rules</a:t>
            </a:r>
            <a:endParaRPr lang="en-US" dirty="0"/>
          </a:p>
        </p:txBody>
      </p:sp>
      <p:sp>
        <p:nvSpPr>
          <p:cNvPr id="3" name="Content Placeholder 2"/>
          <p:cNvSpPr>
            <a:spLocks noGrp="1"/>
          </p:cNvSpPr>
          <p:nvPr>
            <p:ph idx="1"/>
          </p:nvPr>
        </p:nvSpPr>
        <p:spPr/>
        <p:txBody>
          <a:bodyPr/>
          <a:lstStyle/>
          <a:p>
            <a:r>
              <a:rPr lang="en-US" sz="2000" dirty="0" smtClean="0"/>
              <a:t>Set of rules defining when a node is added to a </a:t>
            </a:r>
            <a:r>
              <a:rPr lang="en-US" sz="2000" dirty="0" err="1" smtClean="0"/>
              <a:t>MiT</a:t>
            </a:r>
            <a:r>
              <a:rPr lang="en-US" sz="2000" dirty="0" smtClean="0"/>
              <a:t> primarily based on fundamental definitions of malware (</a:t>
            </a:r>
            <a:r>
              <a:rPr lang="en-US" sz="2000" dirty="0" err="1" smtClean="0"/>
              <a:t>cohen</a:t>
            </a:r>
            <a:r>
              <a:rPr lang="en-US" sz="2000" dirty="0" smtClean="0"/>
              <a:t>, </a:t>
            </a:r>
            <a:r>
              <a:rPr lang="en-US" sz="2000" dirty="0" err="1" smtClean="0"/>
              <a:t>adleman</a:t>
            </a:r>
            <a:r>
              <a:rPr lang="en-US" sz="2000" dirty="0" smtClean="0"/>
              <a:t>)</a:t>
            </a:r>
          </a:p>
          <a:p>
            <a:r>
              <a:rPr lang="en-US" sz="2000" dirty="0" smtClean="0"/>
              <a:t>Rules facilitate strong &amp; weak bonds resulting in highly relevant </a:t>
            </a:r>
            <a:r>
              <a:rPr lang="en-US" sz="2000" dirty="0" err="1" smtClean="0"/>
              <a:t>MiT</a:t>
            </a:r>
            <a:r>
              <a:rPr lang="en-US" sz="2000" dirty="0" smtClean="0"/>
              <a:t> with minimal non-essential items included</a:t>
            </a:r>
          </a:p>
          <a:p>
            <a:r>
              <a:rPr lang="en-US" sz="2000" dirty="0" smtClean="0"/>
              <a:t>Generalized for use on multiple OS’s </a:t>
            </a:r>
            <a:r>
              <a:rPr lang="en-US" sz="2000" dirty="0" smtClean="0">
                <a:sym typeface="Wingdings" pitchFamily="2" charset="2"/>
              </a:rPr>
              <a:t> not OS specific</a:t>
            </a:r>
            <a:endParaRPr lang="en-US" sz="2000" dirty="0" smtClean="0"/>
          </a:p>
          <a:p>
            <a:r>
              <a:rPr lang="en-US" sz="2000" dirty="0" smtClean="0"/>
              <a:t>New rules can be added</a:t>
            </a:r>
          </a:p>
          <a:p>
            <a:r>
              <a:rPr lang="en-US" sz="2000" dirty="0" smtClean="0"/>
              <a:t>Node N is a file or currently running process</a:t>
            </a:r>
          </a:p>
          <a:p>
            <a:r>
              <a:rPr lang="en-US" sz="2000" dirty="0" smtClean="0"/>
              <a:t>Edge E is an observed rule between nodes N1 and N2, where N2 is newly added to the </a:t>
            </a:r>
            <a:r>
              <a:rPr lang="en-US" sz="2000" dirty="0" err="1" smtClean="0"/>
              <a:t>MiT</a:t>
            </a:r>
            <a:endParaRPr lang="en-US" sz="2000" dirty="0" smtClean="0"/>
          </a:p>
          <a:p>
            <a:r>
              <a:rPr lang="en-US" sz="2000" dirty="0" smtClean="0"/>
              <a:t>Sample under analysis assumed Root of </a:t>
            </a:r>
            <a:r>
              <a:rPr lang="en-US" sz="2000" dirty="0" err="1" smtClean="0"/>
              <a:t>MiT</a:t>
            </a:r>
            <a:endParaRPr lang="en-US" sz="2000" dirty="0" smtClean="0"/>
          </a:p>
          <a:p>
            <a:r>
              <a:rPr lang="en-US" sz="2000" dirty="0" smtClean="0"/>
              <a:t>Assumption: Malware primarily infects through file &amp; process manipulation</a:t>
            </a:r>
          </a:p>
          <a:p>
            <a:r>
              <a:rPr lang="en-US" sz="2000" dirty="0" smtClean="0"/>
              <a:t>File system &amp; Process rules</a:t>
            </a:r>
            <a:endParaRPr lang="en-US" sz="2000" dirty="0"/>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File System Rules</a:t>
            </a:r>
            <a:endParaRPr lang="en-US" dirty="0"/>
          </a:p>
        </p:txBody>
      </p:sp>
      <p:sp>
        <p:nvSpPr>
          <p:cNvPr id="3" name="Content Placeholder 2"/>
          <p:cNvSpPr>
            <a:spLocks noGrp="1"/>
          </p:cNvSpPr>
          <p:nvPr>
            <p:ph idx="1"/>
          </p:nvPr>
        </p:nvSpPr>
        <p:spPr/>
        <p:txBody>
          <a:bodyPr/>
          <a:lstStyle/>
          <a:p>
            <a:r>
              <a:rPr lang="en-US" dirty="0" smtClean="0"/>
              <a:t>Captures malware self replication &amp; arbitrary file creation</a:t>
            </a:r>
          </a:p>
          <a:p>
            <a:pPr lvl="1"/>
            <a:r>
              <a:rPr lang="en-US" dirty="0" smtClean="0"/>
              <a:t>Self replication considered essential to malware infection and propagation</a:t>
            </a:r>
          </a:p>
          <a:p>
            <a:pPr lvl="1"/>
            <a:r>
              <a:rPr lang="en-US" dirty="0" smtClean="0"/>
              <a:t>3 rules currently defined</a:t>
            </a:r>
          </a:p>
          <a:p>
            <a:r>
              <a:rPr lang="en-US" dirty="0" smtClean="0"/>
              <a:t>F1:Infection via self replication, strong bond</a:t>
            </a:r>
          </a:p>
          <a:p>
            <a:r>
              <a:rPr lang="en-US" dirty="0" smtClean="0"/>
              <a:t>F2:Infection via arbitrary file creation, weak bond</a:t>
            </a:r>
          </a:p>
          <a:p>
            <a:r>
              <a:rPr lang="en-US" dirty="0" smtClean="0"/>
              <a:t>F3:Infection via arbitrary file write modification, weak bond</a:t>
            </a:r>
          </a:p>
          <a:p>
            <a:pPr marL="0" indent="0">
              <a:spcAft>
                <a:spcPts val="1075"/>
              </a:spcAft>
              <a:buNone/>
            </a:pPr>
            <a:endParaRPr lang="en-US" sz="1400" dirty="0"/>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 Rules</a:t>
            </a:r>
            <a:endParaRPr lang="en-US" dirty="0"/>
          </a:p>
        </p:txBody>
      </p:sp>
      <p:sp>
        <p:nvSpPr>
          <p:cNvPr id="3" name="Content Placeholder 2"/>
          <p:cNvSpPr>
            <a:spLocks noGrp="1"/>
          </p:cNvSpPr>
          <p:nvPr>
            <p:ph idx="1"/>
          </p:nvPr>
        </p:nvSpPr>
        <p:spPr/>
        <p:txBody>
          <a:bodyPr/>
          <a:lstStyle/>
          <a:p>
            <a:r>
              <a:rPr lang="en-US" dirty="0" smtClean="0"/>
              <a:t>Capture malware’s manipulation of processes for nefarious uses</a:t>
            </a:r>
          </a:p>
          <a:p>
            <a:pPr lvl="1"/>
            <a:r>
              <a:rPr lang="en-US" dirty="0" smtClean="0"/>
              <a:t>Dynamic code injection</a:t>
            </a:r>
          </a:p>
          <a:p>
            <a:pPr lvl="1"/>
            <a:r>
              <a:rPr lang="en-US" dirty="0" smtClean="0"/>
              <a:t>Process Spawning</a:t>
            </a:r>
          </a:p>
          <a:p>
            <a:pPr lvl="1"/>
            <a:r>
              <a:rPr lang="en-US" dirty="0" smtClean="0"/>
              <a:t>2 rules currently defined</a:t>
            </a:r>
          </a:p>
          <a:p>
            <a:r>
              <a:rPr lang="en-US" dirty="0" smtClean="0"/>
              <a:t>P1: Infection via dynamic code injection of a currently running process, strong bond</a:t>
            </a:r>
          </a:p>
          <a:p>
            <a:pPr lvl="1"/>
            <a:r>
              <a:rPr lang="en-US" dirty="0" smtClean="0"/>
              <a:t>Targets already running (benign) processes</a:t>
            </a:r>
          </a:p>
          <a:p>
            <a:r>
              <a:rPr lang="en-US" dirty="0" smtClean="0"/>
              <a:t>P2: Infection via process spawning, weak bond</a:t>
            </a:r>
          </a:p>
          <a:p>
            <a:pPr lvl="1"/>
            <a:r>
              <a:rPr lang="en-US" dirty="0" smtClean="0"/>
              <a:t>Spawned from malware related (created or downloaded) executable file</a:t>
            </a:r>
          </a:p>
          <a:p>
            <a:pPr marL="0" indent="0">
              <a:spcAft>
                <a:spcPts val="1075"/>
              </a:spcAft>
              <a:buNone/>
            </a:pPr>
            <a:endParaRPr lang="en-US" sz="1400" dirty="0"/>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Windows Vista Implementation</a:t>
            </a:r>
            <a:endParaRPr lang="en-US" dirty="0"/>
          </a:p>
        </p:txBody>
      </p:sp>
      <p:sp>
        <p:nvSpPr>
          <p:cNvPr id="3" name="Content Placeholder 2"/>
          <p:cNvSpPr>
            <a:spLocks noGrp="1"/>
          </p:cNvSpPr>
          <p:nvPr>
            <p:ph idx="1"/>
          </p:nvPr>
        </p:nvSpPr>
        <p:spPr/>
        <p:txBody>
          <a:bodyPr/>
          <a:lstStyle/>
          <a:p>
            <a:r>
              <a:rPr lang="en-US" dirty="0" err="1" smtClean="0"/>
              <a:t>MiTCoN</a:t>
            </a:r>
            <a:r>
              <a:rPr lang="en-US" dirty="0" smtClean="0"/>
              <a:t>: tool which outputs </a:t>
            </a:r>
            <a:r>
              <a:rPr lang="en-US" dirty="0" err="1" smtClean="0"/>
              <a:t>MiT</a:t>
            </a:r>
            <a:r>
              <a:rPr lang="en-US" dirty="0" smtClean="0"/>
              <a:t> tables in real time using dynamic analysis</a:t>
            </a:r>
          </a:p>
          <a:p>
            <a:r>
              <a:rPr lang="en-US" dirty="0" smtClean="0"/>
              <a:t>Command line with absolute path of file to analyze</a:t>
            </a:r>
          </a:p>
          <a:p>
            <a:r>
              <a:rPr lang="en-US" dirty="0" smtClean="0"/>
              <a:t>Detects rule occurrence through SSDT hooking in the Windows Vista Kernel, runs as a kernel service.</a:t>
            </a:r>
          </a:p>
          <a:p>
            <a:r>
              <a:rPr lang="en-US" dirty="0" smtClean="0"/>
              <a:t>Produces very robust </a:t>
            </a:r>
            <a:r>
              <a:rPr lang="en-US" dirty="0" err="1" smtClean="0"/>
              <a:t>MiT</a:t>
            </a:r>
            <a:r>
              <a:rPr lang="en-US" dirty="0" smtClean="0"/>
              <a:t> tables in under 5 minutes</a:t>
            </a:r>
          </a:p>
          <a:p>
            <a:r>
              <a:rPr lang="en-US" dirty="0" smtClean="0"/>
              <a:t>Tables later converted to graphical tree representation</a:t>
            </a:r>
          </a:p>
          <a:p>
            <a:pPr marL="0" indent="0">
              <a:spcAft>
                <a:spcPts val="1075"/>
              </a:spcAft>
              <a:buNone/>
            </a:pPr>
            <a:endParaRPr lang="en-US" sz="1400" dirty="0"/>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File System Rules - Implementation</a:t>
            </a:r>
            <a:endParaRPr lang="en-US" dirty="0"/>
          </a:p>
        </p:txBody>
      </p:sp>
      <p:sp>
        <p:nvSpPr>
          <p:cNvPr id="3" name="Content Placeholder 2"/>
          <p:cNvSpPr>
            <a:spLocks noGrp="1"/>
          </p:cNvSpPr>
          <p:nvPr>
            <p:ph idx="1"/>
          </p:nvPr>
        </p:nvSpPr>
        <p:spPr/>
        <p:txBody>
          <a:bodyPr/>
          <a:lstStyle/>
          <a:p>
            <a:r>
              <a:rPr lang="en-US" sz="2400" dirty="0" smtClean="0"/>
              <a:t>1</a:t>
            </a:r>
            <a:r>
              <a:rPr lang="en-US" sz="2400" baseline="30000" dirty="0" smtClean="0"/>
              <a:t>st</a:t>
            </a:r>
            <a:r>
              <a:rPr lang="en-US" sz="2400" dirty="0" smtClean="0"/>
              <a:t> set to detect F1 (self replication)</a:t>
            </a:r>
          </a:p>
          <a:p>
            <a:endParaRPr lang="en-US" dirty="0" smtClean="0"/>
          </a:p>
          <a:p>
            <a:endParaRPr lang="en-US" dirty="0" smtClean="0"/>
          </a:p>
          <a:p>
            <a:endParaRPr lang="en-US" dirty="0" smtClean="0"/>
          </a:p>
          <a:p>
            <a:r>
              <a:rPr lang="en-US" sz="2400" dirty="0" smtClean="0"/>
              <a:t>2</a:t>
            </a:r>
            <a:r>
              <a:rPr lang="en-US" sz="2400" baseline="30000" dirty="0" smtClean="0"/>
              <a:t>nd</a:t>
            </a:r>
            <a:r>
              <a:rPr lang="en-US" sz="2400" dirty="0" smtClean="0"/>
              <a:t> set to detect F1 </a:t>
            </a:r>
          </a:p>
          <a:p>
            <a:endParaRPr lang="en-US" dirty="0" smtClean="0"/>
          </a:p>
          <a:p>
            <a:r>
              <a:rPr lang="en-US" sz="2400" dirty="0" smtClean="0"/>
              <a:t>F2 (</a:t>
            </a:r>
            <a:r>
              <a:rPr lang="en-US" sz="2400" dirty="0" err="1" smtClean="0"/>
              <a:t>arb</a:t>
            </a:r>
            <a:r>
              <a:rPr lang="en-US" sz="2400" dirty="0" smtClean="0"/>
              <a:t>. File create)</a:t>
            </a:r>
            <a:r>
              <a:rPr lang="en-US" sz="2400" dirty="0" smtClean="0">
                <a:sym typeface="Wingdings" pitchFamily="2" charset="2"/>
              </a:rPr>
              <a:t> </a:t>
            </a:r>
            <a:r>
              <a:rPr lang="en-US" sz="2400" dirty="0" err="1" smtClean="0">
                <a:sym typeface="Wingdings" pitchFamily="2" charset="2"/>
              </a:rPr>
              <a:t>ZwCreateFile</a:t>
            </a:r>
            <a:r>
              <a:rPr lang="en-US" sz="2400" dirty="0" smtClean="0">
                <a:sym typeface="Wingdings" pitchFamily="2" charset="2"/>
              </a:rPr>
              <a:t>(</a:t>
            </a:r>
            <a:r>
              <a:rPr lang="en-US" sz="2400" dirty="0" err="1" smtClean="0">
                <a:sym typeface="Wingdings" pitchFamily="2" charset="2"/>
              </a:rPr>
              <a:t>sourcepath</a:t>
            </a:r>
            <a:r>
              <a:rPr lang="en-US" sz="2400" dirty="0" smtClean="0">
                <a:sym typeface="Wingdings" pitchFamily="2" charset="2"/>
              </a:rPr>
              <a:t>) != caller process </a:t>
            </a:r>
          </a:p>
          <a:p>
            <a:r>
              <a:rPr lang="en-US" sz="2400" dirty="0" smtClean="0">
                <a:sym typeface="Wingdings" pitchFamily="2" charset="2"/>
              </a:rPr>
              <a:t>F3 (</a:t>
            </a:r>
            <a:r>
              <a:rPr lang="en-US" sz="2400" dirty="0" err="1" smtClean="0">
                <a:sym typeface="Wingdings" pitchFamily="2" charset="2"/>
              </a:rPr>
              <a:t>arb</a:t>
            </a:r>
            <a:r>
              <a:rPr lang="en-US" sz="2400" dirty="0" smtClean="0">
                <a:sym typeface="Wingdings" pitchFamily="2" charset="2"/>
              </a:rPr>
              <a:t>. File write/mod) 2</a:t>
            </a:r>
            <a:r>
              <a:rPr lang="en-US" sz="2400" baseline="30000" dirty="0" smtClean="0">
                <a:sym typeface="Wingdings" pitchFamily="2" charset="2"/>
              </a:rPr>
              <a:t>nd</a:t>
            </a:r>
            <a:r>
              <a:rPr lang="en-US" sz="2400" dirty="0" smtClean="0">
                <a:sym typeface="Wingdings" pitchFamily="2" charset="2"/>
              </a:rPr>
              <a:t> Set, </a:t>
            </a:r>
            <a:r>
              <a:rPr lang="en-US" sz="2400" dirty="0" err="1" smtClean="0">
                <a:sym typeface="Wingdings" pitchFamily="2" charset="2"/>
              </a:rPr>
              <a:t>ZwReadFile</a:t>
            </a:r>
            <a:r>
              <a:rPr lang="en-US" sz="2400" dirty="0" smtClean="0">
                <a:sym typeface="Wingdings" pitchFamily="2" charset="2"/>
              </a:rPr>
              <a:t>(</a:t>
            </a:r>
            <a:r>
              <a:rPr lang="en-US" sz="2400" dirty="0" err="1" smtClean="0">
                <a:sym typeface="Wingdings" pitchFamily="2" charset="2"/>
              </a:rPr>
              <a:t>sourcepath</a:t>
            </a:r>
            <a:r>
              <a:rPr lang="en-US" sz="2400" dirty="0" smtClean="0">
                <a:sym typeface="Wingdings" pitchFamily="2" charset="2"/>
              </a:rPr>
              <a:t>) != caller process</a:t>
            </a:r>
            <a:endParaRPr lang="en-US" sz="2400" dirty="0" smtClean="0"/>
          </a:p>
          <a:p>
            <a:pPr marL="0" indent="0">
              <a:spcAft>
                <a:spcPts val="1075"/>
              </a:spcAft>
              <a:buNone/>
            </a:pPr>
            <a:endParaRPr lang="en-US" sz="1400" dirty="0"/>
          </a:p>
        </p:txBody>
      </p:sp>
      <p:pic>
        <p:nvPicPr>
          <p:cNvPr id="8" name="Picture 7" descr="f1-vista-1st-implementation.jpg"/>
          <p:cNvPicPr>
            <a:picLocks noChangeAspect="1"/>
          </p:cNvPicPr>
          <p:nvPr/>
        </p:nvPicPr>
        <p:blipFill>
          <a:blip r:embed="rId2" cstate="print"/>
          <a:stretch>
            <a:fillRect/>
          </a:stretch>
        </p:blipFill>
        <p:spPr>
          <a:xfrm>
            <a:off x="611560" y="1520788"/>
            <a:ext cx="7105650" cy="1695450"/>
          </a:xfrm>
          <a:prstGeom prst="rect">
            <a:avLst/>
          </a:prstGeom>
        </p:spPr>
      </p:pic>
      <p:pic>
        <p:nvPicPr>
          <p:cNvPr id="9" name="Picture 8" descr="New Picture.jpg"/>
          <p:cNvPicPr>
            <a:picLocks noChangeAspect="1"/>
          </p:cNvPicPr>
          <p:nvPr/>
        </p:nvPicPr>
        <p:blipFill>
          <a:blip r:embed="rId3" cstate="print"/>
          <a:stretch>
            <a:fillRect/>
          </a:stretch>
        </p:blipFill>
        <p:spPr>
          <a:xfrm>
            <a:off x="539552" y="3501008"/>
            <a:ext cx="6153150" cy="685800"/>
          </a:xfrm>
          <a:prstGeom prst="rect">
            <a:avLst/>
          </a:prstGeom>
        </p:spPr>
      </p:pic>
    </p:spTree>
  </p:cSld>
  <p:clrMapOvr>
    <a:masterClrMapping/>
  </p:clrMapOvr>
  <p:transition/>
</p:sld>
</file>

<file path=ppt/theme/theme1.xml><?xml version="1.0" encoding="utf-8"?>
<a:theme xmlns:a="http://schemas.openxmlformats.org/drawingml/2006/main" name="DRAFT_CERT_SEI_Template">
  <a:themeElements>
    <a:clrScheme name="DRAFT_CERT_SEI_Template 15">
      <a:dk1>
        <a:srgbClr val="000000"/>
      </a:dk1>
      <a:lt1>
        <a:srgbClr val="FFFFFF"/>
      </a:lt1>
      <a:dk2>
        <a:srgbClr val="000000"/>
      </a:dk2>
      <a:lt2>
        <a:srgbClr val="666666"/>
      </a:lt2>
      <a:accent1>
        <a:srgbClr val="BBE0E3"/>
      </a:accent1>
      <a:accent2>
        <a:srgbClr val="990000"/>
      </a:accent2>
      <a:accent3>
        <a:srgbClr val="FFFFFF"/>
      </a:accent3>
      <a:accent4>
        <a:srgbClr val="000000"/>
      </a:accent4>
      <a:accent5>
        <a:srgbClr val="DAEDEF"/>
      </a:accent5>
      <a:accent6>
        <a:srgbClr val="8A0000"/>
      </a:accent6>
      <a:hlink>
        <a:srgbClr val="333399"/>
      </a:hlink>
      <a:folHlink>
        <a:srgbClr val="663399"/>
      </a:folHlink>
    </a:clrScheme>
    <a:fontScheme name="DRAFT_CERT_SEI_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sm" len="sm"/>
          <a:tailEnd type="none" w="sm" len="sm"/>
        </a:ln>
        <a:effectLst/>
      </a:spPr>
      <a:bodyPr vert="horz" wrap="square" lIns="92309" tIns="46154" rIns="92309" bIns="46154" numCol="1" anchor="t" anchorCtr="0" compatLnSpc="1">
        <a:prstTxWarp prst="textNoShape">
          <a:avLst/>
        </a:prstTxWarp>
      </a:bodyPr>
      <a:lstStyle>
        <a:defPPr marL="0" marR="0" indent="0" algn="l" defTabSz="914400" rtl="0" eaLnBrk="1" fontAlgn="base" latinLnBrk="0" hangingPunct="1">
          <a:lnSpc>
            <a:spcPct val="100000"/>
          </a:lnSpc>
          <a:spcBef>
            <a:spcPct val="30000"/>
          </a:spcBef>
          <a:spcAft>
            <a:spcPct val="0"/>
          </a:spcAft>
          <a:buClrTx/>
          <a:buSzTx/>
          <a:buFontTx/>
          <a:buNone/>
          <a:tabLst>
            <a:tab pos="292100" algn="l"/>
            <a:tab pos="571500" algn="l"/>
          </a:tabLst>
          <a:defRPr kumimoji="0" lang="en-US" sz="1000" b="0" i="0" u="none" strike="noStrike" cap="none" normalizeH="0" baseline="0">
            <a:ln>
              <a:noFill/>
            </a:ln>
            <a:solidFill>
              <a:schemeClr val="tx1"/>
            </a:solidFill>
            <a:effectLst/>
            <a:latin typeface="Arial" pitchFamily="-60" charset="0"/>
            <a:ea typeface="ＭＳ Ｐゴシック" pitchFamily="-60" charset="-128"/>
            <a:cs typeface="ＭＳ Ｐゴシック" pitchFamily="-60" charset="-128"/>
          </a:defRPr>
        </a:defPPr>
      </a:lstStyle>
    </a:spDef>
    <a:lnDef>
      <a:spPr bwMode="auto">
        <a:xfrm>
          <a:off x="0" y="0"/>
          <a:ext cx="1" cy="1"/>
        </a:xfrm>
        <a:custGeom>
          <a:avLst/>
          <a:gdLst/>
          <a:ahLst/>
          <a:cxnLst/>
          <a:rect l="0" t="0" r="0" b="0"/>
          <a:pathLst/>
        </a:custGeom>
        <a:noFill/>
        <a:ln w="9525" cap="flat" cmpd="sng" algn="ctr">
          <a:noFill/>
          <a:prstDash val="solid"/>
          <a:round/>
          <a:headEnd type="none" w="sm" len="sm"/>
          <a:tailEnd type="none" w="sm" len="sm"/>
        </a:ln>
        <a:effectLst/>
      </a:spPr>
      <a:bodyPr vert="horz" wrap="square" lIns="92309" tIns="46154" rIns="92309" bIns="46154" numCol="1" anchor="t" anchorCtr="0" compatLnSpc="1">
        <a:prstTxWarp prst="textNoShape">
          <a:avLst/>
        </a:prstTxWarp>
      </a:bodyPr>
      <a:lstStyle>
        <a:defPPr marL="0" marR="0" indent="0" algn="l" defTabSz="914400" rtl="0" eaLnBrk="1" fontAlgn="base" latinLnBrk="0" hangingPunct="1">
          <a:lnSpc>
            <a:spcPct val="100000"/>
          </a:lnSpc>
          <a:spcBef>
            <a:spcPct val="30000"/>
          </a:spcBef>
          <a:spcAft>
            <a:spcPct val="0"/>
          </a:spcAft>
          <a:buClrTx/>
          <a:buSzTx/>
          <a:buFontTx/>
          <a:buNone/>
          <a:tabLst>
            <a:tab pos="292100" algn="l"/>
            <a:tab pos="571500" algn="l"/>
          </a:tabLst>
          <a:defRPr kumimoji="0" lang="en-US" sz="1000" b="0" i="0" u="none" strike="noStrike" cap="none" normalizeH="0" baseline="0">
            <a:ln>
              <a:noFill/>
            </a:ln>
            <a:solidFill>
              <a:schemeClr val="tx1"/>
            </a:solidFill>
            <a:effectLst/>
            <a:latin typeface="Arial" pitchFamily="-60" charset="0"/>
            <a:ea typeface="ＭＳ Ｐゴシック" pitchFamily="-60" charset="-128"/>
            <a:cs typeface="ＭＳ Ｐゴシック" pitchFamily="-60" charset="-128"/>
          </a:defRPr>
        </a:defPPr>
      </a:lstStyle>
    </a:lnDef>
  </a:objectDefaults>
  <a:extraClrSchemeLst>
    <a:extraClrScheme>
      <a:clrScheme name="DRAFT_CERT_SEI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RAFT_CERT_SEI_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RAFT_CERT_SEI_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RAFT_CERT_SEI_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RAFT_CERT_SEI_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RAFT_CERT_SEI_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RAFT_CERT_SEI_Templat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RAFT_CERT_SEI_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RAFT_CERT_SEI_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RAFT_CERT_SEI_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RAFT_CERT_SEI_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RAFT_CERT_SEI_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RAFT_CERT_SEI_Template 13">
        <a:dk1>
          <a:srgbClr val="000000"/>
        </a:dk1>
        <a:lt1>
          <a:srgbClr val="FFFFFF"/>
        </a:lt1>
        <a:dk2>
          <a:srgbClr val="000000"/>
        </a:dk2>
        <a:lt2>
          <a:srgbClr val="666666"/>
        </a:lt2>
        <a:accent1>
          <a:srgbClr val="BBE0E3"/>
        </a:accent1>
        <a:accent2>
          <a:srgbClr val="333399"/>
        </a:accent2>
        <a:accent3>
          <a:srgbClr val="FFFFFF"/>
        </a:accent3>
        <a:accent4>
          <a:srgbClr val="000000"/>
        </a:accent4>
        <a:accent5>
          <a:srgbClr val="DAEDEF"/>
        </a:accent5>
        <a:accent6>
          <a:srgbClr val="2D2D8A"/>
        </a:accent6>
        <a:hlink>
          <a:srgbClr val="336699"/>
        </a:hlink>
        <a:folHlink>
          <a:srgbClr val="99CC00"/>
        </a:folHlink>
      </a:clrScheme>
      <a:clrMap bg1="lt1" tx1="dk1" bg2="lt2" tx2="dk2" accent1="accent1" accent2="accent2" accent3="accent3" accent4="accent4" accent5="accent5" accent6="accent6" hlink="hlink" folHlink="folHlink"/>
    </a:extraClrScheme>
    <a:extraClrScheme>
      <a:clrScheme name="DRAFT_CERT_SEI_Template 14">
        <a:dk1>
          <a:srgbClr val="000000"/>
        </a:dk1>
        <a:lt1>
          <a:srgbClr val="FFFFFF"/>
        </a:lt1>
        <a:dk2>
          <a:srgbClr val="000000"/>
        </a:dk2>
        <a:lt2>
          <a:srgbClr val="666666"/>
        </a:lt2>
        <a:accent1>
          <a:srgbClr val="BBE0E3"/>
        </a:accent1>
        <a:accent2>
          <a:srgbClr val="990000"/>
        </a:accent2>
        <a:accent3>
          <a:srgbClr val="FFFFFF"/>
        </a:accent3>
        <a:accent4>
          <a:srgbClr val="000000"/>
        </a:accent4>
        <a:accent5>
          <a:srgbClr val="DAEDEF"/>
        </a:accent5>
        <a:accent6>
          <a:srgbClr val="8A0000"/>
        </a:accent6>
        <a:hlink>
          <a:srgbClr val="6633CC"/>
        </a:hlink>
        <a:folHlink>
          <a:srgbClr val="333399"/>
        </a:folHlink>
      </a:clrScheme>
      <a:clrMap bg1="lt1" tx1="dk1" bg2="lt2" tx2="dk2" accent1="accent1" accent2="accent2" accent3="accent3" accent4="accent4" accent5="accent5" accent6="accent6" hlink="hlink" folHlink="folHlink"/>
    </a:extraClrScheme>
    <a:extraClrScheme>
      <a:clrScheme name="DRAFT_CERT_SEI_Template 15">
        <a:dk1>
          <a:srgbClr val="000000"/>
        </a:dk1>
        <a:lt1>
          <a:srgbClr val="FFFFFF"/>
        </a:lt1>
        <a:dk2>
          <a:srgbClr val="000000"/>
        </a:dk2>
        <a:lt2>
          <a:srgbClr val="666666"/>
        </a:lt2>
        <a:accent1>
          <a:srgbClr val="BBE0E3"/>
        </a:accent1>
        <a:accent2>
          <a:srgbClr val="990000"/>
        </a:accent2>
        <a:accent3>
          <a:srgbClr val="FFFFFF"/>
        </a:accent3>
        <a:accent4>
          <a:srgbClr val="000000"/>
        </a:accent4>
        <a:accent5>
          <a:srgbClr val="DAEDEF"/>
        </a:accent5>
        <a:accent6>
          <a:srgbClr val="8A0000"/>
        </a:accent6>
        <a:hlink>
          <a:srgbClr val="333399"/>
        </a:hlink>
        <a:folHlink>
          <a:srgbClr val="6633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BFBFB"/>
      </a:lt1>
      <a:dk2>
        <a:srgbClr val="000000"/>
      </a:dk2>
      <a:lt2>
        <a:srgbClr val="919191"/>
      </a:lt2>
      <a:accent1>
        <a:srgbClr val="618FFD"/>
      </a:accent1>
      <a:accent2>
        <a:srgbClr val="00AE00"/>
      </a:accent2>
      <a:accent3>
        <a:srgbClr val="FDFDFD"/>
      </a:accent3>
      <a:accent4>
        <a:srgbClr val="000000"/>
      </a:accent4>
      <a:accent5>
        <a:srgbClr val="B7C6FE"/>
      </a:accent5>
      <a:accent6>
        <a:srgbClr val="009D00"/>
      </a:accent6>
      <a:hlink>
        <a:srgbClr val="FC0128"/>
      </a:hlink>
      <a:folHlink>
        <a:srgbClr val="FFFF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10396</TotalTime>
  <Words>1137</Words>
  <Application>Microsoft Office PowerPoint</Application>
  <PresentationFormat>On-screen Show (4:3)</PresentationFormat>
  <Paragraphs>134</Paragraphs>
  <Slides>21</Slides>
  <Notes>1</Notes>
  <HiddenSlides>0</HiddenSlides>
  <MMClips>0</MMClips>
  <ScaleCrop>false</ScaleCrop>
  <HeadingPairs>
    <vt:vector size="6" baseType="variant">
      <vt:variant>
        <vt:lpstr>Theme</vt:lpstr>
      </vt:variant>
      <vt:variant>
        <vt:i4>1</vt:i4>
      </vt:variant>
      <vt:variant>
        <vt:lpstr>Slide Titles</vt:lpstr>
      </vt:variant>
      <vt:variant>
        <vt:i4>21</vt:i4>
      </vt:variant>
      <vt:variant>
        <vt:lpstr>Custom Shows</vt:lpstr>
      </vt:variant>
      <vt:variant>
        <vt:i4>1</vt:i4>
      </vt:variant>
    </vt:vector>
  </HeadingPairs>
  <TitlesOfParts>
    <vt:vector size="23" baseType="lpstr">
      <vt:lpstr>DRAFT_CERT_SEI_Template</vt:lpstr>
      <vt:lpstr> </vt:lpstr>
      <vt:lpstr>Introduction - 1</vt:lpstr>
      <vt:lpstr>Contributions</vt:lpstr>
      <vt:lpstr>Strong &amp; Weak Bonds</vt:lpstr>
      <vt:lpstr>Construction Rules</vt:lpstr>
      <vt:lpstr>File System Rules</vt:lpstr>
      <vt:lpstr>Process Rules</vt:lpstr>
      <vt:lpstr>Windows Vista Implementation</vt:lpstr>
      <vt:lpstr>File System Rules - Implementation</vt:lpstr>
      <vt:lpstr>Process Rules - Implementation</vt:lpstr>
      <vt:lpstr>MiTCoN Example: BackDoor.Win32.Poison</vt:lpstr>
      <vt:lpstr>Evaluation &amp; Results</vt:lpstr>
      <vt:lpstr>Evaluation &amp; Results</vt:lpstr>
      <vt:lpstr>Evaluation &amp; Results</vt:lpstr>
      <vt:lpstr>Evaluation &amp; Results</vt:lpstr>
      <vt:lpstr>Conclusions &amp; Future Work</vt:lpstr>
      <vt:lpstr>Slide 17</vt:lpstr>
      <vt:lpstr>CMU copyright statement</vt:lpstr>
      <vt:lpstr>Slide 19</vt:lpstr>
      <vt:lpstr>Slide 20</vt:lpstr>
      <vt:lpstr>Slide 21</vt:lpstr>
      <vt:lpstr>Manager's Overview</vt:lpstr>
    </vt:vector>
  </TitlesOfParts>
  <Company>CERT(R) Coordination Center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Artifact Analysis</dc:title>
  <dc:creator>Kevin J. Houle</dc:creator>
  <cp:lastModifiedBy>utsa</cp:lastModifiedBy>
  <cp:revision>472</cp:revision>
  <cp:lastPrinted>1999-10-08T21:38:19Z</cp:lastPrinted>
  <dcterms:created xsi:type="dcterms:W3CDTF">2010-08-11T21:12:02Z</dcterms:created>
  <dcterms:modified xsi:type="dcterms:W3CDTF">2011-10-20T23:47:11Z</dcterms:modified>
</cp:coreProperties>
</file>