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3"/>
    <p:sldId id="275" r:id="rId4"/>
    <p:sldId id="276" r:id="rId5"/>
    <p:sldId id="290" r:id="rId6"/>
    <p:sldId id="259" r:id="rId7"/>
    <p:sldId id="263" r:id="rId8"/>
    <p:sldId id="292" r:id="rId9"/>
    <p:sldId id="261" r:id="rId10"/>
    <p:sldId id="268" r:id="rId11"/>
    <p:sldId id="304" r:id="rId12"/>
    <p:sldId id="264" r:id="rId14"/>
    <p:sldId id="265" r:id="rId15"/>
    <p:sldId id="305" r:id="rId16"/>
    <p:sldId id="266" r:id="rId17"/>
    <p:sldId id="267" r:id="rId18"/>
    <p:sldId id="269" r:id="rId19"/>
    <p:sldId id="291" r:id="rId20"/>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a:t>To address those challenges, we propose a ledger-based IoT middleware to ensure the rule executing integrity.</a:t>
            </a:r>
            <a:endParaRPr lang="en-US" altLang="zh-CN" dirty="0"/>
          </a:p>
          <a:p>
            <a:r>
              <a:rPr lang="en-US" altLang="zh-CN" dirty="0"/>
              <a:t>Taking the heart-rate-alert rule as an example, trigger-action platforms such as IFTTT and Microsoft flow are used to execute the rule via the API providing by the IoT vendors. However, the authentication token may be leaked and attackers may trigger the rule maliciously via fake events or fake action requests. We provide verification mechanisms for both trigger events and action requests via three extra modules for state recording and verification. </a:t>
            </a:r>
            <a:endParaRPr lang="zh-CN" altLang="en-US" dirty="0"/>
          </a:p>
        </p:txBody>
      </p:sp>
      <p:sp>
        <p:nvSpPr>
          <p:cNvPr id="4" name="灯片编号占位符 3"/>
          <p:cNvSpPr>
            <a:spLocks noGrp="1"/>
          </p:cNvSpPr>
          <p:nvPr>
            <p:ph type="sldNum" sz="quarter" idx="5"/>
          </p:nvPr>
        </p:nvSpPr>
        <p:spPr/>
        <p:txBody>
          <a:bodyPr/>
          <a:lstStyle/>
          <a:p>
            <a:fld id="{21B2AA4F-B828-4D7C-AFD3-893933DAFCB4}"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B2AA4F-B828-4D7C-AFD3-893933DAFCB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32.png"/><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8.png"/><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jpe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jpeg"/><Relationship Id="rId13" Type="http://schemas.openxmlformats.org/officeDocument/2006/relationships/slideLayout" Target="../slideLayouts/slideLayout2.xml"/><Relationship Id="rId12" Type="http://schemas.openxmlformats.org/officeDocument/2006/relationships/image" Target="../media/image15.png"/><Relationship Id="rId11" Type="http://schemas.openxmlformats.org/officeDocument/2006/relationships/image" Target="../media/image14.png"/><Relationship Id="rId10" Type="http://schemas.openxmlformats.org/officeDocument/2006/relationships/image" Target="../media/image13.jpe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image" Target="../media/image22.jpeg"/><Relationship Id="rId8" Type="http://schemas.openxmlformats.org/officeDocument/2006/relationships/image" Target="../media/image10.jpe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3" Type="http://schemas.openxmlformats.org/officeDocument/2006/relationships/slideLayout" Target="../slideLayouts/slideLayout2.xml"/><Relationship Id="rId12" Type="http://schemas.openxmlformats.org/officeDocument/2006/relationships/image" Target="../media/image1.svg"/><Relationship Id="rId11" Type="http://schemas.openxmlformats.org/officeDocument/2006/relationships/image" Target="../media/image23.png"/><Relationship Id="rId10" Type="http://schemas.openxmlformats.org/officeDocument/2006/relationships/image" Target="../media/image5.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5.png"/><Relationship Id="rId6" Type="http://schemas.openxmlformats.org/officeDocument/2006/relationships/image" Target="../media/image24.jpe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svg"/><Relationship Id="rId5" Type="http://schemas.openxmlformats.org/officeDocument/2006/relationships/image" Target="../media/image23.png"/><Relationship Id="rId4" Type="http://schemas.openxmlformats.org/officeDocument/2006/relationships/image" Target="../media/image18.png"/><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image" Target="../media/image27.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9.png"/><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524000" y="1212215"/>
            <a:ext cx="9144000" cy="1722120"/>
          </a:xfrm>
        </p:spPr>
        <p:txBody>
          <a:bodyPr anchor="ctr" anchorCtr="0"/>
          <a:p>
            <a:pPr algn="ctr" fontAlgn="auto">
              <a:lnSpc>
                <a:spcPct val="120000"/>
              </a:lnSpc>
            </a:pPr>
            <a:r>
              <a:rPr lang="en-US" sz="4000"/>
              <a:t>Ruledger: Ensuring Execution Integrity</a:t>
            </a:r>
            <a:br>
              <a:rPr lang="en-US" sz="4000"/>
            </a:br>
            <a:r>
              <a:rPr lang="en-US" sz="4000"/>
              <a:t>in Trigger-Action IoT Platforms</a:t>
            </a:r>
            <a:endParaRPr lang="en-US" sz="4000"/>
          </a:p>
        </p:txBody>
      </p:sp>
      <p:pic>
        <p:nvPicPr>
          <p:cNvPr id="9" name="Picture 8"/>
          <p:cNvPicPr>
            <a:picLocks noChangeAspect="1"/>
          </p:cNvPicPr>
          <p:nvPr/>
        </p:nvPicPr>
        <p:blipFill>
          <a:blip r:embed="rId1"/>
          <a:stretch>
            <a:fillRect/>
          </a:stretch>
        </p:blipFill>
        <p:spPr>
          <a:xfrm>
            <a:off x="1858548" y="4730973"/>
            <a:ext cx="2357120" cy="302006"/>
          </a:xfrm>
          <a:prstGeom prst="rect">
            <a:avLst/>
          </a:prstGeom>
        </p:spPr>
      </p:pic>
      <p:pic>
        <p:nvPicPr>
          <p:cNvPr id="11" name="Picture 10"/>
          <p:cNvPicPr>
            <a:picLocks noChangeAspect="1"/>
          </p:cNvPicPr>
          <p:nvPr/>
        </p:nvPicPr>
        <p:blipFill>
          <a:blip r:embed="rId2"/>
          <a:stretch>
            <a:fillRect/>
          </a:stretch>
        </p:blipFill>
        <p:spPr>
          <a:xfrm>
            <a:off x="5755617" y="4402456"/>
            <a:ext cx="1097280" cy="109728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941" y="4609670"/>
            <a:ext cx="1471275" cy="796072"/>
          </a:xfrm>
          <a:prstGeom prst="rect">
            <a:avLst/>
          </a:prstGeom>
        </p:spPr>
      </p:pic>
      <p:sp>
        <p:nvSpPr>
          <p:cNvPr id="4" name="Title 1"/>
          <p:cNvSpPr>
            <a:spLocks noGrp="1"/>
          </p:cNvSpPr>
          <p:nvPr/>
        </p:nvSpPr>
        <p:spPr>
          <a:xfrm>
            <a:off x="1605280" y="3022600"/>
            <a:ext cx="9144000" cy="692150"/>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2400"/>
              <a:t>Jingwen Fan,  Yi He,  Bo Tang,  Qi Li,  Ravi Sandhu</a:t>
            </a:r>
            <a:endParaRPr lang="en-US" sz="2400"/>
          </a:p>
        </p:txBody>
      </p:sp>
      <p:sp>
        <p:nvSpPr>
          <p:cNvPr id="13" name="TextBox 12"/>
          <p:cNvSpPr txBox="1"/>
          <p:nvPr/>
        </p:nvSpPr>
        <p:spPr>
          <a:xfrm>
            <a:off x="5412461" y="6003489"/>
            <a:ext cx="1783080" cy="368300"/>
          </a:xfrm>
          <a:prstGeom prst="rect">
            <a:avLst/>
          </a:prstGeom>
          <a:noFill/>
        </p:spPr>
        <p:txBody>
          <a:bodyPr wrap="none" rtlCol="0">
            <a:spAutoFit/>
          </a:bodyPr>
          <a:p>
            <a:r>
              <a:rPr lang="en-US" dirty="0"/>
              <a:t>March 04, 2021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FTTT - Review 2020 - PCMag Ind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35940" y="3233391"/>
            <a:ext cx="1544398" cy="867755"/>
          </a:xfrm>
          <a:prstGeom prst="rect">
            <a:avLst/>
          </a:prstGeom>
          <a:noFill/>
          <a:extLst>
            <a:ext uri="{909E8E84-426E-40DD-AFC4-6F175D3DCCD1}">
              <a14:hiddenFill xmlns:a14="http://schemas.microsoft.com/office/drawing/2010/main">
                <a:solidFill>
                  <a:srgbClr val="FFFFFF"/>
                </a:solidFill>
              </a14:hiddenFill>
            </a:ext>
          </a:extLst>
        </p:spPr>
      </p:pic>
      <p:sp>
        <p:nvSpPr>
          <p:cNvPr id="74" name="Title 1"/>
          <p:cNvSpPr>
            <a:spLocks noGrp="1"/>
          </p:cNvSpPr>
          <p:nvPr/>
        </p:nvSpPr>
        <p:spPr>
          <a:xfrm>
            <a:off x="1906905" y="-9127"/>
            <a:ext cx="8808720" cy="847962"/>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altLang="zh-CN" sz="3600" dirty="0" err="1">
                <a:solidFill>
                  <a:schemeClr val="accent5">
                    <a:lumMod val="75000"/>
                  </a:schemeClr>
                </a:solidFill>
              </a:rPr>
              <a:t>Ruledger</a:t>
            </a:r>
            <a:r>
              <a:rPr lang="en-US" altLang="zh-CN" sz="3600" dirty="0">
                <a:solidFill>
                  <a:schemeClr val="accent5">
                    <a:lumMod val="75000"/>
                  </a:schemeClr>
                </a:solidFill>
              </a:rPr>
              <a:t> </a:t>
            </a:r>
            <a:r>
              <a:rPr lang="en-US" sz="3600" dirty="0">
                <a:solidFill>
                  <a:schemeClr val="accent5">
                    <a:lumMod val="75000"/>
                  </a:schemeClr>
                </a:solidFill>
              </a:rPr>
              <a:t>Desig</a:t>
            </a:r>
            <a:r>
              <a:rPr lang="en-US" altLang="zh-CN" sz="3600" dirty="0">
                <a:solidFill>
                  <a:schemeClr val="accent5">
                    <a:lumMod val="75000"/>
                  </a:schemeClr>
                </a:solidFill>
              </a:rPr>
              <a:t>n</a:t>
            </a:r>
            <a:endParaRPr lang="en-US" sz="3600" dirty="0">
              <a:solidFill>
                <a:schemeClr val="accent5">
                  <a:lumMod val="75000"/>
                </a:schemeClr>
              </a:solidFill>
            </a:endParaRPr>
          </a:p>
        </p:txBody>
      </p:sp>
      <p:sp>
        <p:nvSpPr>
          <p:cNvPr id="32" name="Text Box 31"/>
          <p:cNvSpPr txBox="1"/>
          <p:nvPr/>
        </p:nvSpPr>
        <p:spPr>
          <a:xfrm>
            <a:off x="718185" y="782320"/>
            <a:ext cx="10711815" cy="398780"/>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wrap="square" rtlCol="0" anchor="t">
            <a:spAutoFit/>
          </a:bodyPr>
          <a:lstStyle/>
          <a:p>
            <a:pPr algn="ctr" fontAlgn="auto">
              <a:lnSpc>
                <a:spcPct val="100000"/>
              </a:lnSpc>
            </a:pPr>
            <a:r>
              <a:rPr lang="zh-CN" altLang="en-US" sz="2000" b="1" dirty="0">
                <a:solidFill>
                  <a:schemeClr val="accent5">
                    <a:lumMod val="75000"/>
                  </a:schemeClr>
                </a:solidFill>
                <a:sym typeface="+mn-ea"/>
              </a:rPr>
              <a:t>“</a:t>
            </a:r>
            <a:r>
              <a:rPr lang="en-US" sz="2000" b="1" dirty="0">
                <a:solidFill>
                  <a:schemeClr val="accent5">
                    <a:lumMod val="75000"/>
                  </a:schemeClr>
                </a:solidFill>
                <a:sym typeface="+mn-ea"/>
              </a:rPr>
              <a:t>If </a:t>
            </a:r>
            <a:r>
              <a:rPr lang="en-US" sz="2000" b="1" dirty="0">
                <a:solidFill>
                  <a:schemeClr val="tx1"/>
                </a:solidFill>
                <a:sym typeface="+mn-ea"/>
              </a:rPr>
              <a:t>the </a:t>
            </a:r>
            <a:r>
              <a:rPr lang="en-US" sz="2000" b="1" dirty="0">
                <a:sym typeface="+mn-ea"/>
              </a:rPr>
              <a:t>user's heart rate is abnormal</a:t>
            </a:r>
            <a:r>
              <a:rPr lang="en-US" sz="2000" dirty="0">
                <a:sym typeface="+mn-ea"/>
              </a:rPr>
              <a:t>, </a:t>
            </a:r>
            <a:r>
              <a:rPr lang="en-US" sz="2000" b="1" dirty="0">
                <a:solidFill>
                  <a:schemeClr val="accent5">
                    <a:lumMod val="75000"/>
                  </a:schemeClr>
                </a:solidFill>
                <a:sym typeface="+mn-ea"/>
              </a:rPr>
              <a:t>then </a:t>
            </a:r>
            <a:r>
              <a:rPr lang="en-US" sz="2000" b="1" dirty="0">
                <a:solidFill>
                  <a:schemeClr val="tx1"/>
                </a:solidFill>
                <a:sym typeface="+mn-ea"/>
              </a:rPr>
              <a:t>unlock the front door</a:t>
            </a:r>
            <a:r>
              <a:rPr lang="en-US" sz="2000" dirty="0">
                <a:solidFill>
                  <a:schemeClr val="tx1"/>
                </a:solidFill>
                <a:sym typeface="+mn-ea"/>
              </a:rPr>
              <a:t> </a:t>
            </a:r>
            <a:r>
              <a:rPr lang="en-US" sz="2000" b="1" dirty="0">
                <a:solidFill>
                  <a:schemeClr val="accent5">
                    <a:lumMod val="75000"/>
                  </a:schemeClr>
                </a:solidFill>
                <a:sym typeface="+mn-ea"/>
              </a:rPr>
              <a:t>and</a:t>
            </a:r>
            <a:r>
              <a:rPr lang="en-US" sz="2000" dirty="0">
                <a:solidFill>
                  <a:schemeClr val="tx1"/>
                </a:solidFill>
                <a:sym typeface="+mn-ea"/>
              </a:rPr>
              <a:t> </a:t>
            </a:r>
            <a:r>
              <a:rPr lang="en-US" sz="2000" b="1" dirty="0">
                <a:solidFill>
                  <a:schemeClr val="tx1"/>
                </a:solidFill>
                <a:sym typeface="+mn-ea"/>
              </a:rPr>
              <a:t>call the doctor.</a:t>
            </a:r>
            <a:r>
              <a:rPr lang="zh-CN" altLang="en-US" sz="2000" b="1" dirty="0">
                <a:solidFill>
                  <a:schemeClr val="accent5">
                    <a:lumMod val="75000"/>
                  </a:schemeClr>
                </a:solidFill>
                <a:sym typeface="+mn-ea"/>
              </a:rPr>
              <a:t>”</a:t>
            </a:r>
            <a:endParaRPr lang="zh-CN" altLang="en-US" sz="2000" b="1" dirty="0">
              <a:solidFill>
                <a:schemeClr val="accent5">
                  <a:lumMod val="75000"/>
                </a:schemeClr>
              </a:solidFill>
              <a:sym typeface="+mn-ea"/>
            </a:endParaRPr>
          </a:p>
        </p:txBody>
      </p:sp>
      <p:sp>
        <p:nvSpPr>
          <p:cNvPr id="8" name="Text Box 7"/>
          <p:cNvSpPr txBox="1"/>
          <p:nvPr/>
        </p:nvSpPr>
        <p:spPr>
          <a:xfrm>
            <a:off x="7990840" y="1906270"/>
            <a:ext cx="3957320" cy="922020"/>
          </a:xfrm>
          <a:prstGeom prst="rect">
            <a:avLst/>
          </a:prstGeom>
          <a:noFill/>
        </p:spPr>
        <p:txBody>
          <a:bodyPr wrap="square" rtlCol="0" anchor="t">
            <a:spAutoFit/>
          </a:bodyPr>
          <a:lstStyle/>
          <a:p>
            <a:pPr algn="ctr" fontAlgn="auto">
              <a:lnSpc>
                <a:spcPct val="100000"/>
              </a:lnSpc>
            </a:pPr>
            <a:r>
              <a:rPr lang="en-US" b="1" dirty="0">
                <a:solidFill>
                  <a:schemeClr val="tx1"/>
                </a:solidFill>
                <a:sym typeface="+mn-ea"/>
              </a:rPr>
              <a:t>If</a:t>
            </a:r>
            <a:r>
              <a:rPr lang="en-US" b="1" dirty="0">
                <a:solidFill>
                  <a:schemeClr val="accent5">
                    <a:lumMod val="75000"/>
                  </a:schemeClr>
                </a:solidFill>
                <a:sym typeface="+mn-ea"/>
              </a:rPr>
              <a:t> </a:t>
            </a:r>
            <a:r>
              <a:rPr lang="en-US" b="1" i="1" dirty="0">
                <a:solidFill>
                  <a:schemeClr val="accent5">
                    <a:lumMod val="75000"/>
                  </a:schemeClr>
                </a:solidFill>
                <a:sym typeface="+mn-ea"/>
              </a:rPr>
              <a:t>heart rate alert event</a:t>
            </a:r>
            <a:r>
              <a:rPr lang="en-US" b="1" dirty="0">
                <a:solidFill>
                  <a:schemeClr val="tx1"/>
                </a:solidFill>
                <a:sym typeface="+mn-ea"/>
              </a:rPr>
              <a:t> happens,</a:t>
            </a:r>
            <a:endParaRPr lang="en-US" b="1" dirty="0">
              <a:solidFill>
                <a:schemeClr val="tx1"/>
              </a:solidFill>
              <a:sym typeface="+mn-ea"/>
            </a:endParaRPr>
          </a:p>
          <a:p>
            <a:pPr algn="ctr" fontAlgn="auto">
              <a:lnSpc>
                <a:spcPct val="100000"/>
              </a:lnSpc>
            </a:pPr>
            <a:r>
              <a:rPr lang="en-US" b="1" dirty="0">
                <a:solidFill>
                  <a:schemeClr val="tx1"/>
                </a:solidFill>
                <a:sym typeface="+mn-ea"/>
              </a:rPr>
              <a:t>then </a:t>
            </a:r>
            <a:r>
              <a:rPr lang="en-US" b="1" i="1" dirty="0">
                <a:solidFill>
                  <a:schemeClr val="accent5">
                    <a:lumMod val="75000"/>
                  </a:schemeClr>
                </a:solidFill>
                <a:sym typeface="+mn-ea"/>
              </a:rPr>
              <a:t>unlock the door</a:t>
            </a:r>
            <a:r>
              <a:rPr lang="en-US" b="1" dirty="0">
                <a:sym typeface="+mn-ea"/>
              </a:rPr>
              <a:t> and </a:t>
            </a:r>
            <a:r>
              <a:rPr lang="en-US" altLang="zh-CN" b="1" i="1" dirty="0">
                <a:solidFill>
                  <a:schemeClr val="accent5">
                    <a:lumMod val="75000"/>
                  </a:schemeClr>
                </a:solidFill>
                <a:sym typeface="+mn-ea"/>
              </a:rPr>
              <a:t>call</a:t>
            </a:r>
            <a:r>
              <a:rPr lang="en-US" b="1" i="1" dirty="0">
                <a:solidFill>
                  <a:schemeClr val="accent5">
                    <a:lumMod val="75000"/>
                  </a:schemeClr>
                </a:solidFill>
                <a:sym typeface="+mn-ea"/>
              </a:rPr>
              <a:t> the doctor.</a:t>
            </a:r>
            <a:endParaRPr lang="en-US" altLang="en-US" b="1" dirty="0">
              <a:solidFill>
                <a:schemeClr val="tx1"/>
              </a:solidFill>
              <a:sym typeface="+mn-ea"/>
            </a:endParaRPr>
          </a:p>
        </p:txBody>
      </p:sp>
      <p:sp>
        <p:nvSpPr>
          <p:cNvPr id="12" name="Rectangle 11"/>
          <p:cNvSpPr/>
          <p:nvPr/>
        </p:nvSpPr>
        <p:spPr>
          <a:xfrm>
            <a:off x="8038457" y="1533781"/>
            <a:ext cx="3873359" cy="2592118"/>
          </a:xfrm>
          <a:prstGeom prst="rect">
            <a:avLst/>
          </a:prstGeom>
          <a:noFill/>
          <a:ln w="34925" cmpd="sng">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340246" y="2951869"/>
            <a:ext cx="2543810" cy="954262"/>
          </a:xfrm>
          <a:prstGeom prst="ellipse">
            <a:avLst/>
          </a:prstGeom>
          <a:solidFill>
            <a:schemeClr val="accent6">
              <a:lumMod val="20000"/>
              <a:lumOff val="8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Apple Smart Watch Cloud API </a:t>
            </a:r>
            <a:endParaRPr lang="en-US" dirty="0">
              <a:solidFill>
                <a:schemeClr val="tx1"/>
              </a:solidFill>
            </a:endParaRPr>
          </a:p>
        </p:txBody>
      </p:sp>
      <p:sp>
        <p:nvSpPr>
          <p:cNvPr id="13" name="Rectangle 12"/>
          <p:cNvSpPr/>
          <p:nvPr/>
        </p:nvSpPr>
        <p:spPr>
          <a:xfrm>
            <a:off x="346710" y="1527810"/>
            <a:ext cx="3671570" cy="2646680"/>
          </a:xfrm>
          <a:prstGeom prst="rect">
            <a:avLst/>
          </a:prstGeom>
          <a:noFill/>
          <a:ln w="34925" cmpd="sng">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nvSpPr>
        <p:spPr>
          <a:xfrm>
            <a:off x="963225" y="1548172"/>
            <a:ext cx="2611120" cy="407019"/>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zh-CN" sz="2000" b="1" dirty="0">
                <a:solidFill>
                  <a:schemeClr val="tx1"/>
                </a:solidFill>
              </a:rPr>
              <a:t>The Trigger</a:t>
            </a:r>
            <a:endParaRPr lang="en-US" altLang="en-US" sz="2000" b="1" dirty="0">
              <a:solidFill>
                <a:schemeClr val="tx1"/>
              </a:solidFill>
            </a:endParaRPr>
          </a:p>
        </p:txBody>
      </p:sp>
      <p:sp>
        <p:nvSpPr>
          <p:cNvPr id="15" name="Text Box 14"/>
          <p:cNvSpPr txBox="1"/>
          <p:nvPr/>
        </p:nvSpPr>
        <p:spPr>
          <a:xfrm>
            <a:off x="355848" y="1950445"/>
            <a:ext cx="3304540" cy="923330"/>
          </a:xfrm>
          <a:prstGeom prst="rect">
            <a:avLst/>
          </a:prstGeom>
          <a:noFill/>
        </p:spPr>
        <p:txBody>
          <a:bodyPr wrap="square" rtlCol="0" anchor="t">
            <a:spAutoFit/>
          </a:bodyPr>
          <a:lstStyle/>
          <a:p>
            <a:r>
              <a:rPr lang="en-US" b="1" dirty="0">
                <a:sym typeface="+mn-ea"/>
              </a:rPr>
              <a:t>If the user is inactive and</a:t>
            </a:r>
            <a:r>
              <a:rPr lang="en-US" b="1" dirty="0">
                <a:solidFill>
                  <a:schemeClr val="accent5">
                    <a:lumMod val="75000"/>
                  </a:schemeClr>
                </a:solidFill>
                <a:sym typeface="+mn-ea"/>
              </a:rPr>
              <a:t> </a:t>
            </a:r>
            <a:r>
              <a:rPr lang="en-US" b="1" i="1" dirty="0">
                <a:solidFill>
                  <a:srgbClr val="C00000"/>
                </a:solidFill>
                <a:sym typeface="+mn-ea"/>
              </a:rPr>
              <a:t>heart rate is above 120 BPM</a:t>
            </a:r>
            <a:r>
              <a:rPr lang="en-US" dirty="0">
                <a:solidFill>
                  <a:schemeClr val="tx1"/>
                </a:solidFill>
                <a:sym typeface="+mn-ea"/>
              </a:rPr>
              <a:t>, </a:t>
            </a:r>
            <a:r>
              <a:rPr lang="en-US" b="1" dirty="0">
                <a:solidFill>
                  <a:schemeClr val="tx1"/>
                </a:solidFill>
                <a:sym typeface="+mn-ea"/>
              </a:rPr>
              <a:t>submit</a:t>
            </a:r>
            <a:r>
              <a:rPr lang="en-US" dirty="0">
                <a:solidFill>
                  <a:schemeClr val="tx1"/>
                </a:solidFill>
                <a:sym typeface="+mn-ea"/>
              </a:rPr>
              <a:t> </a:t>
            </a:r>
            <a:r>
              <a:rPr lang="en-US" b="1" i="1" dirty="0">
                <a:solidFill>
                  <a:schemeClr val="accent5">
                    <a:lumMod val="75000"/>
                  </a:schemeClr>
                </a:solidFill>
                <a:sym typeface="+mn-ea"/>
              </a:rPr>
              <a:t>heart rate alert event</a:t>
            </a:r>
            <a:endParaRPr lang="zh-CN" altLang="en-US" b="1" dirty="0">
              <a:solidFill>
                <a:schemeClr val="accent5">
                  <a:lumMod val="75000"/>
                </a:schemeClr>
              </a:solidFill>
              <a:sym typeface="+mn-ea"/>
            </a:endParaRPr>
          </a:p>
        </p:txBody>
      </p:sp>
      <p:sp>
        <p:nvSpPr>
          <p:cNvPr id="60" name="Title 1"/>
          <p:cNvSpPr>
            <a:spLocks noGrp="1"/>
          </p:cNvSpPr>
          <p:nvPr/>
        </p:nvSpPr>
        <p:spPr>
          <a:xfrm>
            <a:off x="4778246" y="2816516"/>
            <a:ext cx="2611120" cy="407019"/>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zh-CN" sz="2000" b="1" dirty="0">
                <a:solidFill>
                  <a:schemeClr val="tx1"/>
                </a:solidFill>
              </a:rPr>
              <a:t>Trigger-Action Platform</a:t>
            </a:r>
            <a:endParaRPr lang="en-US" altLang="en-US" sz="2000" b="1" dirty="0">
              <a:solidFill>
                <a:schemeClr val="tx1"/>
              </a:solidFill>
            </a:endParaRPr>
          </a:p>
        </p:txBody>
      </p:sp>
      <p:pic>
        <p:nvPicPr>
          <p:cNvPr id="61" name="Picture 1" descr="heart watch"/>
          <p:cNvPicPr>
            <a:picLocks noChangeAspect="1"/>
          </p:cNvPicPr>
          <p:nvPr/>
        </p:nvPicPr>
        <p:blipFill>
          <a:blip r:embed="rId2"/>
          <a:stretch>
            <a:fillRect/>
          </a:stretch>
        </p:blipFill>
        <p:spPr>
          <a:xfrm>
            <a:off x="623845" y="2920626"/>
            <a:ext cx="589280" cy="1051560"/>
          </a:xfrm>
          <a:prstGeom prst="rect">
            <a:avLst/>
          </a:prstGeom>
        </p:spPr>
      </p:pic>
      <p:sp>
        <p:nvSpPr>
          <p:cNvPr id="62" name="Title 1"/>
          <p:cNvSpPr>
            <a:spLocks noGrp="1"/>
          </p:cNvSpPr>
          <p:nvPr/>
        </p:nvSpPr>
        <p:spPr>
          <a:xfrm>
            <a:off x="8818862" y="1548146"/>
            <a:ext cx="2611120" cy="407019"/>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zh-CN" sz="2000" b="1" dirty="0">
                <a:solidFill>
                  <a:schemeClr val="tx1"/>
                </a:solidFill>
              </a:rPr>
              <a:t>The Action</a:t>
            </a:r>
            <a:endParaRPr lang="en-US" altLang="en-US" sz="2000" b="1" dirty="0">
              <a:solidFill>
                <a:schemeClr val="tx1"/>
              </a:solidFill>
            </a:endParaRPr>
          </a:p>
        </p:txBody>
      </p:sp>
      <p:sp>
        <p:nvSpPr>
          <p:cNvPr id="63" name="Oval 19"/>
          <p:cNvSpPr/>
          <p:nvPr/>
        </p:nvSpPr>
        <p:spPr>
          <a:xfrm>
            <a:off x="8191824" y="2948797"/>
            <a:ext cx="2543810" cy="954262"/>
          </a:xfrm>
          <a:prstGeom prst="ellipse">
            <a:avLst/>
          </a:prstGeom>
          <a:solidFill>
            <a:schemeClr val="accent6">
              <a:lumMod val="20000"/>
              <a:lumOff val="8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SmartThings</a:t>
            </a:r>
            <a:br>
              <a:rPr lang="en-US" dirty="0">
                <a:solidFill>
                  <a:schemeClr val="tx1"/>
                </a:solidFill>
              </a:rPr>
            </a:br>
            <a:r>
              <a:rPr lang="en-US" dirty="0">
                <a:solidFill>
                  <a:schemeClr val="tx1"/>
                </a:solidFill>
              </a:rPr>
              <a:t>Cloud API </a:t>
            </a:r>
            <a:endParaRPr lang="en-US" dirty="0">
              <a:solidFill>
                <a:schemeClr val="tx1"/>
              </a:solidFill>
            </a:endParaRPr>
          </a:p>
        </p:txBody>
      </p:sp>
      <p:pic>
        <p:nvPicPr>
          <p:cNvPr id="64" name="Picture 10"/>
          <p:cNvPicPr>
            <a:picLocks noChangeAspect="1"/>
          </p:cNvPicPr>
          <p:nvPr/>
        </p:nvPicPr>
        <p:blipFill>
          <a:blip r:embed="rId3"/>
          <a:srcRect l="22159" t="10032" r="21331" b="9482"/>
          <a:stretch>
            <a:fillRect/>
          </a:stretch>
        </p:blipFill>
        <p:spPr>
          <a:xfrm>
            <a:off x="11000837" y="2969345"/>
            <a:ext cx="645795" cy="924560"/>
          </a:xfrm>
          <a:prstGeom prst="roundRect">
            <a:avLst/>
          </a:prstGeom>
        </p:spPr>
      </p:pic>
      <p:pic>
        <p:nvPicPr>
          <p:cNvPr id="1028" name="Picture 4" descr="30 Things you can do with Microsoft Flow - 248-850-86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547" y="3413495"/>
            <a:ext cx="1404884" cy="702442"/>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12"/>
          <p:cNvSpPr/>
          <p:nvPr/>
        </p:nvSpPr>
        <p:spPr>
          <a:xfrm>
            <a:off x="4672165" y="2722292"/>
            <a:ext cx="2796494" cy="1413415"/>
          </a:xfrm>
          <a:prstGeom prst="rect">
            <a:avLst/>
          </a:prstGeom>
          <a:noFill/>
          <a:ln w="34925" cmpd="sng">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直接箭头连接符 15"/>
          <p:cNvCxnSpPr>
            <a:stCxn id="20" idx="6"/>
            <a:endCxn id="65" idx="1"/>
          </p:cNvCxnSpPr>
          <p:nvPr/>
        </p:nvCxnSpPr>
        <p:spPr>
          <a:xfrm flipV="1">
            <a:off x="3893581" y="3429000"/>
            <a:ext cx="788035" cy="635"/>
          </a:xfrm>
          <a:prstGeom prst="straightConnector1">
            <a:avLst/>
          </a:prstGeom>
          <a:ln w="25400">
            <a:prstDash val="dash"/>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8" name="直接箭头连接符 17"/>
          <p:cNvCxnSpPr>
            <a:stCxn id="65" idx="3"/>
            <a:endCxn id="63" idx="2"/>
          </p:cNvCxnSpPr>
          <p:nvPr/>
        </p:nvCxnSpPr>
        <p:spPr>
          <a:xfrm flipV="1">
            <a:off x="7478184" y="3426460"/>
            <a:ext cx="723265" cy="2540"/>
          </a:xfrm>
          <a:prstGeom prst="straightConnector1">
            <a:avLst/>
          </a:prstGeom>
          <a:ln w="25400">
            <a:prstDash val="dash"/>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6" name="直接箭头连接符 65"/>
          <p:cNvCxnSpPr>
            <a:stCxn id="32" idx="2"/>
            <a:endCxn id="65" idx="0"/>
          </p:cNvCxnSpPr>
          <p:nvPr/>
        </p:nvCxnSpPr>
        <p:spPr>
          <a:xfrm flipH="1">
            <a:off x="6080125" y="1181100"/>
            <a:ext cx="3810" cy="1541145"/>
          </a:xfrm>
          <a:prstGeom prst="straightConnector1">
            <a:avLst/>
          </a:prstGeom>
          <a:ln w="25400">
            <a:prstDash val="dash"/>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68" name="矩形: 圆角 67"/>
          <p:cNvSpPr/>
          <p:nvPr/>
        </p:nvSpPr>
        <p:spPr>
          <a:xfrm>
            <a:off x="5321300" y="1294130"/>
            <a:ext cx="1498600" cy="3987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Set Rule</a:t>
            </a:r>
            <a:endParaRPr lang="zh-CN" altLang="en-US" dirty="0"/>
          </a:p>
        </p:txBody>
      </p:sp>
      <p:pic>
        <p:nvPicPr>
          <p:cNvPr id="72" name="Picture 59" descr="good and evil"/>
          <p:cNvPicPr>
            <a:picLocks noChangeAspect="1"/>
          </p:cNvPicPr>
          <p:nvPr/>
        </p:nvPicPr>
        <p:blipFill>
          <a:blip r:embed="rId5"/>
          <a:stretch>
            <a:fillRect/>
          </a:stretch>
        </p:blipFill>
        <p:spPr>
          <a:xfrm>
            <a:off x="3726815" y="2583180"/>
            <a:ext cx="520065" cy="574040"/>
          </a:xfrm>
          <a:prstGeom prst="rect">
            <a:avLst/>
          </a:prstGeom>
        </p:spPr>
      </p:pic>
      <p:cxnSp>
        <p:nvCxnSpPr>
          <p:cNvPr id="84" name="直接箭头连接符 83"/>
          <p:cNvCxnSpPr/>
          <p:nvPr/>
        </p:nvCxnSpPr>
        <p:spPr>
          <a:xfrm>
            <a:off x="7576820" y="3027680"/>
            <a:ext cx="647700" cy="247650"/>
          </a:xfrm>
          <a:prstGeom prst="straightConnector1">
            <a:avLst/>
          </a:prstGeom>
          <a:ln w="25400">
            <a:solidFill>
              <a:srgbClr val="C00000"/>
            </a:solidFill>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70" name="直接箭头连接符 69"/>
          <p:cNvCxnSpPr>
            <a:stCxn id="72" idx="2"/>
          </p:cNvCxnSpPr>
          <p:nvPr/>
        </p:nvCxnSpPr>
        <p:spPr>
          <a:xfrm>
            <a:off x="3996690" y="3157220"/>
            <a:ext cx="726440" cy="200660"/>
          </a:xfrm>
          <a:prstGeom prst="straightConnector1">
            <a:avLst/>
          </a:prstGeom>
          <a:ln w="25400">
            <a:solidFill>
              <a:srgbClr val="C00000"/>
            </a:solidFill>
            <a:prstDash val="sysDash"/>
            <a:tailEnd type="triangle"/>
          </a:ln>
        </p:spPr>
        <p:style>
          <a:lnRef idx="1">
            <a:schemeClr val="accent2"/>
          </a:lnRef>
          <a:fillRef idx="0">
            <a:schemeClr val="accent2"/>
          </a:fillRef>
          <a:effectRef idx="0">
            <a:schemeClr val="accent2"/>
          </a:effectRef>
          <a:fontRef idx="minor">
            <a:schemeClr val="tx1"/>
          </a:fontRef>
        </p:style>
      </p:cxnSp>
      <p:sp>
        <p:nvSpPr>
          <p:cNvPr id="73" name="矩形: 圆角 72"/>
          <p:cNvSpPr/>
          <p:nvPr/>
        </p:nvSpPr>
        <p:spPr>
          <a:xfrm>
            <a:off x="3726815" y="1806575"/>
            <a:ext cx="1680210" cy="776605"/>
          </a:xfrm>
          <a:prstGeom prst="round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Fake Trigger</a:t>
            </a:r>
            <a:endParaRPr lang="en-US" altLang="zh-CN" dirty="0"/>
          </a:p>
          <a:p>
            <a:pPr algn="ctr"/>
            <a:r>
              <a:rPr lang="en-US" altLang="zh-CN" dirty="0"/>
              <a:t>Events</a:t>
            </a:r>
            <a:endParaRPr lang="zh-CN" altLang="en-US" dirty="0"/>
          </a:p>
        </p:txBody>
      </p:sp>
      <p:pic>
        <p:nvPicPr>
          <p:cNvPr id="92" name="Picture 59" descr="good and evil"/>
          <p:cNvPicPr>
            <a:picLocks noChangeAspect="1"/>
          </p:cNvPicPr>
          <p:nvPr/>
        </p:nvPicPr>
        <p:blipFill>
          <a:blip r:embed="rId5"/>
          <a:stretch>
            <a:fillRect/>
          </a:stretch>
        </p:blipFill>
        <p:spPr>
          <a:xfrm>
            <a:off x="7126441" y="2557174"/>
            <a:ext cx="520065" cy="574040"/>
          </a:xfrm>
          <a:prstGeom prst="rect">
            <a:avLst/>
          </a:prstGeom>
        </p:spPr>
      </p:pic>
      <p:sp>
        <p:nvSpPr>
          <p:cNvPr id="75" name="矩形: 圆角 74"/>
          <p:cNvSpPr/>
          <p:nvPr/>
        </p:nvSpPr>
        <p:spPr>
          <a:xfrm>
            <a:off x="6218555" y="1806575"/>
            <a:ext cx="1755775" cy="786130"/>
          </a:xfrm>
          <a:prstGeom prst="round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Malicious</a:t>
            </a:r>
            <a:endParaRPr lang="en-US" altLang="zh-CN" dirty="0"/>
          </a:p>
          <a:p>
            <a:pPr algn="ctr"/>
            <a:r>
              <a:rPr lang="en-US" altLang="zh-CN" dirty="0"/>
              <a:t>Action Requests</a:t>
            </a:r>
            <a:endParaRPr lang="zh-CN" altLang="en-US" dirty="0"/>
          </a:p>
        </p:txBody>
      </p:sp>
      <p:sp>
        <p:nvSpPr>
          <p:cNvPr id="110" name="矩形: 圆角 109"/>
          <p:cNvSpPr/>
          <p:nvPr/>
        </p:nvSpPr>
        <p:spPr>
          <a:xfrm>
            <a:off x="2404110" y="3886835"/>
            <a:ext cx="1322070" cy="62992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dirty="0"/>
              <a:t>Execution</a:t>
            </a:r>
            <a:endParaRPr lang="en-US" altLang="zh-CN" dirty="0"/>
          </a:p>
          <a:p>
            <a:pPr algn="ctr"/>
            <a:r>
              <a:rPr lang="en-US" altLang="zh-CN" dirty="0"/>
              <a:t>Agent</a:t>
            </a:r>
            <a:endParaRPr lang="zh-CN" altLang="en-US" dirty="0"/>
          </a:p>
        </p:txBody>
      </p:sp>
      <p:sp>
        <p:nvSpPr>
          <p:cNvPr id="113" name="矩形: 圆角 112"/>
          <p:cNvSpPr/>
          <p:nvPr/>
        </p:nvSpPr>
        <p:spPr>
          <a:xfrm>
            <a:off x="8580220" y="3886697"/>
            <a:ext cx="1351472" cy="62989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dirty="0"/>
              <a:t>Execution</a:t>
            </a:r>
            <a:endParaRPr lang="en-US" altLang="zh-CN" dirty="0"/>
          </a:p>
          <a:p>
            <a:pPr algn="ctr"/>
            <a:r>
              <a:rPr lang="en-US" altLang="zh-CN" dirty="0"/>
              <a:t>Agent</a:t>
            </a:r>
            <a:endParaRPr lang="zh-CN" altLang="en-US" dirty="0"/>
          </a:p>
        </p:txBody>
      </p:sp>
      <p:sp>
        <p:nvSpPr>
          <p:cNvPr id="114" name="矩形: 圆角 113"/>
          <p:cNvSpPr/>
          <p:nvPr/>
        </p:nvSpPr>
        <p:spPr>
          <a:xfrm>
            <a:off x="5407341" y="4424379"/>
            <a:ext cx="1334915" cy="56422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dirty="0"/>
              <a:t>Task Agent</a:t>
            </a:r>
            <a:endParaRPr lang="zh-CN" altLang="en-US" dirty="0"/>
          </a:p>
        </p:txBody>
      </p:sp>
      <p:grpSp>
        <p:nvGrpSpPr>
          <p:cNvPr id="1032" name="组合 1031"/>
          <p:cNvGrpSpPr/>
          <p:nvPr/>
        </p:nvGrpSpPr>
        <p:grpSpPr>
          <a:xfrm>
            <a:off x="2751456" y="4989195"/>
            <a:ext cx="6751955" cy="1694180"/>
            <a:chOff x="2807098" y="4932498"/>
            <a:chExt cx="6256962" cy="1694575"/>
          </a:xfrm>
        </p:grpSpPr>
        <p:sp>
          <p:nvSpPr>
            <p:cNvPr id="103" name="矩形: 圆角 102"/>
            <p:cNvSpPr/>
            <p:nvPr/>
          </p:nvSpPr>
          <p:spPr>
            <a:xfrm>
              <a:off x="2807098" y="5116321"/>
              <a:ext cx="6256962" cy="1510752"/>
            </a:xfrm>
            <a:prstGeom prst="roundRect">
              <a:avLst/>
            </a:prstGeom>
            <a:ln w="19050">
              <a:solidFill>
                <a:schemeClr val="accent2">
                  <a:lumMod val="60000"/>
                  <a:lumOff val="40000"/>
                </a:schemeClr>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91" name="矩形 90"/>
            <p:cNvSpPr/>
            <p:nvPr/>
          </p:nvSpPr>
          <p:spPr>
            <a:xfrm>
              <a:off x="3012729" y="5309416"/>
              <a:ext cx="1644521" cy="88357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dirty="0"/>
                <a:t>Trigger Verification</a:t>
              </a:r>
              <a:endParaRPr lang="en-US" altLang="zh-CN" dirty="0"/>
            </a:p>
            <a:p>
              <a:pPr algn="ctr"/>
              <a:r>
                <a:rPr lang="en-US" altLang="zh-CN" dirty="0"/>
                <a:t>Smart Contact</a:t>
              </a:r>
              <a:endParaRPr lang="en-US" altLang="zh-CN" dirty="0"/>
            </a:p>
          </p:txBody>
        </p:sp>
        <p:sp>
          <p:nvSpPr>
            <p:cNvPr id="95" name="矩形 94"/>
            <p:cNvSpPr/>
            <p:nvPr/>
          </p:nvSpPr>
          <p:spPr>
            <a:xfrm>
              <a:off x="5045769" y="5309417"/>
              <a:ext cx="1644521" cy="88357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dirty="0"/>
                <a:t>Task Record</a:t>
              </a:r>
              <a:endParaRPr lang="en-US" altLang="zh-CN" dirty="0"/>
            </a:p>
            <a:p>
              <a:pPr algn="ctr"/>
              <a:r>
                <a:rPr lang="en-US" altLang="zh-CN" dirty="0"/>
                <a:t>Smart Contact</a:t>
              </a:r>
              <a:endParaRPr lang="en-US" altLang="zh-CN" dirty="0"/>
            </a:p>
          </p:txBody>
        </p:sp>
        <p:sp>
          <p:nvSpPr>
            <p:cNvPr id="96" name="矩形 95"/>
            <p:cNvSpPr/>
            <p:nvPr/>
          </p:nvSpPr>
          <p:spPr>
            <a:xfrm>
              <a:off x="7086389" y="5309416"/>
              <a:ext cx="1644521" cy="88357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dirty="0"/>
                <a:t>Action Verification</a:t>
              </a:r>
              <a:endParaRPr lang="en-US" altLang="zh-CN" dirty="0"/>
            </a:p>
            <a:p>
              <a:pPr algn="ctr"/>
              <a:r>
                <a:rPr lang="en-US" altLang="zh-CN" dirty="0"/>
                <a:t>Smart Contact</a:t>
              </a:r>
              <a:endParaRPr lang="en-US" altLang="zh-CN" dirty="0"/>
            </a:p>
          </p:txBody>
        </p:sp>
        <p:sp>
          <p:nvSpPr>
            <p:cNvPr id="104" name="文本框 103"/>
            <p:cNvSpPr txBox="1"/>
            <p:nvPr/>
          </p:nvSpPr>
          <p:spPr>
            <a:xfrm>
              <a:off x="4761754" y="6258359"/>
              <a:ext cx="2602865" cy="368386"/>
            </a:xfrm>
            <a:prstGeom prst="rect">
              <a:avLst/>
            </a:prstGeom>
            <a:noFill/>
          </p:spPr>
          <p:txBody>
            <a:bodyPr wrap="square" rtlCol="0">
              <a:spAutoFit/>
            </a:bodyPr>
            <a:lstStyle/>
            <a:p>
              <a:r>
                <a:rPr lang="en-US" altLang="zh-CN" dirty="0"/>
                <a:t>Distributed Ledger</a:t>
              </a:r>
              <a:endParaRPr lang="zh-CN" altLang="en-US" dirty="0"/>
            </a:p>
          </p:txBody>
        </p:sp>
        <p:cxnSp>
          <p:nvCxnSpPr>
            <p:cNvPr id="106" name="直接箭头连接符 105"/>
            <p:cNvCxnSpPr>
              <a:stCxn id="91" idx="3"/>
              <a:endCxn id="95" idx="1"/>
            </p:cNvCxnSpPr>
            <p:nvPr/>
          </p:nvCxnSpPr>
          <p:spPr>
            <a:xfrm>
              <a:off x="4657250" y="5751205"/>
              <a:ext cx="388519"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9" name="直接箭头连接符 108"/>
            <p:cNvCxnSpPr>
              <a:stCxn id="95" idx="3"/>
              <a:endCxn id="96" idx="1"/>
            </p:cNvCxnSpPr>
            <p:nvPr/>
          </p:nvCxnSpPr>
          <p:spPr>
            <a:xfrm flipV="1">
              <a:off x="6690290" y="5751205"/>
              <a:ext cx="396099"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2" name="直接箭头连接符 121"/>
            <p:cNvCxnSpPr>
              <a:stCxn id="114" idx="2"/>
            </p:cNvCxnSpPr>
            <p:nvPr/>
          </p:nvCxnSpPr>
          <p:spPr>
            <a:xfrm flipH="1">
              <a:off x="5887032" y="4932498"/>
              <a:ext cx="8238" cy="37664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cxnSp>
        <p:nvCxnSpPr>
          <p:cNvPr id="124" name="直接箭头连接符 123"/>
          <p:cNvCxnSpPr>
            <a:stCxn id="65" idx="2"/>
            <a:endCxn id="114" idx="0"/>
          </p:cNvCxnSpPr>
          <p:nvPr/>
        </p:nvCxnSpPr>
        <p:spPr>
          <a:xfrm>
            <a:off x="6079937" y="4135707"/>
            <a:ext cx="3810" cy="2889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0" name="直接箭头连接符 129"/>
          <p:cNvCxnSpPr>
            <a:stCxn id="96" idx="0"/>
            <a:endCxn id="113" idx="2"/>
          </p:cNvCxnSpPr>
          <p:nvPr/>
        </p:nvCxnSpPr>
        <p:spPr>
          <a:xfrm flipV="1">
            <a:off x="8266155" y="4516936"/>
            <a:ext cx="998855" cy="84899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8" name="Slide Number Placeholder 5"/>
          <p:cNvSpPr>
            <a:spLocks noGrp="1"/>
          </p:cNvSpPr>
          <p:nvPr>
            <p:ph type="sldNum" sz="quarter" idx="12"/>
          </p:nvPr>
        </p:nvSpPr>
        <p:spPr>
          <a:xfrm>
            <a:off x="9468438" y="6365777"/>
            <a:ext cx="1870435" cy="365125"/>
          </a:xfrm>
        </p:spPr>
        <p:txBody>
          <a:bodyPr/>
          <a:lstStyle/>
          <a:p>
            <a:fld id="{B3561BA9-CDCF-4958-B8AB-66F3BF063E13}" type="slidenum">
              <a:rPr lang="en-US" smtClean="0"/>
            </a:fld>
            <a:endParaRPr lang="en-US"/>
          </a:p>
        </p:txBody>
      </p:sp>
      <p:cxnSp>
        <p:nvCxnSpPr>
          <p:cNvPr id="115" name="直接箭头连接符 114"/>
          <p:cNvCxnSpPr>
            <a:stCxn id="110" idx="2"/>
            <a:endCxn id="91" idx="0"/>
          </p:cNvCxnSpPr>
          <p:nvPr/>
        </p:nvCxnSpPr>
        <p:spPr>
          <a:xfrm>
            <a:off x="3065388" y="4516787"/>
            <a:ext cx="795655" cy="84899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 name="Title 1"/>
          <p:cNvSpPr>
            <a:spLocks noGrp="1"/>
          </p:cNvSpPr>
          <p:nvPr/>
        </p:nvSpPr>
        <p:spPr>
          <a:xfrm>
            <a:off x="1691640" y="-47625"/>
            <a:ext cx="8808720" cy="97282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3600">
                <a:solidFill>
                  <a:schemeClr val="accent5">
                    <a:lumMod val="75000"/>
                  </a:schemeClr>
                </a:solidFill>
              </a:rPr>
              <a:t>Triggering Event Verification</a:t>
            </a:r>
            <a:endParaRPr lang="en-US" sz="3600">
              <a:solidFill>
                <a:schemeClr val="accent5">
                  <a:lumMod val="75000"/>
                </a:schemeClr>
              </a:solidFill>
            </a:endParaRPr>
          </a:p>
        </p:txBody>
      </p:sp>
      <p:pic>
        <p:nvPicPr>
          <p:cNvPr id="2" name="Picture 1" descr="heart watch"/>
          <p:cNvPicPr>
            <a:picLocks noChangeAspect="1"/>
          </p:cNvPicPr>
          <p:nvPr/>
        </p:nvPicPr>
        <p:blipFill>
          <a:blip r:embed="rId1"/>
          <a:stretch>
            <a:fillRect/>
          </a:stretch>
        </p:blipFill>
        <p:spPr>
          <a:xfrm>
            <a:off x="1373505" y="1313180"/>
            <a:ext cx="589280" cy="1051560"/>
          </a:xfrm>
          <a:prstGeom prst="rect">
            <a:avLst/>
          </a:prstGeom>
        </p:spPr>
      </p:pic>
      <p:sp>
        <p:nvSpPr>
          <p:cNvPr id="34" name="Title 1"/>
          <p:cNvSpPr>
            <a:spLocks noGrp="1"/>
          </p:cNvSpPr>
          <p:nvPr/>
        </p:nvSpPr>
        <p:spPr>
          <a:xfrm>
            <a:off x="953135" y="2378075"/>
            <a:ext cx="1431290"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Smart Watch</a:t>
            </a:r>
            <a:endParaRPr lang="en-US" altLang="en-US" sz="1800">
              <a:solidFill>
                <a:schemeClr val="tx1"/>
              </a:solidFill>
            </a:endParaRPr>
          </a:p>
        </p:txBody>
      </p:sp>
      <p:sp>
        <p:nvSpPr>
          <p:cNvPr id="3" name="Flowchart: Magnetic Disk 2"/>
          <p:cNvSpPr/>
          <p:nvPr/>
        </p:nvSpPr>
        <p:spPr>
          <a:xfrm>
            <a:off x="3175635" y="1616075"/>
            <a:ext cx="1183640" cy="619760"/>
          </a:xfrm>
          <a:prstGeom prst="flowChartMagneticDisk">
            <a:avLst/>
          </a:prstGeom>
          <a:solidFill>
            <a:schemeClr val="accent4">
              <a:lumMod val="20000"/>
              <a:lumOff val="80000"/>
            </a:schemeClr>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 name="Title 1"/>
          <p:cNvSpPr>
            <a:spLocks noGrp="1"/>
          </p:cNvSpPr>
          <p:nvPr/>
        </p:nvSpPr>
        <p:spPr>
          <a:xfrm>
            <a:off x="2837815" y="2378075"/>
            <a:ext cx="1858645"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IoT Log Service</a:t>
            </a:r>
            <a:endParaRPr lang="en-US" altLang="en-US" sz="1800">
              <a:solidFill>
                <a:schemeClr val="tx1"/>
              </a:solidFill>
            </a:endParaRPr>
          </a:p>
        </p:txBody>
      </p:sp>
      <p:cxnSp>
        <p:nvCxnSpPr>
          <p:cNvPr id="5" name="Straight Connector 4"/>
          <p:cNvCxnSpPr/>
          <p:nvPr/>
        </p:nvCxnSpPr>
        <p:spPr>
          <a:xfrm>
            <a:off x="1635760" y="3004820"/>
            <a:ext cx="0" cy="3624580"/>
          </a:xfrm>
          <a:prstGeom prst="line">
            <a:avLst/>
          </a:prstGeom>
          <a:ln w="317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nvSpPr>
        <p:spPr>
          <a:xfrm>
            <a:off x="5113020" y="2378075"/>
            <a:ext cx="1858645"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IoT Gateway</a:t>
            </a:r>
            <a:endParaRPr lang="en-US" altLang="en-US" sz="1800">
              <a:solidFill>
                <a:schemeClr val="tx1"/>
              </a:solidFill>
            </a:endParaRPr>
          </a:p>
        </p:txBody>
      </p:sp>
      <p:pic>
        <p:nvPicPr>
          <p:cNvPr id="8" name="Picture 7" descr="blue cloud"/>
          <p:cNvPicPr>
            <a:picLocks noChangeAspect="1"/>
          </p:cNvPicPr>
          <p:nvPr/>
        </p:nvPicPr>
        <p:blipFill>
          <a:blip r:embed="rId2"/>
          <a:stretch>
            <a:fillRect/>
          </a:stretch>
        </p:blipFill>
        <p:spPr>
          <a:xfrm>
            <a:off x="5289550" y="1459230"/>
            <a:ext cx="1504950" cy="905510"/>
          </a:xfrm>
          <a:prstGeom prst="rect">
            <a:avLst/>
          </a:prstGeom>
        </p:spPr>
      </p:pic>
      <p:sp>
        <p:nvSpPr>
          <p:cNvPr id="21" name="Title 1"/>
          <p:cNvSpPr>
            <a:spLocks noGrp="1"/>
          </p:cNvSpPr>
          <p:nvPr/>
        </p:nvSpPr>
        <p:spPr>
          <a:xfrm>
            <a:off x="7524115" y="1562100"/>
            <a:ext cx="1450975" cy="704850"/>
          </a:xfrm>
          <a:prstGeom prst="rect">
            <a:avLst/>
          </a:prstGeom>
          <a:pattFill prst="pct10">
            <a:fgClr>
              <a:schemeClr val="accent1"/>
            </a:fgClr>
            <a:bgClr>
              <a:schemeClr val="bg1"/>
            </a:bgClr>
          </a:pattFill>
          <a:ln w="28575">
            <a:solidFill>
              <a:schemeClr val="accent6"/>
            </a:solidFill>
          </a:ln>
        </p:spPr>
        <p:txBody>
          <a:bodyPr vert="horz" lIns="36195" tIns="0" rIns="36195" bIns="0" rtlCol="0" anchor="ctr"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1600" b="1"/>
              <a:t>Wallet-based SDK</a:t>
            </a:r>
            <a:endParaRPr lang="en-US" sz="1600" b="1"/>
          </a:p>
        </p:txBody>
      </p:sp>
      <p:sp>
        <p:nvSpPr>
          <p:cNvPr id="10" name="Title 1"/>
          <p:cNvSpPr>
            <a:spLocks noGrp="1"/>
          </p:cNvSpPr>
          <p:nvPr/>
        </p:nvSpPr>
        <p:spPr>
          <a:xfrm>
            <a:off x="7224395" y="2378075"/>
            <a:ext cx="2086610"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Execution Agent</a:t>
            </a:r>
            <a:endParaRPr lang="en-US" altLang="en-US" sz="1800">
              <a:solidFill>
                <a:schemeClr val="tx1"/>
              </a:solidFill>
            </a:endParaRPr>
          </a:p>
        </p:txBody>
      </p:sp>
      <p:sp>
        <p:nvSpPr>
          <p:cNvPr id="38" name="Rounded Rectangle 37"/>
          <p:cNvSpPr/>
          <p:nvPr/>
        </p:nvSpPr>
        <p:spPr>
          <a:xfrm>
            <a:off x="9727565" y="1561465"/>
            <a:ext cx="1461135" cy="704850"/>
          </a:xfrm>
          <a:prstGeom prst="roundRect">
            <a:avLst/>
          </a:prstGeom>
          <a:solidFill>
            <a:schemeClr val="accent1">
              <a:lumMod val="40000"/>
              <a:lumOff val="60000"/>
            </a:schemeClr>
          </a:solid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chemeClr val="tx1"/>
                </a:solidFill>
              </a:rPr>
              <a:t>Smart Contract</a:t>
            </a:r>
            <a:endParaRPr lang="en-US" b="1">
              <a:solidFill>
                <a:schemeClr val="tx1"/>
              </a:solidFill>
            </a:endParaRPr>
          </a:p>
        </p:txBody>
      </p:sp>
      <p:sp>
        <p:nvSpPr>
          <p:cNvPr id="11" name="Title 1"/>
          <p:cNvSpPr>
            <a:spLocks noGrp="1"/>
          </p:cNvSpPr>
          <p:nvPr/>
        </p:nvSpPr>
        <p:spPr>
          <a:xfrm>
            <a:off x="9472930" y="2378075"/>
            <a:ext cx="2148840"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Triggering Event</a:t>
            </a:r>
            <a:endParaRPr lang="en-US" altLang="en-US" sz="1800">
              <a:solidFill>
                <a:schemeClr val="tx1"/>
              </a:solidFill>
            </a:endParaRPr>
          </a:p>
          <a:p>
            <a:pPr algn="ctr" fontAlgn="auto">
              <a:lnSpc>
                <a:spcPct val="100000"/>
              </a:lnSpc>
            </a:pPr>
            <a:r>
              <a:rPr lang="en-US" altLang="en-US" sz="1800">
                <a:solidFill>
                  <a:schemeClr val="tx1"/>
                </a:solidFill>
              </a:rPr>
              <a:t>Verification Service</a:t>
            </a:r>
            <a:endParaRPr lang="en-US" altLang="en-US" sz="1800">
              <a:solidFill>
                <a:schemeClr val="tx1"/>
              </a:solidFill>
            </a:endParaRPr>
          </a:p>
        </p:txBody>
      </p:sp>
      <p:cxnSp>
        <p:nvCxnSpPr>
          <p:cNvPr id="12" name="Straight Connector 11"/>
          <p:cNvCxnSpPr/>
          <p:nvPr/>
        </p:nvCxnSpPr>
        <p:spPr>
          <a:xfrm>
            <a:off x="3767455" y="3004820"/>
            <a:ext cx="0" cy="3624580"/>
          </a:xfrm>
          <a:prstGeom prst="line">
            <a:avLst/>
          </a:prstGeom>
          <a:ln w="317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42025" y="3004820"/>
            <a:ext cx="0" cy="3624580"/>
          </a:xfrm>
          <a:prstGeom prst="line">
            <a:avLst/>
          </a:prstGeom>
          <a:ln w="317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267700" y="3004820"/>
            <a:ext cx="0" cy="3624580"/>
          </a:xfrm>
          <a:prstGeom prst="line">
            <a:avLst/>
          </a:prstGeom>
          <a:ln w="317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468610" y="3004820"/>
            <a:ext cx="0" cy="3624580"/>
          </a:xfrm>
          <a:prstGeom prst="line">
            <a:avLst/>
          </a:prstGeom>
          <a:ln w="317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036310" y="3416300"/>
            <a:ext cx="2218690" cy="1270"/>
          </a:xfrm>
          <a:prstGeom prst="straightConnector1">
            <a:avLst/>
          </a:prstGeom>
          <a:ln w="19050"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nvSpPr>
        <p:spPr>
          <a:xfrm>
            <a:off x="6202045" y="2986405"/>
            <a:ext cx="1908175"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event id, log_key</a:t>
            </a:r>
            <a:endParaRPr lang="en-US" altLang="en-US" sz="1800">
              <a:solidFill>
                <a:schemeClr val="tx1"/>
              </a:solidFill>
            </a:endParaRPr>
          </a:p>
        </p:txBody>
      </p:sp>
      <p:cxnSp>
        <p:nvCxnSpPr>
          <p:cNvPr id="18" name="Straight Arrow Connector 17"/>
          <p:cNvCxnSpPr/>
          <p:nvPr/>
        </p:nvCxnSpPr>
        <p:spPr>
          <a:xfrm flipH="1">
            <a:off x="1645920" y="4079875"/>
            <a:ext cx="4373245" cy="0"/>
          </a:xfrm>
          <a:prstGeom prst="straightConnector1">
            <a:avLst/>
          </a:prstGeom>
          <a:ln w="19050"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nvSpPr>
        <p:spPr>
          <a:xfrm>
            <a:off x="3944620" y="3655695"/>
            <a:ext cx="1908175"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event id, log_key</a:t>
            </a:r>
            <a:endParaRPr lang="en-US" altLang="en-US" sz="1800">
              <a:solidFill>
                <a:schemeClr val="tx1"/>
              </a:solidFill>
            </a:endParaRPr>
          </a:p>
        </p:txBody>
      </p:sp>
      <p:cxnSp>
        <p:nvCxnSpPr>
          <p:cNvPr id="23" name="Straight Arrow Connector 22"/>
          <p:cNvCxnSpPr/>
          <p:nvPr/>
        </p:nvCxnSpPr>
        <p:spPr>
          <a:xfrm>
            <a:off x="1645920" y="4687570"/>
            <a:ext cx="6609080" cy="0"/>
          </a:xfrm>
          <a:prstGeom prst="straightConnector1">
            <a:avLst/>
          </a:prstGeom>
          <a:ln w="19050"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nvSpPr>
        <p:spPr>
          <a:xfrm>
            <a:off x="3944620" y="4268470"/>
            <a:ext cx="1908175"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result_checksum</a:t>
            </a:r>
            <a:endParaRPr lang="en-US" altLang="en-US" sz="1800">
              <a:solidFill>
                <a:schemeClr val="tx1"/>
              </a:solidFill>
            </a:endParaRPr>
          </a:p>
        </p:txBody>
      </p:sp>
      <p:cxnSp>
        <p:nvCxnSpPr>
          <p:cNvPr id="25" name="Straight Arrow Connector 24"/>
          <p:cNvCxnSpPr/>
          <p:nvPr/>
        </p:nvCxnSpPr>
        <p:spPr>
          <a:xfrm flipV="1">
            <a:off x="1635760" y="5327650"/>
            <a:ext cx="2125980" cy="7620"/>
          </a:xfrm>
          <a:prstGeom prst="straightConnector1">
            <a:avLst/>
          </a:prstGeom>
          <a:ln w="19050"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nvSpPr>
        <p:spPr>
          <a:xfrm>
            <a:off x="1744980" y="4916170"/>
            <a:ext cx="1908175"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wirte event_log</a:t>
            </a:r>
            <a:endParaRPr lang="en-US" altLang="en-US" sz="1800">
              <a:solidFill>
                <a:schemeClr val="tx1"/>
              </a:solidFill>
            </a:endParaRPr>
          </a:p>
        </p:txBody>
      </p:sp>
      <p:cxnSp>
        <p:nvCxnSpPr>
          <p:cNvPr id="27" name="Straight Arrow Connector 26"/>
          <p:cNvCxnSpPr/>
          <p:nvPr/>
        </p:nvCxnSpPr>
        <p:spPr>
          <a:xfrm>
            <a:off x="3778250" y="6441440"/>
            <a:ext cx="6679565" cy="3810"/>
          </a:xfrm>
          <a:prstGeom prst="straightConnector1">
            <a:avLst/>
          </a:prstGeom>
          <a:ln w="19050"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278495" y="5863590"/>
            <a:ext cx="2168525" cy="6350"/>
          </a:xfrm>
          <a:prstGeom prst="straightConnector1">
            <a:avLst/>
          </a:prstGeom>
          <a:ln w="19050"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9" name="Title 1"/>
          <p:cNvSpPr>
            <a:spLocks noGrp="1"/>
          </p:cNvSpPr>
          <p:nvPr/>
        </p:nvSpPr>
        <p:spPr>
          <a:xfrm>
            <a:off x="8408670" y="5432425"/>
            <a:ext cx="1908175"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submit event_log</a:t>
            </a:r>
            <a:endParaRPr lang="en-US" altLang="en-US" sz="1800">
              <a:solidFill>
                <a:schemeClr val="tx1"/>
              </a:solidFill>
            </a:endParaRPr>
          </a:p>
        </p:txBody>
      </p:sp>
      <p:sp>
        <p:nvSpPr>
          <p:cNvPr id="30" name="Title 1"/>
          <p:cNvSpPr>
            <a:spLocks noGrp="1"/>
          </p:cNvSpPr>
          <p:nvPr/>
        </p:nvSpPr>
        <p:spPr>
          <a:xfrm>
            <a:off x="6202045" y="6022340"/>
            <a:ext cx="1908175"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verify event_log</a:t>
            </a:r>
            <a:endParaRPr lang="en-US" altLang="en-US" sz="1800">
              <a:solidFill>
                <a:schemeClr val="tx1"/>
              </a:solidFill>
            </a:endParaRPr>
          </a:p>
        </p:txBody>
      </p:sp>
      <p:sp>
        <p:nvSpPr>
          <p:cNvPr id="31" name="Rounded Rectangle 30"/>
          <p:cNvSpPr/>
          <p:nvPr/>
        </p:nvSpPr>
        <p:spPr>
          <a:xfrm>
            <a:off x="2664460" y="1092835"/>
            <a:ext cx="6756400" cy="1736725"/>
          </a:xfrm>
          <a:prstGeom prst="roundRect">
            <a:avLst/>
          </a:prstGeom>
          <a:noFill/>
          <a:ln w="3175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2" name="Title 1"/>
          <p:cNvSpPr>
            <a:spLocks noGrp="1"/>
          </p:cNvSpPr>
          <p:nvPr/>
        </p:nvSpPr>
        <p:spPr>
          <a:xfrm>
            <a:off x="4045585" y="1088390"/>
            <a:ext cx="4100195" cy="419100"/>
          </a:xfrm>
          <a:prstGeom prst="rect">
            <a:avLst/>
          </a:prstGeom>
          <a:ln w="22225">
            <a:noFill/>
          </a:ln>
        </p:spPr>
        <p:txBody>
          <a:bodyPr vert="horz" lIns="36195" tIns="0" rIns="36195" bIns="0" rtlCol="0" anchor="ctr" anchorCtr="0">
            <a:scene3d>
              <a:camera prst="orthographicFront"/>
              <a:lightRig rig="soft" dir="t">
                <a:rot lat="0" lon="0" rev="15600000"/>
              </a:lightRig>
            </a:scene3d>
            <a:sp3d extrusionH="57150" prstMaterial="softEdge">
              <a:bevelT w="25400" h="38100"/>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b="1">
                <a:solidFill>
                  <a:schemeClr val="accent4"/>
                </a:solidFill>
                <a:effectLst/>
              </a:rPr>
              <a:t>Device Vendor Cloud Service</a:t>
            </a:r>
            <a:endParaRPr lang="en-US" altLang="en-US" sz="1800" b="1">
              <a:solidFill>
                <a:schemeClr val="accent4"/>
              </a:solidFill>
              <a:effectLst/>
            </a:endParaRPr>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 name="Title 1"/>
          <p:cNvSpPr>
            <a:spLocks noGrp="1"/>
          </p:cNvSpPr>
          <p:nvPr/>
        </p:nvSpPr>
        <p:spPr>
          <a:xfrm>
            <a:off x="1691640" y="-15240"/>
            <a:ext cx="8808720" cy="97282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3600">
                <a:solidFill>
                  <a:schemeClr val="accent5">
                    <a:lumMod val="75000"/>
                  </a:schemeClr>
                </a:solidFill>
              </a:rPr>
              <a:t>Action Verification</a:t>
            </a:r>
            <a:endParaRPr lang="en-US" sz="3600">
              <a:solidFill>
                <a:schemeClr val="accent5">
                  <a:lumMod val="75000"/>
                </a:schemeClr>
              </a:solidFill>
            </a:endParaRPr>
          </a:p>
        </p:txBody>
      </p:sp>
      <p:sp>
        <p:nvSpPr>
          <p:cNvPr id="7" name="Title 1"/>
          <p:cNvSpPr>
            <a:spLocks noGrp="1"/>
          </p:cNvSpPr>
          <p:nvPr/>
        </p:nvSpPr>
        <p:spPr>
          <a:xfrm>
            <a:off x="1152525" y="2139315"/>
            <a:ext cx="2541270"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Trigger-Action Platform</a:t>
            </a:r>
            <a:endParaRPr lang="en-US" altLang="en-US" sz="1800">
              <a:solidFill>
                <a:schemeClr val="tx1"/>
              </a:solidFill>
            </a:endParaRPr>
          </a:p>
        </p:txBody>
      </p:sp>
      <p:pic>
        <p:nvPicPr>
          <p:cNvPr id="8" name="Picture 7" descr="blue cloud"/>
          <p:cNvPicPr>
            <a:picLocks noChangeAspect="1"/>
          </p:cNvPicPr>
          <p:nvPr/>
        </p:nvPicPr>
        <p:blipFill>
          <a:blip r:embed="rId1"/>
          <a:stretch>
            <a:fillRect/>
          </a:stretch>
        </p:blipFill>
        <p:spPr>
          <a:xfrm>
            <a:off x="1731010" y="1220470"/>
            <a:ext cx="1504950" cy="905510"/>
          </a:xfrm>
          <a:prstGeom prst="rect">
            <a:avLst/>
          </a:prstGeom>
        </p:spPr>
      </p:pic>
      <p:sp>
        <p:nvSpPr>
          <p:cNvPr id="21" name="Title 1"/>
          <p:cNvSpPr>
            <a:spLocks noGrp="1"/>
          </p:cNvSpPr>
          <p:nvPr/>
        </p:nvSpPr>
        <p:spPr>
          <a:xfrm>
            <a:off x="4105275" y="1323340"/>
            <a:ext cx="1450975" cy="704850"/>
          </a:xfrm>
          <a:prstGeom prst="rect">
            <a:avLst/>
          </a:prstGeom>
          <a:pattFill prst="pct10">
            <a:fgClr>
              <a:schemeClr val="accent1"/>
            </a:fgClr>
            <a:bgClr>
              <a:schemeClr val="bg1"/>
            </a:bgClr>
          </a:pattFill>
          <a:ln w="28575">
            <a:solidFill>
              <a:schemeClr val="accent6"/>
            </a:solidFill>
          </a:ln>
        </p:spPr>
        <p:txBody>
          <a:bodyPr vert="horz" lIns="36195" tIns="0" rIns="36195" bIns="0" rtlCol="0" anchor="ctr"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1600" b="1"/>
              <a:t>Wallet-based SDK</a:t>
            </a:r>
            <a:endParaRPr lang="en-US" sz="1600" b="1"/>
          </a:p>
        </p:txBody>
      </p:sp>
      <p:sp>
        <p:nvSpPr>
          <p:cNvPr id="10" name="Title 1"/>
          <p:cNvSpPr>
            <a:spLocks noGrp="1"/>
          </p:cNvSpPr>
          <p:nvPr/>
        </p:nvSpPr>
        <p:spPr>
          <a:xfrm>
            <a:off x="3820160" y="2139315"/>
            <a:ext cx="2086610"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Task Agent</a:t>
            </a:r>
            <a:endParaRPr lang="en-US" altLang="en-US" sz="1800">
              <a:solidFill>
                <a:schemeClr val="tx1"/>
              </a:solidFill>
            </a:endParaRPr>
          </a:p>
        </p:txBody>
      </p:sp>
      <p:sp>
        <p:nvSpPr>
          <p:cNvPr id="38" name="Rounded Rectangle 37"/>
          <p:cNvSpPr/>
          <p:nvPr/>
        </p:nvSpPr>
        <p:spPr>
          <a:xfrm>
            <a:off x="6525260" y="1322705"/>
            <a:ext cx="1461135" cy="704850"/>
          </a:xfrm>
          <a:prstGeom prst="roundRect">
            <a:avLst/>
          </a:prstGeom>
          <a:solidFill>
            <a:schemeClr val="accent1">
              <a:lumMod val="40000"/>
              <a:lumOff val="60000"/>
            </a:schemeClr>
          </a:solid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chemeClr val="tx1"/>
                </a:solidFill>
              </a:rPr>
              <a:t>Smart Contract</a:t>
            </a:r>
            <a:endParaRPr lang="en-US" b="1">
              <a:solidFill>
                <a:schemeClr val="tx1"/>
              </a:solidFill>
            </a:endParaRPr>
          </a:p>
        </p:txBody>
      </p:sp>
      <p:sp>
        <p:nvSpPr>
          <p:cNvPr id="11" name="Title 1"/>
          <p:cNvSpPr>
            <a:spLocks noGrp="1"/>
          </p:cNvSpPr>
          <p:nvPr/>
        </p:nvSpPr>
        <p:spPr>
          <a:xfrm>
            <a:off x="6170295" y="2139315"/>
            <a:ext cx="2148840"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Action Verification Service</a:t>
            </a:r>
            <a:endParaRPr lang="en-US" altLang="en-US" sz="1800">
              <a:solidFill>
                <a:schemeClr val="tx1"/>
              </a:solidFill>
            </a:endParaRPr>
          </a:p>
        </p:txBody>
      </p:sp>
      <p:sp>
        <p:nvSpPr>
          <p:cNvPr id="2" name="Title 1"/>
          <p:cNvSpPr>
            <a:spLocks noGrp="1"/>
          </p:cNvSpPr>
          <p:nvPr/>
        </p:nvSpPr>
        <p:spPr>
          <a:xfrm>
            <a:off x="8940165" y="1323340"/>
            <a:ext cx="1450975" cy="704850"/>
          </a:xfrm>
          <a:prstGeom prst="rect">
            <a:avLst/>
          </a:prstGeom>
          <a:pattFill prst="pct10">
            <a:fgClr>
              <a:schemeClr val="accent1"/>
            </a:fgClr>
            <a:bgClr>
              <a:schemeClr val="bg1"/>
            </a:bgClr>
          </a:pattFill>
          <a:ln w="28575">
            <a:solidFill>
              <a:schemeClr val="accent6"/>
            </a:solidFill>
          </a:ln>
        </p:spPr>
        <p:txBody>
          <a:bodyPr vert="horz" lIns="36195" tIns="0" rIns="36195" bIns="0" rtlCol="0" anchor="ctr"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1600" b="1"/>
              <a:t>Wallet-based SDK</a:t>
            </a:r>
            <a:endParaRPr lang="en-US" sz="1600" b="1"/>
          </a:p>
        </p:txBody>
      </p:sp>
      <p:sp>
        <p:nvSpPr>
          <p:cNvPr id="4" name="Title 1"/>
          <p:cNvSpPr>
            <a:spLocks noGrp="1"/>
          </p:cNvSpPr>
          <p:nvPr/>
        </p:nvSpPr>
        <p:spPr>
          <a:xfrm>
            <a:off x="8611870" y="2139315"/>
            <a:ext cx="2086610"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Execution Agent</a:t>
            </a:r>
            <a:endParaRPr lang="en-US" altLang="en-US" sz="1800">
              <a:solidFill>
                <a:schemeClr val="tx1"/>
              </a:solidFill>
            </a:endParaRPr>
          </a:p>
        </p:txBody>
      </p:sp>
      <p:cxnSp>
        <p:nvCxnSpPr>
          <p:cNvPr id="5" name="Straight Connector 4"/>
          <p:cNvCxnSpPr/>
          <p:nvPr/>
        </p:nvCxnSpPr>
        <p:spPr>
          <a:xfrm>
            <a:off x="2483485" y="2701290"/>
            <a:ext cx="8255" cy="1115695"/>
          </a:xfrm>
          <a:prstGeom prst="line">
            <a:avLst/>
          </a:prstGeom>
          <a:ln w="317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26635" y="2701290"/>
            <a:ext cx="8255" cy="1115695"/>
          </a:xfrm>
          <a:prstGeom prst="line">
            <a:avLst/>
          </a:prstGeom>
          <a:ln w="317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51700" y="2701290"/>
            <a:ext cx="8255" cy="1115695"/>
          </a:xfrm>
          <a:prstGeom prst="line">
            <a:avLst/>
          </a:prstGeom>
          <a:ln w="317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61525" y="2701290"/>
            <a:ext cx="8255" cy="1115695"/>
          </a:xfrm>
          <a:prstGeom prst="line">
            <a:avLst/>
          </a:prstGeom>
          <a:ln w="317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502535" y="3121025"/>
            <a:ext cx="2311400" cy="1270"/>
          </a:xfrm>
          <a:prstGeom prst="straightConnector1">
            <a:avLst/>
          </a:prstGeom>
          <a:ln w="19050"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nvSpPr>
        <p:spPr>
          <a:xfrm>
            <a:off x="2597150" y="2701290"/>
            <a:ext cx="2122805"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action_request</a:t>
            </a:r>
            <a:endParaRPr lang="en-US" altLang="en-US" sz="1800">
              <a:solidFill>
                <a:schemeClr val="tx1"/>
              </a:solidFill>
            </a:endParaRPr>
          </a:p>
        </p:txBody>
      </p:sp>
      <p:sp>
        <p:nvSpPr>
          <p:cNvPr id="15" name="Title 1"/>
          <p:cNvSpPr>
            <a:spLocks noGrp="1"/>
          </p:cNvSpPr>
          <p:nvPr/>
        </p:nvSpPr>
        <p:spPr>
          <a:xfrm>
            <a:off x="4968240" y="2912110"/>
            <a:ext cx="2122805"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event_info, Cid</a:t>
            </a:r>
            <a:endParaRPr lang="en-US" altLang="en-US" sz="1800">
              <a:solidFill>
                <a:schemeClr val="tx1"/>
              </a:solidFill>
            </a:endParaRPr>
          </a:p>
        </p:txBody>
      </p:sp>
      <p:cxnSp>
        <p:nvCxnSpPr>
          <p:cNvPr id="16" name="Straight Arrow Connector 15"/>
          <p:cNvCxnSpPr/>
          <p:nvPr/>
        </p:nvCxnSpPr>
        <p:spPr>
          <a:xfrm flipV="1">
            <a:off x="4824730" y="3350260"/>
            <a:ext cx="2409825" cy="2540"/>
          </a:xfrm>
          <a:prstGeom prst="straightConnector1">
            <a:avLst/>
          </a:prstGeom>
          <a:ln w="19050"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259955" y="3632200"/>
            <a:ext cx="2394585" cy="6350"/>
          </a:xfrm>
          <a:prstGeom prst="straightConnector1">
            <a:avLst/>
          </a:prstGeom>
          <a:ln w="19050"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nvSpPr>
        <p:spPr>
          <a:xfrm>
            <a:off x="7395845" y="3219450"/>
            <a:ext cx="2122805"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a:solidFill>
                  <a:schemeClr val="tx1"/>
                </a:solidFill>
              </a:rPr>
              <a:t>rule.actions</a:t>
            </a:r>
            <a:endParaRPr lang="en-US" altLang="en-US" sz="1800">
              <a:solidFill>
                <a:schemeClr val="tx1"/>
              </a:solidFill>
            </a:endParaRPr>
          </a:p>
        </p:txBody>
      </p:sp>
      <p:sp>
        <p:nvSpPr>
          <p:cNvPr id="22" name="Title 1"/>
          <p:cNvSpPr>
            <a:spLocks noGrp="1"/>
          </p:cNvSpPr>
          <p:nvPr/>
        </p:nvSpPr>
        <p:spPr>
          <a:xfrm>
            <a:off x="1218565" y="3950335"/>
            <a:ext cx="9912985" cy="260477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94665" indent="-474980" algn="l" fontAlgn="auto">
              <a:lnSpc>
                <a:spcPct val="125000"/>
              </a:lnSpc>
              <a:buFont typeface="Arial" panose="020B0704020202020204" pitchFamily="34" charset="0"/>
              <a:buAutoNum type="arabicPeriod"/>
            </a:pPr>
            <a:r>
              <a:rPr lang="en-US" altLang="en-US" sz="2400">
                <a:solidFill>
                  <a:schemeClr val="tx1"/>
                </a:solidFill>
              </a:rPr>
              <a:t>verify the messge, prevent reply attacks.</a:t>
            </a:r>
            <a:endParaRPr lang="en-US" altLang="en-US" sz="2400">
              <a:solidFill>
                <a:schemeClr val="tx1"/>
              </a:solidFill>
            </a:endParaRPr>
          </a:p>
          <a:p>
            <a:pPr marL="494665" indent="-474980" algn="l" fontAlgn="auto">
              <a:lnSpc>
                <a:spcPct val="125000"/>
              </a:lnSpc>
              <a:spcBef>
                <a:spcPts val="600"/>
              </a:spcBef>
              <a:buFont typeface="Arial" panose="020B0704020202020204" pitchFamily="34" charset="0"/>
              <a:buAutoNum type="arabicPeriod"/>
            </a:pPr>
            <a:r>
              <a:rPr lang="en-US" altLang="en-US" sz="2400">
                <a:solidFill>
                  <a:schemeClr val="tx1"/>
                </a:solidFill>
              </a:rPr>
              <a:t>check the triggering event record, prevent event spoof attacks.</a:t>
            </a:r>
            <a:endParaRPr lang="en-US" altLang="en-US" sz="2400">
              <a:solidFill>
                <a:schemeClr val="tx1"/>
              </a:solidFill>
            </a:endParaRPr>
          </a:p>
          <a:p>
            <a:pPr marL="1042035" indent="-531495" algn="l" fontAlgn="auto">
              <a:lnSpc>
                <a:spcPct val="120000"/>
              </a:lnSpc>
              <a:buFont typeface="Arial" panose="020B0704020202020204" pitchFamily="34" charset="0"/>
              <a:buChar char="•"/>
            </a:pPr>
            <a:r>
              <a:rPr lang="en-US" altLang="en-US" sz="2400">
                <a:solidFill>
                  <a:schemeClr val="tx1"/>
                </a:solidFill>
              </a:rPr>
              <a:t>authenticity</a:t>
            </a:r>
            <a:endParaRPr lang="en-US" altLang="en-US" sz="2400">
              <a:solidFill>
                <a:schemeClr val="tx1"/>
              </a:solidFill>
            </a:endParaRPr>
          </a:p>
          <a:p>
            <a:pPr marL="1042035" indent="-531495" algn="l" fontAlgn="auto">
              <a:lnSpc>
                <a:spcPct val="120000"/>
              </a:lnSpc>
              <a:buFont typeface="Arial" panose="020B0704020202020204" pitchFamily="34" charset="0"/>
              <a:buChar char="•"/>
            </a:pPr>
            <a:r>
              <a:rPr lang="en-US" altLang="en-US" sz="2400">
                <a:solidFill>
                  <a:schemeClr val="tx1"/>
                </a:solidFill>
              </a:rPr>
              <a:t>correctness</a:t>
            </a:r>
            <a:endParaRPr lang="en-US" altLang="en-US" sz="2400">
              <a:solidFill>
                <a:schemeClr val="tx1"/>
              </a:solidFill>
            </a:endParaRPr>
          </a:p>
          <a:p>
            <a:pPr marL="19685" indent="0" algn="l" fontAlgn="auto">
              <a:lnSpc>
                <a:spcPct val="120000"/>
              </a:lnSpc>
              <a:spcBef>
                <a:spcPts val="600"/>
              </a:spcBef>
              <a:buFont typeface="Arial" panose="020B0704020202020204" pitchFamily="34" charset="0"/>
            </a:pPr>
            <a:r>
              <a:rPr lang="en-US" altLang="en-US" sz="2400">
                <a:solidFill>
                  <a:schemeClr val="tx1"/>
                </a:solidFill>
              </a:rPr>
              <a:t>3.   check the rules in the ledger, prevent false triggering of the rules.</a:t>
            </a:r>
            <a:endParaRPr lang="en-US" altLang="en-US" sz="2400">
              <a:solidFill>
                <a:schemeClr val="tx1"/>
              </a:solidFill>
            </a:endParaRPr>
          </a:p>
        </p:txBody>
      </p:sp>
      <p:sp>
        <p:nvSpPr>
          <p:cNvPr id="3" name="Slide Number Placeholder 2"/>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a:off x="5041265" y="3124835"/>
            <a:ext cx="4299585" cy="2675890"/>
          </a:xfrm>
          <a:prstGeom prst="roundRect">
            <a:avLst>
              <a:gd name="adj" fmla="val 6497"/>
            </a:avLst>
          </a:prstGeom>
          <a:ln w="1905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4" name="Title 1"/>
          <p:cNvSpPr>
            <a:spLocks noGrp="1"/>
          </p:cNvSpPr>
          <p:nvPr/>
        </p:nvSpPr>
        <p:spPr>
          <a:xfrm>
            <a:off x="1691640" y="-26035"/>
            <a:ext cx="8808720" cy="97282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3600" b="1" dirty="0">
                <a:solidFill>
                  <a:schemeClr val="accent5">
                    <a:lumMod val="75000"/>
                  </a:schemeClr>
                </a:solidFill>
              </a:rPr>
              <a:t>Evaluation</a:t>
            </a:r>
            <a:endParaRPr lang="en-US" sz="3600" b="1" dirty="0">
              <a:solidFill>
                <a:schemeClr val="accent5">
                  <a:lumMod val="75000"/>
                </a:schemeClr>
              </a:solidFill>
            </a:endParaRPr>
          </a:p>
        </p:txBody>
      </p:sp>
      <p:sp>
        <p:nvSpPr>
          <p:cNvPr id="22" name="Title 1"/>
          <p:cNvSpPr>
            <a:spLocks noGrp="1"/>
          </p:cNvSpPr>
          <p:nvPr/>
        </p:nvSpPr>
        <p:spPr>
          <a:xfrm>
            <a:off x="767080" y="622935"/>
            <a:ext cx="10676890" cy="2501900"/>
          </a:xfrm>
          <a:prstGeom prst="rect">
            <a:avLst/>
          </a:prstGeom>
          <a:ln w="22225">
            <a:noFill/>
          </a:ln>
        </p:spPr>
        <p:txBody>
          <a:bodyPr vert="horz" lIns="36195" tIns="0" rIns="36195"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9685" indent="0" algn="l" fontAlgn="auto">
              <a:lnSpc>
                <a:spcPct val="125000"/>
              </a:lnSpc>
              <a:buFont typeface="Arial" panose="020B0704020202020204" pitchFamily="34" charset="0"/>
            </a:pPr>
            <a:r>
              <a:rPr lang="en-US" altLang="en-US" sz="2200" dirty="0">
                <a:solidFill>
                  <a:schemeClr val="tx1"/>
                </a:solidFill>
              </a:rPr>
              <a:t>The deployment of </a:t>
            </a:r>
            <a:r>
              <a:rPr lang="en-US" altLang="en-US" sz="2200" dirty="0" err="1">
                <a:solidFill>
                  <a:schemeClr val="tx1"/>
                </a:solidFill>
              </a:rPr>
              <a:t>Ruledger</a:t>
            </a:r>
            <a:endParaRPr lang="en-US" altLang="en-US" sz="2200" dirty="0">
              <a:solidFill>
                <a:schemeClr val="tx1"/>
              </a:solidFill>
            </a:endParaRPr>
          </a:p>
          <a:p>
            <a:pPr marL="362585" indent="-342900" algn="l" fontAlgn="auto">
              <a:lnSpc>
                <a:spcPct val="125000"/>
              </a:lnSpc>
              <a:buFont typeface="Arial" panose="020B0704020202020204" pitchFamily="34" charset="0"/>
              <a:buChar char="•"/>
            </a:pPr>
            <a:r>
              <a:rPr lang="en-US" altLang="en-US" sz="2000" dirty="0">
                <a:solidFill>
                  <a:schemeClr val="tx1"/>
                </a:solidFill>
              </a:rPr>
              <a:t>We use 7 elastic cloud servers to deploy the ledger service.</a:t>
            </a:r>
            <a:endParaRPr lang="en-US" altLang="en-US" sz="2000" dirty="0">
              <a:solidFill>
                <a:schemeClr val="tx1"/>
              </a:solidFill>
            </a:endParaRPr>
          </a:p>
          <a:p>
            <a:pPr marL="362585" indent="-342900" algn="l" fontAlgn="auto">
              <a:lnSpc>
                <a:spcPct val="125000"/>
              </a:lnSpc>
              <a:buFont typeface="Arial" panose="020B0704020202020204" pitchFamily="34" charset="0"/>
              <a:buChar char="•"/>
            </a:pPr>
            <a:r>
              <a:rPr lang="en-US" altLang="en-US" sz="2000" dirty="0">
                <a:solidFill>
                  <a:schemeClr val="tx1"/>
                </a:solidFill>
              </a:rPr>
              <a:t>We use real IFTTT platform and SmartThings Platform to measure the end-to-end latency.</a:t>
            </a:r>
            <a:endParaRPr lang="en-US" altLang="en-US" sz="2000" dirty="0">
              <a:solidFill>
                <a:schemeClr val="tx1"/>
              </a:solidFill>
            </a:endParaRPr>
          </a:p>
          <a:p>
            <a:pPr marL="362585" indent="-342900" algn="l" fontAlgn="auto">
              <a:lnSpc>
                <a:spcPct val="125000"/>
              </a:lnSpc>
              <a:buFont typeface="Arial" panose="020B0704020202020204" pitchFamily="34" charset="0"/>
              <a:buChar char="•"/>
            </a:pPr>
            <a:r>
              <a:rPr lang="en-US" altLang="en-US" sz="2000" dirty="0">
                <a:solidFill>
                  <a:schemeClr val="tx1"/>
                </a:solidFill>
              </a:rPr>
              <a:t>Due to </a:t>
            </a:r>
            <a:r>
              <a:rPr lang="en-US" altLang="en-US" sz="2000" dirty="0"/>
              <a:t>the rate-limit mechanism of these platforms, we need to </a:t>
            </a:r>
            <a:r>
              <a:rPr lang="en-US" altLang="en-US" sz="2000" dirty="0">
                <a:solidFill>
                  <a:schemeClr val="tx1"/>
                </a:solidFill>
              </a:rPr>
              <a:t>implement simulating services to measure the throughput.</a:t>
            </a:r>
            <a:endParaRPr lang="en-US" altLang="en-US" sz="2000" dirty="0">
              <a:solidFill>
                <a:schemeClr val="tx1"/>
              </a:solidFill>
            </a:endParaRPr>
          </a:p>
        </p:txBody>
      </p:sp>
      <p:sp>
        <p:nvSpPr>
          <p:cNvPr id="2" name="Slide Number Placeholder 1"/>
          <p:cNvSpPr>
            <a:spLocks noGrp="1"/>
          </p:cNvSpPr>
          <p:nvPr>
            <p:ph type="sldNum" sz="quarter" idx="12"/>
          </p:nvPr>
        </p:nvSpPr>
        <p:spPr/>
        <p:txBody>
          <a:bodyPr/>
          <a:lstStyle/>
          <a:p>
            <a:fld id="{B3561BA9-CDCF-4958-B8AB-66F3BF063E13}" type="slidenum">
              <a:rPr lang="en-US" smtClean="0"/>
            </a:fld>
            <a:endParaRPr lang="en-US" dirty="0"/>
          </a:p>
        </p:txBody>
      </p:sp>
      <p:pic>
        <p:nvPicPr>
          <p:cNvPr id="8" name="Picture 65" descr="Ledger"/>
          <p:cNvPicPr>
            <a:picLocks noChangeAspect="1"/>
          </p:cNvPicPr>
          <p:nvPr/>
        </p:nvPicPr>
        <p:blipFill>
          <a:blip r:embed="rId1"/>
          <a:stretch>
            <a:fillRect/>
          </a:stretch>
        </p:blipFill>
        <p:spPr>
          <a:xfrm>
            <a:off x="5716506" y="3594193"/>
            <a:ext cx="1766688" cy="1996067"/>
          </a:xfrm>
          <a:prstGeom prst="rect">
            <a:avLst/>
          </a:prstGeom>
        </p:spPr>
      </p:pic>
      <p:sp>
        <p:nvSpPr>
          <p:cNvPr id="3" name="文本框 2"/>
          <p:cNvSpPr txBox="1"/>
          <p:nvPr/>
        </p:nvSpPr>
        <p:spPr>
          <a:xfrm>
            <a:off x="6080760" y="5848985"/>
            <a:ext cx="2837815" cy="368300"/>
          </a:xfrm>
          <a:prstGeom prst="rect">
            <a:avLst/>
          </a:prstGeom>
          <a:noFill/>
        </p:spPr>
        <p:txBody>
          <a:bodyPr wrap="square" rtlCol="0">
            <a:spAutoFit/>
          </a:bodyPr>
          <a:lstStyle/>
          <a:p>
            <a:r>
              <a:rPr lang="en-US" altLang="zh-CN" dirty="0"/>
              <a:t>Elastic Cloud Server</a:t>
            </a:r>
            <a:endParaRPr lang="zh-CN" altLang="en-US" dirty="0"/>
          </a:p>
        </p:txBody>
      </p:sp>
      <p:pic>
        <p:nvPicPr>
          <p:cNvPr id="10" name="图片 9"/>
          <p:cNvPicPr>
            <a:picLocks noChangeAspect="1"/>
          </p:cNvPicPr>
          <p:nvPr/>
        </p:nvPicPr>
        <p:blipFill>
          <a:blip r:embed="rId2"/>
          <a:stretch>
            <a:fillRect/>
          </a:stretch>
        </p:blipFill>
        <p:spPr>
          <a:xfrm>
            <a:off x="709006" y="3380727"/>
            <a:ext cx="2196886" cy="559765"/>
          </a:xfrm>
          <a:prstGeom prst="rect">
            <a:avLst/>
          </a:prstGeom>
        </p:spPr>
      </p:pic>
      <p:sp>
        <p:nvSpPr>
          <p:cNvPr id="11" name="文本框 10"/>
          <p:cNvSpPr txBox="1"/>
          <p:nvPr/>
        </p:nvSpPr>
        <p:spPr>
          <a:xfrm>
            <a:off x="5427345" y="3275965"/>
            <a:ext cx="2279015" cy="368300"/>
          </a:xfrm>
          <a:prstGeom prst="rect">
            <a:avLst/>
          </a:prstGeom>
          <a:noFill/>
        </p:spPr>
        <p:txBody>
          <a:bodyPr wrap="square" rtlCol="0">
            <a:spAutoFit/>
          </a:bodyPr>
          <a:lstStyle/>
          <a:p>
            <a:pPr algn="ctr"/>
            <a:r>
              <a:rPr lang="en-US" altLang="zh-CN" dirty="0"/>
              <a:t>Ledger Service</a:t>
            </a:r>
            <a:endParaRPr lang="zh-CN" altLang="en-US" dirty="0"/>
          </a:p>
        </p:txBody>
      </p:sp>
      <p:pic>
        <p:nvPicPr>
          <p:cNvPr id="14" name="Picture 1" descr="heart watch"/>
          <p:cNvPicPr>
            <a:picLocks noChangeAspect="1"/>
          </p:cNvPicPr>
          <p:nvPr/>
        </p:nvPicPr>
        <p:blipFill>
          <a:blip r:embed="rId3"/>
          <a:stretch>
            <a:fillRect/>
          </a:stretch>
        </p:blipFill>
        <p:spPr>
          <a:xfrm>
            <a:off x="816237" y="4976690"/>
            <a:ext cx="589280" cy="1051560"/>
          </a:xfrm>
          <a:prstGeom prst="rect">
            <a:avLst/>
          </a:prstGeom>
        </p:spPr>
      </p:pic>
      <p:pic>
        <p:nvPicPr>
          <p:cNvPr id="15" name="Picture 10"/>
          <p:cNvPicPr>
            <a:picLocks noChangeAspect="1"/>
          </p:cNvPicPr>
          <p:nvPr/>
        </p:nvPicPr>
        <p:blipFill>
          <a:blip r:embed="rId4"/>
          <a:srcRect l="22159" t="10032" r="21331" b="9482"/>
          <a:stretch>
            <a:fillRect/>
          </a:stretch>
        </p:blipFill>
        <p:spPr>
          <a:xfrm>
            <a:off x="2162427" y="5103592"/>
            <a:ext cx="645795" cy="924560"/>
          </a:xfrm>
          <a:prstGeom prst="roundRect">
            <a:avLst/>
          </a:prstGeom>
        </p:spPr>
      </p:pic>
      <p:sp>
        <p:nvSpPr>
          <p:cNvPr id="17" name="矩形: 圆角 16"/>
          <p:cNvSpPr/>
          <p:nvPr/>
        </p:nvSpPr>
        <p:spPr>
          <a:xfrm>
            <a:off x="8220062" y="3520274"/>
            <a:ext cx="933804" cy="1996067"/>
          </a:xfrm>
          <a:prstGeom prst="roundRect">
            <a:avLst>
              <a:gd name="adj" fmla="val 6497"/>
            </a:avLst>
          </a:prstGeom>
          <a:ln w="1905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t>Task</a:t>
            </a:r>
            <a:endParaRPr lang="en-US" altLang="zh-CN" dirty="0"/>
          </a:p>
          <a:p>
            <a:pPr algn="ctr"/>
            <a:r>
              <a:rPr lang="en-US" altLang="zh-CN" dirty="0"/>
              <a:t>Agent</a:t>
            </a:r>
            <a:endParaRPr lang="zh-CN" altLang="en-US" dirty="0"/>
          </a:p>
        </p:txBody>
      </p:sp>
      <p:pic>
        <p:nvPicPr>
          <p:cNvPr id="18" name="Picture 2" descr="IFTTT - Review 2020 - PCMag In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7022" y="3778994"/>
            <a:ext cx="1544398" cy="86775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接箭头连接符 15"/>
          <p:cNvCxnSpPr>
            <a:endCxn id="18" idx="1"/>
          </p:cNvCxnSpPr>
          <p:nvPr/>
        </p:nvCxnSpPr>
        <p:spPr>
          <a:xfrm>
            <a:off x="9176385" y="4201795"/>
            <a:ext cx="880745" cy="11430"/>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9153867" y="4448370"/>
            <a:ext cx="903155" cy="0"/>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矩形: 圆角 24"/>
          <p:cNvSpPr/>
          <p:nvPr/>
        </p:nvSpPr>
        <p:spPr>
          <a:xfrm>
            <a:off x="3312123" y="3410581"/>
            <a:ext cx="1379957" cy="648678"/>
          </a:xfrm>
          <a:prstGeom prst="roundRect">
            <a:avLst>
              <a:gd name="adj" fmla="val 6497"/>
            </a:avLst>
          </a:prstGeom>
          <a:ln w="1905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t>Execution</a:t>
            </a:r>
            <a:endParaRPr lang="en-US" altLang="zh-CN" dirty="0"/>
          </a:p>
          <a:p>
            <a:pPr algn="ctr"/>
            <a:r>
              <a:rPr lang="en-US" altLang="zh-CN" dirty="0"/>
              <a:t>Agent</a:t>
            </a:r>
            <a:endParaRPr lang="zh-CN" altLang="en-US" dirty="0"/>
          </a:p>
        </p:txBody>
      </p:sp>
      <p:cxnSp>
        <p:nvCxnSpPr>
          <p:cNvPr id="26" name="直接箭头连接符 25"/>
          <p:cNvCxnSpPr>
            <a:stCxn id="10" idx="2"/>
            <a:endCxn id="14" idx="0"/>
          </p:cNvCxnSpPr>
          <p:nvPr/>
        </p:nvCxnSpPr>
        <p:spPr>
          <a:xfrm flipH="1">
            <a:off x="1110854" y="3941127"/>
            <a:ext cx="697230" cy="1035685"/>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10" idx="2"/>
            <a:endCxn id="15" idx="0"/>
          </p:cNvCxnSpPr>
          <p:nvPr/>
        </p:nvCxnSpPr>
        <p:spPr>
          <a:xfrm>
            <a:off x="1808084" y="3941127"/>
            <a:ext cx="677545" cy="1162685"/>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a:off x="2864880" y="3875255"/>
            <a:ext cx="447243" cy="0"/>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0" idx="3"/>
          </p:cNvCxnSpPr>
          <p:nvPr/>
        </p:nvCxnSpPr>
        <p:spPr>
          <a:xfrm flipV="1">
            <a:off x="2906527" y="3660609"/>
            <a:ext cx="377595" cy="1"/>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4692080" y="3652370"/>
            <a:ext cx="348960" cy="0"/>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a:off x="4692080" y="3870953"/>
            <a:ext cx="348960" cy="0"/>
          </a:xfrm>
          <a:prstGeom prst="straightConnector1">
            <a:avLst/>
          </a:prstGeom>
          <a:ln w="28575" cmpd="sng">
            <a:solidFill>
              <a:schemeClr val="accent1">
                <a:shade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7" name="矩形: 圆角 36"/>
          <p:cNvSpPr/>
          <p:nvPr/>
        </p:nvSpPr>
        <p:spPr>
          <a:xfrm>
            <a:off x="10183210" y="4816366"/>
            <a:ext cx="1544398" cy="707051"/>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dirty="0"/>
              <a:t>Dummy</a:t>
            </a:r>
            <a:endParaRPr lang="en-US" altLang="zh-CN" dirty="0"/>
          </a:p>
          <a:p>
            <a:pPr algn="ctr"/>
            <a:r>
              <a:rPr lang="en-US" altLang="zh-CN" dirty="0"/>
              <a:t>IFTTT Maker</a:t>
            </a:r>
            <a:endParaRPr lang="zh-CN" altLang="en-US" dirty="0"/>
          </a:p>
        </p:txBody>
      </p:sp>
      <p:sp>
        <p:nvSpPr>
          <p:cNvPr id="38" name="文本框 37"/>
          <p:cNvSpPr txBox="1"/>
          <p:nvPr/>
        </p:nvSpPr>
        <p:spPr>
          <a:xfrm>
            <a:off x="10248090" y="5479409"/>
            <a:ext cx="1493424" cy="369332"/>
          </a:xfrm>
          <a:prstGeom prst="rect">
            <a:avLst/>
          </a:prstGeom>
          <a:noFill/>
        </p:spPr>
        <p:txBody>
          <a:bodyPr wrap="square" rtlCol="0">
            <a:spAutoFit/>
          </a:bodyPr>
          <a:lstStyle/>
          <a:p>
            <a:r>
              <a:rPr lang="en-US" altLang="zh-CN" dirty="0"/>
              <a:t>Throughput</a:t>
            </a:r>
            <a:endParaRPr lang="zh-CN" altLang="en-US" dirty="0"/>
          </a:p>
        </p:txBody>
      </p:sp>
      <p:sp>
        <p:nvSpPr>
          <p:cNvPr id="40" name="文本框 39"/>
          <p:cNvSpPr txBox="1"/>
          <p:nvPr/>
        </p:nvSpPr>
        <p:spPr>
          <a:xfrm>
            <a:off x="9589770" y="4476115"/>
            <a:ext cx="2313305" cy="368300"/>
          </a:xfrm>
          <a:prstGeom prst="rect">
            <a:avLst/>
          </a:prstGeom>
          <a:noFill/>
        </p:spPr>
        <p:txBody>
          <a:bodyPr wrap="square" rtlCol="0">
            <a:spAutoFit/>
          </a:bodyPr>
          <a:lstStyle/>
          <a:p>
            <a:r>
              <a:rPr lang="en-US" altLang="zh-CN" dirty="0"/>
              <a:t>End-To-End Latency</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 name="Title 1"/>
          <p:cNvSpPr>
            <a:spLocks noGrp="1"/>
          </p:cNvSpPr>
          <p:nvPr/>
        </p:nvSpPr>
        <p:spPr>
          <a:xfrm>
            <a:off x="1691640" y="-15240"/>
            <a:ext cx="8808720" cy="97282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3600" b="1">
                <a:solidFill>
                  <a:schemeClr val="accent5">
                    <a:lumMod val="75000"/>
                  </a:schemeClr>
                </a:solidFill>
              </a:rPr>
              <a:t>Performance Evaluation</a:t>
            </a:r>
            <a:endParaRPr lang="en-US" sz="3600" b="1">
              <a:solidFill>
                <a:schemeClr val="accent5">
                  <a:lumMod val="75000"/>
                </a:schemeClr>
              </a:solidFill>
            </a:endParaRPr>
          </a:p>
        </p:txBody>
      </p:sp>
      <p:pic>
        <p:nvPicPr>
          <p:cNvPr id="4" name="Picture 3" descr="thea"/>
          <p:cNvPicPr>
            <a:picLocks noChangeAspect="1"/>
          </p:cNvPicPr>
          <p:nvPr/>
        </p:nvPicPr>
        <p:blipFill>
          <a:blip r:embed="rId1"/>
          <a:stretch>
            <a:fillRect/>
          </a:stretch>
        </p:blipFill>
        <p:spPr>
          <a:xfrm>
            <a:off x="6819265" y="1230630"/>
            <a:ext cx="4746625" cy="2590165"/>
          </a:xfrm>
          <a:prstGeom prst="rect">
            <a:avLst/>
          </a:prstGeom>
        </p:spPr>
      </p:pic>
      <p:pic>
        <p:nvPicPr>
          <p:cNvPr id="5" name="Picture 4" descr="thta"/>
          <p:cNvPicPr>
            <a:picLocks noChangeAspect="1"/>
          </p:cNvPicPr>
          <p:nvPr/>
        </p:nvPicPr>
        <p:blipFill>
          <a:blip r:embed="rId2"/>
          <a:stretch>
            <a:fillRect/>
          </a:stretch>
        </p:blipFill>
        <p:spPr>
          <a:xfrm>
            <a:off x="6819265" y="4049395"/>
            <a:ext cx="4746625" cy="2590165"/>
          </a:xfrm>
          <a:prstGeom prst="rect">
            <a:avLst/>
          </a:prstGeom>
        </p:spPr>
      </p:pic>
      <p:sp>
        <p:nvSpPr>
          <p:cNvPr id="22" name="Title 1"/>
          <p:cNvSpPr>
            <a:spLocks noGrp="1"/>
          </p:cNvSpPr>
          <p:nvPr/>
        </p:nvSpPr>
        <p:spPr>
          <a:xfrm>
            <a:off x="861060" y="1301115"/>
            <a:ext cx="5854700" cy="5415280"/>
          </a:xfrm>
          <a:prstGeom prst="rect">
            <a:avLst/>
          </a:prstGeom>
          <a:ln w="22225">
            <a:noFill/>
          </a:ln>
        </p:spPr>
        <p:txBody>
          <a:bodyPr vert="horz" lIns="36195" tIns="0" rIns="36195" bIns="0" rtlCol="0" anchor="ctr" anchorCtr="0">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9685" indent="0" algn="l" fontAlgn="auto">
              <a:lnSpc>
                <a:spcPct val="125000"/>
              </a:lnSpc>
              <a:buFont typeface="Arial" panose="020B0704020202020204" pitchFamily="34" charset="0"/>
            </a:pPr>
            <a:r>
              <a:rPr lang="en-US" altLang="en-US" sz="2200">
                <a:solidFill>
                  <a:schemeClr val="tx1"/>
                </a:solidFill>
              </a:rPr>
              <a:t>rule =</a:t>
            </a:r>
            <a:r>
              <a:rPr lang="zh-CN" altLang="en-US" sz="2200">
                <a:solidFill>
                  <a:schemeClr val="tx1"/>
                </a:solidFill>
              </a:rPr>
              <a:t>“</a:t>
            </a:r>
            <a:r>
              <a:rPr lang="en-US" altLang="zh-CN" sz="2200">
                <a:solidFill>
                  <a:schemeClr val="tx1"/>
                </a:solidFill>
              </a:rPr>
              <a:t>If the user's heart rate is above 120 times per second, then unlock the door.</a:t>
            </a:r>
            <a:r>
              <a:rPr lang="zh-CN" altLang="en-US" sz="2200">
                <a:solidFill>
                  <a:schemeClr val="tx1"/>
                </a:solidFill>
              </a:rPr>
              <a:t>”</a:t>
            </a:r>
            <a:endParaRPr lang="en-US" altLang="en-US" sz="2400">
              <a:solidFill>
                <a:schemeClr val="tx1"/>
              </a:solidFill>
            </a:endParaRPr>
          </a:p>
          <a:p>
            <a:pPr marL="494665" indent="-474980" algn="l" fontAlgn="auto">
              <a:lnSpc>
                <a:spcPct val="125000"/>
              </a:lnSpc>
              <a:spcBef>
                <a:spcPts val="1200"/>
              </a:spcBef>
              <a:buFont typeface="Arial" panose="020B0704020202020204" pitchFamily="34" charset="0"/>
              <a:buAutoNum type="arabicPeriod"/>
            </a:pPr>
            <a:r>
              <a:rPr lang="en-US" altLang="en-US" sz="2400">
                <a:solidFill>
                  <a:schemeClr val="tx1"/>
                </a:solidFill>
              </a:rPr>
              <a:t>Performance of Ruledger Modules</a:t>
            </a:r>
            <a:endParaRPr lang="en-US" altLang="en-US" sz="2400">
              <a:solidFill>
                <a:schemeClr val="tx1"/>
              </a:solidFill>
            </a:endParaRPr>
          </a:p>
          <a:p>
            <a:pPr marL="912495" indent="-391160" algn="l" fontAlgn="auto">
              <a:lnSpc>
                <a:spcPct val="125000"/>
              </a:lnSpc>
              <a:spcBef>
                <a:spcPts val="600"/>
              </a:spcBef>
              <a:buFont typeface="Arial" panose="020B0704020202020204" pitchFamily="34" charset="0"/>
              <a:buChar char="•"/>
            </a:pPr>
            <a:r>
              <a:rPr lang="en-US" altLang="en-US" sz="2400">
                <a:solidFill>
                  <a:schemeClr val="tx1"/>
                </a:solidFill>
              </a:rPr>
              <a:t>Latency</a:t>
            </a:r>
            <a:endParaRPr lang="en-US" altLang="en-US" sz="2400">
              <a:solidFill>
                <a:schemeClr val="tx1"/>
              </a:solidFill>
            </a:endParaRPr>
          </a:p>
          <a:p>
            <a:pPr marL="521335" indent="0" algn="l" fontAlgn="auto">
              <a:lnSpc>
                <a:spcPct val="125000"/>
              </a:lnSpc>
              <a:buFont typeface="Arial" panose="020B0704020202020204" pitchFamily="34" charset="0"/>
            </a:pPr>
            <a:endParaRPr lang="en-US" altLang="en-US" sz="2400">
              <a:solidFill>
                <a:schemeClr val="tx1"/>
              </a:solidFill>
            </a:endParaRPr>
          </a:p>
          <a:p>
            <a:pPr marL="912495" indent="-391160" algn="l" fontAlgn="auto">
              <a:lnSpc>
                <a:spcPct val="125000"/>
              </a:lnSpc>
              <a:buFont typeface="Arial" panose="020B0704020202020204" pitchFamily="34" charset="0"/>
              <a:buChar char="•"/>
            </a:pPr>
            <a:endParaRPr lang="en-US" altLang="en-US" sz="2400">
              <a:solidFill>
                <a:schemeClr val="tx1"/>
              </a:solidFill>
            </a:endParaRPr>
          </a:p>
          <a:p>
            <a:pPr marL="521335" indent="0" algn="l" fontAlgn="auto">
              <a:lnSpc>
                <a:spcPct val="125000"/>
              </a:lnSpc>
              <a:buFont typeface="Arial" panose="020B0704020202020204" pitchFamily="34" charset="0"/>
            </a:pPr>
            <a:endParaRPr lang="en-US" altLang="en-US" sz="2400">
              <a:solidFill>
                <a:schemeClr val="tx1"/>
              </a:solidFill>
            </a:endParaRPr>
          </a:p>
          <a:p>
            <a:pPr marL="521335" indent="0" algn="l" fontAlgn="auto">
              <a:lnSpc>
                <a:spcPct val="125000"/>
              </a:lnSpc>
              <a:buFont typeface="Arial" panose="020B0704020202020204" pitchFamily="34" charset="0"/>
            </a:pPr>
            <a:endParaRPr lang="en-US" altLang="en-US" sz="2400">
              <a:solidFill>
                <a:schemeClr val="tx1"/>
              </a:solidFill>
            </a:endParaRPr>
          </a:p>
          <a:p>
            <a:pPr marL="521335" indent="0" algn="l" fontAlgn="auto">
              <a:lnSpc>
                <a:spcPct val="125000"/>
              </a:lnSpc>
              <a:buFont typeface="Arial" panose="020B0704020202020204" pitchFamily="34" charset="0"/>
            </a:pPr>
            <a:endParaRPr lang="en-US" altLang="en-US" sz="2400">
              <a:solidFill>
                <a:schemeClr val="tx1"/>
              </a:solidFill>
            </a:endParaRPr>
          </a:p>
          <a:p>
            <a:pPr marL="521335" indent="0" algn="l" fontAlgn="auto">
              <a:lnSpc>
                <a:spcPct val="125000"/>
              </a:lnSpc>
              <a:buFont typeface="Arial" panose="020B0704020202020204" pitchFamily="34" charset="0"/>
            </a:pPr>
            <a:r>
              <a:rPr lang="en-US" altLang="en-US" sz="2000">
                <a:solidFill>
                  <a:schemeClr val="tx1"/>
                </a:solidFill>
              </a:rPr>
              <a:t>total latency of the smart contract modules &lt;70ms</a:t>
            </a:r>
            <a:endParaRPr lang="en-US" altLang="en-US" sz="2400">
              <a:solidFill>
                <a:schemeClr val="tx1"/>
              </a:solidFill>
            </a:endParaRPr>
          </a:p>
          <a:p>
            <a:pPr marL="521335" indent="0" algn="l" fontAlgn="auto">
              <a:lnSpc>
                <a:spcPct val="125000"/>
              </a:lnSpc>
              <a:buFont typeface="Arial" panose="020B0704020202020204" pitchFamily="34" charset="0"/>
            </a:pPr>
            <a:r>
              <a:rPr lang="en-US" altLang="en-US" sz="2000">
                <a:solidFill>
                  <a:schemeClr val="tx1"/>
                </a:solidFill>
              </a:rPr>
              <a:t>4.36% of the whole rule execution latency.</a:t>
            </a:r>
            <a:endParaRPr lang="en-US" altLang="en-US" sz="2400">
              <a:solidFill>
                <a:schemeClr val="tx1"/>
              </a:solidFill>
            </a:endParaRPr>
          </a:p>
          <a:p>
            <a:pPr marL="912495" indent="-391160" algn="l" fontAlgn="auto">
              <a:lnSpc>
                <a:spcPct val="125000"/>
              </a:lnSpc>
              <a:spcBef>
                <a:spcPts val="600"/>
              </a:spcBef>
              <a:buFont typeface="Arial" panose="020B0704020202020204" pitchFamily="34" charset="0"/>
              <a:buChar char="•"/>
            </a:pPr>
            <a:r>
              <a:rPr lang="en-US" altLang="en-US" sz="2400">
                <a:solidFill>
                  <a:schemeClr val="tx1"/>
                </a:solidFill>
              </a:rPr>
              <a:t>Throughput</a:t>
            </a:r>
            <a:endParaRPr lang="en-US" altLang="en-US" sz="2400">
              <a:solidFill>
                <a:schemeClr val="tx1"/>
              </a:solidFill>
            </a:endParaRPr>
          </a:p>
          <a:p>
            <a:pPr marL="521335" indent="0" algn="l" fontAlgn="auto">
              <a:lnSpc>
                <a:spcPct val="125000"/>
              </a:lnSpc>
              <a:spcBef>
                <a:spcPts val="600"/>
              </a:spcBef>
              <a:buFont typeface="Arial" panose="020B0704020202020204" pitchFamily="34" charset="0"/>
            </a:pPr>
            <a:r>
              <a:rPr lang="en-US" altLang="en-US" sz="2000">
                <a:solidFill>
                  <a:schemeClr val="tx1"/>
                </a:solidFill>
              </a:rPr>
              <a:t>use the execution agent and the task agent to submit different number of concurrent requests to the smart contract module.</a:t>
            </a:r>
            <a:endParaRPr lang="en-US" altLang="en-US" sz="2400">
              <a:solidFill>
                <a:schemeClr val="tx1"/>
              </a:solidFill>
            </a:endParaRPr>
          </a:p>
          <a:p>
            <a:pPr marL="22225" indent="0" algn="l" fontAlgn="auto">
              <a:lnSpc>
                <a:spcPct val="125000"/>
              </a:lnSpc>
            </a:pPr>
            <a:endParaRPr lang="en-US" altLang="en-US" sz="2400">
              <a:solidFill>
                <a:schemeClr val="tx1"/>
              </a:solidFill>
            </a:endParaRPr>
          </a:p>
        </p:txBody>
      </p:sp>
      <p:graphicFrame>
        <p:nvGraphicFramePr>
          <p:cNvPr id="7" name="Table 6"/>
          <p:cNvGraphicFramePr/>
          <p:nvPr/>
        </p:nvGraphicFramePr>
        <p:xfrm>
          <a:off x="1548765" y="2837815"/>
          <a:ext cx="4841240" cy="1565275"/>
        </p:xfrm>
        <a:graphic>
          <a:graphicData uri="http://schemas.openxmlformats.org/drawingml/2006/table">
            <a:tbl>
              <a:tblPr firstCol="1">
                <a:tableStyleId>{5C22544A-7EE6-4342-B048-85BDC9FD1C3A}</a:tableStyleId>
              </a:tblPr>
              <a:tblGrid>
                <a:gridCol w="2824480"/>
                <a:gridCol w="2016760"/>
              </a:tblGrid>
              <a:tr h="640080">
                <a:tc>
                  <a:txBody>
                    <a:bodyPr/>
                    <a:p>
                      <a:pPr algn="ctr">
                        <a:buNone/>
                      </a:pPr>
                      <a:r>
                        <a:rPr lang="en-US" sz="1800" b="1">
                          <a:latin typeface="Microsoft Sans Serif" panose="020B0604020202020204" charset="0"/>
                          <a:cs typeface="Microsoft Sans Serif" panose="020B0604020202020204" charset="0"/>
                        </a:rPr>
                        <a:t>Ruledger Module</a:t>
                      </a:r>
                      <a:endParaRPr lang="en-US" sz="1800" b="1">
                        <a:latin typeface="Microsoft Sans Serif" panose="020B0604020202020204" charset="0"/>
                        <a:cs typeface="Microsoft Sans Serif" panose="020B0604020202020204" charset="0"/>
                      </a:endParaRPr>
                    </a:p>
                  </a:txBody>
                  <a:tcPr anchor="ctr" anchorCtr="0"/>
                </a:tc>
                <a:tc>
                  <a:txBody>
                    <a:bodyPr/>
                    <a:p>
                      <a:pPr algn="ctr">
                        <a:buNone/>
                      </a:pPr>
                      <a:r>
                        <a:rPr lang="en-US" sz="1800" b="1">
                          <a:latin typeface="Microsoft Sans Serif" panose="020B0604020202020204" charset="0"/>
                          <a:cs typeface="Microsoft Sans Serif" panose="020B0604020202020204" charset="0"/>
                        </a:rPr>
                        <a:t>Latency Incurred</a:t>
                      </a:r>
                      <a:endParaRPr lang="en-US" sz="1800" b="1">
                        <a:latin typeface="Microsoft Sans Serif" panose="020B0604020202020204" charset="0"/>
                        <a:cs typeface="Microsoft Sans Serif" panose="020B0604020202020204" charset="0"/>
                      </a:endParaRPr>
                    </a:p>
                    <a:p>
                      <a:pPr algn="ctr">
                        <a:buNone/>
                      </a:pPr>
                      <a:r>
                        <a:rPr lang="en-US" sz="1800" b="1">
                          <a:latin typeface="Microsoft Sans Serif" panose="020B0604020202020204" charset="0"/>
                          <a:cs typeface="Microsoft Sans Serif" panose="020B0604020202020204" charset="0"/>
                        </a:rPr>
                        <a:t>by Modules</a:t>
                      </a:r>
                      <a:endParaRPr lang="en-US" sz="1800" b="1">
                        <a:latin typeface="Microsoft Sans Serif" panose="020B0604020202020204" charset="0"/>
                        <a:cs typeface="Microsoft Sans Serif" panose="020B0604020202020204" charset="0"/>
                      </a:endParaRPr>
                    </a:p>
                  </a:txBody>
                  <a:tcPr anchor="ctr" anchorCtr="0"/>
                </a:tc>
              </a:tr>
              <a:tr h="481965">
                <a:tc>
                  <a:txBody>
                    <a:bodyPr/>
                    <a:p>
                      <a:pPr algn="ctr">
                        <a:buNone/>
                      </a:pPr>
                      <a:r>
                        <a:rPr lang="en-US" sz="1800" b="0">
                          <a:latin typeface="Microsoft Sans Serif" panose="020B0604020202020204" charset="0"/>
                          <a:cs typeface="Microsoft Sans Serif" panose="020B0604020202020204" charset="0"/>
                          <a:sym typeface="+mn-ea"/>
                        </a:rPr>
                        <a:t>trigger event verification</a:t>
                      </a:r>
                      <a:endParaRPr lang="en-US" sz="1800" b="0">
                        <a:latin typeface="Microsoft Sans Serif" panose="020B0604020202020204" charset="0"/>
                        <a:cs typeface="Microsoft Sans Serif" panose="020B0604020202020204" charset="0"/>
                        <a:sym typeface="+mn-ea"/>
                      </a:endParaRPr>
                    </a:p>
                  </a:txBody>
                  <a:tcPr anchor="ctr" anchorCtr="0"/>
                </a:tc>
                <a:tc>
                  <a:txBody>
                    <a:bodyPr/>
                    <a:p>
                      <a:pPr algn="ctr">
                        <a:buNone/>
                      </a:pPr>
                      <a:r>
                        <a:rPr lang="en-US" sz="1800">
                          <a:latin typeface="Microsoft Sans Serif" panose="020B0604020202020204" charset="0"/>
                          <a:cs typeface="Microsoft Sans Serif" panose="020B0604020202020204" charset="0"/>
                          <a:sym typeface="+mn-ea"/>
                        </a:rPr>
                        <a:t>32.45 ms</a:t>
                      </a:r>
                      <a:endParaRPr lang="en-US" sz="1800" b="0">
                        <a:latin typeface="Microsoft Sans Serif" panose="020B0604020202020204" charset="0"/>
                        <a:cs typeface="Microsoft Sans Serif" panose="020B0604020202020204" charset="0"/>
                        <a:sym typeface="+mn-ea"/>
                      </a:endParaRPr>
                    </a:p>
                  </a:txBody>
                  <a:tcPr anchor="ctr" anchorCtr="0"/>
                </a:tc>
              </a:tr>
              <a:tr h="443230">
                <a:tc>
                  <a:txBody>
                    <a:bodyPr/>
                    <a:p>
                      <a:pPr algn="ctr">
                        <a:buNone/>
                      </a:pPr>
                      <a:r>
                        <a:rPr lang="en-US" sz="1800" b="0">
                          <a:latin typeface="Microsoft Sans Serif" panose="020B0604020202020204" charset="0"/>
                          <a:cs typeface="Microsoft Sans Serif" panose="020B0604020202020204" charset="0"/>
                        </a:rPr>
                        <a:t>action verification</a:t>
                      </a:r>
                      <a:endParaRPr lang="en-US" sz="1800" b="0">
                        <a:latin typeface="Microsoft Sans Serif" panose="020B0604020202020204" charset="0"/>
                        <a:cs typeface="Microsoft Sans Serif" panose="020B0604020202020204" charset="0"/>
                      </a:endParaRPr>
                    </a:p>
                  </a:txBody>
                  <a:tcPr anchor="ctr" anchorCtr="0"/>
                </a:tc>
                <a:tc>
                  <a:txBody>
                    <a:bodyPr/>
                    <a:p>
                      <a:pPr algn="ctr">
                        <a:buNone/>
                      </a:pPr>
                      <a:r>
                        <a:rPr lang="en-US" sz="1800" b="0">
                          <a:latin typeface="Microsoft Sans Serif" panose="020B0604020202020204" charset="0"/>
                          <a:cs typeface="Microsoft Sans Serif" panose="020B0604020202020204" charset="0"/>
                        </a:rPr>
                        <a:t>32.83 ms </a:t>
                      </a:r>
                      <a:endParaRPr lang="en-US" sz="1800" b="0">
                        <a:latin typeface="Microsoft Sans Serif" panose="020B0604020202020204" charset="0"/>
                        <a:cs typeface="Microsoft Sans Serif" panose="020B0604020202020204" charset="0"/>
                      </a:endParaRPr>
                    </a:p>
                  </a:txBody>
                  <a:tcPr anchor="ctr" anchorCtr="0"/>
                </a:tc>
              </a:tr>
            </a:tbl>
          </a:graphicData>
        </a:graphic>
      </p:graphicFrame>
      <p:sp>
        <p:nvSpPr>
          <p:cNvPr id="2" name="Slide Number Placeholder 1"/>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144270" y="889635"/>
            <a:ext cx="9852660" cy="7324090"/>
          </a:xfrm>
          <a:prstGeom prst="rect">
            <a:avLst/>
          </a:prstGeom>
          <a:noFill/>
        </p:spPr>
        <p:txBody>
          <a:bodyPr wrap="square" rtlCol="0" anchor="t">
            <a:spAutoFit/>
          </a:bodyPr>
          <a:p>
            <a:pPr marL="22225" indent="0" algn="l" fontAlgn="auto">
              <a:lnSpc>
                <a:spcPct val="125000"/>
              </a:lnSpc>
            </a:pPr>
            <a:r>
              <a:rPr lang="en-US" altLang="en-US" sz="2400">
                <a:sym typeface="+mn-ea"/>
              </a:rPr>
              <a:t>2.   Performance of The Entire System</a:t>
            </a:r>
            <a:endParaRPr lang="en-US" altLang="en-US" sz="2400">
              <a:sym typeface="+mn-ea"/>
            </a:endParaRPr>
          </a:p>
          <a:p>
            <a:pPr marL="866775" indent="-358140" algn="l" fontAlgn="auto">
              <a:lnSpc>
                <a:spcPct val="125000"/>
              </a:lnSpc>
              <a:buFont typeface="Arial" panose="020B0704020202020204" pitchFamily="34" charset="0"/>
              <a:buChar char="•"/>
            </a:pPr>
            <a:r>
              <a:rPr lang="en-US" altLang="en-US" sz="2400">
                <a:sym typeface="+mn-ea"/>
              </a:rPr>
              <a:t>End-to-End</a:t>
            </a:r>
            <a:r>
              <a:rPr lang="en-US" altLang="en-US"/>
              <a:t> </a:t>
            </a:r>
            <a:r>
              <a:rPr lang="en-US" altLang="en-US" sz="2400">
                <a:sym typeface="+mn-ea"/>
              </a:rPr>
              <a:t>Latency</a:t>
            </a:r>
            <a:endParaRPr lang="en-US" altLang="en-US" sz="2400">
              <a:solidFill>
                <a:schemeClr val="tx1"/>
              </a:solidFill>
            </a:endParaRPr>
          </a:p>
          <a:p>
            <a:pPr marL="22225" indent="0" algn="l" fontAlgn="auto">
              <a:lnSpc>
                <a:spcPct val="125000"/>
              </a:lnSpc>
            </a:pPr>
            <a:endParaRPr lang="en-US" altLang="en-US" sz="2400">
              <a:sym typeface="+mn-ea"/>
            </a:endParaRPr>
          </a:p>
          <a:p>
            <a:pPr marL="22225" indent="0" algn="l" fontAlgn="auto">
              <a:lnSpc>
                <a:spcPct val="125000"/>
              </a:lnSpc>
            </a:pPr>
            <a:r>
              <a:rPr lang="en-US" altLang="en-US" sz="2400">
                <a:sym typeface="+mn-ea"/>
              </a:rPr>
              <a:t>     </a:t>
            </a:r>
            <a:endParaRPr lang="en-US" altLang="en-US" sz="2000">
              <a:sym typeface="+mn-ea"/>
            </a:endParaRPr>
          </a:p>
          <a:p>
            <a:pPr marL="22225" indent="0" algn="l" fontAlgn="auto">
              <a:lnSpc>
                <a:spcPct val="125000"/>
              </a:lnSpc>
              <a:spcBef>
                <a:spcPts val="1800"/>
              </a:spcBef>
            </a:pPr>
            <a:r>
              <a:rPr lang="en-US" altLang="en-US" sz="2000">
                <a:sym typeface="+mn-ea"/>
              </a:rPr>
              <a:t>            SmartThings: Baseline system that directly connects SmartThings and IFTTT.</a:t>
            </a:r>
            <a:endParaRPr lang="en-US" altLang="en-US" sz="2000">
              <a:sym typeface="+mn-ea"/>
            </a:endParaRPr>
          </a:p>
          <a:p>
            <a:pPr marL="22225" indent="0" algn="l" fontAlgn="auto">
              <a:lnSpc>
                <a:spcPct val="125000"/>
              </a:lnSpc>
            </a:pPr>
            <a:r>
              <a:rPr lang="en-US" altLang="en-US" sz="2000">
                <a:sym typeface="+mn-ea"/>
              </a:rPr>
              <a:t>            Ruledger: Deploy Ruledger as a middleware between SmartThings and IFTTT.</a:t>
            </a:r>
            <a:endParaRPr lang="en-US" altLang="en-US" sz="2000">
              <a:sym typeface="+mn-ea"/>
            </a:endParaRPr>
          </a:p>
          <a:p>
            <a:pPr marL="22225" indent="0" algn="l" fontAlgn="auto">
              <a:lnSpc>
                <a:spcPct val="125000"/>
              </a:lnSpc>
            </a:pPr>
            <a:r>
              <a:rPr lang="en-US" altLang="en-US" sz="2000">
                <a:sym typeface="+mn-ea"/>
              </a:rPr>
              <a:t>            Set simulated devices for a smart watch and a smart lock in SmartThings.</a:t>
            </a:r>
            <a:endParaRPr lang="en-US" altLang="en-US" sz="2400">
              <a:sym typeface="+mn-ea"/>
            </a:endParaRPr>
          </a:p>
          <a:p>
            <a:pPr marL="888365" indent="-358140" algn="l" fontAlgn="auto">
              <a:lnSpc>
                <a:spcPct val="125000"/>
              </a:lnSpc>
              <a:buFont typeface="Arial" panose="020B0704020202020204" pitchFamily="34" charset="0"/>
              <a:buChar char="•"/>
            </a:pPr>
            <a:r>
              <a:rPr lang="en-US" altLang="en-US" sz="2400">
                <a:sym typeface="+mn-ea"/>
              </a:rPr>
              <a:t>Throughput</a:t>
            </a:r>
            <a:endParaRPr lang="en-US" altLang="en-US" sz="2400">
              <a:sym typeface="+mn-ea"/>
            </a:endParaRPr>
          </a:p>
          <a:p>
            <a:pPr marL="22225" indent="0" algn="l" fontAlgn="auto">
              <a:lnSpc>
                <a:spcPct val="125000"/>
              </a:lnSpc>
            </a:pPr>
            <a:endParaRPr lang="en-US" altLang="en-US" sz="2400">
              <a:sym typeface="+mn-ea"/>
            </a:endParaRPr>
          </a:p>
          <a:p>
            <a:pPr marL="22225" indent="0" algn="l" fontAlgn="auto">
              <a:lnSpc>
                <a:spcPct val="125000"/>
              </a:lnSpc>
            </a:pPr>
            <a:endParaRPr lang="en-US" altLang="en-US" sz="2400">
              <a:sym typeface="+mn-ea"/>
            </a:endParaRPr>
          </a:p>
          <a:p>
            <a:pPr marL="22225" indent="0" algn="l" fontAlgn="auto">
              <a:lnSpc>
                <a:spcPct val="125000"/>
              </a:lnSpc>
              <a:spcBef>
                <a:spcPts val="600"/>
              </a:spcBef>
            </a:pPr>
            <a:r>
              <a:rPr lang="en-US" altLang="en-US" sz="2400">
                <a:sym typeface="+mn-ea"/>
              </a:rPr>
              <a:t>    </a:t>
            </a:r>
            <a:r>
              <a:rPr lang="en-US" altLang="en-US" sz="2000">
                <a:sym typeface="+mn-ea"/>
              </a:rPr>
              <a:t>       implement a skeleton device simulator and a trigger-action service.</a:t>
            </a:r>
            <a:endParaRPr lang="en-US" altLang="en-US" sz="2000">
              <a:sym typeface="+mn-ea"/>
            </a:endParaRPr>
          </a:p>
          <a:p>
            <a:pPr marL="22225" indent="0" algn="l" fontAlgn="auto">
              <a:lnSpc>
                <a:spcPct val="125000"/>
              </a:lnSpc>
              <a:spcBef>
                <a:spcPts val="0"/>
              </a:spcBef>
            </a:pPr>
            <a:r>
              <a:rPr lang="en-US" altLang="en-US" sz="2000">
                <a:sym typeface="+mn-ea"/>
              </a:rPr>
              <a:t>            2000 concurrent requests using Apache JMeter.</a:t>
            </a:r>
            <a:endParaRPr lang="en-US" altLang="en-US" sz="2000">
              <a:sym typeface="+mn-ea"/>
            </a:endParaRPr>
          </a:p>
          <a:p>
            <a:pPr marL="22225" indent="0" algn="l" fontAlgn="auto">
              <a:lnSpc>
                <a:spcPct val="125000"/>
              </a:lnSpc>
              <a:spcBef>
                <a:spcPts val="0"/>
              </a:spcBef>
            </a:pPr>
            <a:r>
              <a:rPr lang="en-US" altLang="en-US" sz="2000">
                <a:sym typeface="+mn-ea"/>
              </a:rPr>
              <a:t>            Baseline: the execution agent sends the trigger event directly to the task agent.</a:t>
            </a:r>
            <a:endParaRPr lang="en-US" altLang="en-US" sz="2400">
              <a:sym typeface="+mn-ea"/>
            </a:endParaRPr>
          </a:p>
          <a:p>
            <a:pPr marL="22225" indent="0" algn="l" fontAlgn="auto">
              <a:lnSpc>
                <a:spcPct val="125000"/>
              </a:lnSpc>
            </a:pPr>
            <a:endParaRPr lang="en-US" altLang="en-US" sz="2400">
              <a:sym typeface="+mn-ea"/>
            </a:endParaRPr>
          </a:p>
          <a:p>
            <a:pPr marL="22225" indent="0" algn="l" fontAlgn="auto">
              <a:lnSpc>
                <a:spcPct val="125000"/>
              </a:lnSpc>
            </a:pPr>
            <a:endParaRPr lang="en-US" altLang="en-US" sz="2400">
              <a:sym typeface="+mn-ea"/>
            </a:endParaRPr>
          </a:p>
        </p:txBody>
      </p:sp>
      <p:sp>
        <p:nvSpPr>
          <p:cNvPr id="74" name="Title 1"/>
          <p:cNvSpPr>
            <a:spLocks noGrp="1"/>
          </p:cNvSpPr>
          <p:nvPr/>
        </p:nvSpPr>
        <p:spPr>
          <a:xfrm>
            <a:off x="1691640" y="-26035"/>
            <a:ext cx="8808720" cy="97282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3600" b="1">
                <a:solidFill>
                  <a:schemeClr val="accent5">
                    <a:lumMod val="75000"/>
                  </a:schemeClr>
                </a:solidFill>
              </a:rPr>
              <a:t>Performance Evaluation</a:t>
            </a:r>
            <a:endParaRPr lang="en-US" sz="3600" b="1">
              <a:solidFill>
                <a:schemeClr val="accent5">
                  <a:lumMod val="75000"/>
                </a:schemeClr>
              </a:solidFill>
            </a:endParaRPr>
          </a:p>
        </p:txBody>
      </p:sp>
      <p:graphicFrame>
        <p:nvGraphicFramePr>
          <p:cNvPr id="7" name="Table 6"/>
          <p:cNvGraphicFramePr/>
          <p:nvPr/>
        </p:nvGraphicFramePr>
        <p:xfrm>
          <a:off x="2136140" y="1879600"/>
          <a:ext cx="7846695" cy="1096010"/>
        </p:xfrm>
        <a:graphic>
          <a:graphicData uri="http://schemas.openxmlformats.org/drawingml/2006/table">
            <a:tbl>
              <a:tblPr firstCol="1">
                <a:tableStyleId>{5C22544A-7EE6-4342-B048-85BDC9FD1C3A}</a:tableStyleId>
              </a:tblPr>
              <a:tblGrid>
                <a:gridCol w="3679190"/>
                <a:gridCol w="1751965"/>
                <a:gridCol w="1337945"/>
                <a:gridCol w="1077595"/>
              </a:tblGrid>
              <a:tr h="455930">
                <a:tc>
                  <a:txBody>
                    <a:bodyPr/>
                    <a:p>
                      <a:pPr algn="ctr">
                        <a:buNone/>
                      </a:pPr>
                      <a:endParaRPr lang="en-US" sz="1800" b="1">
                        <a:latin typeface="Microsoft Sans Serif" panose="020B0604020202020204" charset="0"/>
                        <a:cs typeface="Microsoft Sans Serif" panose="020B0604020202020204" charset="0"/>
                      </a:endParaRPr>
                    </a:p>
                  </a:txBody>
                  <a:tcPr anchor="ctr" anchorCtr="0"/>
                </a:tc>
                <a:tc>
                  <a:txBody>
                    <a:bodyPr/>
                    <a:p>
                      <a:pPr algn="ctr">
                        <a:buNone/>
                      </a:pPr>
                      <a:r>
                        <a:rPr lang="en-US" sz="1800" b="1">
                          <a:latin typeface="Microsoft Sans Serif" panose="020B0604020202020204" charset="0"/>
                          <a:cs typeface="Microsoft Sans Serif" panose="020B0604020202020204" charset="0"/>
                        </a:rPr>
                        <a:t>SmartThings</a:t>
                      </a:r>
                      <a:endParaRPr lang="en-US" sz="1800" b="1">
                        <a:latin typeface="Microsoft Sans Serif" panose="020B0604020202020204" charset="0"/>
                        <a:cs typeface="Microsoft Sans Serif" panose="020B0604020202020204" charset="0"/>
                      </a:endParaRPr>
                    </a:p>
                  </a:txBody>
                  <a:tcPr anchor="ctr" anchorCtr="0"/>
                </a:tc>
                <a:tc>
                  <a:txBody>
                    <a:bodyPr/>
                    <a:p>
                      <a:pPr algn="ctr">
                        <a:buNone/>
                      </a:pPr>
                      <a:r>
                        <a:rPr lang="en-US" sz="1800" b="1">
                          <a:latin typeface="Microsoft Sans Serif" panose="020B0604020202020204" charset="0"/>
                          <a:cs typeface="Microsoft Sans Serif" panose="020B0604020202020204" charset="0"/>
                        </a:rPr>
                        <a:t>Ruledger</a:t>
                      </a:r>
                      <a:endParaRPr lang="en-US" sz="1800" b="1">
                        <a:latin typeface="Microsoft Sans Serif" panose="020B0604020202020204" charset="0"/>
                        <a:cs typeface="Microsoft Sans Serif" panose="020B0604020202020204" charset="0"/>
                      </a:endParaRPr>
                    </a:p>
                  </a:txBody>
                  <a:tcPr anchor="ctr" anchorCtr="0"/>
                </a:tc>
                <a:tc>
                  <a:txBody>
                    <a:bodyPr/>
                    <a:p>
                      <a:pPr algn="ctr">
                        <a:buNone/>
                      </a:pPr>
                      <a:r>
                        <a:rPr lang="en-US" sz="1800" b="1">
                          <a:latin typeface="Microsoft Sans Serif" panose="020B0604020202020204" charset="0"/>
                          <a:cs typeface="Microsoft Sans Serif" panose="020B0604020202020204" charset="0"/>
                        </a:rPr>
                        <a:t>Delay</a:t>
                      </a:r>
                      <a:endParaRPr lang="en-US" sz="1800" b="1">
                        <a:latin typeface="Microsoft Sans Serif" panose="020B0604020202020204" charset="0"/>
                        <a:cs typeface="Microsoft Sans Serif" panose="020B0604020202020204" charset="0"/>
                      </a:endParaRPr>
                    </a:p>
                  </a:txBody>
                  <a:tcPr anchor="ctr" anchorCtr="0"/>
                </a:tc>
              </a:tr>
              <a:tr h="481965">
                <a:tc>
                  <a:txBody>
                    <a:bodyPr/>
                    <a:p>
                      <a:pPr algn="ctr">
                        <a:buNone/>
                      </a:pPr>
                      <a:r>
                        <a:rPr lang="en-US" sz="1800" b="0">
                          <a:latin typeface="Microsoft Sans Serif" panose="020B0604020202020204" charset="0"/>
                          <a:cs typeface="Microsoft Sans Serif" panose="020B0604020202020204" charset="0"/>
                          <a:sym typeface="+mn-ea"/>
                        </a:rPr>
                        <a:t>End-to-end execution latency</a:t>
                      </a:r>
                      <a:endParaRPr lang="en-US" sz="1800" b="0">
                        <a:latin typeface="Microsoft Sans Serif" panose="020B0604020202020204" charset="0"/>
                        <a:cs typeface="Microsoft Sans Serif" panose="020B0604020202020204" charset="0"/>
                        <a:sym typeface="+mn-ea"/>
                      </a:endParaRPr>
                    </a:p>
                    <a:p>
                      <a:pPr algn="ctr">
                        <a:buNone/>
                      </a:pPr>
                      <a:r>
                        <a:rPr lang="en-US" sz="1800" b="0">
                          <a:latin typeface="Microsoft Sans Serif" panose="020B0604020202020204" charset="0"/>
                          <a:cs typeface="Microsoft Sans Serif" panose="020B0604020202020204" charset="0"/>
                          <a:sym typeface="+mn-ea"/>
                        </a:rPr>
                        <a:t>  average of 30 trials</a:t>
                      </a:r>
                      <a:endParaRPr lang="en-US" sz="1800" b="0">
                        <a:latin typeface="Microsoft Sans Serif" panose="020B0604020202020204" charset="0"/>
                        <a:cs typeface="Microsoft Sans Serif" panose="020B0604020202020204" charset="0"/>
                        <a:sym typeface="+mn-ea"/>
                      </a:endParaRPr>
                    </a:p>
                  </a:txBody>
                  <a:tcPr anchor="ctr" anchorCtr="0"/>
                </a:tc>
                <a:tc>
                  <a:txBody>
                    <a:bodyPr/>
                    <a:p>
                      <a:pPr algn="ctr">
                        <a:buNone/>
                      </a:pPr>
                      <a:r>
                        <a:rPr lang="en-US" sz="1800">
                          <a:latin typeface="Microsoft Sans Serif" panose="020B0604020202020204" charset="0"/>
                          <a:cs typeface="Microsoft Sans Serif" panose="020B0604020202020204" charset="0"/>
                          <a:sym typeface="+mn-ea"/>
                        </a:rPr>
                        <a:t>1.403 s</a:t>
                      </a:r>
                      <a:endParaRPr lang="en-US" sz="1800" b="0">
                        <a:latin typeface="Microsoft Sans Serif" panose="020B0604020202020204" charset="0"/>
                        <a:cs typeface="Microsoft Sans Serif" panose="020B0604020202020204" charset="0"/>
                        <a:sym typeface="+mn-ea"/>
                      </a:endParaRPr>
                    </a:p>
                  </a:txBody>
                  <a:tcPr anchor="ctr" anchorCtr="0"/>
                </a:tc>
                <a:tc>
                  <a:txBody>
                    <a:bodyPr/>
                    <a:p>
                      <a:pPr algn="ctr">
                        <a:buNone/>
                      </a:pPr>
                      <a:r>
                        <a:rPr lang="en-US" sz="1800" b="0">
                          <a:latin typeface="Microsoft Sans Serif" panose="020B0604020202020204" charset="0"/>
                          <a:cs typeface="Microsoft Sans Serif" panose="020B0604020202020204" charset="0"/>
                          <a:sym typeface="+mn-ea"/>
                        </a:rPr>
                        <a:t>1.604 s</a:t>
                      </a:r>
                      <a:endParaRPr lang="en-US" sz="1800" b="0">
                        <a:latin typeface="Microsoft Sans Serif" panose="020B0604020202020204" charset="0"/>
                        <a:cs typeface="Microsoft Sans Serif" panose="020B0604020202020204" charset="0"/>
                        <a:sym typeface="+mn-ea"/>
                      </a:endParaRPr>
                    </a:p>
                  </a:txBody>
                  <a:tcPr anchor="ctr" anchorCtr="0"/>
                </a:tc>
                <a:tc>
                  <a:txBody>
                    <a:bodyPr/>
                    <a:p>
                      <a:pPr algn="ctr">
                        <a:buNone/>
                      </a:pPr>
                      <a:r>
                        <a:rPr lang="en-US" sz="1800" b="0">
                          <a:latin typeface="Microsoft Sans Serif" panose="020B0604020202020204" charset="0"/>
                          <a:cs typeface="Microsoft Sans Serif" panose="020B0604020202020204" charset="0"/>
                          <a:sym typeface="+mn-ea"/>
                        </a:rPr>
                        <a:t>12.53%</a:t>
                      </a:r>
                      <a:endParaRPr lang="en-US" sz="1800" b="0">
                        <a:latin typeface="Microsoft Sans Serif" panose="020B0604020202020204" charset="0"/>
                        <a:cs typeface="Microsoft Sans Serif" panose="020B0604020202020204" charset="0"/>
                        <a:sym typeface="+mn-ea"/>
                      </a:endParaRPr>
                    </a:p>
                  </a:txBody>
                  <a:tcPr anchor="ctr" anchorCtr="0"/>
                </a:tc>
              </a:tr>
            </a:tbl>
          </a:graphicData>
        </a:graphic>
      </p:graphicFrame>
      <p:graphicFrame>
        <p:nvGraphicFramePr>
          <p:cNvPr id="3" name="Table 2"/>
          <p:cNvGraphicFramePr/>
          <p:nvPr/>
        </p:nvGraphicFramePr>
        <p:xfrm>
          <a:off x="2136140" y="4650740"/>
          <a:ext cx="7846695" cy="937895"/>
        </p:xfrm>
        <a:graphic>
          <a:graphicData uri="http://schemas.openxmlformats.org/drawingml/2006/table">
            <a:tbl>
              <a:tblPr firstCol="1">
                <a:tableStyleId>{5C22544A-7EE6-4342-B048-85BDC9FD1C3A}</a:tableStyleId>
              </a:tblPr>
              <a:tblGrid>
                <a:gridCol w="3679190"/>
                <a:gridCol w="1632585"/>
                <a:gridCol w="1273175"/>
                <a:gridCol w="1261745"/>
              </a:tblGrid>
              <a:tr h="455930">
                <a:tc>
                  <a:txBody>
                    <a:bodyPr/>
                    <a:p>
                      <a:pPr algn="ctr">
                        <a:buNone/>
                      </a:pPr>
                      <a:endParaRPr lang="en-US" sz="1800" b="1">
                        <a:latin typeface="Microsoft Sans Serif" panose="020B0604020202020204" charset="0"/>
                        <a:cs typeface="Microsoft Sans Serif" panose="020B0604020202020204" charset="0"/>
                      </a:endParaRPr>
                    </a:p>
                  </a:txBody>
                  <a:tcPr anchor="ctr" anchorCtr="0"/>
                </a:tc>
                <a:tc>
                  <a:txBody>
                    <a:bodyPr/>
                    <a:p>
                      <a:pPr algn="ctr">
                        <a:buNone/>
                      </a:pPr>
                      <a:r>
                        <a:rPr lang="en-US" sz="1800" b="1">
                          <a:latin typeface="Microsoft Sans Serif" panose="020B0604020202020204" charset="0"/>
                          <a:cs typeface="Microsoft Sans Serif" panose="020B0604020202020204" charset="0"/>
                        </a:rPr>
                        <a:t>Baseline</a:t>
                      </a:r>
                      <a:endParaRPr lang="en-US" sz="1800" b="1">
                        <a:latin typeface="Microsoft Sans Serif" panose="020B0604020202020204" charset="0"/>
                        <a:cs typeface="Microsoft Sans Serif" panose="020B0604020202020204" charset="0"/>
                      </a:endParaRPr>
                    </a:p>
                  </a:txBody>
                  <a:tcPr anchor="ctr" anchorCtr="0"/>
                </a:tc>
                <a:tc>
                  <a:txBody>
                    <a:bodyPr/>
                    <a:p>
                      <a:pPr algn="ctr">
                        <a:buNone/>
                      </a:pPr>
                      <a:r>
                        <a:rPr lang="en-US" sz="1800" b="1">
                          <a:latin typeface="Microsoft Sans Serif" panose="020B0604020202020204" charset="0"/>
                          <a:cs typeface="Microsoft Sans Serif" panose="020B0604020202020204" charset="0"/>
                        </a:rPr>
                        <a:t>Ruledger</a:t>
                      </a:r>
                      <a:endParaRPr lang="en-US" sz="1800" b="1">
                        <a:latin typeface="Microsoft Sans Serif" panose="020B0604020202020204" charset="0"/>
                        <a:cs typeface="Microsoft Sans Serif" panose="020B0604020202020204" charset="0"/>
                      </a:endParaRPr>
                    </a:p>
                  </a:txBody>
                  <a:tcPr anchor="ctr" anchorCtr="0"/>
                </a:tc>
                <a:tc>
                  <a:txBody>
                    <a:bodyPr/>
                    <a:p>
                      <a:pPr algn="ctr">
                        <a:buNone/>
                      </a:pPr>
                      <a:r>
                        <a:rPr lang="en-US" sz="1800" b="1">
                          <a:latin typeface="Microsoft Sans Serif" panose="020B0604020202020204" charset="0"/>
                          <a:cs typeface="Microsoft Sans Serif" panose="020B0604020202020204" charset="0"/>
                        </a:rPr>
                        <a:t>Decrease</a:t>
                      </a:r>
                      <a:endParaRPr lang="en-US" sz="1800" b="1">
                        <a:latin typeface="Microsoft Sans Serif" panose="020B0604020202020204" charset="0"/>
                        <a:cs typeface="Microsoft Sans Serif" panose="020B0604020202020204" charset="0"/>
                      </a:endParaRPr>
                    </a:p>
                  </a:txBody>
                  <a:tcPr anchor="ctr" anchorCtr="0"/>
                </a:tc>
              </a:tr>
              <a:tr h="481965">
                <a:tc>
                  <a:txBody>
                    <a:bodyPr/>
                    <a:p>
                      <a:pPr algn="ctr">
                        <a:buNone/>
                      </a:pPr>
                      <a:r>
                        <a:rPr lang="en-US" sz="1800" b="0">
                          <a:latin typeface="Microsoft Sans Serif" panose="020B0604020202020204" charset="0"/>
                          <a:cs typeface="Microsoft Sans Serif" panose="020B0604020202020204" charset="0"/>
                          <a:sym typeface="+mn-ea"/>
                        </a:rPr>
                        <a:t>Throughput (req/s)</a:t>
                      </a:r>
                      <a:endParaRPr lang="en-US" sz="1800" b="0">
                        <a:latin typeface="Microsoft Sans Serif" panose="020B0604020202020204" charset="0"/>
                        <a:cs typeface="Microsoft Sans Serif" panose="020B0604020202020204" charset="0"/>
                        <a:sym typeface="+mn-ea"/>
                      </a:endParaRPr>
                    </a:p>
                  </a:txBody>
                  <a:tcPr anchor="ctr" anchorCtr="0"/>
                </a:tc>
                <a:tc>
                  <a:txBody>
                    <a:bodyPr/>
                    <a:p>
                      <a:pPr algn="ctr">
                        <a:buNone/>
                      </a:pPr>
                      <a:r>
                        <a:rPr lang="en-US" sz="1800">
                          <a:latin typeface="Microsoft Sans Serif" panose="020B0604020202020204" charset="0"/>
                          <a:cs typeface="Microsoft Sans Serif" panose="020B0604020202020204" charset="0"/>
                          <a:sym typeface="+mn-ea"/>
                        </a:rPr>
                        <a:t>43.37</a:t>
                      </a:r>
                      <a:endParaRPr lang="en-US" sz="1800" b="0">
                        <a:latin typeface="Microsoft Sans Serif" panose="020B0604020202020204" charset="0"/>
                        <a:cs typeface="Microsoft Sans Serif" panose="020B0604020202020204" charset="0"/>
                        <a:sym typeface="+mn-ea"/>
                      </a:endParaRPr>
                    </a:p>
                  </a:txBody>
                  <a:tcPr anchor="ctr" anchorCtr="0"/>
                </a:tc>
                <a:tc>
                  <a:txBody>
                    <a:bodyPr/>
                    <a:p>
                      <a:pPr algn="ctr">
                        <a:buNone/>
                      </a:pPr>
                      <a:r>
                        <a:rPr lang="en-US" sz="1800" b="0">
                          <a:latin typeface="Microsoft Sans Serif" panose="020B0604020202020204" charset="0"/>
                          <a:cs typeface="Microsoft Sans Serif" panose="020B0604020202020204" charset="0"/>
                          <a:sym typeface="+mn-ea"/>
                        </a:rPr>
                        <a:t>40.57</a:t>
                      </a:r>
                      <a:endParaRPr lang="en-US" sz="1800" b="0">
                        <a:latin typeface="Microsoft Sans Serif" panose="020B0604020202020204" charset="0"/>
                        <a:cs typeface="Microsoft Sans Serif" panose="020B0604020202020204" charset="0"/>
                        <a:sym typeface="+mn-ea"/>
                      </a:endParaRPr>
                    </a:p>
                  </a:txBody>
                  <a:tcPr anchor="ctr" anchorCtr="0"/>
                </a:tc>
                <a:tc>
                  <a:txBody>
                    <a:bodyPr/>
                    <a:p>
                      <a:pPr algn="ctr">
                        <a:buNone/>
                      </a:pPr>
                      <a:r>
                        <a:rPr lang="en-US" sz="1800" b="0">
                          <a:latin typeface="Microsoft Sans Serif" panose="020B0604020202020204" charset="0"/>
                          <a:cs typeface="Microsoft Sans Serif" panose="020B0604020202020204" charset="0"/>
                          <a:sym typeface="+mn-ea"/>
                        </a:rPr>
                        <a:t>6.5%</a:t>
                      </a:r>
                      <a:endParaRPr lang="en-US" sz="1800" b="0">
                        <a:latin typeface="Microsoft Sans Serif" panose="020B0604020202020204" charset="0"/>
                        <a:cs typeface="Microsoft Sans Serif" panose="020B0604020202020204" charset="0"/>
                        <a:sym typeface="+mn-ea"/>
                      </a:endParaRPr>
                    </a:p>
                  </a:txBody>
                  <a:tcPr anchor="ctr" anchorCtr="0"/>
                </a:tc>
              </a:tr>
            </a:tbl>
          </a:graphicData>
        </a:graphic>
      </p:graphicFrame>
      <p:sp>
        <p:nvSpPr>
          <p:cNvPr id="4" name="Slide Number Placeholder 3"/>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 name="Title 1"/>
          <p:cNvSpPr>
            <a:spLocks noGrp="1"/>
          </p:cNvSpPr>
          <p:nvPr/>
        </p:nvSpPr>
        <p:spPr>
          <a:xfrm>
            <a:off x="1691640" y="-26035"/>
            <a:ext cx="8808720" cy="97282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3600" b="1">
                <a:solidFill>
                  <a:schemeClr val="accent5">
                    <a:lumMod val="75000"/>
                  </a:schemeClr>
                </a:solidFill>
              </a:rPr>
              <a:t>Summary</a:t>
            </a:r>
            <a:endParaRPr lang="en-US" sz="3600" b="1">
              <a:solidFill>
                <a:schemeClr val="accent5">
                  <a:lumMod val="75000"/>
                </a:schemeClr>
              </a:solidFill>
            </a:endParaRPr>
          </a:p>
        </p:txBody>
      </p:sp>
      <p:sp>
        <p:nvSpPr>
          <p:cNvPr id="3" name="Text Box 2"/>
          <p:cNvSpPr txBox="1"/>
          <p:nvPr/>
        </p:nvSpPr>
        <p:spPr>
          <a:xfrm>
            <a:off x="1136015" y="848995"/>
            <a:ext cx="9886315" cy="5932170"/>
          </a:xfrm>
          <a:prstGeom prst="rect">
            <a:avLst/>
          </a:prstGeom>
          <a:noFill/>
        </p:spPr>
        <p:txBody>
          <a:bodyPr wrap="square" rtlCol="0" anchor="t">
            <a:spAutoFit/>
          </a:bodyPr>
          <a:p>
            <a:pPr marL="342900" indent="-342900" fontAlgn="auto">
              <a:lnSpc>
                <a:spcPct val="120000"/>
              </a:lnSpc>
              <a:buFont typeface="Wingdings" panose="05000000000000000000" charset="0"/>
              <a:buChar char=""/>
            </a:pPr>
            <a:r>
              <a:rPr lang="en-US" sz="2400"/>
              <a:t>Ruledger : A ledger based IoT platform to protect the integrity of rule executions in trigger-action based smart home system.</a:t>
            </a:r>
            <a:endParaRPr lang="en-US" sz="2400"/>
          </a:p>
          <a:p>
            <a:pPr marL="740410" indent="-375920" fontAlgn="auto">
              <a:lnSpc>
                <a:spcPct val="120000"/>
              </a:lnSpc>
              <a:buFont typeface="Arial" panose="020B0704020202020204" pitchFamily="34" charset="0"/>
              <a:buChar char="•"/>
            </a:pPr>
            <a:r>
              <a:rPr lang="en-US" sz="2000"/>
              <a:t>wallet-based agents record stateful information generated by </a:t>
            </a:r>
            <a:r>
              <a:rPr lang="en-US" sz="2000">
                <a:sym typeface="+mn-ea"/>
              </a:rPr>
              <a:t>smart home systems in the ledger </a:t>
            </a:r>
            <a:r>
              <a:rPr lang="en-US" sz="2000"/>
              <a:t>during rule executions.</a:t>
            </a:r>
            <a:endParaRPr lang="en-US" sz="2000"/>
          </a:p>
          <a:p>
            <a:pPr marL="740410" indent="-375920" fontAlgn="auto">
              <a:lnSpc>
                <a:spcPct val="120000"/>
              </a:lnSpc>
              <a:buFont typeface="Arial" panose="020B0704020202020204" pitchFamily="34" charset="0"/>
              <a:buChar char="•"/>
            </a:pPr>
            <a:r>
              <a:rPr lang="en-US" sz="2000"/>
              <a:t>smart contracts automatically verify the authenticity of the information according to the tamer-proof ledger records.</a:t>
            </a:r>
            <a:endParaRPr lang="en-US" sz="2400"/>
          </a:p>
          <a:p>
            <a:pPr marL="342900" indent="-342900" fontAlgn="auto">
              <a:lnSpc>
                <a:spcPct val="120000"/>
              </a:lnSpc>
              <a:spcBef>
                <a:spcPts val="600"/>
              </a:spcBef>
              <a:buFont typeface="Wingdings" panose="05000000000000000000" charset="0"/>
              <a:buChar char=""/>
            </a:pPr>
            <a:r>
              <a:rPr lang="en-US" sz="2400"/>
              <a:t>State generation and verification algorithm built upon ledgers and wallet-based agents to ensure the stateful information are properly submitted and verified.</a:t>
            </a:r>
            <a:endParaRPr lang="en-US" sz="2400"/>
          </a:p>
          <a:p>
            <a:pPr marL="755650" indent="-380365" fontAlgn="auto">
              <a:lnSpc>
                <a:spcPct val="120000"/>
              </a:lnSpc>
              <a:spcBef>
                <a:spcPts val="0"/>
              </a:spcBef>
              <a:buFont typeface="Arial" panose="020B0704020202020204" pitchFamily="34" charset="0"/>
              <a:buChar char="•"/>
            </a:pPr>
            <a:r>
              <a:rPr lang="en-US" sz="2000"/>
              <a:t>check trigger conditions, triggering event verification</a:t>
            </a:r>
            <a:endParaRPr lang="en-US" sz="2000"/>
          </a:p>
          <a:p>
            <a:pPr marL="755650" indent="-380365" fontAlgn="auto">
              <a:lnSpc>
                <a:spcPct val="120000"/>
              </a:lnSpc>
              <a:spcBef>
                <a:spcPts val="0"/>
              </a:spcBef>
              <a:buFont typeface="Arial" panose="020B0704020202020204" pitchFamily="34" charset="0"/>
              <a:buChar char="•"/>
            </a:pPr>
            <a:r>
              <a:rPr lang="en-US" sz="2000"/>
              <a:t>action verification</a:t>
            </a:r>
            <a:endParaRPr lang="en-US" sz="2400"/>
          </a:p>
          <a:p>
            <a:pPr marL="342900" indent="-342900" fontAlgn="auto">
              <a:lnSpc>
                <a:spcPct val="120000"/>
              </a:lnSpc>
              <a:spcBef>
                <a:spcPts val="600"/>
              </a:spcBef>
              <a:buFont typeface="Wingdings" panose="05000000000000000000" charset="0"/>
              <a:buChar char=""/>
            </a:pPr>
            <a:r>
              <a:rPr lang="en-US" sz="2400"/>
              <a:t>Prototype Ruledger with a real trigger-action platform and a real IoT system SmartThings.</a:t>
            </a:r>
            <a:endParaRPr lang="en-US" sz="2400"/>
          </a:p>
          <a:p>
            <a:pPr marL="755650" indent="-391160" fontAlgn="auto">
              <a:lnSpc>
                <a:spcPct val="120000"/>
              </a:lnSpc>
              <a:spcBef>
                <a:spcPts val="0"/>
              </a:spcBef>
              <a:buFont typeface="Arial" panose="020B0704020202020204" pitchFamily="34" charset="0"/>
              <a:buChar char="•"/>
            </a:pPr>
            <a:r>
              <a:rPr lang="en-US" sz="2000"/>
              <a:t>acceptable overhead, feasible to be deployed in large scale.</a:t>
            </a:r>
            <a:endParaRPr lang="en-US" sz="2000"/>
          </a:p>
        </p:txBody>
      </p:sp>
      <p:sp>
        <p:nvSpPr>
          <p:cNvPr id="2" name="Slide Number Placeholder 1"/>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 name="Title 1"/>
          <p:cNvSpPr>
            <a:spLocks noGrp="1"/>
          </p:cNvSpPr>
          <p:nvPr/>
        </p:nvSpPr>
        <p:spPr>
          <a:xfrm>
            <a:off x="1691640" y="1275715"/>
            <a:ext cx="8808720" cy="3435985"/>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3600" b="1">
                <a:solidFill>
                  <a:schemeClr val="accent5">
                    <a:lumMod val="75000"/>
                  </a:schemeClr>
                </a:solidFill>
              </a:rPr>
              <a:t>Thank you for your time !</a:t>
            </a:r>
            <a:endParaRPr lang="en-US" sz="3600" b="1">
              <a:solidFill>
                <a:schemeClr val="accent5">
                  <a:lumMod val="75000"/>
                </a:schemeClr>
              </a:solidFill>
            </a:endParaRPr>
          </a:p>
        </p:txBody>
      </p:sp>
      <p:sp>
        <p:nvSpPr>
          <p:cNvPr id="2" name="Slide Number Placeholder 1"/>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1649095" y="228600"/>
            <a:ext cx="8827135" cy="545465"/>
          </a:xfrm>
        </p:spPr>
        <p:txBody>
          <a:bodyPr>
            <a:normAutofit fontScale="90000"/>
          </a:bodyPr>
          <a:p>
            <a:pPr fontAlgn="auto">
              <a:lnSpc>
                <a:spcPct val="120000"/>
              </a:lnSpc>
            </a:pPr>
            <a:r>
              <a:rPr lang="en-US" sz="3600" b="1" dirty="0">
                <a:solidFill>
                  <a:schemeClr val="accent5">
                    <a:lumMod val="75000"/>
                  </a:schemeClr>
                </a:solidFill>
                <a:sym typeface="+mn-ea"/>
              </a:rPr>
              <a:t>IoT Connections Are Growing Exponentially </a:t>
            </a:r>
            <a:endParaRPr lang="en-US" sz="3600" b="1" dirty="0">
              <a:solidFill>
                <a:schemeClr val="accent5">
                  <a:lumMod val="75000"/>
                </a:schemeClr>
              </a:solidFill>
              <a:sym typeface="+mn-ea"/>
            </a:endParaRPr>
          </a:p>
        </p:txBody>
      </p:sp>
      <p:grpSp>
        <p:nvGrpSpPr>
          <p:cNvPr id="11" name="Group 10"/>
          <p:cNvGrpSpPr/>
          <p:nvPr/>
        </p:nvGrpSpPr>
        <p:grpSpPr>
          <a:xfrm>
            <a:off x="3839210" y="2519045"/>
            <a:ext cx="4558030" cy="3823335"/>
            <a:chOff x="5658" y="3108"/>
            <a:chExt cx="8144" cy="6568"/>
          </a:xfrm>
        </p:grpSpPr>
        <p:pic>
          <p:nvPicPr>
            <p:cNvPr id="6" name="Picture 5" descr="House"/>
            <p:cNvPicPr>
              <a:picLocks noChangeAspect="1"/>
            </p:cNvPicPr>
            <p:nvPr/>
          </p:nvPicPr>
          <p:blipFill>
            <a:blip r:embed="rId1"/>
            <a:stretch>
              <a:fillRect/>
            </a:stretch>
          </p:blipFill>
          <p:spPr>
            <a:xfrm>
              <a:off x="5658" y="3108"/>
              <a:ext cx="8144" cy="6569"/>
            </a:xfrm>
            <a:prstGeom prst="rect">
              <a:avLst/>
            </a:prstGeom>
          </p:spPr>
        </p:pic>
        <p:pic>
          <p:nvPicPr>
            <p:cNvPr id="16" name="Picture 15"/>
            <p:cNvPicPr>
              <a:picLocks noChangeAspect="1"/>
            </p:cNvPicPr>
            <p:nvPr/>
          </p:nvPicPr>
          <p:blipFill>
            <a:blip r:embed="rId2"/>
            <a:stretch>
              <a:fillRect/>
            </a:stretch>
          </p:blipFill>
          <p:spPr>
            <a:xfrm>
              <a:off x="7348" y="6654"/>
              <a:ext cx="1706" cy="1684"/>
            </a:xfrm>
            <a:prstGeom prst="rect">
              <a:avLst/>
            </a:prstGeom>
          </p:spPr>
        </p:pic>
        <p:pic>
          <p:nvPicPr>
            <p:cNvPr id="40" name="Picture 39"/>
            <p:cNvPicPr>
              <a:picLocks noChangeAspect="1"/>
            </p:cNvPicPr>
            <p:nvPr/>
          </p:nvPicPr>
          <p:blipFill>
            <a:blip r:embed="rId3"/>
            <a:stretch>
              <a:fillRect/>
            </a:stretch>
          </p:blipFill>
          <p:spPr>
            <a:xfrm>
              <a:off x="6987" y="8338"/>
              <a:ext cx="5486" cy="1050"/>
            </a:xfrm>
            <a:prstGeom prst="rect">
              <a:avLst/>
            </a:prstGeom>
          </p:spPr>
        </p:pic>
        <p:pic>
          <p:nvPicPr>
            <p:cNvPr id="13" name="Picture 12"/>
            <p:cNvPicPr>
              <a:picLocks noChangeAspect="1"/>
            </p:cNvPicPr>
            <p:nvPr/>
          </p:nvPicPr>
          <p:blipFill>
            <a:blip r:embed="rId4"/>
            <a:stretch>
              <a:fillRect/>
            </a:stretch>
          </p:blipFill>
          <p:spPr>
            <a:xfrm>
              <a:off x="8634" y="3809"/>
              <a:ext cx="2208" cy="908"/>
            </a:xfrm>
            <a:prstGeom prst="rect">
              <a:avLst/>
            </a:prstGeom>
          </p:spPr>
        </p:pic>
        <p:pic>
          <p:nvPicPr>
            <p:cNvPr id="8" name="Picture 7" descr="amazon"/>
            <p:cNvPicPr>
              <a:picLocks noChangeAspect="1"/>
            </p:cNvPicPr>
            <p:nvPr/>
          </p:nvPicPr>
          <p:blipFill>
            <a:blip r:embed="rId5"/>
            <a:stretch>
              <a:fillRect/>
            </a:stretch>
          </p:blipFill>
          <p:spPr>
            <a:xfrm>
              <a:off x="6851" y="5255"/>
              <a:ext cx="3816" cy="1148"/>
            </a:xfrm>
            <a:prstGeom prst="rect">
              <a:avLst/>
            </a:prstGeom>
          </p:spPr>
        </p:pic>
        <p:pic>
          <p:nvPicPr>
            <p:cNvPr id="42" name="Picture 41"/>
            <p:cNvPicPr>
              <a:picLocks noChangeAspect="1"/>
            </p:cNvPicPr>
            <p:nvPr/>
          </p:nvPicPr>
          <p:blipFill>
            <a:blip r:embed="rId6"/>
            <a:stretch>
              <a:fillRect/>
            </a:stretch>
          </p:blipFill>
          <p:spPr>
            <a:xfrm>
              <a:off x="9958" y="7264"/>
              <a:ext cx="2515" cy="697"/>
            </a:xfrm>
            <a:prstGeom prst="rect">
              <a:avLst/>
            </a:prstGeom>
          </p:spPr>
        </p:pic>
        <p:pic>
          <p:nvPicPr>
            <p:cNvPr id="9" name="Picture 8"/>
            <p:cNvPicPr>
              <a:picLocks noChangeAspect="1"/>
            </p:cNvPicPr>
            <p:nvPr/>
          </p:nvPicPr>
          <p:blipFill>
            <a:blip r:embed="rId7"/>
            <a:stretch>
              <a:fillRect/>
            </a:stretch>
          </p:blipFill>
          <p:spPr>
            <a:xfrm>
              <a:off x="10701" y="4943"/>
              <a:ext cx="1798" cy="1773"/>
            </a:xfrm>
            <a:prstGeom prst="rect">
              <a:avLst/>
            </a:prstGeom>
          </p:spPr>
        </p:pic>
      </p:grpSp>
      <p:pic>
        <p:nvPicPr>
          <p:cNvPr id="10" name="Picture 9"/>
          <p:cNvPicPr>
            <a:picLocks noChangeAspect="1"/>
          </p:cNvPicPr>
          <p:nvPr/>
        </p:nvPicPr>
        <p:blipFill>
          <a:blip r:embed="rId8"/>
          <a:srcRect l="40093" t="6417" r="14296" b="7111"/>
          <a:stretch>
            <a:fillRect/>
          </a:stretch>
        </p:blipFill>
        <p:spPr>
          <a:xfrm>
            <a:off x="9084310" y="4437380"/>
            <a:ext cx="1123950" cy="2131695"/>
          </a:xfrm>
          <a:prstGeom prst="rect">
            <a:avLst/>
          </a:prstGeom>
        </p:spPr>
      </p:pic>
      <p:pic>
        <p:nvPicPr>
          <p:cNvPr id="15" name="Picture 14"/>
          <p:cNvPicPr>
            <a:picLocks noChangeAspect="1"/>
          </p:cNvPicPr>
          <p:nvPr/>
        </p:nvPicPr>
        <p:blipFill>
          <a:blip r:embed="rId9"/>
          <a:srcRect l="22601" t="7062" r="23382" b="7416"/>
          <a:stretch>
            <a:fillRect/>
          </a:stretch>
        </p:blipFill>
        <p:spPr>
          <a:xfrm>
            <a:off x="9767570" y="3097530"/>
            <a:ext cx="940435" cy="1489710"/>
          </a:xfrm>
          <a:prstGeom prst="rect">
            <a:avLst/>
          </a:prstGeom>
        </p:spPr>
      </p:pic>
      <p:pic>
        <p:nvPicPr>
          <p:cNvPr id="17" name="Picture 16" descr="motion sensor"/>
          <p:cNvPicPr>
            <a:picLocks noChangeAspect="1"/>
          </p:cNvPicPr>
          <p:nvPr/>
        </p:nvPicPr>
        <p:blipFill>
          <a:blip r:embed="rId10"/>
          <a:srcRect t="6800" r="49365" b="5030"/>
          <a:stretch>
            <a:fillRect/>
          </a:stretch>
        </p:blipFill>
        <p:spPr>
          <a:xfrm>
            <a:off x="1786255" y="4789805"/>
            <a:ext cx="1137920" cy="1365885"/>
          </a:xfrm>
          <a:prstGeom prst="rect">
            <a:avLst/>
          </a:prstGeom>
        </p:spPr>
      </p:pic>
      <p:pic>
        <p:nvPicPr>
          <p:cNvPr id="18" name="Picture 17"/>
          <p:cNvPicPr>
            <a:picLocks noChangeAspect="1"/>
          </p:cNvPicPr>
          <p:nvPr/>
        </p:nvPicPr>
        <p:blipFill>
          <a:blip r:embed="rId11"/>
          <a:stretch>
            <a:fillRect/>
          </a:stretch>
        </p:blipFill>
        <p:spPr>
          <a:xfrm>
            <a:off x="1649095" y="2432685"/>
            <a:ext cx="1274445" cy="1312545"/>
          </a:xfrm>
          <a:prstGeom prst="rect">
            <a:avLst/>
          </a:prstGeom>
        </p:spPr>
      </p:pic>
      <p:pic>
        <p:nvPicPr>
          <p:cNvPr id="19" name="Picture 18" descr="air-conditioners"/>
          <p:cNvPicPr>
            <a:picLocks noChangeAspect="1"/>
          </p:cNvPicPr>
          <p:nvPr/>
        </p:nvPicPr>
        <p:blipFill>
          <a:blip r:embed="rId12"/>
          <a:stretch>
            <a:fillRect/>
          </a:stretch>
        </p:blipFill>
        <p:spPr>
          <a:xfrm>
            <a:off x="6777355" y="1988185"/>
            <a:ext cx="3438525" cy="1223010"/>
          </a:xfrm>
          <a:prstGeom prst="rect">
            <a:avLst/>
          </a:prstGeom>
        </p:spPr>
      </p:pic>
      <p:cxnSp>
        <p:nvCxnSpPr>
          <p:cNvPr id="34" name="Straight Connector 33"/>
          <p:cNvCxnSpPr>
            <a:endCxn id="18" idx="3"/>
          </p:cNvCxnSpPr>
          <p:nvPr/>
        </p:nvCxnSpPr>
        <p:spPr>
          <a:xfrm flipH="1" flipV="1">
            <a:off x="2923540" y="3089275"/>
            <a:ext cx="1512570" cy="458470"/>
          </a:xfrm>
          <a:prstGeom prst="line">
            <a:avLst/>
          </a:prstGeom>
          <a:ln w="34925" cap="rnd" cmpd="thickThin">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7" idx="3"/>
          </p:cNvCxnSpPr>
          <p:nvPr/>
        </p:nvCxnSpPr>
        <p:spPr>
          <a:xfrm flipH="1">
            <a:off x="2924175" y="4916805"/>
            <a:ext cx="1489075" cy="556260"/>
          </a:xfrm>
          <a:prstGeom prst="line">
            <a:avLst/>
          </a:prstGeom>
          <a:ln w="34925" cap="rnd" cmpd="thickThin">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630160" y="2954020"/>
            <a:ext cx="683260" cy="463550"/>
          </a:xfrm>
          <a:prstGeom prst="line">
            <a:avLst/>
          </a:prstGeom>
          <a:ln w="34925" cap="rnd" cmpd="thickThin">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5" idx="1"/>
          </p:cNvCxnSpPr>
          <p:nvPr/>
        </p:nvCxnSpPr>
        <p:spPr>
          <a:xfrm flipH="1">
            <a:off x="8382635" y="3830955"/>
            <a:ext cx="1384935" cy="26670"/>
          </a:xfrm>
          <a:prstGeom prst="line">
            <a:avLst/>
          </a:prstGeom>
          <a:ln w="34925" cap="rnd" cmpd="thickThin">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1"/>
          </p:cNvCxnSpPr>
          <p:nvPr/>
        </p:nvCxnSpPr>
        <p:spPr>
          <a:xfrm flipH="1" flipV="1">
            <a:off x="7908290" y="4993005"/>
            <a:ext cx="1176020" cy="499110"/>
          </a:xfrm>
          <a:prstGeom prst="line">
            <a:avLst/>
          </a:prstGeom>
          <a:ln w="34925" cap="rnd" cmpd="thickThin">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Text Box 25"/>
          <p:cNvSpPr txBox="1"/>
          <p:nvPr/>
        </p:nvSpPr>
        <p:spPr>
          <a:xfrm>
            <a:off x="1521460" y="681990"/>
            <a:ext cx="9397365" cy="1168400"/>
          </a:xfrm>
          <a:prstGeom prst="rect">
            <a:avLst/>
          </a:prstGeom>
          <a:noFill/>
        </p:spPr>
        <p:txBody>
          <a:bodyPr wrap="square" rtlCol="0" anchor="t">
            <a:spAutoFit/>
          </a:bodyPr>
          <a:p>
            <a:pPr marL="180340" indent="-280670" fontAlgn="auto">
              <a:lnSpc>
                <a:spcPct val="150000"/>
              </a:lnSpc>
              <a:buFont typeface="Arial" panose="020B0704020202020204" pitchFamily="34" charset="0"/>
              <a:buChar char="•"/>
              <a:extLst>
                <a:ext uri="{35155182-B16C-46BC-9424-99874614C6A1}">
                  <wpsdc:indentchars xmlns:wpsdc="http://www.wps.cn/officeDocument/2017/drawingmlCustomData" val="-79" checksum="3893684283"/>
                  <wpsdc:marlchars xmlns:wpsdc="http://www.wps.cn/officeDocument/2017/drawingmlCustomData" val="79" checksum="883885931"/>
                </a:ext>
              </a:extLst>
            </a:pPr>
            <a:r>
              <a:rPr lang="en-US" sz="2800" dirty="0">
                <a:solidFill>
                  <a:schemeClr val="accent5">
                    <a:lumMod val="75000"/>
                  </a:schemeClr>
                </a:solidFill>
                <a:sym typeface="+mn-ea"/>
              </a:rPr>
              <a:t>Global IoT connections will reach 25 billion by 2025.*</a:t>
            </a:r>
            <a:endParaRPr lang="en-US" sz="2800" dirty="0">
              <a:solidFill>
                <a:schemeClr val="accent5">
                  <a:lumMod val="75000"/>
                </a:schemeClr>
              </a:solidFill>
              <a:sym typeface="+mn-ea"/>
            </a:endParaRPr>
          </a:p>
          <a:p>
            <a:pPr marL="285750" indent="-285750">
              <a:buFont typeface="Arial" panose="020B0704020202020204" pitchFamily="34" charset="0"/>
              <a:buChar char="•"/>
            </a:pPr>
            <a:r>
              <a:rPr lang="en-US" sz="2800">
                <a:solidFill>
                  <a:schemeClr val="accent5">
                    <a:lumMod val="75000"/>
                  </a:schemeClr>
                </a:solidFill>
              </a:rPr>
              <a:t>IoT users need flexible and easy integrations.</a:t>
            </a:r>
            <a:endParaRPr lang="en-US" altLang="en-US" sz="2800">
              <a:solidFill>
                <a:schemeClr val="accent5">
                  <a:lumMod val="75000"/>
                </a:schemeClr>
              </a:solidFill>
            </a:endParaRPr>
          </a:p>
        </p:txBody>
      </p:sp>
      <p:sp>
        <p:nvSpPr>
          <p:cNvPr id="27" name="Text Box 26"/>
          <p:cNvSpPr txBox="1"/>
          <p:nvPr/>
        </p:nvSpPr>
        <p:spPr>
          <a:xfrm>
            <a:off x="814705" y="6556375"/>
            <a:ext cx="8712200" cy="275590"/>
          </a:xfrm>
          <a:prstGeom prst="rect">
            <a:avLst/>
          </a:prstGeom>
          <a:noFill/>
        </p:spPr>
        <p:txBody>
          <a:bodyPr wrap="square" rtlCol="0" anchor="t">
            <a:spAutoFit/>
          </a:bodyPr>
          <a:p>
            <a:r>
              <a:rPr lang="en-US" sz="1200"/>
              <a:t>* Gartner Research, IoT Security Primer: Challenges and Emerging Practices, refreshed 6 January 2020, ID G00355851-27.</a:t>
            </a:r>
            <a:endParaRPr lang="en-US" sz="1200"/>
          </a:p>
        </p:txBody>
      </p:sp>
      <p:sp>
        <p:nvSpPr>
          <p:cNvPr id="2" name="Slide Number Placeholder 1"/>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727710" y="113030"/>
            <a:ext cx="10737215" cy="521970"/>
          </a:xfrm>
        </p:spPr>
        <p:txBody>
          <a:bodyPr>
            <a:normAutofit fontScale="90000"/>
          </a:bodyPr>
          <a:p>
            <a:pPr algn="ctr" fontAlgn="auto">
              <a:lnSpc>
                <a:spcPct val="120000"/>
              </a:lnSpc>
            </a:pPr>
            <a:r>
              <a:rPr lang="en-US" sz="3600" b="1" dirty="0">
                <a:solidFill>
                  <a:schemeClr val="accent5">
                    <a:lumMod val="75000"/>
                  </a:schemeClr>
                </a:solidFill>
                <a:sym typeface="+mn-ea"/>
              </a:rPr>
              <a:t>Rule Executions in Trigger-Action IoT Platforms </a:t>
            </a:r>
            <a:endParaRPr lang="en-US" sz="2800" dirty="0">
              <a:solidFill>
                <a:schemeClr val="accent5">
                  <a:lumMod val="75000"/>
                </a:schemeClr>
              </a:solidFill>
              <a:sym typeface="+mn-ea"/>
            </a:endParaRPr>
          </a:p>
        </p:txBody>
      </p:sp>
      <p:grpSp>
        <p:nvGrpSpPr>
          <p:cNvPr id="12" name="Group 11"/>
          <p:cNvGrpSpPr/>
          <p:nvPr/>
        </p:nvGrpSpPr>
        <p:grpSpPr>
          <a:xfrm>
            <a:off x="1384935" y="3516630"/>
            <a:ext cx="3757285" cy="3100710"/>
            <a:chOff x="6832" y="5638"/>
            <a:chExt cx="6007" cy="4845"/>
          </a:xfrm>
        </p:grpSpPr>
        <p:pic>
          <p:nvPicPr>
            <p:cNvPr id="7" name="Picture 6" descr="House"/>
            <p:cNvPicPr>
              <a:picLocks noChangeAspect="1"/>
            </p:cNvPicPr>
            <p:nvPr/>
          </p:nvPicPr>
          <p:blipFill>
            <a:blip r:embed="rId1"/>
            <a:stretch>
              <a:fillRect/>
            </a:stretch>
          </p:blipFill>
          <p:spPr>
            <a:xfrm>
              <a:off x="6832" y="5638"/>
              <a:ext cx="6007" cy="4845"/>
            </a:xfrm>
            <a:prstGeom prst="rect">
              <a:avLst/>
            </a:prstGeom>
          </p:spPr>
        </p:pic>
        <p:pic>
          <p:nvPicPr>
            <p:cNvPr id="8" name="Picture 7" descr="sensor"/>
            <p:cNvPicPr>
              <a:picLocks noChangeAspect="1"/>
            </p:cNvPicPr>
            <p:nvPr/>
          </p:nvPicPr>
          <p:blipFill>
            <a:blip r:embed="rId2"/>
            <a:stretch>
              <a:fillRect/>
            </a:stretch>
          </p:blipFill>
          <p:spPr>
            <a:xfrm>
              <a:off x="7791" y="8121"/>
              <a:ext cx="1712" cy="1712"/>
            </a:xfrm>
            <a:prstGeom prst="rect">
              <a:avLst/>
            </a:prstGeom>
          </p:spPr>
        </p:pic>
        <p:pic>
          <p:nvPicPr>
            <p:cNvPr id="9" name="Picture 8" descr="light"/>
            <p:cNvPicPr>
              <a:picLocks noChangeAspect="1"/>
            </p:cNvPicPr>
            <p:nvPr/>
          </p:nvPicPr>
          <p:blipFill>
            <a:blip r:embed="rId3"/>
            <a:stretch>
              <a:fillRect/>
            </a:stretch>
          </p:blipFill>
          <p:spPr>
            <a:xfrm>
              <a:off x="9621" y="7543"/>
              <a:ext cx="840" cy="1344"/>
            </a:xfrm>
            <a:prstGeom prst="rect">
              <a:avLst/>
            </a:prstGeom>
          </p:spPr>
        </p:pic>
        <p:pic>
          <p:nvPicPr>
            <p:cNvPr id="11" name="Picture 10"/>
            <p:cNvPicPr>
              <a:picLocks noChangeAspect="1"/>
            </p:cNvPicPr>
            <p:nvPr/>
          </p:nvPicPr>
          <p:blipFill>
            <a:blip r:embed="rId4"/>
            <a:srcRect l="22159" t="10032" r="21331" b="9482"/>
            <a:stretch>
              <a:fillRect/>
            </a:stretch>
          </p:blipFill>
          <p:spPr>
            <a:xfrm>
              <a:off x="10554" y="8142"/>
              <a:ext cx="1412" cy="2019"/>
            </a:xfrm>
            <a:prstGeom prst="roundRect">
              <a:avLst/>
            </a:prstGeom>
          </p:spPr>
        </p:pic>
      </p:grpSp>
      <p:grpSp>
        <p:nvGrpSpPr>
          <p:cNvPr id="24" name="Group 23"/>
          <p:cNvGrpSpPr/>
          <p:nvPr/>
        </p:nvGrpSpPr>
        <p:grpSpPr>
          <a:xfrm>
            <a:off x="6537345" y="2433156"/>
            <a:ext cx="4620240" cy="1270201"/>
            <a:chOff x="10091" y="2034"/>
            <a:chExt cx="7523" cy="2068"/>
          </a:xfrm>
        </p:grpSpPr>
        <p:pic>
          <p:nvPicPr>
            <p:cNvPr id="5" name="Picture 4"/>
            <p:cNvPicPr>
              <a:picLocks noChangeAspect="1"/>
            </p:cNvPicPr>
            <p:nvPr/>
          </p:nvPicPr>
          <p:blipFill>
            <a:blip r:embed="rId5"/>
            <a:stretch>
              <a:fillRect/>
            </a:stretch>
          </p:blipFill>
          <p:spPr>
            <a:xfrm>
              <a:off x="10091" y="3056"/>
              <a:ext cx="7523" cy="1046"/>
            </a:xfrm>
            <a:prstGeom prst="rect">
              <a:avLst/>
            </a:prstGeom>
            <a:ln w="28575" cmpd="sng">
              <a:solidFill>
                <a:schemeClr val="accent1">
                  <a:shade val="50000"/>
                </a:schemeClr>
              </a:solidFill>
              <a:prstDash val="solid"/>
            </a:ln>
          </p:spPr>
        </p:pic>
        <p:sp>
          <p:nvSpPr>
            <p:cNvPr id="30" name="Title 1"/>
            <p:cNvSpPr>
              <a:spLocks noGrp="1"/>
            </p:cNvSpPr>
            <p:nvPr/>
          </p:nvSpPr>
          <p:spPr>
            <a:xfrm>
              <a:off x="11264" y="2034"/>
              <a:ext cx="5503" cy="1137"/>
            </a:xfrm>
            <a:prstGeom prst="rect">
              <a:avLst/>
            </a:prstGeom>
            <a:ln w="22225">
              <a:noFill/>
            </a:ln>
          </p:spPr>
          <p:txBody>
            <a:bodyPr vert="horz" lIns="36195" tIns="0" rIns="36195" bIns="0" rtlCol="0" anchor="ctr" anchorCtr="0">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2400" b="1"/>
                <a:t>Trigger-Action Platforms</a:t>
              </a:r>
              <a:endParaRPr lang="en-US" sz="2400" b="1"/>
            </a:p>
          </p:txBody>
        </p:sp>
      </p:grpSp>
      <p:pic>
        <p:nvPicPr>
          <p:cNvPr id="43" name="Picture 42" descr="token"/>
          <p:cNvPicPr>
            <a:picLocks noChangeAspect="1"/>
          </p:cNvPicPr>
          <p:nvPr/>
        </p:nvPicPr>
        <p:blipFill>
          <a:blip r:embed="rId6"/>
          <a:stretch>
            <a:fillRect/>
          </a:stretch>
        </p:blipFill>
        <p:spPr>
          <a:xfrm>
            <a:off x="7797165" y="3916045"/>
            <a:ext cx="901700" cy="377825"/>
          </a:xfrm>
          <a:prstGeom prst="rect">
            <a:avLst/>
          </a:prstGeom>
        </p:spPr>
      </p:pic>
      <p:grpSp>
        <p:nvGrpSpPr>
          <p:cNvPr id="39" name="Group 38"/>
          <p:cNvGrpSpPr/>
          <p:nvPr/>
        </p:nvGrpSpPr>
        <p:grpSpPr>
          <a:xfrm>
            <a:off x="1400175" y="1840865"/>
            <a:ext cx="3670300" cy="1071880"/>
            <a:chOff x="1948" y="7638"/>
            <a:chExt cx="3591" cy="1492"/>
          </a:xfrm>
        </p:grpSpPr>
        <p:pic>
          <p:nvPicPr>
            <p:cNvPr id="40" name="Picture 39" descr="cloud"/>
            <p:cNvPicPr>
              <a:picLocks noChangeAspect="1"/>
            </p:cNvPicPr>
            <p:nvPr/>
          </p:nvPicPr>
          <p:blipFill>
            <a:blip r:embed="rId7"/>
            <a:stretch>
              <a:fillRect/>
            </a:stretch>
          </p:blipFill>
          <p:spPr>
            <a:xfrm>
              <a:off x="1948" y="7638"/>
              <a:ext cx="3591" cy="1492"/>
            </a:xfrm>
            <a:prstGeom prst="rect">
              <a:avLst/>
            </a:prstGeom>
          </p:spPr>
        </p:pic>
        <p:sp>
          <p:nvSpPr>
            <p:cNvPr id="41" name="Title 1"/>
            <p:cNvSpPr>
              <a:spLocks noGrp="1"/>
            </p:cNvSpPr>
            <p:nvPr/>
          </p:nvSpPr>
          <p:spPr>
            <a:xfrm>
              <a:off x="2414" y="7872"/>
              <a:ext cx="2782" cy="931"/>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2200" b="1"/>
                <a:t>IoT Gateways</a:t>
              </a:r>
              <a:endParaRPr lang="en-US" altLang="zh-CN" sz="2200" b="1"/>
            </a:p>
          </p:txBody>
        </p:sp>
      </p:grpSp>
      <p:grpSp>
        <p:nvGrpSpPr>
          <p:cNvPr id="20" name="Group 19"/>
          <p:cNvGrpSpPr/>
          <p:nvPr/>
        </p:nvGrpSpPr>
        <p:grpSpPr>
          <a:xfrm>
            <a:off x="6503035" y="4597400"/>
            <a:ext cx="4620260" cy="1941195"/>
            <a:chOff x="8605" y="4006"/>
            <a:chExt cx="6748" cy="3022"/>
          </a:xfrm>
        </p:grpSpPr>
        <p:pic>
          <p:nvPicPr>
            <p:cNvPr id="15" name="Picture 14"/>
            <p:cNvPicPr>
              <a:picLocks noChangeAspect="1"/>
            </p:cNvPicPr>
            <p:nvPr/>
          </p:nvPicPr>
          <p:blipFill>
            <a:blip r:embed="rId8"/>
            <a:stretch>
              <a:fillRect/>
            </a:stretch>
          </p:blipFill>
          <p:spPr>
            <a:xfrm>
              <a:off x="9302" y="4934"/>
              <a:ext cx="1585" cy="1625"/>
            </a:xfrm>
            <a:prstGeom prst="rect">
              <a:avLst/>
            </a:prstGeom>
          </p:spPr>
        </p:pic>
        <p:pic>
          <p:nvPicPr>
            <p:cNvPr id="16" name="Picture 15"/>
            <p:cNvPicPr>
              <a:picLocks noChangeAspect="1"/>
            </p:cNvPicPr>
            <p:nvPr/>
          </p:nvPicPr>
          <p:blipFill>
            <a:blip r:embed="rId9"/>
            <a:stretch>
              <a:fillRect/>
            </a:stretch>
          </p:blipFill>
          <p:spPr>
            <a:xfrm>
              <a:off x="12976" y="4906"/>
              <a:ext cx="1652" cy="1645"/>
            </a:xfrm>
            <a:prstGeom prst="rect">
              <a:avLst/>
            </a:prstGeom>
          </p:spPr>
        </p:pic>
        <p:sp>
          <p:nvSpPr>
            <p:cNvPr id="17" name="Title 1"/>
            <p:cNvSpPr>
              <a:spLocks noGrp="1"/>
            </p:cNvSpPr>
            <p:nvPr/>
          </p:nvSpPr>
          <p:spPr>
            <a:xfrm>
              <a:off x="10129" y="4007"/>
              <a:ext cx="3615" cy="811"/>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2400" b="1"/>
                <a:t>IoT Platforms</a:t>
              </a:r>
              <a:endParaRPr lang="en-US" sz="2400" b="1"/>
            </a:p>
          </p:txBody>
        </p:sp>
        <p:pic>
          <p:nvPicPr>
            <p:cNvPr id="18" name="Picture 17"/>
            <p:cNvPicPr>
              <a:picLocks noChangeAspect="1"/>
            </p:cNvPicPr>
            <p:nvPr/>
          </p:nvPicPr>
          <p:blipFill>
            <a:blip r:embed="rId10"/>
            <a:stretch>
              <a:fillRect/>
            </a:stretch>
          </p:blipFill>
          <p:spPr>
            <a:xfrm>
              <a:off x="11108" y="4934"/>
              <a:ext cx="1583" cy="1626"/>
            </a:xfrm>
            <a:prstGeom prst="rect">
              <a:avLst/>
            </a:prstGeom>
          </p:spPr>
        </p:pic>
        <p:sp>
          <p:nvSpPr>
            <p:cNvPr id="19" name="Rectangle 18"/>
            <p:cNvSpPr/>
            <p:nvPr/>
          </p:nvSpPr>
          <p:spPr>
            <a:xfrm>
              <a:off x="8605" y="4006"/>
              <a:ext cx="6748" cy="3023"/>
            </a:xfrm>
            <a:prstGeom prst="rect">
              <a:avLst/>
            </a:prstGeom>
            <a:noFill/>
            <a:ln w="31750" cmpd="sng">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21" name="Left-Right Arrow 20"/>
          <p:cNvSpPr/>
          <p:nvPr/>
        </p:nvSpPr>
        <p:spPr>
          <a:xfrm rot="2580000">
            <a:off x="4323080" y="3401060"/>
            <a:ext cx="2623185" cy="45847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2" name="Left-Right Arrow 21"/>
          <p:cNvSpPr/>
          <p:nvPr/>
        </p:nvSpPr>
        <p:spPr>
          <a:xfrm rot="5400000">
            <a:off x="2908935" y="2992120"/>
            <a:ext cx="654050" cy="4159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5" name="Rounded Rectangle 24"/>
          <p:cNvSpPr/>
          <p:nvPr/>
        </p:nvSpPr>
        <p:spPr>
          <a:xfrm>
            <a:off x="853440" y="1706880"/>
            <a:ext cx="4726305" cy="5053965"/>
          </a:xfrm>
          <a:prstGeom prst="round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7" name="Left-Right Arrow 26"/>
          <p:cNvSpPr/>
          <p:nvPr/>
        </p:nvSpPr>
        <p:spPr>
          <a:xfrm rot="5400000">
            <a:off x="8430895" y="3950335"/>
            <a:ext cx="833120" cy="4159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9" name="Title 1"/>
          <p:cNvSpPr>
            <a:spLocks noGrp="1"/>
          </p:cNvSpPr>
          <p:nvPr/>
        </p:nvSpPr>
        <p:spPr>
          <a:xfrm>
            <a:off x="927735" y="2804795"/>
            <a:ext cx="1689100" cy="1009015"/>
          </a:xfrm>
          <a:prstGeom prst="rect">
            <a:avLst/>
          </a:prstGeom>
          <a:ln w="22225">
            <a:noFill/>
          </a:ln>
        </p:spPr>
        <p:txBody>
          <a:bodyPr vert="horz" lIns="36195" tIns="0" rIns="36195" bIns="0" rtlCol="0" anchor="ctr" anchorCtr="0">
            <a:normAutofit fontScale="7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2400" b="1"/>
              <a:t>Provided by</a:t>
            </a:r>
            <a:endParaRPr lang="en-US" sz="2400" b="1"/>
          </a:p>
          <a:p>
            <a:pPr algn="ctr" fontAlgn="auto">
              <a:lnSpc>
                <a:spcPct val="120000"/>
              </a:lnSpc>
            </a:pPr>
            <a:r>
              <a:rPr lang="en-US" sz="2400" b="1"/>
              <a:t>Device Vendor</a:t>
            </a:r>
            <a:endParaRPr lang="en-US" sz="2400" b="1"/>
          </a:p>
        </p:txBody>
      </p:sp>
      <p:sp>
        <p:nvSpPr>
          <p:cNvPr id="31" name="Title 1"/>
          <p:cNvSpPr>
            <a:spLocks noGrp="1"/>
          </p:cNvSpPr>
          <p:nvPr/>
        </p:nvSpPr>
        <p:spPr>
          <a:xfrm>
            <a:off x="2004695" y="4017645"/>
            <a:ext cx="2588260" cy="722630"/>
          </a:xfrm>
          <a:prstGeom prst="rect">
            <a:avLst/>
          </a:prstGeom>
          <a:ln w="22225">
            <a:noFill/>
          </a:ln>
        </p:spPr>
        <p:txBody>
          <a:bodyPr vert="horz" lIns="36195" tIns="0" rIns="36195" bIns="0" rtlCol="0" anchor="ctr" anchorCtr="0">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2400" b="1"/>
              <a:t>IoT Edge Devices</a:t>
            </a:r>
            <a:endParaRPr lang="en-US" sz="2400" b="1"/>
          </a:p>
        </p:txBody>
      </p:sp>
      <p:sp>
        <p:nvSpPr>
          <p:cNvPr id="32" name="Text Box 31"/>
          <p:cNvSpPr txBox="1"/>
          <p:nvPr/>
        </p:nvSpPr>
        <p:spPr>
          <a:xfrm>
            <a:off x="6986905" y="1776730"/>
            <a:ext cx="4332605" cy="706755"/>
          </a:xfrm>
          <a:prstGeom prst="rect">
            <a:avLst/>
          </a:prstGeom>
          <a:noFill/>
        </p:spPr>
        <p:txBody>
          <a:bodyPr wrap="square" rtlCol="0" anchor="t">
            <a:spAutoFit/>
          </a:bodyPr>
          <a:p>
            <a:pPr algn="ctr" fontAlgn="auto">
              <a:lnSpc>
                <a:spcPct val="100000"/>
              </a:lnSpc>
            </a:pPr>
            <a:r>
              <a:rPr lang="zh-CN" altLang="en-US" sz="2000" b="1">
                <a:solidFill>
                  <a:schemeClr val="accent5">
                    <a:lumMod val="75000"/>
                  </a:schemeClr>
                </a:solidFill>
                <a:sym typeface="+mn-ea"/>
              </a:rPr>
              <a:t>“</a:t>
            </a:r>
            <a:r>
              <a:rPr lang="en-US" sz="2000" b="1">
                <a:solidFill>
                  <a:schemeClr val="accent5">
                    <a:lumMod val="75000"/>
                  </a:schemeClr>
                </a:solidFill>
                <a:sym typeface="+mn-ea"/>
              </a:rPr>
              <a:t>If </a:t>
            </a:r>
            <a:r>
              <a:rPr lang="en-US" sz="2000">
                <a:sym typeface="+mn-ea"/>
              </a:rPr>
              <a:t>user arrives home, </a:t>
            </a:r>
            <a:r>
              <a:rPr lang="en-US" sz="2000" b="1">
                <a:solidFill>
                  <a:schemeClr val="accent5">
                    <a:lumMod val="75000"/>
                  </a:schemeClr>
                </a:solidFill>
                <a:sym typeface="+mn-ea"/>
              </a:rPr>
              <a:t>then </a:t>
            </a:r>
            <a:r>
              <a:rPr lang="en-US" sz="2000">
                <a:solidFill>
                  <a:schemeClr val="tx1"/>
                </a:solidFill>
                <a:sym typeface="+mn-ea"/>
              </a:rPr>
              <a:t>unlock the door </a:t>
            </a:r>
            <a:r>
              <a:rPr lang="en-US" sz="2000" b="1">
                <a:solidFill>
                  <a:schemeClr val="accent5">
                    <a:lumMod val="75000"/>
                  </a:schemeClr>
                </a:solidFill>
                <a:sym typeface="+mn-ea"/>
              </a:rPr>
              <a:t>and</a:t>
            </a:r>
            <a:r>
              <a:rPr lang="en-US" sz="2000">
                <a:solidFill>
                  <a:schemeClr val="tx1"/>
                </a:solidFill>
                <a:sym typeface="+mn-ea"/>
              </a:rPr>
              <a:t> turn on the light.</a:t>
            </a:r>
            <a:r>
              <a:rPr lang="zh-CN" altLang="en-US" sz="2000" b="1">
                <a:solidFill>
                  <a:schemeClr val="accent5">
                    <a:lumMod val="75000"/>
                  </a:schemeClr>
                </a:solidFill>
                <a:sym typeface="+mn-ea"/>
              </a:rPr>
              <a:t>”</a:t>
            </a:r>
            <a:endParaRPr lang="zh-CN" altLang="en-US" sz="2000" b="1">
              <a:solidFill>
                <a:schemeClr val="accent5">
                  <a:lumMod val="75000"/>
                </a:schemeClr>
              </a:solidFill>
              <a:sym typeface="+mn-ea"/>
            </a:endParaRPr>
          </a:p>
        </p:txBody>
      </p:sp>
      <p:pic>
        <p:nvPicPr>
          <p:cNvPr id="71" name="Picture 70" descr="4696297"/>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07810" y="1775460"/>
            <a:ext cx="569595" cy="631825"/>
          </a:xfrm>
          <a:prstGeom prst="rect">
            <a:avLst/>
          </a:prstGeom>
        </p:spPr>
      </p:pic>
      <p:cxnSp>
        <p:nvCxnSpPr>
          <p:cNvPr id="73" name="Straight Arrow Connector 72"/>
          <p:cNvCxnSpPr/>
          <p:nvPr/>
        </p:nvCxnSpPr>
        <p:spPr>
          <a:xfrm>
            <a:off x="6904355" y="2370455"/>
            <a:ext cx="1905" cy="621030"/>
          </a:xfrm>
          <a:prstGeom prst="straightConnector1">
            <a:avLst/>
          </a:prstGeom>
          <a:ln w="28575" cmpd="sng">
            <a:solidFill>
              <a:schemeClr val="tx1"/>
            </a:solidFill>
            <a:prstDash val="sysDot"/>
            <a:tailEnd type="triangle" w="lg" len="med"/>
          </a:ln>
        </p:spPr>
        <p:style>
          <a:lnRef idx="1">
            <a:schemeClr val="accent1"/>
          </a:lnRef>
          <a:fillRef idx="0">
            <a:schemeClr val="accent1"/>
          </a:fillRef>
          <a:effectRef idx="0">
            <a:schemeClr val="accent1"/>
          </a:effectRef>
          <a:fontRef idx="minor">
            <a:schemeClr val="tx1"/>
          </a:fontRef>
        </p:style>
      </p:cxnSp>
      <p:sp>
        <p:nvSpPr>
          <p:cNvPr id="74" name="Title 1"/>
          <p:cNvSpPr>
            <a:spLocks noGrp="1"/>
          </p:cNvSpPr>
          <p:nvPr/>
        </p:nvSpPr>
        <p:spPr>
          <a:xfrm>
            <a:off x="5948680" y="2375535"/>
            <a:ext cx="1016000" cy="513715"/>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1800">
                <a:solidFill>
                  <a:srgbClr val="C00000"/>
                </a:solidFill>
              </a:rPr>
              <a:t>create</a:t>
            </a:r>
            <a:endParaRPr lang="en-US" sz="1800">
              <a:solidFill>
                <a:srgbClr val="C00000"/>
              </a:solidFill>
            </a:endParaRPr>
          </a:p>
          <a:p>
            <a:pPr algn="ctr" fontAlgn="auto">
              <a:lnSpc>
                <a:spcPct val="120000"/>
              </a:lnSpc>
            </a:pPr>
            <a:r>
              <a:rPr lang="en-US" sz="1800">
                <a:solidFill>
                  <a:srgbClr val="C00000"/>
                </a:solidFill>
              </a:rPr>
              <a:t>rules</a:t>
            </a:r>
            <a:endParaRPr lang="en-US" altLang="en-US" sz="1800">
              <a:solidFill>
                <a:srgbClr val="C00000"/>
              </a:solidFill>
            </a:endParaRPr>
          </a:p>
        </p:txBody>
      </p:sp>
      <p:pic>
        <p:nvPicPr>
          <p:cNvPr id="33" name="Picture 32" descr="token"/>
          <p:cNvPicPr>
            <a:picLocks noChangeAspect="1"/>
          </p:cNvPicPr>
          <p:nvPr/>
        </p:nvPicPr>
        <p:blipFill>
          <a:blip r:embed="rId6"/>
          <a:stretch>
            <a:fillRect/>
          </a:stretch>
        </p:blipFill>
        <p:spPr>
          <a:xfrm>
            <a:off x="4667250" y="3639820"/>
            <a:ext cx="901700" cy="377825"/>
          </a:xfrm>
          <a:prstGeom prst="rect">
            <a:avLst/>
          </a:prstGeom>
        </p:spPr>
      </p:pic>
      <p:sp>
        <p:nvSpPr>
          <p:cNvPr id="2" name="Text Box 1"/>
          <p:cNvSpPr txBox="1"/>
          <p:nvPr/>
        </p:nvSpPr>
        <p:spPr>
          <a:xfrm>
            <a:off x="1065530" y="635000"/>
            <a:ext cx="10284460" cy="977265"/>
          </a:xfrm>
          <a:prstGeom prst="rect">
            <a:avLst/>
          </a:prstGeom>
          <a:noFill/>
        </p:spPr>
        <p:txBody>
          <a:bodyPr wrap="square" rtlCol="0" anchor="t">
            <a:spAutoFit/>
          </a:bodyPr>
          <a:p>
            <a:pPr marL="285750" indent="-285750" fontAlgn="auto">
              <a:lnSpc>
                <a:spcPct val="120000"/>
              </a:lnSpc>
              <a:buFont typeface="Arial" panose="020B0704020202020204" pitchFamily="34" charset="0"/>
              <a:buChar char="•"/>
            </a:pPr>
            <a:r>
              <a:rPr lang="en-US" sz="2400" dirty="0">
                <a:solidFill>
                  <a:schemeClr val="accent5">
                    <a:lumMod val="75000"/>
                  </a:schemeClr>
                </a:solidFill>
                <a:sym typeface="+mn-ea"/>
              </a:rPr>
              <a:t>Provides flexible and easy integrations using user-defined rules</a:t>
            </a:r>
            <a:endParaRPr lang="en-US" sz="2400" dirty="0">
              <a:solidFill>
                <a:schemeClr val="accent5">
                  <a:lumMod val="75000"/>
                </a:schemeClr>
              </a:solidFill>
              <a:sym typeface="+mn-ea"/>
            </a:endParaRPr>
          </a:p>
          <a:p>
            <a:pPr marL="285750" indent="-285750" fontAlgn="auto">
              <a:lnSpc>
                <a:spcPct val="120000"/>
              </a:lnSpc>
              <a:buFont typeface="Arial" panose="020B0704020202020204" pitchFamily="34" charset="0"/>
              <a:buChar char="•"/>
            </a:pPr>
            <a:r>
              <a:rPr lang="en-US" sz="2400" dirty="0">
                <a:solidFill>
                  <a:schemeClr val="accent5">
                    <a:lumMod val="75000"/>
                  </a:schemeClr>
                </a:solidFill>
                <a:sym typeface="+mn-ea"/>
              </a:rPr>
              <a:t>Helps to achieve inter-device automation along the rule execution path.</a:t>
            </a:r>
            <a:endParaRPr lang="en-US" sz="2400" dirty="0">
              <a:solidFill>
                <a:schemeClr val="accent5">
                  <a:lumMod val="75000"/>
                </a:schemeClr>
              </a:solidFill>
              <a:sym typeface="+mn-ea"/>
            </a:endParaRPr>
          </a:p>
        </p:txBody>
      </p:sp>
      <p:sp>
        <p:nvSpPr>
          <p:cNvPr id="3" name="Slide Number Placeholder 2"/>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Title 1"/>
          <p:cNvSpPr>
            <a:spLocks noGrp="1"/>
          </p:cNvSpPr>
          <p:nvPr/>
        </p:nvSpPr>
        <p:spPr>
          <a:xfrm>
            <a:off x="3855085" y="1370965"/>
            <a:ext cx="4481830" cy="687705"/>
          </a:xfrm>
          <a:prstGeom prst="rect">
            <a:avLst/>
          </a:prstGeom>
          <a:ln w="22225">
            <a:solidFill>
              <a:schemeClr val="tx1"/>
            </a:solid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2400"/>
              <a:t>Trigger-Action Platforms</a:t>
            </a:r>
            <a:endParaRPr lang="en-US" sz="2400"/>
          </a:p>
        </p:txBody>
      </p:sp>
      <p:sp>
        <p:nvSpPr>
          <p:cNvPr id="31" name="Title 1"/>
          <p:cNvSpPr>
            <a:spLocks noGrp="1"/>
          </p:cNvSpPr>
          <p:nvPr/>
        </p:nvSpPr>
        <p:spPr>
          <a:xfrm>
            <a:off x="3855085" y="2702560"/>
            <a:ext cx="4481830" cy="711200"/>
          </a:xfrm>
          <a:prstGeom prst="rect">
            <a:avLst/>
          </a:prstGeom>
          <a:solidFill>
            <a:schemeClr val="bg1"/>
          </a:solidFill>
          <a:ln w="22225">
            <a:solidFill>
              <a:schemeClr val="tx1"/>
            </a:solid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2400"/>
              <a:t>IoT Platforms</a:t>
            </a:r>
            <a:endParaRPr lang="en-US" sz="2400"/>
          </a:p>
        </p:txBody>
      </p:sp>
      <p:grpSp>
        <p:nvGrpSpPr>
          <p:cNvPr id="37" name="Group 36"/>
          <p:cNvGrpSpPr/>
          <p:nvPr/>
        </p:nvGrpSpPr>
        <p:grpSpPr>
          <a:xfrm>
            <a:off x="3731260" y="3950335"/>
            <a:ext cx="2329815" cy="967105"/>
            <a:chOff x="1948" y="7638"/>
            <a:chExt cx="3591" cy="1492"/>
          </a:xfrm>
        </p:grpSpPr>
        <p:pic>
          <p:nvPicPr>
            <p:cNvPr id="35" name="Picture 34" descr="cloud"/>
            <p:cNvPicPr>
              <a:picLocks noChangeAspect="1"/>
            </p:cNvPicPr>
            <p:nvPr/>
          </p:nvPicPr>
          <p:blipFill>
            <a:blip r:embed="rId1"/>
            <a:stretch>
              <a:fillRect/>
            </a:stretch>
          </p:blipFill>
          <p:spPr>
            <a:xfrm>
              <a:off x="1948" y="7638"/>
              <a:ext cx="3591" cy="1492"/>
            </a:xfrm>
            <a:prstGeom prst="rect">
              <a:avLst/>
            </a:prstGeom>
          </p:spPr>
        </p:pic>
        <p:sp>
          <p:nvSpPr>
            <p:cNvPr id="36" name="Title 1"/>
            <p:cNvSpPr>
              <a:spLocks noGrp="1"/>
            </p:cNvSpPr>
            <p:nvPr/>
          </p:nvSpPr>
          <p:spPr>
            <a:xfrm>
              <a:off x="2414" y="7872"/>
              <a:ext cx="2782" cy="931"/>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2200"/>
                <a:t>IoT Gateway </a:t>
              </a:r>
              <a:endParaRPr lang="en-US" altLang="zh-CN" sz="2200"/>
            </a:p>
          </p:txBody>
        </p:sp>
      </p:grpSp>
      <p:grpSp>
        <p:nvGrpSpPr>
          <p:cNvPr id="2" name="Group 1"/>
          <p:cNvGrpSpPr/>
          <p:nvPr/>
        </p:nvGrpSpPr>
        <p:grpSpPr>
          <a:xfrm>
            <a:off x="6303010" y="3950335"/>
            <a:ext cx="2329815" cy="967105"/>
            <a:chOff x="1948" y="7638"/>
            <a:chExt cx="3591" cy="1492"/>
          </a:xfrm>
        </p:grpSpPr>
        <p:pic>
          <p:nvPicPr>
            <p:cNvPr id="3" name="Picture 2" descr="cloud"/>
            <p:cNvPicPr>
              <a:picLocks noChangeAspect="1"/>
            </p:cNvPicPr>
            <p:nvPr/>
          </p:nvPicPr>
          <p:blipFill>
            <a:blip r:embed="rId1"/>
            <a:stretch>
              <a:fillRect/>
            </a:stretch>
          </p:blipFill>
          <p:spPr>
            <a:xfrm>
              <a:off x="1948" y="7638"/>
              <a:ext cx="3591" cy="1492"/>
            </a:xfrm>
            <a:prstGeom prst="rect">
              <a:avLst/>
            </a:prstGeom>
          </p:spPr>
        </p:pic>
        <p:sp>
          <p:nvSpPr>
            <p:cNvPr id="4" name="Title 1"/>
            <p:cNvSpPr>
              <a:spLocks noGrp="1"/>
            </p:cNvSpPr>
            <p:nvPr/>
          </p:nvSpPr>
          <p:spPr>
            <a:xfrm>
              <a:off x="2414" y="7872"/>
              <a:ext cx="2782" cy="931"/>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2200"/>
                <a:t>IoT Gateway </a:t>
              </a:r>
              <a:endParaRPr lang="en-US" altLang="zh-CN" sz="2200"/>
            </a:p>
          </p:txBody>
        </p:sp>
      </p:grpSp>
      <p:pic>
        <p:nvPicPr>
          <p:cNvPr id="6" name="Picture 5" descr="House"/>
          <p:cNvPicPr>
            <a:picLocks noChangeAspect="1"/>
          </p:cNvPicPr>
          <p:nvPr/>
        </p:nvPicPr>
        <p:blipFill>
          <a:blip r:embed="rId2"/>
          <a:stretch>
            <a:fillRect/>
          </a:stretch>
        </p:blipFill>
        <p:spPr>
          <a:xfrm>
            <a:off x="3835400" y="4875530"/>
            <a:ext cx="4680585" cy="1903095"/>
          </a:xfrm>
          <a:prstGeom prst="rect">
            <a:avLst/>
          </a:prstGeom>
        </p:spPr>
      </p:pic>
      <p:pic>
        <p:nvPicPr>
          <p:cNvPr id="8" name="Picture 7" descr="sensor"/>
          <p:cNvPicPr>
            <a:picLocks noChangeAspect="1"/>
          </p:cNvPicPr>
          <p:nvPr/>
        </p:nvPicPr>
        <p:blipFill>
          <a:blip r:embed="rId3"/>
          <a:stretch>
            <a:fillRect/>
          </a:stretch>
        </p:blipFill>
        <p:spPr>
          <a:xfrm>
            <a:off x="4591685" y="5489575"/>
            <a:ext cx="1087120" cy="1087120"/>
          </a:xfrm>
          <a:prstGeom prst="rect">
            <a:avLst/>
          </a:prstGeom>
        </p:spPr>
      </p:pic>
      <p:pic>
        <p:nvPicPr>
          <p:cNvPr id="9" name="Picture 8" descr="light"/>
          <p:cNvPicPr>
            <a:picLocks noChangeAspect="1"/>
          </p:cNvPicPr>
          <p:nvPr/>
        </p:nvPicPr>
        <p:blipFill>
          <a:blip r:embed="rId4"/>
          <a:stretch>
            <a:fillRect/>
          </a:stretch>
        </p:blipFill>
        <p:spPr>
          <a:xfrm>
            <a:off x="6325235" y="5568950"/>
            <a:ext cx="533400" cy="853440"/>
          </a:xfrm>
          <a:prstGeom prst="rect">
            <a:avLst/>
          </a:prstGeom>
        </p:spPr>
      </p:pic>
      <p:pic>
        <p:nvPicPr>
          <p:cNvPr id="11" name="Picture 10"/>
          <p:cNvPicPr>
            <a:picLocks noChangeAspect="1"/>
          </p:cNvPicPr>
          <p:nvPr/>
        </p:nvPicPr>
        <p:blipFill>
          <a:blip r:embed="rId5"/>
          <a:srcRect l="22159" t="10032" r="21331" b="9482"/>
          <a:stretch>
            <a:fillRect/>
          </a:stretch>
        </p:blipFill>
        <p:spPr>
          <a:xfrm>
            <a:off x="7155815" y="5509260"/>
            <a:ext cx="645795" cy="924560"/>
          </a:xfrm>
          <a:prstGeom prst="roundRect">
            <a:avLst/>
          </a:prstGeom>
        </p:spPr>
      </p:pic>
      <p:cxnSp>
        <p:nvCxnSpPr>
          <p:cNvPr id="73" name="Straight Arrow Connector 72"/>
          <p:cNvCxnSpPr/>
          <p:nvPr/>
        </p:nvCxnSpPr>
        <p:spPr>
          <a:xfrm flipH="1" flipV="1">
            <a:off x="4919345" y="2058670"/>
            <a:ext cx="6985" cy="632460"/>
          </a:xfrm>
          <a:prstGeom prst="straightConnector1">
            <a:avLst/>
          </a:prstGeom>
          <a:ln w="28575"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937760" y="4871720"/>
            <a:ext cx="2540" cy="649605"/>
          </a:xfrm>
          <a:prstGeom prst="straightConnector1">
            <a:avLst/>
          </a:prstGeom>
          <a:ln w="28575"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935855" y="3424555"/>
            <a:ext cx="1270" cy="545465"/>
          </a:xfrm>
          <a:prstGeom prst="straightConnector1">
            <a:avLst/>
          </a:prstGeom>
          <a:ln w="28575"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501890" y="2053590"/>
            <a:ext cx="11430" cy="648335"/>
          </a:xfrm>
          <a:prstGeom prst="straightConnector1">
            <a:avLst/>
          </a:prstGeom>
          <a:ln w="28575"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480935" y="3441700"/>
            <a:ext cx="3810" cy="544830"/>
          </a:xfrm>
          <a:prstGeom prst="straightConnector1">
            <a:avLst/>
          </a:prstGeom>
          <a:ln w="28575"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468235" y="4895850"/>
            <a:ext cx="0" cy="650875"/>
          </a:xfrm>
          <a:prstGeom prst="straightConnector1">
            <a:avLst/>
          </a:prstGeom>
          <a:ln w="28575"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4" descr="good and evil"/>
          <p:cNvPicPr>
            <a:picLocks noChangeAspect="1"/>
          </p:cNvPicPr>
          <p:nvPr/>
        </p:nvPicPr>
        <p:blipFill>
          <a:blip r:embed="rId6"/>
          <a:stretch>
            <a:fillRect/>
          </a:stretch>
        </p:blipFill>
        <p:spPr>
          <a:xfrm>
            <a:off x="8010525" y="1100455"/>
            <a:ext cx="570865" cy="629920"/>
          </a:xfrm>
          <a:prstGeom prst="rect">
            <a:avLst/>
          </a:prstGeom>
        </p:spPr>
      </p:pic>
      <p:pic>
        <p:nvPicPr>
          <p:cNvPr id="14" name="Picture 13" descr="good and evil"/>
          <p:cNvPicPr>
            <a:picLocks noChangeAspect="1"/>
          </p:cNvPicPr>
          <p:nvPr/>
        </p:nvPicPr>
        <p:blipFill>
          <a:blip r:embed="rId6"/>
          <a:stretch>
            <a:fillRect/>
          </a:stretch>
        </p:blipFill>
        <p:spPr>
          <a:xfrm>
            <a:off x="2413635" y="3692525"/>
            <a:ext cx="570865" cy="629920"/>
          </a:xfrm>
          <a:prstGeom prst="rect">
            <a:avLst/>
          </a:prstGeom>
        </p:spPr>
      </p:pic>
      <p:cxnSp>
        <p:nvCxnSpPr>
          <p:cNvPr id="15" name="Elbow Connector 14"/>
          <p:cNvCxnSpPr>
            <a:stCxn id="14" idx="2"/>
            <a:endCxn id="8" idx="1"/>
          </p:cNvCxnSpPr>
          <p:nvPr/>
        </p:nvCxnSpPr>
        <p:spPr>
          <a:xfrm rot="5400000" flipV="1">
            <a:off x="2790190" y="4242435"/>
            <a:ext cx="1710690" cy="1892300"/>
          </a:xfrm>
          <a:prstGeom prst="bentConnector2">
            <a:avLst/>
          </a:prstGeom>
          <a:ln w="28575" cap="rnd" cmpd="sng">
            <a:solidFill>
              <a:srgbClr val="C00000"/>
            </a:solidFill>
            <a:prstDash val="dash"/>
            <a:rou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735580" y="4432300"/>
            <a:ext cx="1019175" cy="11430"/>
          </a:xfrm>
          <a:prstGeom prst="line">
            <a:avLst/>
          </a:prstGeom>
          <a:ln w="28575"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a:xfrm>
            <a:off x="638810" y="3856990"/>
            <a:ext cx="1563370" cy="641985"/>
          </a:xfrm>
          <a:prstGeom prst="wedgeRoundRectCallout">
            <a:avLst>
              <a:gd name="adj1" fmla="val 62225"/>
              <a:gd name="adj2" fmla="val -2052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solidFill>
                  <a:schemeClr val="tx1"/>
                </a:solidFill>
              </a:rPr>
              <a:t>someone is at home</a:t>
            </a:r>
            <a:endParaRPr lang="en-US">
              <a:solidFill>
                <a:schemeClr val="tx1"/>
              </a:solidFill>
            </a:endParaRPr>
          </a:p>
        </p:txBody>
      </p:sp>
      <p:pic>
        <p:nvPicPr>
          <p:cNvPr id="18" name="Picture 17" descr="good and evil"/>
          <p:cNvPicPr>
            <a:picLocks noChangeAspect="1"/>
          </p:cNvPicPr>
          <p:nvPr/>
        </p:nvPicPr>
        <p:blipFill>
          <a:blip r:embed="rId6"/>
          <a:stretch>
            <a:fillRect/>
          </a:stretch>
        </p:blipFill>
        <p:spPr>
          <a:xfrm>
            <a:off x="8949690" y="2000250"/>
            <a:ext cx="570865" cy="629920"/>
          </a:xfrm>
          <a:prstGeom prst="rect">
            <a:avLst/>
          </a:prstGeom>
        </p:spPr>
      </p:pic>
      <p:cxnSp>
        <p:nvCxnSpPr>
          <p:cNvPr id="19" name="Straight Connector 18"/>
          <p:cNvCxnSpPr/>
          <p:nvPr/>
        </p:nvCxnSpPr>
        <p:spPr>
          <a:xfrm flipH="1">
            <a:off x="7545705" y="2301875"/>
            <a:ext cx="1308100" cy="8255"/>
          </a:xfrm>
          <a:prstGeom prst="line">
            <a:avLst/>
          </a:prstGeom>
          <a:ln w="28575"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1" name="Rounded Rectangular Callout 20"/>
          <p:cNvSpPr/>
          <p:nvPr/>
        </p:nvSpPr>
        <p:spPr>
          <a:xfrm>
            <a:off x="8835390" y="1268095"/>
            <a:ext cx="2720975" cy="641985"/>
          </a:xfrm>
          <a:prstGeom prst="wedgeRoundRectCallout">
            <a:avLst>
              <a:gd name="adj1" fmla="val -58046"/>
              <a:gd name="adj2" fmla="val -2497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a:t>
            </a:r>
            <a:r>
              <a:rPr lang="en-US">
                <a:solidFill>
                  <a:schemeClr val="tx1"/>
                </a:solidFill>
              </a:rPr>
              <a:t>If no one is at home, then unlock the door...</a:t>
            </a:r>
            <a:r>
              <a:rPr lang="zh-CN" altLang="en-US">
                <a:solidFill>
                  <a:schemeClr val="tx1"/>
                </a:solidFill>
              </a:rPr>
              <a:t>”</a:t>
            </a:r>
            <a:endParaRPr lang="zh-CN" altLang="en-US">
              <a:solidFill>
                <a:schemeClr val="tx1"/>
              </a:solidFill>
            </a:endParaRPr>
          </a:p>
        </p:txBody>
      </p:sp>
      <p:pic>
        <p:nvPicPr>
          <p:cNvPr id="22" name="Picture 21" descr="good and evil"/>
          <p:cNvPicPr>
            <a:picLocks noChangeAspect="1"/>
          </p:cNvPicPr>
          <p:nvPr/>
        </p:nvPicPr>
        <p:blipFill>
          <a:blip r:embed="rId6"/>
          <a:stretch>
            <a:fillRect/>
          </a:stretch>
        </p:blipFill>
        <p:spPr>
          <a:xfrm>
            <a:off x="8938260" y="3518535"/>
            <a:ext cx="570865" cy="629920"/>
          </a:xfrm>
          <a:prstGeom prst="rect">
            <a:avLst/>
          </a:prstGeom>
        </p:spPr>
      </p:pic>
      <p:cxnSp>
        <p:nvCxnSpPr>
          <p:cNvPr id="23" name="Straight Connector 22"/>
          <p:cNvCxnSpPr/>
          <p:nvPr/>
        </p:nvCxnSpPr>
        <p:spPr>
          <a:xfrm flipH="1">
            <a:off x="7555865" y="3755390"/>
            <a:ext cx="1308100" cy="8255"/>
          </a:xfrm>
          <a:prstGeom prst="line">
            <a:avLst/>
          </a:prstGeom>
          <a:ln w="28575"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4" name="Rounded Rectangular Callout 23"/>
          <p:cNvSpPr/>
          <p:nvPr/>
        </p:nvSpPr>
        <p:spPr>
          <a:xfrm>
            <a:off x="9703435" y="3804285"/>
            <a:ext cx="1831340" cy="641985"/>
          </a:xfrm>
          <a:prstGeom prst="wedgeRoundRectCallout">
            <a:avLst>
              <a:gd name="adj1" fmla="val -58540"/>
              <a:gd name="adj2" fmla="val -3041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solidFill>
                  <a:schemeClr val="tx1"/>
                </a:solidFill>
              </a:rPr>
              <a:t>unlock the door</a:t>
            </a:r>
            <a:endParaRPr lang="en-US">
              <a:solidFill>
                <a:schemeClr val="tx1"/>
              </a:solidFill>
            </a:endParaRPr>
          </a:p>
        </p:txBody>
      </p:sp>
      <p:cxnSp>
        <p:nvCxnSpPr>
          <p:cNvPr id="27" name="Straight Connector 26"/>
          <p:cNvCxnSpPr/>
          <p:nvPr/>
        </p:nvCxnSpPr>
        <p:spPr>
          <a:xfrm flipV="1">
            <a:off x="9214485" y="4119880"/>
            <a:ext cx="0" cy="2498725"/>
          </a:xfrm>
          <a:prstGeom prst="line">
            <a:avLst/>
          </a:prstGeom>
          <a:ln w="28575"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9" idx="2"/>
          </p:cNvCxnSpPr>
          <p:nvPr/>
        </p:nvCxnSpPr>
        <p:spPr>
          <a:xfrm rot="5400000" flipV="1">
            <a:off x="7792085" y="5233035"/>
            <a:ext cx="210820" cy="2611120"/>
          </a:xfrm>
          <a:prstGeom prst="bentConnector2">
            <a:avLst/>
          </a:prstGeom>
          <a:ln w="28575" cap="rnd" cmpd="sng">
            <a:solidFill>
              <a:srgbClr val="C00000"/>
            </a:solidFill>
            <a:prstDash val="dash"/>
            <a:round/>
          </a:ln>
        </p:spPr>
        <p:style>
          <a:lnRef idx="1">
            <a:schemeClr val="accent1"/>
          </a:lnRef>
          <a:fillRef idx="0">
            <a:schemeClr val="accent1"/>
          </a:fillRef>
          <a:effectRef idx="0">
            <a:schemeClr val="accent1"/>
          </a:effectRef>
          <a:fontRef idx="minor">
            <a:schemeClr val="tx1"/>
          </a:fontRef>
        </p:style>
      </p:cxnSp>
      <p:pic>
        <p:nvPicPr>
          <p:cNvPr id="33" name="Picture 32" descr="good and evil"/>
          <p:cNvPicPr>
            <a:picLocks noChangeAspect="1"/>
          </p:cNvPicPr>
          <p:nvPr/>
        </p:nvPicPr>
        <p:blipFill>
          <a:blip r:embed="rId6"/>
          <a:stretch>
            <a:fillRect/>
          </a:stretch>
        </p:blipFill>
        <p:spPr>
          <a:xfrm>
            <a:off x="2413635" y="2794635"/>
            <a:ext cx="570865" cy="629920"/>
          </a:xfrm>
          <a:prstGeom prst="rect">
            <a:avLst/>
          </a:prstGeom>
        </p:spPr>
      </p:pic>
      <p:cxnSp>
        <p:nvCxnSpPr>
          <p:cNvPr id="34" name="Straight Connector 33"/>
          <p:cNvCxnSpPr/>
          <p:nvPr/>
        </p:nvCxnSpPr>
        <p:spPr>
          <a:xfrm flipH="1">
            <a:off x="2979420" y="3164205"/>
            <a:ext cx="822325" cy="0"/>
          </a:xfrm>
          <a:prstGeom prst="line">
            <a:avLst/>
          </a:prstGeom>
          <a:ln w="28575"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9" name="Title 1"/>
          <p:cNvSpPr>
            <a:spLocks noGrp="1"/>
          </p:cNvSpPr>
          <p:nvPr/>
        </p:nvSpPr>
        <p:spPr>
          <a:xfrm>
            <a:off x="8863965" y="4709160"/>
            <a:ext cx="2552700" cy="582295"/>
          </a:xfrm>
          <a:prstGeom prst="rect">
            <a:avLst/>
          </a:prstGeom>
          <a:solidFill>
            <a:srgbClr val="FF0000"/>
          </a:solidFill>
          <a:ln w="22225">
            <a:solidFill>
              <a:schemeClr val="tx1"/>
            </a:solid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2000">
                <a:solidFill>
                  <a:schemeClr val="bg1"/>
                </a:solidFill>
              </a:rPr>
              <a:t>Device API Attacks</a:t>
            </a:r>
            <a:endParaRPr lang="en-US" sz="2000">
              <a:solidFill>
                <a:schemeClr val="bg1"/>
              </a:solidFill>
            </a:endParaRPr>
          </a:p>
        </p:txBody>
      </p:sp>
      <p:sp>
        <p:nvSpPr>
          <p:cNvPr id="43" name="Title 1"/>
          <p:cNvSpPr>
            <a:spLocks noGrp="1"/>
          </p:cNvSpPr>
          <p:nvPr/>
        </p:nvSpPr>
        <p:spPr>
          <a:xfrm>
            <a:off x="8581390" y="2734310"/>
            <a:ext cx="3235960" cy="582295"/>
          </a:xfrm>
          <a:prstGeom prst="rect">
            <a:avLst/>
          </a:prstGeom>
          <a:solidFill>
            <a:srgbClr val="FF0000"/>
          </a:solidFill>
          <a:ln w="22225">
            <a:solidFill>
              <a:schemeClr val="tx1"/>
            </a:solidFill>
          </a:ln>
        </p:spPr>
        <p:txBody>
          <a:bodyPr vert="horz" lIns="36195" tIns="0" rIns="36195" bIns="0" rtlCol="0" anchor="ctr" anchorCtr="0">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2200">
                <a:solidFill>
                  <a:schemeClr val="bg1"/>
                </a:solidFill>
              </a:rPr>
              <a:t>Trigger-Action API Attacks</a:t>
            </a:r>
            <a:endParaRPr lang="en-US" sz="2200">
              <a:solidFill>
                <a:schemeClr val="bg1"/>
              </a:solidFill>
            </a:endParaRPr>
          </a:p>
        </p:txBody>
      </p:sp>
      <p:sp>
        <p:nvSpPr>
          <p:cNvPr id="40" name="Title 1"/>
          <p:cNvSpPr>
            <a:spLocks noGrp="1"/>
          </p:cNvSpPr>
          <p:nvPr/>
        </p:nvSpPr>
        <p:spPr>
          <a:xfrm>
            <a:off x="650240" y="4687570"/>
            <a:ext cx="2697480" cy="603885"/>
          </a:xfrm>
          <a:prstGeom prst="rect">
            <a:avLst/>
          </a:prstGeom>
          <a:solidFill>
            <a:schemeClr val="accent1">
              <a:lumMod val="75000"/>
            </a:schemeClr>
          </a:solidFill>
          <a:ln w="22225">
            <a:solidFill>
              <a:schemeClr val="tx1"/>
            </a:solid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2000">
                <a:solidFill>
                  <a:schemeClr val="bg1"/>
                </a:solidFill>
              </a:rPr>
              <a:t>Event Spoof</a:t>
            </a:r>
            <a:endParaRPr lang="en-US" sz="2000">
              <a:solidFill>
                <a:schemeClr val="bg1"/>
              </a:solidFill>
            </a:endParaRPr>
          </a:p>
        </p:txBody>
      </p:sp>
      <p:sp>
        <p:nvSpPr>
          <p:cNvPr id="41" name="Title 1"/>
          <p:cNvSpPr>
            <a:spLocks noGrp="1"/>
          </p:cNvSpPr>
          <p:nvPr/>
        </p:nvSpPr>
        <p:spPr>
          <a:xfrm>
            <a:off x="661670" y="2200275"/>
            <a:ext cx="2685415" cy="582295"/>
          </a:xfrm>
          <a:prstGeom prst="rect">
            <a:avLst/>
          </a:prstGeom>
          <a:solidFill>
            <a:srgbClr val="FF0000"/>
          </a:solidFill>
          <a:ln w="22225">
            <a:solidFill>
              <a:schemeClr val="tx1"/>
            </a:solid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2000">
                <a:solidFill>
                  <a:schemeClr val="bg1"/>
                </a:solidFill>
              </a:rPr>
              <a:t>Platform API Attacks</a:t>
            </a:r>
            <a:endParaRPr lang="en-US" sz="2000">
              <a:solidFill>
                <a:schemeClr val="bg1"/>
              </a:solidFill>
            </a:endParaRPr>
          </a:p>
        </p:txBody>
      </p:sp>
      <p:sp>
        <p:nvSpPr>
          <p:cNvPr id="42" name="Title 1"/>
          <p:cNvSpPr>
            <a:spLocks noGrp="1"/>
          </p:cNvSpPr>
          <p:nvPr/>
        </p:nvSpPr>
        <p:spPr>
          <a:xfrm>
            <a:off x="650240" y="1263650"/>
            <a:ext cx="2697480" cy="822325"/>
          </a:xfrm>
          <a:prstGeom prst="rect">
            <a:avLst/>
          </a:prstGeom>
          <a:solidFill>
            <a:schemeClr val="accent1">
              <a:lumMod val="75000"/>
            </a:schemeClr>
          </a:solidFill>
          <a:ln w="22225">
            <a:solidFill>
              <a:schemeClr val="tx1"/>
            </a:solid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2000">
                <a:solidFill>
                  <a:schemeClr val="bg1"/>
                </a:solidFill>
              </a:rPr>
              <a:t>Platform Compromise Attacks</a:t>
            </a:r>
            <a:endParaRPr lang="en-US" sz="2000">
              <a:solidFill>
                <a:schemeClr val="bg1"/>
              </a:solidFill>
            </a:endParaRPr>
          </a:p>
        </p:txBody>
      </p:sp>
      <p:sp>
        <p:nvSpPr>
          <p:cNvPr id="20" name="Rounded Rectangular Callout 19"/>
          <p:cNvSpPr/>
          <p:nvPr/>
        </p:nvSpPr>
        <p:spPr>
          <a:xfrm>
            <a:off x="9725025" y="2195195"/>
            <a:ext cx="1831340" cy="641985"/>
          </a:xfrm>
          <a:prstGeom prst="wedgeRoundRectCallout">
            <a:avLst>
              <a:gd name="adj1" fmla="val -58540"/>
              <a:gd name="adj2" fmla="val -3041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solidFill>
                  <a:schemeClr val="tx1"/>
                </a:solidFill>
              </a:rPr>
              <a:t>enter the </a:t>
            </a:r>
            <a:endParaRPr lang="en-US">
              <a:solidFill>
                <a:schemeClr val="tx1"/>
              </a:solidFill>
            </a:endParaRPr>
          </a:p>
          <a:p>
            <a:pPr algn="ctr"/>
            <a:r>
              <a:rPr lang="en-US">
                <a:solidFill>
                  <a:schemeClr val="tx1"/>
                </a:solidFill>
              </a:rPr>
              <a:t>home mode</a:t>
            </a:r>
            <a:endParaRPr lang="en-US">
              <a:solidFill>
                <a:schemeClr val="tx1"/>
              </a:solidFill>
            </a:endParaRPr>
          </a:p>
        </p:txBody>
      </p:sp>
      <p:sp>
        <p:nvSpPr>
          <p:cNvPr id="38" name="Rounded Rectangular Callout 37"/>
          <p:cNvSpPr/>
          <p:nvPr/>
        </p:nvSpPr>
        <p:spPr>
          <a:xfrm>
            <a:off x="638175" y="2694305"/>
            <a:ext cx="1564640" cy="824865"/>
          </a:xfrm>
          <a:prstGeom prst="wedgeRoundRectCallout">
            <a:avLst>
              <a:gd name="adj1" fmla="val 62185"/>
              <a:gd name="adj2" fmla="val 1352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solidFill>
                  <a:schemeClr val="tx1"/>
                </a:solidFill>
              </a:rPr>
              <a:t>sensor:</a:t>
            </a:r>
            <a:r>
              <a:rPr lang="zh-CN" altLang="en-US">
                <a:solidFill>
                  <a:schemeClr val="tx1"/>
                </a:solidFill>
              </a:rPr>
              <a:t> </a:t>
            </a:r>
            <a:r>
              <a:rPr lang="en-US" altLang="zh-CN">
                <a:solidFill>
                  <a:schemeClr val="tx1"/>
                </a:solidFill>
              </a:rPr>
              <a:t>the </a:t>
            </a:r>
            <a:r>
              <a:rPr lang="en-US">
                <a:solidFill>
                  <a:schemeClr val="tx1"/>
                </a:solidFill>
              </a:rPr>
              <a:t>user arrives home</a:t>
            </a:r>
            <a:endParaRPr lang="en-US">
              <a:solidFill>
                <a:schemeClr val="tx1"/>
              </a:solidFill>
            </a:endParaRPr>
          </a:p>
        </p:txBody>
      </p:sp>
      <p:cxnSp>
        <p:nvCxnSpPr>
          <p:cNvPr id="26" name="Straight Connector 25"/>
          <p:cNvCxnSpPr/>
          <p:nvPr/>
        </p:nvCxnSpPr>
        <p:spPr>
          <a:xfrm flipH="1">
            <a:off x="3352165" y="1674495"/>
            <a:ext cx="483870" cy="1905"/>
          </a:xfrm>
          <a:prstGeom prst="line">
            <a:avLst/>
          </a:prstGeom>
          <a:ln w="28575"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2" name="Title 31"/>
          <p:cNvSpPr>
            <a:spLocks noGrp="1"/>
          </p:cNvSpPr>
          <p:nvPr>
            <p:ph type="title"/>
          </p:nvPr>
        </p:nvSpPr>
        <p:spPr>
          <a:xfrm>
            <a:off x="727710" y="80645"/>
            <a:ext cx="10737215" cy="521970"/>
          </a:xfrm>
        </p:spPr>
        <p:txBody>
          <a:bodyPr>
            <a:normAutofit fontScale="90000"/>
          </a:bodyPr>
          <a:p>
            <a:pPr algn="ctr" fontAlgn="auto">
              <a:lnSpc>
                <a:spcPct val="120000"/>
              </a:lnSpc>
            </a:pPr>
            <a:r>
              <a:rPr lang="en-US" sz="3600" b="1" dirty="0">
                <a:solidFill>
                  <a:schemeClr val="accent5">
                    <a:lumMod val="75000"/>
                  </a:schemeClr>
                </a:solidFill>
                <a:sym typeface="+mn-ea"/>
              </a:rPr>
              <a:t>Security Threats To The Rule Execution</a:t>
            </a:r>
            <a:endParaRPr lang="en-US" sz="2800" dirty="0">
              <a:solidFill>
                <a:schemeClr val="accent5">
                  <a:lumMod val="75000"/>
                </a:schemeClr>
              </a:solidFill>
              <a:sym typeface="+mn-ea"/>
            </a:endParaRPr>
          </a:p>
        </p:txBody>
      </p:sp>
      <p:cxnSp>
        <p:nvCxnSpPr>
          <p:cNvPr id="46" name="Straight Connector 45"/>
          <p:cNvCxnSpPr/>
          <p:nvPr/>
        </p:nvCxnSpPr>
        <p:spPr>
          <a:xfrm flipH="1">
            <a:off x="7706995" y="6150610"/>
            <a:ext cx="1447165" cy="6985"/>
          </a:xfrm>
          <a:prstGeom prst="line">
            <a:avLst/>
          </a:prstGeom>
          <a:ln w="28575"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7" name="Text Box 46"/>
          <p:cNvSpPr txBox="1"/>
          <p:nvPr/>
        </p:nvSpPr>
        <p:spPr>
          <a:xfrm>
            <a:off x="1065530" y="581025"/>
            <a:ext cx="10284460" cy="534035"/>
          </a:xfrm>
          <a:prstGeom prst="rect">
            <a:avLst/>
          </a:prstGeom>
          <a:noFill/>
        </p:spPr>
        <p:txBody>
          <a:bodyPr wrap="square" rtlCol="0" anchor="t">
            <a:spAutoFit/>
          </a:bodyPr>
          <a:p>
            <a:pPr marL="285750" indent="-285750" fontAlgn="auto">
              <a:lnSpc>
                <a:spcPct val="120000"/>
              </a:lnSpc>
              <a:buFont typeface="Arial" panose="020B0704020202020204" pitchFamily="34" charset="0"/>
              <a:buChar char="•"/>
            </a:pPr>
            <a:r>
              <a:rPr lang="en-US" sz="2400" dirty="0">
                <a:solidFill>
                  <a:schemeClr val="accent5">
                    <a:lumMod val="75000"/>
                  </a:schemeClr>
                </a:solidFill>
                <a:sym typeface="+mn-ea"/>
              </a:rPr>
              <a:t>Two types: API-level attacks, platform/device compromise attacks. </a:t>
            </a:r>
            <a:endParaRPr lang="en-US" sz="2400" dirty="0">
              <a:solidFill>
                <a:schemeClr val="accent5">
                  <a:lumMod val="75000"/>
                </a:schemeClr>
              </a:solidFill>
              <a:sym typeface="+mn-ea"/>
            </a:endParaRPr>
          </a:p>
        </p:txBody>
      </p:sp>
      <p:pic>
        <p:nvPicPr>
          <p:cNvPr id="49" name="Picture 48" descr="token red"/>
          <p:cNvPicPr>
            <a:picLocks noChangeAspect="1"/>
          </p:cNvPicPr>
          <p:nvPr/>
        </p:nvPicPr>
        <p:blipFill>
          <a:blip r:embed="rId7"/>
          <a:stretch>
            <a:fillRect/>
          </a:stretch>
        </p:blipFill>
        <p:spPr>
          <a:xfrm>
            <a:off x="3955415" y="2185670"/>
            <a:ext cx="931545" cy="390525"/>
          </a:xfrm>
          <a:prstGeom prst="rect">
            <a:avLst/>
          </a:prstGeom>
        </p:spPr>
      </p:pic>
      <p:pic>
        <p:nvPicPr>
          <p:cNvPr id="50" name="Picture 49" descr="token red"/>
          <p:cNvPicPr>
            <a:picLocks noChangeAspect="1"/>
          </p:cNvPicPr>
          <p:nvPr/>
        </p:nvPicPr>
        <p:blipFill>
          <a:blip r:embed="rId7"/>
          <a:stretch>
            <a:fillRect/>
          </a:stretch>
        </p:blipFill>
        <p:spPr>
          <a:xfrm>
            <a:off x="6518910" y="3518535"/>
            <a:ext cx="931545" cy="390525"/>
          </a:xfrm>
          <a:prstGeom prst="rect">
            <a:avLst/>
          </a:prstGeom>
        </p:spPr>
      </p:pic>
      <p:sp>
        <p:nvSpPr>
          <p:cNvPr id="28" name="Slide Number Placeholder 27"/>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 name="Title 1"/>
          <p:cNvSpPr>
            <a:spLocks noGrp="1"/>
          </p:cNvSpPr>
          <p:nvPr/>
        </p:nvSpPr>
        <p:spPr>
          <a:xfrm>
            <a:off x="394970" y="185420"/>
            <a:ext cx="11466195" cy="1188720"/>
          </a:xfrm>
          <a:prstGeom prst="rect">
            <a:avLst/>
          </a:prstGeom>
          <a:ln w="22225">
            <a:noFill/>
          </a:ln>
        </p:spPr>
        <p:txBody>
          <a:bodyPr vert="horz" lIns="36195" tIns="0" rIns="36195"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3600" b="1">
                <a:solidFill>
                  <a:schemeClr val="accent5">
                    <a:lumMod val="75000"/>
                  </a:schemeClr>
                </a:solidFill>
              </a:rPr>
              <a:t>Things Need To Be Done In Smart Home Systems </a:t>
            </a:r>
            <a:endParaRPr lang="en-US" sz="3600" b="1">
              <a:solidFill>
                <a:schemeClr val="accent5">
                  <a:lumMod val="75000"/>
                </a:schemeClr>
              </a:solidFill>
            </a:endParaRPr>
          </a:p>
        </p:txBody>
      </p:sp>
      <p:sp>
        <p:nvSpPr>
          <p:cNvPr id="3" name="Title 1"/>
          <p:cNvSpPr>
            <a:spLocks noGrp="1"/>
          </p:cNvSpPr>
          <p:nvPr/>
        </p:nvSpPr>
        <p:spPr>
          <a:xfrm>
            <a:off x="937260" y="1467485"/>
            <a:ext cx="9404985" cy="3679190"/>
          </a:xfrm>
          <a:prstGeom prst="rect">
            <a:avLst/>
          </a:prstGeom>
          <a:ln w="22225">
            <a:noFill/>
          </a:ln>
        </p:spPr>
        <p:txBody>
          <a:bodyPr vert="horz" lIns="36195" tIns="0" rIns="36195" bIns="0" rtlCol="0" anchor="ctr" anchorCtr="0">
            <a:normAutofit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94665" indent="-474980" algn="l" fontAlgn="auto">
              <a:lnSpc>
                <a:spcPct val="120000"/>
              </a:lnSpc>
            </a:pPr>
            <a:r>
              <a:rPr lang="en-US" sz="3200">
                <a:solidFill>
                  <a:schemeClr val="tx1"/>
                </a:solidFill>
              </a:rPr>
              <a:t>1. Protect rule configurations of the trigger-action platforms and IoT platforms.</a:t>
            </a:r>
            <a:endParaRPr lang="en-US" sz="3200">
              <a:solidFill>
                <a:schemeClr val="tx1"/>
              </a:solidFill>
            </a:endParaRPr>
          </a:p>
          <a:p>
            <a:pPr marL="494665" indent="-474980" algn="l" fontAlgn="auto">
              <a:lnSpc>
                <a:spcPct val="120000"/>
              </a:lnSpc>
            </a:pPr>
            <a:endParaRPr lang="en-US" sz="3200">
              <a:solidFill>
                <a:schemeClr val="tx1"/>
              </a:solidFill>
            </a:endParaRPr>
          </a:p>
          <a:p>
            <a:pPr marL="483235" indent="-483235" algn="l" fontAlgn="auto">
              <a:lnSpc>
                <a:spcPct val="120000"/>
              </a:lnSpc>
            </a:pPr>
            <a:r>
              <a:rPr lang="en-US" sz="3200">
                <a:solidFill>
                  <a:schemeClr val="tx1"/>
                </a:solidFill>
              </a:rPr>
              <a:t>2. Detect event spoofs </a:t>
            </a:r>
            <a:r>
              <a:rPr lang="en-US" sz="3200">
                <a:sym typeface="+mn-ea"/>
              </a:rPr>
              <a:t>generated from the devices.</a:t>
            </a:r>
            <a:endParaRPr lang="en-US" sz="3200">
              <a:sym typeface="+mn-ea"/>
            </a:endParaRPr>
          </a:p>
          <a:p>
            <a:pPr marL="483235" indent="-483235" algn="l" fontAlgn="auto">
              <a:lnSpc>
                <a:spcPct val="120000"/>
              </a:lnSpc>
            </a:pPr>
            <a:endParaRPr lang="en-US" sz="3200">
              <a:sym typeface="+mn-ea"/>
            </a:endParaRPr>
          </a:p>
          <a:p>
            <a:pPr marL="494665" indent="-494665" algn="l" fontAlgn="auto">
              <a:lnSpc>
                <a:spcPct val="120000"/>
              </a:lnSpc>
            </a:pPr>
            <a:r>
              <a:rPr lang="en-US" sz="3200">
                <a:sym typeface="+mn-ea"/>
              </a:rPr>
              <a:t>3. Prevent malicious rule execution requests from the trigger-action platforms.</a:t>
            </a:r>
            <a:endParaRPr lang="en-US" altLang="en-US" sz="3200">
              <a:solidFill>
                <a:schemeClr val="tx1"/>
              </a:solidFill>
            </a:endParaRPr>
          </a:p>
        </p:txBody>
      </p:sp>
      <p:pic>
        <p:nvPicPr>
          <p:cNvPr id="4" name="Picture 3" descr="kh"/>
          <p:cNvPicPr>
            <a:picLocks noChangeAspect="1"/>
          </p:cNvPicPr>
          <p:nvPr/>
        </p:nvPicPr>
        <p:blipFill>
          <a:blip r:embed="rId1"/>
          <a:stretch>
            <a:fillRect/>
          </a:stretch>
        </p:blipFill>
        <p:spPr>
          <a:xfrm>
            <a:off x="10342245" y="1708150"/>
            <a:ext cx="349885" cy="3406140"/>
          </a:xfrm>
          <a:prstGeom prst="rect">
            <a:avLst/>
          </a:prstGeom>
        </p:spPr>
      </p:pic>
      <p:sp>
        <p:nvSpPr>
          <p:cNvPr id="5" name="Right Arrow 4"/>
          <p:cNvSpPr/>
          <p:nvPr/>
        </p:nvSpPr>
        <p:spPr>
          <a:xfrm>
            <a:off x="10692130" y="3251200"/>
            <a:ext cx="742315" cy="319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1"/>
          <p:cNvSpPr>
            <a:spLocks noGrp="1"/>
          </p:cNvSpPr>
          <p:nvPr/>
        </p:nvSpPr>
        <p:spPr>
          <a:xfrm>
            <a:off x="363220" y="5200015"/>
            <a:ext cx="11466195" cy="1188720"/>
          </a:xfrm>
          <a:prstGeom prst="rect">
            <a:avLst/>
          </a:prstGeom>
          <a:ln w="22225">
            <a:noFill/>
          </a:ln>
        </p:spPr>
        <p:txBody>
          <a:bodyPr vert="horz" lIns="36195" tIns="0" rIns="36195"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3600" b="1">
                <a:solidFill>
                  <a:schemeClr val="accent5">
                    <a:lumMod val="75000"/>
                  </a:schemeClr>
                </a:solidFill>
              </a:rPr>
              <a:t>We cannot fix all the vulnerabilities. </a:t>
            </a:r>
            <a:endParaRPr lang="en-US" sz="3600" b="1">
              <a:solidFill>
                <a:schemeClr val="accent5">
                  <a:lumMod val="75000"/>
                </a:schemeClr>
              </a:solidFill>
            </a:endParaRPr>
          </a:p>
        </p:txBody>
      </p:sp>
      <p:sp>
        <p:nvSpPr>
          <p:cNvPr id="2" name="Slide Number Placeholder 1"/>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8255" y="-1905"/>
            <a:ext cx="12208510" cy="69507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a:endParaRPr lang="en-US"/>
          </a:p>
        </p:txBody>
      </p:sp>
      <p:sp>
        <p:nvSpPr>
          <p:cNvPr id="6" name="Title 5"/>
          <p:cNvSpPr>
            <a:spLocks noGrp="1"/>
          </p:cNvSpPr>
          <p:nvPr>
            <p:ph type="ctrTitle"/>
          </p:nvPr>
        </p:nvSpPr>
        <p:spPr>
          <a:xfrm>
            <a:off x="731520" y="1303655"/>
            <a:ext cx="10728960" cy="3757295"/>
          </a:xfrm>
        </p:spPr>
        <p:txBody>
          <a:bodyPr>
            <a:noAutofit/>
          </a:bodyPr>
          <a:p>
            <a:pPr algn="ctr" fontAlgn="auto">
              <a:lnSpc>
                <a:spcPct val="120000"/>
              </a:lnSpc>
            </a:pPr>
            <a:r>
              <a:rPr lang="en-US" sz="4800">
                <a:solidFill>
                  <a:schemeClr val="bg1"/>
                </a:solidFill>
                <a:sym typeface="+mn-ea"/>
              </a:rPr>
              <a:t>There does not exist any</a:t>
            </a:r>
            <a:br>
              <a:rPr lang="en-US" sz="4800">
                <a:solidFill>
                  <a:schemeClr val="bg1"/>
                </a:solidFill>
                <a:sym typeface="+mn-ea"/>
              </a:rPr>
            </a:br>
            <a:r>
              <a:rPr lang="en-US" sz="4800">
                <a:solidFill>
                  <a:schemeClr val="bg1"/>
                </a:solidFill>
                <a:sym typeface="+mn-ea"/>
              </a:rPr>
              <a:t>verification mechanism to protect the integrity of rule execution among different IoT system components.</a:t>
            </a:r>
            <a:endParaRPr lang="en-US" sz="4800">
              <a:solidFill>
                <a:schemeClr val="bg1"/>
              </a:solidFill>
              <a:latin typeface="Microsoft Sans Serif" panose="020B0604020202020204" charset="0"/>
              <a:cs typeface="Microsoft Sans Serif" panose="020B0604020202020204" charset="0"/>
              <a:sym typeface="+mn-ea"/>
            </a:endParaRPr>
          </a:p>
        </p:txBody>
      </p:sp>
      <p:sp>
        <p:nvSpPr>
          <p:cNvPr id="2" name="Slide Number Placeholder 1"/>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 name="Picture 51" descr="House V"/>
          <p:cNvPicPr>
            <a:picLocks noChangeAspect="1"/>
          </p:cNvPicPr>
          <p:nvPr/>
        </p:nvPicPr>
        <p:blipFill>
          <a:blip r:embed="rId1"/>
          <a:stretch>
            <a:fillRect/>
          </a:stretch>
        </p:blipFill>
        <p:spPr>
          <a:xfrm>
            <a:off x="779145" y="2190750"/>
            <a:ext cx="1068705" cy="2854325"/>
          </a:xfrm>
          <a:prstGeom prst="rect">
            <a:avLst/>
          </a:prstGeom>
        </p:spPr>
      </p:pic>
      <p:sp>
        <p:nvSpPr>
          <p:cNvPr id="74" name="Title 1"/>
          <p:cNvSpPr>
            <a:spLocks noGrp="1"/>
          </p:cNvSpPr>
          <p:nvPr/>
        </p:nvSpPr>
        <p:spPr>
          <a:xfrm>
            <a:off x="1691640" y="-58420"/>
            <a:ext cx="8808720" cy="118872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3600" b="1">
                <a:solidFill>
                  <a:schemeClr val="accent5">
                    <a:lumMod val="75000"/>
                  </a:schemeClr>
                </a:solidFill>
              </a:rPr>
              <a:t>We Need A Novel IoT Platform </a:t>
            </a:r>
            <a:endParaRPr lang="en-US" sz="3600" b="1">
              <a:solidFill>
                <a:schemeClr val="accent5">
                  <a:lumMod val="75000"/>
                </a:schemeClr>
              </a:solidFill>
            </a:endParaRPr>
          </a:p>
        </p:txBody>
      </p:sp>
      <p:pic>
        <p:nvPicPr>
          <p:cNvPr id="66" name="Picture 65" descr="Ledger"/>
          <p:cNvPicPr>
            <a:picLocks noChangeAspect="1"/>
          </p:cNvPicPr>
          <p:nvPr/>
        </p:nvPicPr>
        <p:blipFill>
          <a:blip r:embed="rId2"/>
          <a:stretch>
            <a:fillRect/>
          </a:stretch>
        </p:blipFill>
        <p:spPr>
          <a:xfrm>
            <a:off x="4930140" y="2432050"/>
            <a:ext cx="2396490" cy="2707640"/>
          </a:xfrm>
          <a:prstGeom prst="rect">
            <a:avLst/>
          </a:prstGeom>
        </p:spPr>
      </p:pic>
      <p:cxnSp>
        <p:nvCxnSpPr>
          <p:cNvPr id="10" name="Straight Arrow Connector 9"/>
          <p:cNvCxnSpPr/>
          <p:nvPr/>
        </p:nvCxnSpPr>
        <p:spPr>
          <a:xfrm flipV="1">
            <a:off x="2734945" y="3127375"/>
            <a:ext cx="2231390" cy="4445"/>
          </a:xfrm>
          <a:prstGeom prst="straightConnector1">
            <a:avLst/>
          </a:prstGeom>
          <a:ln w="31750" cmpd="sng">
            <a:solidFill>
              <a:srgbClr val="FFC000"/>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7315835" y="3126740"/>
            <a:ext cx="2195195" cy="5080"/>
          </a:xfrm>
          <a:prstGeom prst="straightConnector1">
            <a:avLst/>
          </a:prstGeom>
          <a:ln w="28575"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7298055" y="4389755"/>
            <a:ext cx="2201545" cy="2540"/>
          </a:xfrm>
          <a:prstGeom prst="straightConnector1">
            <a:avLst/>
          </a:prstGeom>
          <a:ln w="31750" cmpd="sng">
            <a:solidFill>
              <a:schemeClr val="accent6"/>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2712085" y="4375150"/>
            <a:ext cx="2212340" cy="0"/>
          </a:xfrm>
          <a:prstGeom prst="straightConnector1">
            <a:avLst/>
          </a:prstGeom>
          <a:ln w="28575"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pic>
        <p:nvPicPr>
          <p:cNvPr id="7" name="Picture 6" descr="sensor"/>
          <p:cNvPicPr>
            <a:picLocks noChangeAspect="1"/>
          </p:cNvPicPr>
          <p:nvPr/>
        </p:nvPicPr>
        <p:blipFill>
          <a:blip r:embed="rId3"/>
          <a:stretch>
            <a:fillRect/>
          </a:stretch>
        </p:blipFill>
        <p:spPr>
          <a:xfrm>
            <a:off x="926465" y="2744470"/>
            <a:ext cx="774065" cy="774065"/>
          </a:xfrm>
          <a:prstGeom prst="rect">
            <a:avLst/>
          </a:prstGeom>
        </p:spPr>
      </p:pic>
      <p:pic>
        <p:nvPicPr>
          <p:cNvPr id="9" name="Picture 8"/>
          <p:cNvPicPr>
            <a:picLocks noChangeAspect="1"/>
          </p:cNvPicPr>
          <p:nvPr/>
        </p:nvPicPr>
        <p:blipFill>
          <a:blip r:embed="rId4"/>
          <a:srcRect l="22159" t="10032" r="21331" b="9482"/>
          <a:stretch>
            <a:fillRect/>
          </a:stretch>
        </p:blipFill>
        <p:spPr>
          <a:xfrm>
            <a:off x="1076325" y="3876040"/>
            <a:ext cx="645795" cy="924560"/>
          </a:xfrm>
          <a:prstGeom prst="roundRect">
            <a:avLst/>
          </a:prstGeom>
        </p:spPr>
      </p:pic>
      <p:sp>
        <p:nvSpPr>
          <p:cNvPr id="13" name="Rectangle 12"/>
          <p:cNvSpPr/>
          <p:nvPr/>
        </p:nvSpPr>
        <p:spPr>
          <a:xfrm>
            <a:off x="2084705" y="2610485"/>
            <a:ext cx="614045" cy="235077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endParaRPr>
          </a:p>
        </p:txBody>
      </p:sp>
      <p:cxnSp>
        <p:nvCxnSpPr>
          <p:cNvPr id="14" name="Straight Arrow Connector 13"/>
          <p:cNvCxnSpPr/>
          <p:nvPr/>
        </p:nvCxnSpPr>
        <p:spPr>
          <a:xfrm flipV="1">
            <a:off x="1700530" y="3120390"/>
            <a:ext cx="397510" cy="6985"/>
          </a:xfrm>
          <a:prstGeom prst="straightConnector1">
            <a:avLst/>
          </a:prstGeom>
          <a:ln w="28575"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631950" y="4368165"/>
            <a:ext cx="431165" cy="6985"/>
          </a:xfrm>
          <a:prstGeom prst="straightConnector1">
            <a:avLst/>
          </a:prstGeom>
          <a:ln w="28575"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nvSpPr>
        <p:spPr>
          <a:xfrm>
            <a:off x="9521825" y="2432050"/>
            <a:ext cx="1287780" cy="2613025"/>
          </a:xfrm>
          <a:prstGeom prst="rect">
            <a:avLst/>
          </a:prstGeom>
          <a:ln w="25400">
            <a:solidFill>
              <a:schemeClr val="tx1"/>
            </a:solid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1800"/>
              <a:t>Trigger-Action Platforms</a:t>
            </a:r>
            <a:endParaRPr lang="en-US" sz="1800"/>
          </a:p>
        </p:txBody>
      </p:sp>
      <p:sp>
        <p:nvSpPr>
          <p:cNvPr id="55" name="Title 1"/>
          <p:cNvSpPr>
            <a:spLocks noGrp="1"/>
          </p:cNvSpPr>
          <p:nvPr/>
        </p:nvSpPr>
        <p:spPr>
          <a:xfrm>
            <a:off x="2623820" y="2675890"/>
            <a:ext cx="2439035" cy="395605"/>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b="1">
                <a:solidFill>
                  <a:srgbClr val="C00000"/>
                </a:solidFill>
              </a:rPr>
              <a:t>Triggering Event</a:t>
            </a:r>
            <a:endParaRPr lang="en-US" altLang="en-US" sz="1800" b="1">
              <a:solidFill>
                <a:srgbClr val="C00000"/>
              </a:solidFill>
            </a:endParaRPr>
          </a:p>
        </p:txBody>
      </p:sp>
      <p:sp>
        <p:nvSpPr>
          <p:cNvPr id="16" name="Text Box 15"/>
          <p:cNvSpPr txBox="1"/>
          <p:nvPr/>
        </p:nvSpPr>
        <p:spPr>
          <a:xfrm rot="5400000">
            <a:off x="1379220" y="3653790"/>
            <a:ext cx="2034540" cy="368300"/>
          </a:xfrm>
          <a:prstGeom prst="rect">
            <a:avLst/>
          </a:prstGeom>
          <a:noFill/>
        </p:spPr>
        <p:txBody>
          <a:bodyPr wrap="square" rtlCol="0" anchor="t">
            <a:spAutoFit/>
          </a:bodyPr>
          <a:p>
            <a:pPr algn="ctr"/>
            <a:r>
              <a:rPr lang="en-US">
                <a:sym typeface="+mn-ea"/>
              </a:rPr>
              <a:t>IoT Gateways</a:t>
            </a:r>
            <a:endParaRPr lang="en-US"/>
          </a:p>
        </p:txBody>
      </p:sp>
      <p:sp>
        <p:nvSpPr>
          <p:cNvPr id="19" name="Oval 18"/>
          <p:cNvSpPr/>
          <p:nvPr/>
        </p:nvSpPr>
        <p:spPr>
          <a:xfrm>
            <a:off x="3691255" y="2339340"/>
            <a:ext cx="319405" cy="307975"/>
          </a:xfrm>
          <a:prstGeom prst="ellipse">
            <a:avLst/>
          </a:prstGeom>
          <a:solidFill>
            <a:schemeClr val="bg1"/>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rgbClr val="C00000"/>
                </a:solidFill>
              </a:rPr>
              <a:t>1</a:t>
            </a:r>
            <a:endParaRPr lang="en-US" b="1">
              <a:solidFill>
                <a:srgbClr val="C00000"/>
              </a:solidFill>
            </a:endParaRPr>
          </a:p>
        </p:txBody>
      </p:sp>
      <p:pic>
        <p:nvPicPr>
          <p:cNvPr id="71" name="Picture 70" descr="469629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2315" y="1191895"/>
            <a:ext cx="569595" cy="631825"/>
          </a:xfrm>
          <a:prstGeom prst="rect">
            <a:avLst/>
          </a:prstGeom>
        </p:spPr>
      </p:pic>
      <p:cxnSp>
        <p:nvCxnSpPr>
          <p:cNvPr id="21" name="Straight Arrow Connector 20"/>
          <p:cNvCxnSpPr/>
          <p:nvPr/>
        </p:nvCxnSpPr>
        <p:spPr>
          <a:xfrm>
            <a:off x="6112510" y="1828165"/>
            <a:ext cx="0" cy="632460"/>
          </a:xfrm>
          <a:prstGeom prst="straightConnector1">
            <a:avLst/>
          </a:prstGeom>
          <a:ln w="31750" cmpd="sng">
            <a:solidFill>
              <a:schemeClr val="accent1">
                <a:lumMod val="75000"/>
              </a:schemeClr>
            </a:solidFill>
            <a:prstDash val="solid"/>
            <a:tailEnd type="triangle" w="lg" len="med"/>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371090" y="5471160"/>
            <a:ext cx="4092575" cy="1059180"/>
            <a:chOff x="9437" y="8769"/>
            <a:chExt cx="5422" cy="1668"/>
          </a:xfrm>
        </p:grpSpPr>
        <p:sp>
          <p:nvSpPr>
            <p:cNvPr id="23" name="Rectangle 22"/>
            <p:cNvSpPr/>
            <p:nvPr/>
          </p:nvSpPr>
          <p:spPr>
            <a:xfrm>
              <a:off x="9437" y="8769"/>
              <a:ext cx="5422" cy="557"/>
            </a:xfrm>
            <a:prstGeom prst="rect">
              <a:avLst/>
            </a:pr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solidFill>
                    <a:schemeClr val="tx1"/>
                  </a:solidFill>
                </a:rPr>
                <a:t>User's Rule:   Bob</a:t>
              </a:r>
              <a:endParaRPr lang="en-US">
                <a:solidFill>
                  <a:schemeClr val="tx1"/>
                </a:solidFill>
              </a:endParaRPr>
            </a:p>
          </p:txBody>
        </p:sp>
        <p:sp>
          <p:nvSpPr>
            <p:cNvPr id="24" name="Rectangle 23"/>
            <p:cNvSpPr/>
            <p:nvPr/>
          </p:nvSpPr>
          <p:spPr>
            <a:xfrm>
              <a:off x="9437" y="9325"/>
              <a:ext cx="5422" cy="556"/>
            </a:xfrm>
            <a:prstGeom prst="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solidFill>
                    <a:schemeClr val="tx1"/>
                  </a:solidFill>
                </a:rPr>
                <a:t>Triggering Event:  User Arrives Home</a:t>
              </a:r>
              <a:endParaRPr lang="en-US">
                <a:solidFill>
                  <a:schemeClr val="tx1"/>
                </a:solidFill>
              </a:endParaRPr>
            </a:p>
          </p:txBody>
        </p:sp>
        <p:sp>
          <p:nvSpPr>
            <p:cNvPr id="25" name="Rectangle 24"/>
            <p:cNvSpPr/>
            <p:nvPr/>
          </p:nvSpPr>
          <p:spPr>
            <a:xfrm>
              <a:off x="9437" y="9881"/>
              <a:ext cx="5422" cy="556"/>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solidFill>
                    <a:schemeClr val="tx1"/>
                  </a:solidFill>
                </a:rPr>
                <a:t>Action Event:   Unlock the door</a:t>
              </a:r>
              <a:endParaRPr lang="en-US">
                <a:solidFill>
                  <a:schemeClr val="tx1"/>
                </a:solidFill>
              </a:endParaRPr>
            </a:p>
          </p:txBody>
        </p:sp>
      </p:grpSp>
      <p:sp>
        <p:nvSpPr>
          <p:cNvPr id="32" name="Text Box 31"/>
          <p:cNvSpPr txBox="1"/>
          <p:nvPr/>
        </p:nvSpPr>
        <p:spPr>
          <a:xfrm>
            <a:off x="6402705" y="1173480"/>
            <a:ext cx="5233035" cy="706755"/>
          </a:xfrm>
          <a:prstGeom prst="rect">
            <a:avLst/>
          </a:prstGeom>
          <a:noFill/>
        </p:spPr>
        <p:txBody>
          <a:bodyPr wrap="square" rtlCol="0" anchor="t">
            <a:spAutoFit/>
          </a:bodyPr>
          <a:p>
            <a:pPr algn="l" fontAlgn="auto">
              <a:lnSpc>
                <a:spcPct val="100000"/>
              </a:lnSpc>
            </a:pPr>
            <a:r>
              <a:rPr lang="en-US" altLang="zh-CN" sz="2000" b="1">
                <a:solidFill>
                  <a:schemeClr val="accent5">
                    <a:lumMod val="75000"/>
                  </a:schemeClr>
                </a:solidFill>
                <a:sym typeface="+mn-ea"/>
              </a:rPr>
              <a:t>Bob's Rule =</a:t>
            </a:r>
            <a:r>
              <a:rPr lang="zh-CN" altLang="en-US" sz="2000" b="1">
                <a:solidFill>
                  <a:schemeClr val="accent5">
                    <a:lumMod val="75000"/>
                  </a:schemeClr>
                </a:solidFill>
                <a:sym typeface="+mn-ea"/>
              </a:rPr>
              <a:t>“</a:t>
            </a:r>
            <a:r>
              <a:rPr lang="en-US" sz="2000" b="1">
                <a:solidFill>
                  <a:schemeClr val="accent5">
                    <a:lumMod val="75000"/>
                  </a:schemeClr>
                </a:solidFill>
                <a:sym typeface="+mn-ea"/>
              </a:rPr>
              <a:t>If </a:t>
            </a:r>
            <a:r>
              <a:rPr lang="en-US" sz="2000">
                <a:solidFill>
                  <a:schemeClr val="tx1"/>
                </a:solidFill>
                <a:sym typeface="+mn-ea"/>
              </a:rPr>
              <a:t>the </a:t>
            </a:r>
            <a:r>
              <a:rPr lang="en-US" sz="2000">
                <a:sym typeface="+mn-ea"/>
              </a:rPr>
              <a:t>user arrives home,   </a:t>
            </a:r>
            <a:endParaRPr lang="en-US" sz="2000">
              <a:sym typeface="+mn-ea"/>
            </a:endParaRPr>
          </a:p>
          <a:p>
            <a:pPr algn="ctr" fontAlgn="auto">
              <a:lnSpc>
                <a:spcPct val="100000"/>
              </a:lnSpc>
            </a:pPr>
            <a:r>
              <a:rPr lang="en-US" sz="2000" b="1">
                <a:solidFill>
                  <a:schemeClr val="accent5">
                    <a:lumMod val="75000"/>
                  </a:schemeClr>
                </a:solidFill>
                <a:sym typeface="+mn-ea"/>
              </a:rPr>
              <a:t>then </a:t>
            </a:r>
            <a:r>
              <a:rPr lang="en-US" sz="2000">
                <a:solidFill>
                  <a:schemeClr val="tx1"/>
                </a:solidFill>
                <a:sym typeface="+mn-ea"/>
              </a:rPr>
              <a:t>unlock the door </a:t>
            </a:r>
            <a:r>
              <a:rPr lang="en-US" sz="2000" b="1">
                <a:solidFill>
                  <a:schemeClr val="accent5">
                    <a:lumMod val="75000"/>
                  </a:schemeClr>
                </a:solidFill>
                <a:sym typeface="+mn-ea"/>
              </a:rPr>
              <a:t>and</a:t>
            </a:r>
            <a:r>
              <a:rPr lang="en-US" sz="2000">
                <a:solidFill>
                  <a:schemeClr val="tx1"/>
                </a:solidFill>
                <a:sym typeface="+mn-ea"/>
              </a:rPr>
              <a:t> turn on the light.</a:t>
            </a:r>
            <a:r>
              <a:rPr lang="zh-CN" altLang="en-US" sz="2000" b="1">
                <a:solidFill>
                  <a:schemeClr val="accent5">
                    <a:lumMod val="75000"/>
                  </a:schemeClr>
                </a:solidFill>
                <a:sym typeface="+mn-ea"/>
              </a:rPr>
              <a:t>”</a:t>
            </a:r>
            <a:endParaRPr lang="zh-CN" altLang="en-US" sz="2000" b="1">
              <a:solidFill>
                <a:schemeClr val="accent5">
                  <a:lumMod val="75000"/>
                </a:schemeClr>
              </a:solidFill>
              <a:sym typeface="+mn-ea"/>
            </a:endParaRPr>
          </a:p>
        </p:txBody>
      </p:sp>
      <p:cxnSp>
        <p:nvCxnSpPr>
          <p:cNvPr id="27" name="Straight Connector 26"/>
          <p:cNvCxnSpPr/>
          <p:nvPr/>
        </p:nvCxnSpPr>
        <p:spPr>
          <a:xfrm flipH="1">
            <a:off x="5711190" y="4772660"/>
            <a:ext cx="1270" cy="622935"/>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Title 1"/>
          <p:cNvSpPr>
            <a:spLocks noGrp="1"/>
          </p:cNvSpPr>
          <p:nvPr/>
        </p:nvSpPr>
        <p:spPr>
          <a:xfrm>
            <a:off x="7259320" y="2703195"/>
            <a:ext cx="2258060" cy="395605"/>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b="1">
                <a:solidFill>
                  <a:srgbClr val="C00000"/>
                </a:solidFill>
              </a:rPr>
              <a:t>Triggering Event</a:t>
            </a:r>
            <a:endParaRPr lang="en-US" altLang="en-US" sz="1800" b="1">
              <a:solidFill>
                <a:srgbClr val="C00000"/>
              </a:solidFill>
            </a:endParaRPr>
          </a:p>
        </p:txBody>
      </p:sp>
      <p:cxnSp>
        <p:nvCxnSpPr>
          <p:cNvPr id="37" name="Straight Connector 36"/>
          <p:cNvCxnSpPr/>
          <p:nvPr/>
        </p:nvCxnSpPr>
        <p:spPr>
          <a:xfrm flipH="1">
            <a:off x="5257165" y="2291715"/>
            <a:ext cx="1905" cy="71374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Double Brace 37"/>
          <p:cNvSpPr/>
          <p:nvPr/>
        </p:nvSpPr>
        <p:spPr>
          <a:xfrm>
            <a:off x="1469390" y="1250950"/>
            <a:ext cx="3319145" cy="728980"/>
          </a:xfrm>
          <a:prstGeom prst="bracePair">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l" defTabSz="914400">
              <a:tabLst>
                <a:tab pos="1074420" algn="l"/>
              </a:tabLst>
            </a:pPr>
            <a:r>
              <a:rPr lang="en-US" b="1"/>
              <a:t>Verify</a:t>
            </a:r>
            <a:r>
              <a:rPr lang="en-US"/>
              <a:t>:  triggering event</a:t>
            </a:r>
            <a:endParaRPr lang="en-US"/>
          </a:p>
          <a:p>
            <a:pPr algn="l"/>
            <a:r>
              <a:rPr lang="en-US" b="1"/>
              <a:t>Generate</a:t>
            </a:r>
            <a:r>
              <a:rPr lang="en-US"/>
              <a:t>:  id of next step</a:t>
            </a:r>
            <a:endParaRPr lang="en-US"/>
          </a:p>
        </p:txBody>
      </p:sp>
      <p:cxnSp>
        <p:nvCxnSpPr>
          <p:cNvPr id="39" name="Elbow Connector 38"/>
          <p:cNvCxnSpPr/>
          <p:nvPr/>
        </p:nvCxnSpPr>
        <p:spPr>
          <a:xfrm rot="5400000" flipV="1">
            <a:off x="4682490" y="1726565"/>
            <a:ext cx="683260" cy="469900"/>
          </a:xfrm>
          <a:prstGeom prst="bentConnector3">
            <a:avLst>
              <a:gd name="adj1" fmla="val -2230"/>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8127365" y="2350770"/>
            <a:ext cx="319405" cy="307975"/>
          </a:xfrm>
          <a:prstGeom prst="ellipse">
            <a:avLst/>
          </a:prstGeom>
          <a:solidFill>
            <a:schemeClr val="bg1"/>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rgbClr val="C00000"/>
                </a:solidFill>
              </a:rPr>
              <a:t>2</a:t>
            </a:r>
            <a:endParaRPr lang="en-US" b="1">
              <a:solidFill>
                <a:srgbClr val="C00000"/>
              </a:solidFill>
            </a:endParaRPr>
          </a:p>
        </p:txBody>
      </p:sp>
      <p:sp>
        <p:nvSpPr>
          <p:cNvPr id="41" name="Oval 40"/>
          <p:cNvSpPr/>
          <p:nvPr/>
        </p:nvSpPr>
        <p:spPr>
          <a:xfrm>
            <a:off x="8127365" y="3673475"/>
            <a:ext cx="319405" cy="307975"/>
          </a:xfrm>
          <a:prstGeom prst="ellipse">
            <a:avLst/>
          </a:prstGeom>
          <a:solidFill>
            <a:schemeClr val="bg1"/>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rgbClr val="C00000"/>
                </a:solidFill>
              </a:rPr>
              <a:t>3</a:t>
            </a:r>
            <a:endParaRPr lang="en-US" b="1">
              <a:solidFill>
                <a:srgbClr val="C00000"/>
              </a:solidFill>
            </a:endParaRPr>
          </a:p>
        </p:txBody>
      </p:sp>
      <p:sp>
        <p:nvSpPr>
          <p:cNvPr id="42" name="Title 1"/>
          <p:cNvSpPr>
            <a:spLocks noGrp="1"/>
          </p:cNvSpPr>
          <p:nvPr/>
        </p:nvSpPr>
        <p:spPr>
          <a:xfrm>
            <a:off x="7355205" y="3994150"/>
            <a:ext cx="2052320" cy="395605"/>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b="1">
                <a:solidFill>
                  <a:srgbClr val="C00000"/>
                </a:solidFill>
              </a:rPr>
              <a:t>Action Event</a:t>
            </a:r>
            <a:endParaRPr lang="en-US" altLang="en-US" sz="1800" b="1">
              <a:solidFill>
                <a:srgbClr val="C00000"/>
              </a:solidFill>
            </a:endParaRPr>
          </a:p>
        </p:txBody>
      </p:sp>
      <p:cxnSp>
        <p:nvCxnSpPr>
          <p:cNvPr id="47" name="Straight Connector 46"/>
          <p:cNvCxnSpPr/>
          <p:nvPr/>
        </p:nvCxnSpPr>
        <p:spPr>
          <a:xfrm>
            <a:off x="6967220" y="4548505"/>
            <a:ext cx="3175" cy="423545"/>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6200000" flipV="1">
            <a:off x="6584950" y="5360670"/>
            <a:ext cx="1036955" cy="274955"/>
          </a:xfrm>
          <a:prstGeom prst="bentConnector3">
            <a:avLst>
              <a:gd name="adj1" fmla="val -122"/>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Double Brace 48"/>
          <p:cNvSpPr/>
          <p:nvPr/>
        </p:nvSpPr>
        <p:spPr>
          <a:xfrm>
            <a:off x="7295515" y="5592445"/>
            <a:ext cx="3568700" cy="813435"/>
          </a:xfrm>
          <a:prstGeom prst="bracePair">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l"/>
            <a:r>
              <a:rPr lang="en-US" b="1"/>
              <a:t>Verify</a:t>
            </a:r>
            <a:r>
              <a:rPr lang="en-US"/>
              <a:t>: action event's id, </a:t>
            </a:r>
            <a:endParaRPr lang="en-US"/>
          </a:p>
          <a:p>
            <a:pPr algn="l"/>
            <a:r>
              <a:rPr lang="en-US"/>
              <a:t>            triggering event record,</a:t>
            </a:r>
            <a:endParaRPr lang="en-US"/>
          </a:p>
          <a:p>
            <a:pPr algn="l"/>
            <a:r>
              <a:rPr lang="en-US"/>
              <a:t>            record of Bob's rule</a:t>
            </a:r>
            <a:endParaRPr lang="en-US"/>
          </a:p>
        </p:txBody>
      </p:sp>
      <p:sp>
        <p:nvSpPr>
          <p:cNvPr id="50" name="Oval 49"/>
          <p:cNvSpPr/>
          <p:nvPr/>
        </p:nvSpPr>
        <p:spPr>
          <a:xfrm>
            <a:off x="3683635" y="3684270"/>
            <a:ext cx="319405" cy="307975"/>
          </a:xfrm>
          <a:prstGeom prst="ellipse">
            <a:avLst/>
          </a:prstGeom>
          <a:solidFill>
            <a:schemeClr val="bg1"/>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rgbClr val="C00000"/>
                </a:solidFill>
              </a:rPr>
              <a:t>4</a:t>
            </a:r>
            <a:endParaRPr lang="en-US" b="1">
              <a:solidFill>
                <a:srgbClr val="C00000"/>
              </a:solidFill>
            </a:endParaRPr>
          </a:p>
        </p:txBody>
      </p:sp>
      <p:sp>
        <p:nvSpPr>
          <p:cNvPr id="51" name="Title 1"/>
          <p:cNvSpPr>
            <a:spLocks noGrp="1"/>
          </p:cNvSpPr>
          <p:nvPr/>
        </p:nvSpPr>
        <p:spPr>
          <a:xfrm>
            <a:off x="3013710" y="3981450"/>
            <a:ext cx="1580515" cy="395605"/>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b="1">
                <a:solidFill>
                  <a:srgbClr val="C00000"/>
                </a:solidFill>
              </a:rPr>
              <a:t>Actions</a:t>
            </a:r>
            <a:endParaRPr lang="en-US" altLang="en-US" sz="1800" b="1">
              <a:solidFill>
                <a:srgbClr val="C00000"/>
              </a:solidFill>
            </a:endParaRPr>
          </a:p>
        </p:txBody>
      </p:sp>
      <p:sp>
        <p:nvSpPr>
          <p:cNvPr id="53" name="Text Box 52"/>
          <p:cNvSpPr txBox="1"/>
          <p:nvPr/>
        </p:nvSpPr>
        <p:spPr>
          <a:xfrm>
            <a:off x="4253230" y="4622800"/>
            <a:ext cx="1299210" cy="645160"/>
          </a:xfrm>
          <a:prstGeom prst="rect">
            <a:avLst/>
          </a:prstGeom>
          <a:noFill/>
        </p:spPr>
        <p:txBody>
          <a:bodyPr wrap="none" rtlCol="0">
            <a:spAutoFit/>
          </a:bodyPr>
          <a:p>
            <a:r>
              <a:rPr lang="en-US"/>
              <a:t>Distributed</a:t>
            </a:r>
            <a:endParaRPr lang="en-US"/>
          </a:p>
          <a:p>
            <a:pPr algn="ctr"/>
            <a:r>
              <a:rPr lang="en-US"/>
              <a:t>Ledger</a:t>
            </a:r>
            <a:endParaRPr lang="en-US"/>
          </a:p>
        </p:txBody>
      </p:sp>
      <p:sp>
        <p:nvSpPr>
          <p:cNvPr id="2" name="Slide Number Placeholder 1"/>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 name="Title 1"/>
          <p:cNvSpPr>
            <a:spLocks noGrp="1"/>
          </p:cNvSpPr>
          <p:nvPr/>
        </p:nvSpPr>
        <p:spPr>
          <a:xfrm>
            <a:off x="7827645" y="1517015"/>
            <a:ext cx="1489075" cy="62484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400">
                <a:solidFill>
                  <a:schemeClr val="tx1"/>
                </a:solidFill>
              </a:rPr>
              <a:t>Action</a:t>
            </a:r>
            <a:endParaRPr lang="en-US" altLang="en-US" sz="1400">
              <a:solidFill>
                <a:schemeClr val="tx1"/>
              </a:solidFill>
            </a:endParaRPr>
          </a:p>
          <a:p>
            <a:pPr algn="ctr" fontAlgn="auto">
              <a:lnSpc>
                <a:spcPct val="100000"/>
              </a:lnSpc>
            </a:pPr>
            <a:r>
              <a:rPr lang="en-US" altLang="en-US" sz="1400">
                <a:solidFill>
                  <a:schemeClr val="tx1"/>
                </a:solidFill>
              </a:rPr>
              <a:t>Execution</a:t>
            </a:r>
            <a:endParaRPr lang="en-US" altLang="en-US" sz="1400">
              <a:solidFill>
                <a:schemeClr val="tx1"/>
              </a:solidFill>
            </a:endParaRPr>
          </a:p>
        </p:txBody>
      </p:sp>
      <p:sp>
        <p:nvSpPr>
          <p:cNvPr id="59" name="Title 1"/>
          <p:cNvSpPr>
            <a:spLocks noGrp="1"/>
          </p:cNvSpPr>
          <p:nvPr/>
        </p:nvSpPr>
        <p:spPr>
          <a:xfrm>
            <a:off x="6739890" y="1519555"/>
            <a:ext cx="1489075" cy="62484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400">
                <a:solidFill>
                  <a:schemeClr val="tx1"/>
                </a:solidFill>
              </a:rPr>
              <a:t>Triggering</a:t>
            </a:r>
            <a:endParaRPr lang="en-US" altLang="en-US" sz="1400">
              <a:solidFill>
                <a:schemeClr val="tx1"/>
              </a:solidFill>
            </a:endParaRPr>
          </a:p>
          <a:p>
            <a:pPr algn="ctr" fontAlgn="auto">
              <a:lnSpc>
                <a:spcPct val="100000"/>
              </a:lnSpc>
            </a:pPr>
            <a:r>
              <a:rPr lang="en-US" altLang="en-US" sz="1400">
                <a:solidFill>
                  <a:schemeClr val="tx1"/>
                </a:solidFill>
              </a:rPr>
              <a:t>Events</a:t>
            </a:r>
            <a:endParaRPr lang="en-US" altLang="en-US" sz="1400">
              <a:solidFill>
                <a:schemeClr val="tx1"/>
              </a:solidFill>
            </a:endParaRPr>
          </a:p>
        </p:txBody>
      </p:sp>
      <p:sp>
        <p:nvSpPr>
          <p:cNvPr id="57" name="Title 1"/>
          <p:cNvSpPr>
            <a:spLocks noGrp="1"/>
          </p:cNvSpPr>
          <p:nvPr/>
        </p:nvSpPr>
        <p:spPr>
          <a:xfrm>
            <a:off x="5612765" y="1519555"/>
            <a:ext cx="1673225" cy="62484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400">
                <a:solidFill>
                  <a:schemeClr val="tx1"/>
                </a:solidFill>
              </a:rPr>
              <a:t>Rule</a:t>
            </a:r>
            <a:endParaRPr lang="en-US" altLang="en-US" sz="1400">
              <a:solidFill>
                <a:schemeClr val="tx1"/>
              </a:solidFill>
            </a:endParaRPr>
          </a:p>
          <a:p>
            <a:pPr algn="ctr" fontAlgn="auto">
              <a:lnSpc>
                <a:spcPct val="100000"/>
              </a:lnSpc>
            </a:pPr>
            <a:r>
              <a:rPr lang="en-US" altLang="en-US" sz="1400">
                <a:solidFill>
                  <a:schemeClr val="tx1"/>
                </a:solidFill>
              </a:rPr>
              <a:t>Settings</a:t>
            </a:r>
            <a:endParaRPr lang="en-US" altLang="en-US" sz="1400">
              <a:solidFill>
                <a:schemeClr val="tx1"/>
              </a:solidFill>
            </a:endParaRPr>
          </a:p>
        </p:txBody>
      </p:sp>
      <p:pic>
        <p:nvPicPr>
          <p:cNvPr id="52" name="Picture 51" descr="House V"/>
          <p:cNvPicPr>
            <a:picLocks noChangeAspect="1"/>
          </p:cNvPicPr>
          <p:nvPr/>
        </p:nvPicPr>
        <p:blipFill>
          <a:blip r:embed="rId1"/>
          <a:stretch>
            <a:fillRect/>
          </a:stretch>
        </p:blipFill>
        <p:spPr>
          <a:xfrm>
            <a:off x="857250" y="1681480"/>
            <a:ext cx="1621155" cy="4985385"/>
          </a:xfrm>
          <a:prstGeom prst="rect">
            <a:avLst/>
          </a:prstGeom>
        </p:spPr>
      </p:pic>
      <p:sp>
        <p:nvSpPr>
          <p:cNvPr id="31" name="Title 1"/>
          <p:cNvSpPr>
            <a:spLocks noGrp="1"/>
          </p:cNvSpPr>
          <p:nvPr/>
        </p:nvSpPr>
        <p:spPr>
          <a:xfrm>
            <a:off x="5231765" y="2543175"/>
            <a:ext cx="4395470" cy="3852545"/>
          </a:xfrm>
          <a:prstGeom prst="rect">
            <a:avLst/>
          </a:prstGeom>
          <a:solidFill>
            <a:schemeClr val="bg1"/>
          </a:solidFill>
          <a:ln w="22225">
            <a:solidFill>
              <a:schemeClr val="tx1"/>
            </a:solidFill>
          </a:ln>
        </p:spPr>
        <p:txBody>
          <a:bodyPr vert="horz" lIns="36195" tIns="0" rIns="36195"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auto">
              <a:lnSpc>
                <a:spcPct val="120000"/>
              </a:lnSpc>
            </a:pPr>
            <a:endParaRPr lang="en-US" sz="1800"/>
          </a:p>
          <a:p>
            <a:pPr algn="r" fontAlgn="auto">
              <a:lnSpc>
                <a:spcPct val="120000"/>
              </a:lnSpc>
            </a:pPr>
            <a:endParaRPr lang="en-US" sz="1800" b="1"/>
          </a:p>
        </p:txBody>
      </p:sp>
      <p:sp>
        <p:nvSpPr>
          <p:cNvPr id="5" name="Title 4"/>
          <p:cNvSpPr>
            <a:spLocks noGrp="1"/>
          </p:cNvSpPr>
          <p:nvPr>
            <p:ph type="ctrTitle"/>
          </p:nvPr>
        </p:nvSpPr>
        <p:spPr>
          <a:xfrm>
            <a:off x="100965" y="99060"/>
            <a:ext cx="11990070" cy="1003935"/>
          </a:xfrm>
        </p:spPr>
        <p:txBody>
          <a:bodyPr>
            <a:noAutofit/>
          </a:bodyPr>
          <a:p>
            <a:pPr algn="ctr" fontAlgn="auto">
              <a:lnSpc>
                <a:spcPct val="110000"/>
              </a:lnSpc>
            </a:pPr>
            <a:r>
              <a:rPr lang="en-US" sz="3600" b="1">
                <a:solidFill>
                  <a:schemeClr val="accent5">
                    <a:lumMod val="75000"/>
                  </a:schemeClr>
                </a:solidFill>
                <a:latin typeface="Microsoft Sans Serif" panose="020B0604020202020204" charset="0"/>
                <a:cs typeface="Microsoft Sans Serif" panose="020B0604020202020204" charset="0"/>
              </a:rPr>
              <a:t>Our Framework : Ruledger</a:t>
            </a:r>
            <a:r>
              <a:rPr lang="en-US" sz="3600" b="1">
                <a:solidFill>
                  <a:schemeClr val="accent3">
                    <a:lumMod val="50000"/>
                  </a:schemeClr>
                </a:solidFill>
                <a:latin typeface="Microsoft Sans Serif" panose="020B0604020202020204" charset="0"/>
                <a:cs typeface="Microsoft Sans Serif" panose="020B0604020202020204" charset="0"/>
              </a:rPr>
              <a:t> </a:t>
            </a:r>
            <a:br>
              <a:rPr lang="en-US" sz="3600">
                <a:solidFill>
                  <a:schemeClr val="accent3">
                    <a:lumMod val="50000"/>
                  </a:schemeClr>
                </a:solidFill>
                <a:latin typeface="Microsoft Sans Serif" panose="020B0604020202020204" charset="0"/>
                <a:cs typeface="Microsoft Sans Serif" panose="020B0604020202020204" charset="0"/>
              </a:rPr>
            </a:br>
            <a:r>
              <a:rPr lang="en-US" altLang="zh-CN" sz="2400">
                <a:solidFill>
                  <a:schemeClr val="tx1"/>
                </a:solidFill>
                <a:latin typeface="Microsoft Sans Serif" panose="020B0604020202020204" charset="0"/>
                <a:cs typeface="Microsoft Sans Serif" panose="020B0604020202020204" charset="0"/>
              </a:rPr>
              <a:t>a distributed ledger-based IoT platform for event and rule verification</a:t>
            </a:r>
            <a:endParaRPr lang="en-US" altLang="zh-CN" sz="2400">
              <a:solidFill>
                <a:schemeClr val="tx1"/>
              </a:solidFill>
              <a:latin typeface="Microsoft Sans Serif" panose="020B0604020202020204" charset="0"/>
              <a:cs typeface="Microsoft Sans Serif" panose="020B0604020202020204" charset="0"/>
            </a:endParaRPr>
          </a:p>
        </p:txBody>
      </p:sp>
      <p:sp>
        <p:nvSpPr>
          <p:cNvPr id="30" name="Title 1"/>
          <p:cNvSpPr>
            <a:spLocks noGrp="1"/>
          </p:cNvSpPr>
          <p:nvPr/>
        </p:nvSpPr>
        <p:spPr>
          <a:xfrm>
            <a:off x="10070465" y="2543175"/>
            <a:ext cx="1239520" cy="3765550"/>
          </a:xfrm>
          <a:prstGeom prst="rect">
            <a:avLst/>
          </a:prstGeom>
          <a:ln w="22225">
            <a:solidFill>
              <a:schemeClr val="tx1"/>
            </a:solid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1800" b="1"/>
              <a:t>Trigger-Action Platforms</a:t>
            </a:r>
            <a:endParaRPr lang="en-US" sz="1800" b="1"/>
          </a:p>
        </p:txBody>
      </p:sp>
      <p:pic>
        <p:nvPicPr>
          <p:cNvPr id="8" name="Picture 7" descr="sensor"/>
          <p:cNvPicPr>
            <a:picLocks noChangeAspect="1"/>
          </p:cNvPicPr>
          <p:nvPr/>
        </p:nvPicPr>
        <p:blipFill>
          <a:blip r:embed="rId2"/>
          <a:stretch>
            <a:fillRect/>
          </a:stretch>
        </p:blipFill>
        <p:spPr>
          <a:xfrm>
            <a:off x="1263650" y="3912235"/>
            <a:ext cx="774065" cy="774065"/>
          </a:xfrm>
          <a:prstGeom prst="rect">
            <a:avLst/>
          </a:prstGeom>
        </p:spPr>
      </p:pic>
      <p:pic>
        <p:nvPicPr>
          <p:cNvPr id="11" name="Picture 10"/>
          <p:cNvPicPr>
            <a:picLocks noChangeAspect="1"/>
          </p:cNvPicPr>
          <p:nvPr/>
        </p:nvPicPr>
        <p:blipFill>
          <a:blip r:embed="rId3"/>
          <a:srcRect l="22159" t="10032" r="21331" b="9482"/>
          <a:stretch>
            <a:fillRect/>
          </a:stretch>
        </p:blipFill>
        <p:spPr>
          <a:xfrm>
            <a:off x="1403350" y="5222240"/>
            <a:ext cx="645795" cy="924560"/>
          </a:xfrm>
          <a:prstGeom prst="roundRect">
            <a:avLst/>
          </a:prstGeom>
        </p:spPr>
      </p:pic>
      <p:cxnSp>
        <p:nvCxnSpPr>
          <p:cNvPr id="7" name="Straight Arrow Connector 6"/>
          <p:cNvCxnSpPr>
            <a:stCxn id="26" idx="1"/>
          </p:cNvCxnSpPr>
          <p:nvPr/>
        </p:nvCxnSpPr>
        <p:spPr>
          <a:xfrm flipH="1">
            <a:off x="2082800" y="5785485"/>
            <a:ext cx="768985" cy="8255"/>
          </a:xfrm>
          <a:prstGeom prst="straightConnector1">
            <a:avLst/>
          </a:prstGeom>
          <a:ln w="28575"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3"/>
            <a:endCxn id="20" idx="1"/>
          </p:cNvCxnSpPr>
          <p:nvPr/>
        </p:nvCxnSpPr>
        <p:spPr>
          <a:xfrm flipV="1">
            <a:off x="2037715" y="4295775"/>
            <a:ext cx="820420" cy="3810"/>
          </a:xfrm>
          <a:prstGeom prst="straightConnector1">
            <a:avLst/>
          </a:prstGeom>
          <a:ln w="28575"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15" descr="User"/>
          <p:cNvPicPr>
            <a:picLocks noChangeAspect="1"/>
          </p:cNvPicPr>
          <p:nvPr/>
        </p:nvPicPr>
        <p:blipFill>
          <a:blip r:embed="rId4"/>
          <a:stretch>
            <a:fillRect/>
          </a:stretch>
        </p:blipFill>
        <p:spPr>
          <a:xfrm>
            <a:off x="1306195" y="2252345"/>
            <a:ext cx="688340" cy="688340"/>
          </a:xfrm>
          <a:prstGeom prst="rect">
            <a:avLst/>
          </a:prstGeom>
        </p:spPr>
      </p:pic>
      <p:sp>
        <p:nvSpPr>
          <p:cNvPr id="74" name="Title 1"/>
          <p:cNvSpPr>
            <a:spLocks noGrp="1"/>
          </p:cNvSpPr>
          <p:nvPr/>
        </p:nvSpPr>
        <p:spPr>
          <a:xfrm>
            <a:off x="922655" y="2882900"/>
            <a:ext cx="1456055" cy="33274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1800">
                <a:solidFill>
                  <a:schemeClr val="tx1"/>
                </a:solidFill>
              </a:rPr>
              <a:t>user</a:t>
            </a:r>
            <a:endParaRPr lang="en-US" altLang="en-US" sz="1800">
              <a:solidFill>
                <a:schemeClr val="tx1"/>
              </a:solidFill>
            </a:endParaRPr>
          </a:p>
        </p:txBody>
      </p:sp>
      <p:sp>
        <p:nvSpPr>
          <p:cNvPr id="17" name="Title 1"/>
          <p:cNvSpPr>
            <a:spLocks noGrp="1"/>
          </p:cNvSpPr>
          <p:nvPr/>
        </p:nvSpPr>
        <p:spPr>
          <a:xfrm>
            <a:off x="2851785" y="2081530"/>
            <a:ext cx="1830070" cy="1306195"/>
          </a:xfrm>
          <a:prstGeom prst="rect">
            <a:avLst/>
          </a:prstGeom>
          <a:solidFill>
            <a:schemeClr val="bg1"/>
          </a:solidFill>
          <a:ln w="22225">
            <a:solidFill>
              <a:schemeClr val="tx1"/>
            </a:solid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1600" b="1"/>
              <a:t>Smart Home</a:t>
            </a:r>
            <a:endParaRPr lang="en-US" sz="1600" b="1"/>
          </a:p>
          <a:p>
            <a:pPr algn="ctr" fontAlgn="auto">
              <a:lnSpc>
                <a:spcPct val="120000"/>
              </a:lnSpc>
            </a:pPr>
            <a:r>
              <a:rPr lang="en-US" sz="1600" b="1"/>
              <a:t>App</a:t>
            </a:r>
            <a:endParaRPr lang="en-US" sz="1600" b="1"/>
          </a:p>
          <a:p>
            <a:pPr algn="ctr" fontAlgn="auto">
              <a:lnSpc>
                <a:spcPct val="120000"/>
              </a:lnSpc>
            </a:pPr>
            <a:endParaRPr lang="en-US" sz="1600" b="1"/>
          </a:p>
          <a:p>
            <a:pPr algn="ctr" fontAlgn="auto">
              <a:lnSpc>
                <a:spcPct val="120000"/>
              </a:lnSpc>
            </a:pPr>
            <a:endParaRPr lang="en-US" sz="1600" b="1"/>
          </a:p>
        </p:txBody>
      </p:sp>
      <p:sp>
        <p:nvSpPr>
          <p:cNvPr id="18" name="Title 1"/>
          <p:cNvSpPr>
            <a:spLocks noGrp="1"/>
          </p:cNvSpPr>
          <p:nvPr/>
        </p:nvSpPr>
        <p:spPr>
          <a:xfrm>
            <a:off x="3106420" y="2778125"/>
            <a:ext cx="1320800" cy="528320"/>
          </a:xfrm>
          <a:prstGeom prst="rect">
            <a:avLst/>
          </a:prstGeom>
          <a:pattFill prst="pct10">
            <a:fgClr>
              <a:schemeClr val="accent1"/>
            </a:fgClr>
            <a:bgClr>
              <a:schemeClr val="bg1"/>
            </a:bgClr>
          </a:pattFill>
          <a:ln w="28575">
            <a:solidFill>
              <a:schemeClr val="accent6"/>
            </a:solid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1600" b="1"/>
              <a:t>User Agent</a:t>
            </a:r>
            <a:endParaRPr lang="en-US" sz="1600" b="1"/>
          </a:p>
        </p:txBody>
      </p:sp>
      <p:sp>
        <p:nvSpPr>
          <p:cNvPr id="20" name="Title 1"/>
          <p:cNvSpPr>
            <a:spLocks noGrp="1"/>
          </p:cNvSpPr>
          <p:nvPr/>
        </p:nvSpPr>
        <p:spPr>
          <a:xfrm>
            <a:off x="2858135" y="3684905"/>
            <a:ext cx="1830070" cy="1221105"/>
          </a:xfrm>
          <a:prstGeom prst="rect">
            <a:avLst/>
          </a:prstGeom>
          <a:solidFill>
            <a:schemeClr val="bg1"/>
          </a:solidFill>
          <a:ln w="22225">
            <a:solidFill>
              <a:schemeClr val="tx1"/>
            </a:solid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1600" b="1"/>
              <a:t>IoT Gateway</a:t>
            </a:r>
            <a:endParaRPr lang="en-US" sz="1600" b="1"/>
          </a:p>
          <a:p>
            <a:pPr algn="ctr" fontAlgn="auto">
              <a:lnSpc>
                <a:spcPct val="120000"/>
              </a:lnSpc>
            </a:pPr>
            <a:endParaRPr lang="en-US" sz="1600" b="1"/>
          </a:p>
          <a:p>
            <a:pPr algn="ctr" fontAlgn="auto">
              <a:lnSpc>
                <a:spcPct val="120000"/>
              </a:lnSpc>
            </a:pPr>
            <a:endParaRPr lang="en-US" sz="1600" b="1"/>
          </a:p>
          <a:p>
            <a:pPr algn="ctr" fontAlgn="auto">
              <a:lnSpc>
                <a:spcPct val="120000"/>
              </a:lnSpc>
            </a:pPr>
            <a:endParaRPr lang="en-US" sz="1600" b="1"/>
          </a:p>
        </p:txBody>
      </p:sp>
      <p:sp>
        <p:nvSpPr>
          <p:cNvPr id="21" name="Title 1"/>
          <p:cNvSpPr>
            <a:spLocks noGrp="1"/>
          </p:cNvSpPr>
          <p:nvPr/>
        </p:nvSpPr>
        <p:spPr>
          <a:xfrm>
            <a:off x="3106420" y="4133215"/>
            <a:ext cx="1320800" cy="681990"/>
          </a:xfrm>
          <a:prstGeom prst="rect">
            <a:avLst/>
          </a:prstGeom>
          <a:pattFill prst="pct10">
            <a:fgClr>
              <a:schemeClr val="accent1"/>
            </a:fgClr>
            <a:bgClr>
              <a:schemeClr val="bg1"/>
            </a:bgClr>
          </a:pattFill>
          <a:ln w="28575">
            <a:solidFill>
              <a:schemeClr val="accent6"/>
            </a:solidFill>
          </a:ln>
        </p:spPr>
        <p:txBody>
          <a:bodyPr vert="horz" lIns="36195" tIns="0" rIns="36195" bIns="0" rtlCol="0" anchor="ctr"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1600" b="1"/>
              <a:t>Execution</a:t>
            </a:r>
            <a:endParaRPr lang="en-US" sz="1600" b="1"/>
          </a:p>
          <a:p>
            <a:pPr algn="ctr" fontAlgn="auto">
              <a:lnSpc>
                <a:spcPct val="120000"/>
              </a:lnSpc>
            </a:pPr>
            <a:r>
              <a:rPr lang="en-US" sz="1600" b="1"/>
              <a:t>Agent</a:t>
            </a:r>
            <a:endParaRPr lang="en-US" sz="1600" b="1"/>
          </a:p>
        </p:txBody>
      </p:sp>
      <p:sp>
        <p:nvSpPr>
          <p:cNvPr id="22" name="Title 1"/>
          <p:cNvSpPr>
            <a:spLocks noGrp="1"/>
          </p:cNvSpPr>
          <p:nvPr/>
        </p:nvSpPr>
        <p:spPr>
          <a:xfrm>
            <a:off x="922655" y="4654550"/>
            <a:ext cx="1456055" cy="33274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altLang="en-US" sz="1800">
                <a:solidFill>
                  <a:schemeClr val="tx1"/>
                </a:solidFill>
              </a:rPr>
              <a:t>sensor</a:t>
            </a:r>
            <a:endParaRPr lang="en-US" altLang="en-US" sz="1800">
              <a:solidFill>
                <a:schemeClr val="tx1"/>
              </a:solidFill>
            </a:endParaRPr>
          </a:p>
        </p:txBody>
      </p:sp>
      <p:sp>
        <p:nvSpPr>
          <p:cNvPr id="24" name="Title 1"/>
          <p:cNvSpPr>
            <a:spLocks noGrp="1"/>
          </p:cNvSpPr>
          <p:nvPr/>
        </p:nvSpPr>
        <p:spPr>
          <a:xfrm>
            <a:off x="922020" y="6146800"/>
            <a:ext cx="1456055" cy="33274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1800">
                <a:solidFill>
                  <a:schemeClr val="tx1"/>
                </a:solidFill>
              </a:rPr>
              <a:t>smart lock</a:t>
            </a:r>
            <a:endParaRPr lang="en-US" altLang="en-US" sz="1800">
              <a:solidFill>
                <a:schemeClr val="tx1"/>
              </a:solidFill>
            </a:endParaRPr>
          </a:p>
        </p:txBody>
      </p:sp>
      <p:sp>
        <p:nvSpPr>
          <p:cNvPr id="26" name="Title 1"/>
          <p:cNvSpPr>
            <a:spLocks noGrp="1"/>
          </p:cNvSpPr>
          <p:nvPr/>
        </p:nvSpPr>
        <p:spPr>
          <a:xfrm>
            <a:off x="2851785" y="5174615"/>
            <a:ext cx="1830070" cy="1221105"/>
          </a:xfrm>
          <a:prstGeom prst="rect">
            <a:avLst/>
          </a:prstGeom>
          <a:solidFill>
            <a:schemeClr val="bg1"/>
          </a:solidFill>
          <a:ln w="22225">
            <a:solidFill>
              <a:schemeClr val="tx1"/>
            </a:solid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1600" b="1"/>
              <a:t>IoT Gateway</a:t>
            </a:r>
            <a:endParaRPr lang="en-US" sz="1600" b="1"/>
          </a:p>
          <a:p>
            <a:pPr algn="ctr" fontAlgn="auto">
              <a:lnSpc>
                <a:spcPct val="120000"/>
              </a:lnSpc>
            </a:pPr>
            <a:endParaRPr lang="en-US" sz="1600" b="1"/>
          </a:p>
          <a:p>
            <a:pPr algn="ctr" fontAlgn="auto">
              <a:lnSpc>
                <a:spcPct val="120000"/>
              </a:lnSpc>
            </a:pPr>
            <a:endParaRPr lang="en-US" sz="1600" b="1"/>
          </a:p>
          <a:p>
            <a:pPr algn="ctr" fontAlgn="auto">
              <a:lnSpc>
                <a:spcPct val="120000"/>
              </a:lnSpc>
            </a:pPr>
            <a:endParaRPr lang="en-US" sz="1600" b="1"/>
          </a:p>
        </p:txBody>
      </p:sp>
      <p:sp>
        <p:nvSpPr>
          <p:cNvPr id="27" name="Title 1"/>
          <p:cNvSpPr>
            <a:spLocks noGrp="1"/>
          </p:cNvSpPr>
          <p:nvPr/>
        </p:nvSpPr>
        <p:spPr>
          <a:xfrm>
            <a:off x="3106420" y="5626735"/>
            <a:ext cx="1320800" cy="681990"/>
          </a:xfrm>
          <a:prstGeom prst="rect">
            <a:avLst/>
          </a:prstGeom>
          <a:pattFill prst="pct10">
            <a:fgClr>
              <a:schemeClr val="accent1"/>
            </a:fgClr>
            <a:bgClr>
              <a:schemeClr val="bg1"/>
            </a:bgClr>
          </a:pattFill>
          <a:ln w="28575">
            <a:solidFill>
              <a:schemeClr val="accent6"/>
            </a:solidFill>
          </a:ln>
        </p:spPr>
        <p:txBody>
          <a:bodyPr vert="horz" lIns="36195" tIns="0" rIns="36195" bIns="0" rtlCol="0" anchor="ctr"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1600" b="1"/>
              <a:t>Execution</a:t>
            </a:r>
            <a:endParaRPr lang="en-US" sz="1600" b="1"/>
          </a:p>
          <a:p>
            <a:pPr algn="ctr" fontAlgn="auto">
              <a:lnSpc>
                <a:spcPct val="120000"/>
              </a:lnSpc>
            </a:pPr>
            <a:r>
              <a:rPr lang="en-US" sz="1600" b="1"/>
              <a:t>Agent</a:t>
            </a:r>
            <a:endParaRPr lang="en-US" sz="1600" b="1"/>
          </a:p>
        </p:txBody>
      </p:sp>
      <p:cxnSp>
        <p:nvCxnSpPr>
          <p:cNvPr id="28" name="Straight Arrow Connector 27"/>
          <p:cNvCxnSpPr/>
          <p:nvPr/>
        </p:nvCxnSpPr>
        <p:spPr>
          <a:xfrm flipV="1">
            <a:off x="1994535" y="2765425"/>
            <a:ext cx="825500" cy="3810"/>
          </a:xfrm>
          <a:prstGeom prst="straightConnector1">
            <a:avLst/>
          </a:prstGeom>
          <a:ln w="28575" cmpd="sng">
            <a:solidFill>
              <a:schemeClr val="accent6"/>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9" name="Title 1"/>
          <p:cNvSpPr>
            <a:spLocks noGrp="1"/>
          </p:cNvSpPr>
          <p:nvPr/>
        </p:nvSpPr>
        <p:spPr>
          <a:xfrm>
            <a:off x="5407025" y="2723515"/>
            <a:ext cx="2492375" cy="3585210"/>
          </a:xfrm>
          <a:prstGeom prst="rect">
            <a:avLst/>
          </a:prstGeom>
          <a:noFill/>
          <a:ln w="22225">
            <a:solidFill>
              <a:schemeClr val="tx1"/>
            </a:solidFill>
            <a:prstDash val="dash"/>
          </a:ln>
        </p:spPr>
        <p:txBody>
          <a:bodyPr vert="horz" lIns="36195" tIns="0" rIns="36195"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1800" b="1"/>
              <a:t>Ruledger Service</a:t>
            </a:r>
            <a:endParaRPr lang="en-US" sz="1800" b="1"/>
          </a:p>
        </p:txBody>
      </p:sp>
      <p:sp>
        <p:nvSpPr>
          <p:cNvPr id="33" name="Text Box 32"/>
          <p:cNvSpPr txBox="1"/>
          <p:nvPr/>
        </p:nvSpPr>
        <p:spPr>
          <a:xfrm>
            <a:off x="7950835" y="2877185"/>
            <a:ext cx="1651000" cy="423545"/>
          </a:xfrm>
          <a:prstGeom prst="rect">
            <a:avLst/>
          </a:prstGeom>
          <a:noFill/>
        </p:spPr>
        <p:txBody>
          <a:bodyPr wrap="none" rtlCol="0" anchor="t">
            <a:spAutoFit/>
          </a:bodyPr>
          <a:p>
            <a:pPr algn="r" fontAlgn="auto">
              <a:lnSpc>
                <a:spcPct val="120000"/>
              </a:lnSpc>
            </a:pPr>
            <a:r>
              <a:rPr lang="en-US" b="1">
                <a:sym typeface="+mn-ea"/>
              </a:rPr>
              <a:t>IoT Platforms</a:t>
            </a:r>
            <a:endParaRPr lang="en-US"/>
          </a:p>
        </p:txBody>
      </p:sp>
      <p:sp>
        <p:nvSpPr>
          <p:cNvPr id="34" name="Rounded Rectangle 33"/>
          <p:cNvSpPr/>
          <p:nvPr/>
        </p:nvSpPr>
        <p:spPr>
          <a:xfrm>
            <a:off x="5585460" y="3199130"/>
            <a:ext cx="2125345" cy="614680"/>
          </a:xfrm>
          <a:prstGeom prst="roundRect">
            <a:avLst/>
          </a:prstGeom>
          <a:solidFill>
            <a:schemeClr val="accent1">
              <a:lumMod val="40000"/>
              <a:lumOff val="60000"/>
            </a:schemeClr>
          </a:solid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chemeClr val="tx1"/>
                </a:solidFill>
              </a:rPr>
              <a:t>Rule Commits</a:t>
            </a:r>
            <a:endParaRPr lang="en-US" b="1">
              <a:solidFill>
                <a:schemeClr val="tx1"/>
              </a:solidFill>
            </a:endParaRPr>
          </a:p>
        </p:txBody>
      </p:sp>
      <p:sp>
        <p:nvSpPr>
          <p:cNvPr id="38" name="Rounded Rectangle 37"/>
          <p:cNvSpPr/>
          <p:nvPr/>
        </p:nvSpPr>
        <p:spPr>
          <a:xfrm>
            <a:off x="5585460" y="4097020"/>
            <a:ext cx="2124710" cy="614045"/>
          </a:xfrm>
          <a:prstGeom prst="roundRect">
            <a:avLst/>
          </a:prstGeom>
          <a:solidFill>
            <a:schemeClr val="accent1">
              <a:lumMod val="40000"/>
              <a:lumOff val="60000"/>
            </a:schemeClr>
          </a:solid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chemeClr val="tx1"/>
                </a:solidFill>
              </a:rPr>
              <a:t>Triggering Event Verification</a:t>
            </a:r>
            <a:endParaRPr lang="en-US" b="1">
              <a:solidFill>
                <a:schemeClr val="tx1"/>
              </a:solidFill>
            </a:endParaRPr>
          </a:p>
        </p:txBody>
      </p:sp>
      <p:sp>
        <p:nvSpPr>
          <p:cNvPr id="39" name="Rounded Rectangle 38"/>
          <p:cNvSpPr/>
          <p:nvPr/>
        </p:nvSpPr>
        <p:spPr>
          <a:xfrm>
            <a:off x="5579745" y="5012690"/>
            <a:ext cx="2131060" cy="614045"/>
          </a:xfrm>
          <a:prstGeom prst="roundRect">
            <a:avLst/>
          </a:prstGeom>
          <a:solidFill>
            <a:schemeClr val="accent1">
              <a:lumMod val="40000"/>
              <a:lumOff val="60000"/>
            </a:schemeClr>
          </a:solid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b="1">
                <a:solidFill>
                  <a:schemeClr val="tx1"/>
                </a:solidFill>
              </a:rPr>
              <a:t>Action Verification</a:t>
            </a:r>
            <a:endParaRPr lang="en-US" b="1">
              <a:solidFill>
                <a:schemeClr val="tx1"/>
              </a:solidFill>
            </a:endParaRPr>
          </a:p>
        </p:txBody>
      </p:sp>
      <p:sp>
        <p:nvSpPr>
          <p:cNvPr id="40" name="Text Box 39"/>
          <p:cNvSpPr txBox="1"/>
          <p:nvPr/>
        </p:nvSpPr>
        <p:spPr>
          <a:xfrm>
            <a:off x="5956300" y="5793740"/>
            <a:ext cx="949325" cy="423545"/>
          </a:xfrm>
          <a:prstGeom prst="rect">
            <a:avLst/>
          </a:prstGeom>
          <a:noFill/>
        </p:spPr>
        <p:txBody>
          <a:bodyPr wrap="none" rtlCol="0" anchor="t">
            <a:spAutoFit/>
          </a:bodyPr>
          <a:p>
            <a:pPr algn="r" fontAlgn="auto">
              <a:lnSpc>
                <a:spcPct val="120000"/>
              </a:lnSpc>
            </a:pPr>
            <a:r>
              <a:rPr lang="en-US" b="1">
                <a:sym typeface="+mn-ea"/>
              </a:rPr>
              <a:t>Ledger</a:t>
            </a:r>
            <a:endParaRPr lang="en-US"/>
          </a:p>
        </p:txBody>
      </p:sp>
      <p:cxnSp>
        <p:nvCxnSpPr>
          <p:cNvPr id="41" name="Elbow Connector 40"/>
          <p:cNvCxnSpPr>
            <a:stCxn id="18" idx="3"/>
            <a:endCxn id="30" idx="0"/>
          </p:cNvCxnSpPr>
          <p:nvPr/>
        </p:nvCxnSpPr>
        <p:spPr>
          <a:xfrm flipV="1">
            <a:off x="4427220" y="2553970"/>
            <a:ext cx="6263005" cy="499110"/>
          </a:xfrm>
          <a:prstGeom prst="bentConnector4">
            <a:avLst>
              <a:gd name="adj1" fmla="val 8496"/>
              <a:gd name="adj2" fmla="val 147710"/>
            </a:avLst>
          </a:prstGeom>
          <a:ln w="28575" cmpd="sng">
            <a:solidFill>
              <a:schemeClr val="accent6"/>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34" idx="1"/>
          </p:cNvCxnSpPr>
          <p:nvPr/>
        </p:nvCxnSpPr>
        <p:spPr>
          <a:xfrm>
            <a:off x="4944745" y="3069590"/>
            <a:ext cx="640715" cy="447675"/>
          </a:xfrm>
          <a:prstGeom prst="bentConnector3">
            <a:avLst>
              <a:gd name="adj1" fmla="val 2775"/>
            </a:avLst>
          </a:prstGeom>
          <a:ln w="28575" cmpd="sng">
            <a:solidFill>
              <a:schemeClr val="accent6"/>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46" name="Title 1"/>
          <p:cNvSpPr>
            <a:spLocks noGrp="1"/>
          </p:cNvSpPr>
          <p:nvPr/>
        </p:nvSpPr>
        <p:spPr>
          <a:xfrm>
            <a:off x="8267065" y="4096385"/>
            <a:ext cx="974725" cy="1529715"/>
          </a:xfrm>
          <a:prstGeom prst="rect">
            <a:avLst/>
          </a:prstGeom>
          <a:pattFill prst="pct10">
            <a:fgClr>
              <a:schemeClr val="accent1"/>
            </a:fgClr>
            <a:bgClr>
              <a:schemeClr val="bg1"/>
            </a:bgClr>
          </a:pattFill>
          <a:ln w="28575">
            <a:solidFill>
              <a:schemeClr val="accent6"/>
            </a:solid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1600" b="1"/>
              <a:t>Task</a:t>
            </a:r>
            <a:endParaRPr lang="en-US" sz="1600" b="1"/>
          </a:p>
          <a:p>
            <a:pPr algn="ctr" fontAlgn="auto">
              <a:lnSpc>
                <a:spcPct val="120000"/>
              </a:lnSpc>
            </a:pPr>
            <a:r>
              <a:rPr lang="en-US" sz="1600" b="1"/>
              <a:t>Agent</a:t>
            </a:r>
            <a:endParaRPr lang="en-US" sz="1600" b="1"/>
          </a:p>
        </p:txBody>
      </p:sp>
      <p:cxnSp>
        <p:nvCxnSpPr>
          <p:cNvPr id="73" name="Straight Arrow Connector 72"/>
          <p:cNvCxnSpPr/>
          <p:nvPr/>
        </p:nvCxnSpPr>
        <p:spPr>
          <a:xfrm>
            <a:off x="7731760" y="4404360"/>
            <a:ext cx="544195" cy="10795"/>
          </a:xfrm>
          <a:prstGeom prst="straightConnector1">
            <a:avLst/>
          </a:prstGeom>
          <a:ln w="28575" cmpd="sng">
            <a:solidFill>
              <a:srgbClr val="7030A0"/>
            </a:solidFill>
            <a:prstDash val="solid"/>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9284335" y="4399280"/>
            <a:ext cx="786130" cy="5080"/>
          </a:xfrm>
          <a:prstGeom prst="straightConnector1">
            <a:avLst/>
          </a:prstGeom>
          <a:ln w="28575" cmpd="sng">
            <a:solidFill>
              <a:srgbClr val="7030A0"/>
            </a:solidFill>
            <a:prstDash val="solid"/>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4438650" y="4404360"/>
            <a:ext cx="1146810" cy="3810"/>
          </a:xfrm>
          <a:prstGeom prst="straightConnector1">
            <a:avLst/>
          </a:prstGeom>
          <a:ln w="28575" cmpd="sng">
            <a:solidFill>
              <a:srgbClr val="7030A0"/>
            </a:solidFill>
            <a:prstDash val="solid"/>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39" idx="1"/>
            <a:endCxn id="27" idx="3"/>
          </p:cNvCxnSpPr>
          <p:nvPr/>
        </p:nvCxnSpPr>
        <p:spPr>
          <a:xfrm rot="10800000" flipV="1">
            <a:off x="4427220" y="5330825"/>
            <a:ext cx="1152525" cy="647700"/>
          </a:xfrm>
          <a:prstGeom prst="bentConnector3">
            <a:avLst>
              <a:gd name="adj1" fmla="val 49972"/>
            </a:avLst>
          </a:prstGeom>
          <a:ln w="28575" cmpd="sng">
            <a:solidFill>
              <a:schemeClr val="accent2">
                <a:lumMod val="50000"/>
              </a:schemeClr>
            </a:solidFill>
            <a:prstDash val="solid"/>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7668260" y="5309235"/>
            <a:ext cx="596900" cy="10795"/>
          </a:xfrm>
          <a:prstGeom prst="straightConnector1">
            <a:avLst/>
          </a:prstGeom>
          <a:ln w="28575" cmpd="sng">
            <a:solidFill>
              <a:schemeClr val="accent2">
                <a:lumMod val="50000"/>
              </a:schemeClr>
            </a:solidFill>
            <a:prstDash val="solid"/>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9241790" y="5307965"/>
            <a:ext cx="835660" cy="1270"/>
          </a:xfrm>
          <a:prstGeom prst="straightConnector1">
            <a:avLst/>
          </a:prstGeom>
          <a:ln w="28575" cmpd="sng">
            <a:solidFill>
              <a:schemeClr val="accent2">
                <a:lumMod val="50000"/>
              </a:schemeClr>
            </a:solidFill>
            <a:prstDash val="solid"/>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5126355" y="1518920"/>
            <a:ext cx="669925" cy="10795"/>
          </a:xfrm>
          <a:prstGeom prst="straightConnector1">
            <a:avLst/>
          </a:prstGeom>
          <a:ln w="28575" cmpd="sng">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54" name="Title 1"/>
          <p:cNvSpPr>
            <a:spLocks noGrp="1"/>
          </p:cNvSpPr>
          <p:nvPr/>
        </p:nvSpPr>
        <p:spPr>
          <a:xfrm>
            <a:off x="939800" y="3387725"/>
            <a:ext cx="1456055" cy="419100"/>
          </a:xfrm>
          <a:prstGeom prst="rect">
            <a:avLst/>
          </a:prstGeom>
          <a:ln w="22225">
            <a:noFill/>
          </a:ln>
        </p:spPr>
        <p:txBody>
          <a:bodyPr vert="horz" lIns="36195" tIns="0" rIns="36195" bIns="0" rtlCol="0"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800" b="1">
                <a:solidFill>
                  <a:schemeClr val="tx1"/>
                </a:solidFill>
              </a:rPr>
              <a:t>IoT Edge</a:t>
            </a:r>
            <a:endParaRPr lang="en-US" altLang="en-US" sz="1800" b="1">
              <a:solidFill>
                <a:schemeClr val="tx1"/>
              </a:solidFill>
            </a:endParaRPr>
          </a:p>
          <a:p>
            <a:pPr algn="ctr" fontAlgn="auto">
              <a:lnSpc>
                <a:spcPct val="100000"/>
              </a:lnSpc>
            </a:pPr>
            <a:r>
              <a:rPr lang="en-US" altLang="en-US" sz="1800" b="1">
                <a:solidFill>
                  <a:schemeClr val="tx1"/>
                </a:solidFill>
              </a:rPr>
              <a:t>Devices</a:t>
            </a:r>
            <a:endParaRPr lang="en-US" altLang="en-US" sz="1800" b="1">
              <a:solidFill>
                <a:schemeClr val="tx1"/>
              </a:solidFill>
            </a:endParaRPr>
          </a:p>
        </p:txBody>
      </p:sp>
      <p:sp>
        <p:nvSpPr>
          <p:cNvPr id="55" name="Title 1"/>
          <p:cNvSpPr>
            <a:spLocks noGrp="1"/>
          </p:cNvSpPr>
          <p:nvPr/>
        </p:nvSpPr>
        <p:spPr>
          <a:xfrm>
            <a:off x="4613910" y="1519555"/>
            <a:ext cx="1673225" cy="62484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400">
                <a:solidFill>
                  <a:schemeClr val="tx1"/>
                </a:solidFill>
              </a:rPr>
              <a:t>Device</a:t>
            </a:r>
            <a:endParaRPr lang="en-US" altLang="en-US" sz="1400">
              <a:solidFill>
                <a:schemeClr val="tx1"/>
              </a:solidFill>
            </a:endParaRPr>
          </a:p>
          <a:p>
            <a:pPr algn="ctr" fontAlgn="auto">
              <a:lnSpc>
                <a:spcPct val="100000"/>
              </a:lnSpc>
            </a:pPr>
            <a:r>
              <a:rPr lang="en-US" altLang="en-US" sz="1400">
                <a:solidFill>
                  <a:schemeClr val="tx1"/>
                </a:solidFill>
              </a:rPr>
              <a:t>Messages</a:t>
            </a:r>
            <a:endParaRPr lang="en-US" altLang="en-US" sz="1400">
              <a:solidFill>
                <a:schemeClr val="tx1"/>
              </a:solidFill>
            </a:endParaRPr>
          </a:p>
        </p:txBody>
      </p:sp>
      <p:cxnSp>
        <p:nvCxnSpPr>
          <p:cNvPr id="56" name="Straight Arrow Connector 55"/>
          <p:cNvCxnSpPr/>
          <p:nvPr/>
        </p:nvCxnSpPr>
        <p:spPr>
          <a:xfrm>
            <a:off x="6103620" y="1518920"/>
            <a:ext cx="683895" cy="10795"/>
          </a:xfrm>
          <a:prstGeom prst="straightConnector1">
            <a:avLst/>
          </a:prstGeom>
          <a:ln w="28575" cmpd="sng">
            <a:solidFill>
              <a:schemeClr val="accent6"/>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7179945" y="1529080"/>
            <a:ext cx="612775" cy="635"/>
          </a:xfrm>
          <a:prstGeom prst="straightConnector1">
            <a:avLst/>
          </a:prstGeom>
          <a:ln w="28575" cmpd="sng">
            <a:solidFill>
              <a:srgbClr val="7030A0"/>
            </a:solidFill>
            <a:prstDash val="solid"/>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8289290" y="1526540"/>
            <a:ext cx="612775" cy="635"/>
          </a:xfrm>
          <a:prstGeom prst="straightConnector1">
            <a:avLst/>
          </a:prstGeom>
          <a:ln w="28575" cmpd="sng">
            <a:solidFill>
              <a:schemeClr val="accent2">
                <a:lumMod val="50000"/>
              </a:schemeClr>
            </a:solidFill>
            <a:prstDash val="solid"/>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62" name="Title 1"/>
          <p:cNvSpPr>
            <a:spLocks noGrp="1"/>
          </p:cNvSpPr>
          <p:nvPr/>
        </p:nvSpPr>
        <p:spPr>
          <a:xfrm>
            <a:off x="9281795" y="1387475"/>
            <a:ext cx="494665" cy="294005"/>
          </a:xfrm>
          <a:prstGeom prst="rect">
            <a:avLst/>
          </a:prstGeom>
          <a:pattFill prst="pct10">
            <a:fgClr>
              <a:schemeClr val="accent1"/>
            </a:fgClr>
            <a:bgClr>
              <a:schemeClr val="bg1"/>
            </a:bgClr>
          </a:pattFill>
          <a:ln w="28575">
            <a:solidFill>
              <a:schemeClr val="accent6"/>
            </a:solid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endParaRPr lang="en-US" sz="1400" b="1"/>
          </a:p>
        </p:txBody>
      </p:sp>
      <p:sp>
        <p:nvSpPr>
          <p:cNvPr id="63" name="Rounded Rectangle 62"/>
          <p:cNvSpPr/>
          <p:nvPr/>
        </p:nvSpPr>
        <p:spPr>
          <a:xfrm>
            <a:off x="9292590" y="1785620"/>
            <a:ext cx="468630" cy="294005"/>
          </a:xfrm>
          <a:prstGeom prst="roundRect">
            <a:avLst/>
          </a:prstGeom>
          <a:solidFill>
            <a:schemeClr val="accent1">
              <a:lumMod val="40000"/>
              <a:lumOff val="60000"/>
            </a:schemeClr>
          </a:solid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b="1">
              <a:solidFill>
                <a:schemeClr val="tx1"/>
              </a:solidFill>
            </a:endParaRPr>
          </a:p>
        </p:txBody>
      </p:sp>
      <p:sp>
        <p:nvSpPr>
          <p:cNvPr id="64" name="Title 1"/>
          <p:cNvSpPr>
            <a:spLocks noGrp="1"/>
          </p:cNvSpPr>
          <p:nvPr/>
        </p:nvSpPr>
        <p:spPr>
          <a:xfrm>
            <a:off x="9594850" y="1362075"/>
            <a:ext cx="2075180" cy="33528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400">
                <a:solidFill>
                  <a:schemeClr val="tx1"/>
                </a:solidFill>
              </a:rPr>
              <a:t>Wallet-based SDK</a:t>
            </a:r>
            <a:endParaRPr lang="en-US" altLang="en-US" sz="1400">
              <a:solidFill>
                <a:schemeClr val="tx1"/>
              </a:solidFill>
            </a:endParaRPr>
          </a:p>
        </p:txBody>
      </p:sp>
      <p:sp>
        <p:nvSpPr>
          <p:cNvPr id="65" name="Title 1"/>
          <p:cNvSpPr>
            <a:spLocks noGrp="1"/>
          </p:cNvSpPr>
          <p:nvPr/>
        </p:nvSpPr>
        <p:spPr>
          <a:xfrm>
            <a:off x="9638030" y="1767840"/>
            <a:ext cx="1768475" cy="33528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00000"/>
              </a:lnSpc>
            </a:pPr>
            <a:r>
              <a:rPr lang="en-US" altLang="en-US" sz="1400">
                <a:solidFill>
                  <a:schemeClr val="tx1"/>
                </a:solidFill>
              </a:rPr>
              <a:t>Smart Contract</a:t>
            </a:r>
            <a:endParaRPr lang="en-US" altLang="en-US" sz="1400">
              <a:solidFill>
                <a:schemeClr val="tx1"/>
              </a:solidFill>
            </a:endParaRPr>
          </a:p>
        </p:txBody>
      </p:sp>
      <p:pic>
        <p:nvPicPr>
          <p:cNvPr id="66" name="Picture 65" descr="Ledger"/>
          <p:cNvPicPr>
            <a:picLocks noChangeAspect="1"/>
          </p:cNvPicPr>
          <p:nvPr/>
        </p:nvPicPr>
        <p:blipFill>
          <a:blip r:embed="rId5"/>
          <a:stretch>
            <a:fillRect/>
          </a:stretch>
        </p:blipFill>
        <p:spPr>
          <a:xfrm>
            <a:off x="6957695" y="5711190"/>
            <a:ext cx="490855" cy="554355"/>
          </a:xfrm>
          <a:prstGeom prst="rect">
            <a:avLst/>
          </a:prstGeom>
        </p:spPr>
      </p:pic>
      <p:sp>
        <p:nvSpPr>
          <p:cNvPr id="2" name="Slide Number Placeholder 1"/>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 name="Title 1"/>
          <p:cNvSpPr>
            <a:spLocks noGrp="1"/>
          </p:cNvSpPr>
          <p:nvPr/>
        </p:nvSpPr>
        <p:spPr>
          <a:xfrm>
            <a:off x="1697355" y="6350"/>
            <a:ext cx="8808720" cy="972820"/>
          </a:xfrm>
          <a:prstGeom prst="rect">
            <a:avLst/>
          </a:prstGeom>
          <a:ln w="22225">
            <a:noFill/>
          </a:ln>
        </p:spPr>
        <p:txBody>
          <a:bodyPr vert="horz" lIns="36195" tIns="0" rIns="36195"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ct val="120000"/>
              </a:lnSpc>
            </a:pPr>
            <a:r>
              <a:rPr lang="en-US" sz="3600" b="1">
                <a:solidFill>
                  <a:schemeClr val="accent5">
                    <a:lumMod val="75000"/>
                  </a:schemeClr>
                </a:solidFill>
              </a:rPr>
              <a:t>Challenges and Solutions</a:t>
            </a:r>
            <a:endParaRPr lang="en-US" sz="3600" b="1">
              <a:solidFill>
                <a:schemeClr val="accent5">
                  <a:lumMod val="75000"/>
                </a:schemeClr>
              </a:solidFill>
            </a:endParaRPr>
          </a:p>
        </p:txBody>
      </p:sp>
      <p:graphicFrame>
        <p:nvGraphicFramePr>
          <p:cNvPr id="7" name="Table 6"/>
          <p:cNvGraphicFramePr/>
          <p:nvPr/>
        </p:nvGraphicFramePr>
        <p:xfrm>
          <a:off x="493395" y="934720"/>
          <a:ext cx="11205210" cy="5770880"/>
        </p:xfrm>
        <a:graphic>
          <a:graphicData uri="http://schemas.openxmlformats.org/drawingml/2006/table">
            <a:tbl>
              <a:tblPr firstCol="1">
                <a:tableStyleId>{5C22544A-7EE6-4342-B048-85BDC9FD1C3A}</a:tableStyleId>
              </a:tblPr>
              <a:tblGrid>
                <a:gridCol w="5575300"/>
                <a:gridCol w="5629910"/>
              </a:tblGrid>
              <a:tr h="714375">
                <a:tc>
                  <a:txBody>
                    <a:bodyPr/>
                    <a:p>
                      <a:pPr algn="ctr">
                        <a:buNone/>
                      </a:pPr>
                      <a:r>
                        <a:rPr lang="en-US" sz="2400" b="1">
                          <a:latin typeface="Microsoft Sans Serif" panose="020B0604020202020204" charset="0"/>
                          <a:cs typeface="Microsoft Sans Serif" panose="020B0604020202020204" charset="0"/>
                        </a:rPr>
                        <a:t>Goal &amp; </a:t>
                      </a:r>
                      <a:r>
                        <a:rPr lang="en-US" sz="2400" b="1">
                          <a:solidFill>
                            <a:schemeClr val="accent4">
                              <a:lumMod val="60000"/>
                              <a:lumOff val="40000"/>
                            </a:schemeClr>
                          </a:solidFill>
                          <a:uFillTx/>
                          <a:latin typeface="Microsoft Sans Serif" panose="020B0604020202020204" charset="0"/>
                          <a:cs typeface="Microsoft Sans Serif" panose="020B0604020202020204" charset="0"/>
                        </a:rPr>
                        <a:t>Challenges</a:t>
                      </a:r>
                      <a:endParaRPr lang="en-US" sz="2400" b="1">
                        <a:solidFill>
                          <a:schemeClr val="accent4">
                            <a:lumMod val="60000"/>
                            <a:lumOff val="40000"/>
                          </a:schemeClr>
                        </a:solidFill>
                        <a:uFillTx/>
                        <a:latin typeface="Microsoft Sans Serif" panose="020B0604020202020204" charset="0"/>
                        <a:cs typeface="Microsoft Sans Serif" panose="020B0604020202020204" charset="0"/>
                      </a:endParaRPr>
                    </a:p>
                  </a:txBody>
                  <a:tcPr anchor="ctr" anchorCtr="0"/>
                </a:tc>
                <a:tc>
                  <a:txBody>
                    <a:bodyPr/>
                    <a:p>
                      <a:pPr algn="ctr">
                        <a:buNone/>
                      </a:pPr>
                      <a:r>
                        <a:rPr lang="en-US" sz="2400" b="1">
                          <a:latin typeface="Microsoft Sans Serif" panose="020B0604020202020204" charset="0"/>
                          <a:cs typeface="Microsoft Sans Serif" panose="020B0604020202020204" charset="0"/>
                        </a:rPr>
                        <a:t>Solutions</a:t>
                      </a:r>
                      <a:endParaRPr lang="en-US" sz="2400" b="1">
                        <a:latin typeface="Microsoft Sans Serif" panose="020B0604020202020204" charset="0"/>
                        <a:cs typeface="Microsoft Sans Serif" panose="020B0604020202020204" charset="0"/>
                      </a:endParaRPr>
                    </a:p>
                  </a:txBody>
                  <a:tcPr anchor="ctr" anchorCtr="0"/>
                </a:tc>
              </a:tr>
              <a:tr h="2005330">
                <a:tc>
                  <a:txBody>
                    <a:bodyPr/>
                    <a:p>
                      <a:pPr algn="l" fontAlgn="auto">
                        <a:spcBef>
                          <a:spcPts val="600"/>
                        </a:spcBef>
                        <a:buNone/>
                      </a:pPr>
                      <a:r>
                        <a:rPr lang="en-US" sz="2200" b="0">
                          <a:latin typeface="Microsoft Sans Serif" panose="020B0604020202020204" charset="0"/>
                          <a:cs typeface="Microsoft Sans Serif" panose="020B0604020202020204" charset="0"/>
                          <a:sym typeface="+mn-ea"/>
                        </a:rPr>
                        <a:t>Ensure the authenticity and integrity of rule configurations.</a:t>
                      </a:r>
                      <a:endParaRPr lang="en-US" sz="2200" b="0">
                        <a:latin typeface="Microsoft Sans Serif" panose="020B0604020202020204" charset="0"/>
                        <a:cs typeface="Microsoft Sans Serif" panose="020B0604020202020204" charset="0"/>
                        <a:sym typeface="+mn-ea"/>
                      </a:endParaRPr>
                    </a:p>
                    <a:p>
                      <a:pPr algn="l" fontAlgn="auto">
                        <a:spcBef>
                          <a:spcPts val="600"/>
                        </a:spcBef>
                        <a:buNone/>
                      </a:pPr>
                      <a:r>
                        <a:rPr lang="en-US" sz="2200" b="0">
                          <a:solidFill>
                            <a:schemeClr val="accent4">
                              <a:lumMod val="60000"/>
                              <a:lumOff val="40000"/>
                            </a:schemeClr>
                          </a:solidFill>
                          <a:uFillTx/>
                          <a:latin typeface="Microsoft Sans Serif" panose="020B0604020202020204" charset="0"/>
                          <a:cs typeface="Microsoft Sans Serif" panose="020B0604020202020204" charset="0"/>
                          <a:sym typeface="+mn-ea"/>
                        </a:rPr>
                        <a:t>Ensure rule executions on correct devices.</a:t>
                      </a:r>
                      <a:endParaRPr lang="en-US" sz="2200" b="0">
                        <a:solidFill>
                          <a:schemeClr val="accent4">
                            <a:lumMod val="60000"/>
                            <a:lumOff val="40000"/>
                          </a:schemeClr>
                        </a:solidFill>
                        <a:uFillTx/>
                        <a:latin typeface="Microsoft Sans Serif" panose="020B0604020202020204" charset="0"/>
                        <a:cs typeface="Microsoft Sans Serif" panose="020B0604020202020204" charset="0"/>
                        <a:sym typeface="+mn-ea"/>
                      </a:endParaRPr>
                    </a:p>
                    <a:p>
                      <a:pPr algn="l" fontAlgn="auto">
                        <a:spcBef>
                          <a:spcPts val="600"/>
                        </a:spcBef>
                        <a:buNone/>
                      </a:pPr>
                      <a:r>
                        <a:rPr lang="en-US" sz="2200" b="0">
                          <a:solidFill>
                            <a:schemeClr val="accent4">
                              <a:lumMod val="60000"/>
                              <a:lumOff val="40000"/>
                            </a:schemeClr>
                          </a:solidFill>
                          <a:uFillTx/>
                          <a:latin typeface="Microsoft Sans Serif" panose="020B0604020202020204" charset="0"/>
                          <a:cs typeface="Microsoft Sans Serif" panose="020B0604020202020204" charset="0"/>
                          <a:sym typeface="+mn-ea"/>
                        </a:rPr>
                        <a:t>Prevent privacy breaches.</a:t>
                      </a:r>
                      <a:endParaRPr lang="en-US" sz="2200" b="0">
                        <a:solidFill>
                          <a:schemeClr val="accent4">
                            <a:lumMod val="60000"/>
                            <a:lumOff val="40000"/>
                          </a:schemeClr>
                        </a:solidFill>
                        <a:uFillTx/>
                        <a:latin typeface="Microsoft Sans Serif" panose="020B0604020202020204" charset="0"/>
                        <a:cs typeface="Microsoft Sans Serif" panose="020B0604020202020204" charset="0"/>
                        <a:sym typeface="+mn-ea"/>
                      </a:endParaRPr>
                    </a:p>
                  </a:txBody>
                  <a:tcPr marT="36195" anchor="ctr" anchorCtr="0"/>
                </a:tc>
                <a:tc>
                  <a:txBody>
                    <a:bodyPr/>
                    <a:p>
                      <a:pPr indent="0" algn="l">
                        <a:buNone/>
                      </a:pPr>
                      <a:r>
                        <a:rPr lang="en-US" sz="2200" b="0">
                          <a:latin typeface="Microsoft Sans Serif" panose="020B0604020202020204" charset="0"/>
                          <a:cs typeface="Microsoft Sans Serif" panose="020B0604020202020204" charset="0"/>
                          <a:sym typeface="+mn-ea"/>
                        </a:rPr>
                        <a:t>Rule Commits Module:</a:t>
                      </a:r>
                      <a:endParaRPr lang="en-US" sz="2200" b="0">
                        <a:latin typeface="Microsoft Sans Serif" panose="020B0604020202020204" charset="0"/>
                        <a:cs typeface="Microsoft Sans Serif" panose="020B0604020202020204" charset="0"/>
                        <a:sym typeface="+mn-ea"/>
                      </a:endParaRPr>
                    </a:p>
                    <a:p>
                      <a:pPr marL="342900" indent="-342900" algn="l">
                        <a:buFont typeface="Arial" panose="020B0704020202020204" pitchFamily="34" charset="0"/>
                        <a:buChar char="•"/>
                      </a:pPr>
                      <a:r>
                        <a:rPr lang="en-US" sz="2200" b="0">
                          <a:latin typeface="Microsoft Sans Serif" panose="020B0604020202020204" charset="0"/>
                          <a:cs typeface="Microsoft Sans Serif" panose="020B0604020202020204" charset="0"/>
                          <a:sym typeface="+mn-ea"/>
                        </a:rPr>
                        <a:t>A set of prefab scripts that wrap device APIs of different vendors.</a:t>
                      </a:r>
                      <a:endParaRPr lang="en-US" sz="2200" b="0">
                        <a:latin typeface="Microsoft Sans Serif" panose="020B0604020202020204" charset="0"/>
                        <a:cs typeface="Microsoft Sans Serif" panose="020B0604020202020204" charset="0"/>
                        <a:sym typeface="+mn-ea"/>
                      </a:endParaRPr>
                    </a:p>
                    <a:p>
                      <a:pPr marL="342900" indent="-342900" algn="l">
                        <a:buFont typeface="Arial" panose="020B0704020202020204" pitchFamily="34" charset="0"/>
                        <a:buChar char="•"/>
                      </a:pPr>
                      <a:r>
                        <a:rPr lang="en-US" sz="2200" b="0">
                          <a:latin typeface="Microsoft Sans Serif" panose="020B0604020202020204" charset="0"/>
                          <a:cs typeface="Microsoft Sans Serif" panose="020B0604020202020204" charset="0"/>
                          <a:sym typeface="+mn-ea"/>
                        </a:rPr>
                        <a:t>Unified IoT events for the trigger-action platforms.</a:t>
                      </a:r>
                      <a:endParaRPr lang="en-US" sz="2200" b="0">
                        <a:latin typeface="Microsoft Sans Serif" panose="020B0604020202020204" charset="0"/>
                        <a:cs typeface="Microsoft Sans Serif" panose="020B0604020202020204" charset="0"/>
                        <a:sym typeface="+mn-ea"/>
                      </a:endParaRPr>
                    </a:p>
                  </a:txBody>
                  <a:tcPr anchor="ctr" anchorCtr="0"/>
                </a:tc>
              </a:tr>
              <a:tr h="1485900">
                <a:tc>
                  <a:txBody>
                    <a:bodyPr/>
                    <a:p>
                      <a:pPr algn="l" fontAlgn="auto">
                        <a:spcBef>
                          <a:spcPts val="600"/>
                        </a:spcBef>
                        <a:buNone/>
                      </a:pPr>
                      <a:r>
                        <a:rPr lang="en-US" sz="2200" b="0">
                          <a:latin typeface="Microsoft Sans Serif" panose="020B0604020202020204" charset="0"/>
                          <a:cs typeface="Microsoft Sans Serif" panose="020B0604020202020204" charset="0"/>
                        </a:rPr>
                        <a:t>Check the trigger conditions and verify the triggering events.</a:t>
                      </a:r>
                      <a:endParaRPr lang="en-US" sz="2200" b="0">
                        <a:latin typeface="Microsoft Sans Serif" panose="020B0604020202020204" charset="0"/>
                        <a:cs typeface="Microsoft Sans Serif" panose="020B0604020202020204" charset="0"/>
                      </a:endParaRPr>
                    </a:p>
                    <a:p>
                      <a:pPr algn="l" fontAlgn="auto">
                        <a:spcBef>
                          <a:spcPts val="600"/>
                        </a:spcBef>
                        <a:buNone/>
                      </a:pPr>
                      <a:r>
                        <a:rPr lang="en-US" sz="2200" b="0">
                          <a:solidFill>
                            <a:schemeClr val="accent4">
                              <a:lumMod val="60000"/>
                              <a:lumOff val="40000"/>
                            </a:schemeClr>
                          </a:solidFill>
                          <a:uFillTx/>
                          <a:latin typeface="Microsoft Sans Serif" panose="020B0604020202020204" charset="0"/>
                          <a:cs typeface="Microsoft Sans Serif" panose="020B0604020202020204" charset="0"/>
                        </a:rPr>
                        <a:t>Make least changes to the current IoT platforms and device platforms.</a:t>
                      </a:r>
                      <a:endParaRPr lang="en-US" sz="2200" b="0">
                        <a:solidFill>
                          <a:schemeClr val="accent4">
                            <a:lumMod val="60000"/>
                            <a:lumOff val="40000"/>
                          </a:schemeClr>
                        </a:solidFill>
                        <a:uFillTx/>
                        <a:latin typeface="Microsoft Sans Serif" panose="020B0604020202020204" charset="0"/>
                        <a:cs typeface="Microsoft Sans Serif" panose="020B0604020202020204" charset="0"/>
                      </a:endParaRPr>
                    </a:p>
                  </a:txBody>
                  <a:tcPr anchor="ctr" anchorCtr="0"/>
                </a:tc>
                <a:tc>
                  <a:txBody>
                    <a:bodyPr/>
                    <a:p>
                      <a:pPr algn="l">
                        <a:buNone/>
                      </a:pPr>
                      <a:r>
                        <a:rPr lang="en-US" sz="2200" b="0">
                          <a:latin typeface="Microsoft Sans Serif" panose="020B0604020202020204" charset="0"/>
                          <a:cs typeface="Microsoft Sans Serif" panose="020B0604020202020204" charset="0"/>
                        </a:rPr>
                        <a:t> Triggering Event Verification Module:</a:t>
                      </a:r>
                      <a:endParaRPr lang="en-US" sz="2200" b="0">
                        <a:latin typeface="Microsoft Sans Serif" panose="020B0604020202020204" charset="0"/>
                        <a:cs typeface="Microsoft Sans Serif" panose="020B0604020202020204" charset="0"/>
                      </a:endParaRPr>
                    </a:p>
                    <a:p>
                      <a:pPr marL="342900" indent="-342900" algn="l" fontAlgn="auto">
                        <a:spcBef>
                          <a:spcPts val="600"/>
                        </a:spcBef>
                        <a:buFont typeface="Arial" panose="020B0704020202020204" pitchFamily="34" charset="0"/>
                        <a:buChar char="•"/>
                      </a:pPr>
                      <a:r>
                        <a:rPr lang="en-US" sz="2200" b="0">
                          <a:latin typeface="Microsoft Sans Serif" panose="020B0604020202020204" charset="0"/>
                          <a:cs typeface="Microsoft Sans Serif" panose="020B0604020202020204" charset="0"/>
                        </a:rPr>
                        <a:t>Algorithm 1: Check Trigger Condition</a:t>
                      </a:r>
                      <a:endParaRPr lang="en-US" sz="2200" b="0">
                        <a:latin typeface="Microsoft Sans Serif" panose="020B0604020202020204" charset="0"/>
                        <a:cs typeface="Microsoft Sans Serif" panose="020B0604020202020204" charset="0"/>
                      </a:endParaRPr>
                    </a:p>
                    <a:p>
                      <a:pPr marL="342900" indent="-342900" algn="l">
                        <a:buFont typeface="Arial" panose="020B0704020202020204" pitchFamily="34" charset="0"/>
                        <a:buChar char="•"/>
                      </a:pPr>
                      <a:r>
                        <a:rPr lang="en-US" sz="2200" b="0">
                          <a:latin typeface="Microsoft Sans Serif" panose="020B0604020202020204" charset="0"/>
                          <a:cs typeface="Microsoft Sans Serif" panose="020B0604020202020204" charset="0"/>
                        </a:rPr>
                        <a:t>Algorithm 2: Triggering Event Verification</a:t>
                      </a:r>
                      <a:endParaRPr lang="en-US" sz="2200" b="0">
                        <a:latin typeface="Microsoft Sans Serif" panose="020B0604020202020204" charset="0"/>
                        <a:cs typeface="Microsoft Sans Serif" panose="020B0604020202020204" charset="0"/>
                      </a:endParaRPr>
                    </a:p>
                  </a:txBody>
                  <a:tcPr anchor="ctr" anchorCtr="0"/>
                </a:tc>
              </a:tr>
              <a:tr h="1542415">
                <a:tc>
                  <a:txBody>
                    <a:bodyPr/>
                    <a:p>
                      <a:pPr algn="l" fontAlgn="auto">
                        <a:spcBef>
                          <a:spcPts val="600"/>
                        </a:spcBef>
                        <a:buNone/>
                      </a:pPr>
                      <a:r>
                        <a:rPr lang="en-US" sz="2200" b="0">
                          <a:latin typeface="Microsoft Sans Serif" panose="020B0604020202020204" charset="0"/>
                          <a:cs typeface="Microsoft Sans Serif" panose="020B0604020202020204" charset="0"/>
                        </a:rPr>
                        <a:t>Ensure the integrity of rule executions.</a:t>
                      </a:r>
                      <a:endParaRPr lang="en-US" sz="2200" b="0">
                        <a:latin typeface="Microsoft Sans Serif" panose="020B0604020202020204" charset="0"/>
                        <a:cs typeface="Microsoft Sans Serif" panose="020B0604020202020204" charset="0"/>
                      </a:endParaRPr>
                    </a:p>
                    <a:p>
                      <a:pPr algn="l" fontAlgn="auto">
                        <a:spcBef>
                          <a:spcPts val="600"/>
                        </a:spcBef>
                        <a:buNone/>
                      </a:pPr>
                      <a:r>
                        <a:rPr lang="en-US" sz="2200" b="0">
                          <a:solidFill>
                            <a:schemeClr val="accent4">
                              <a:lumMod val="60000"/>
                              <a:lumOff val="40000"/>
                            </a:schemeClr>
                          </a:solidFill>
                          <a:uFillTx/>
                          <a:latin typeface="Microsoft Sans Serif" panose="020B0604020202020204" charset="0"/>
                          <a:cs typeface="Microsoft Sans Serif" panose="020B0604020202020204" charset="0"/>
                        </a:rPr>
                        <a:t>Develop a stateful verification framework.</a:t>
                      </a:r>
                      <a:endParaRPr lang="en-US" sz="2200" b="0">
                        <a:solidFill>
                          <a:schemeClr val="accent4">
                            <a:lumMod val="60000"/>
                            <a:lumOff val="40000"/>
                          </a:schemeClr>
                        </a:solidFill>
                        <a:uFillTx/>
                        <a:latin typeface="Microsoft Sans Serif" panose="020B0604020202020204" charset="0"/>
                        <a:cs typeface="Microsoft Sans Serif" panose="020B0604020202020204" charset="0"/>
                      </a:endParaRPr>
                    </a:p>
                  </a:txBody>
                  <a:tcPr anchor="ctr" anchorCtr="0"/>
                </a:tc>
                <a:tc>
                  <a:txBody>
                    <a:bodyPr/>
                    <a:p>
                      <a:pPr algn="l">
                        <a:buNone/>
                      </a:pPr>
                      <a:r>
                        <a:rPr lang="en-US" sz="2200" b="0">
                          <a:latin typeface="Microsoft Sans Serif" panose="020B0604020202020204" charset="0"/>
                          <a:cs typeface="Microsoft Sans Serif" panose="020B0604020202020204" charset="0"/>
                        </a:rPr>
                        <a:t>Action Verification Module:</a:t>
                      </a:r>
                      <a:endParaRPr lang="en-US" sz="2200" b="0">
                        <a:latin typeface="Microsoft Sans Serif" panose="020B0604020202020204" charset="0"/>
                        <a:cs typeface="Microsoft Sans Serif" panose="020B0604020202020204" charset="0"/>
                      </a:endParaRPr>
                    </a:p>
                    <a:p>
                      <a:pPr marL="342900" indent="-342900" algn="l" fontAlgn="auto">
                        <a:spcBef>
                          <a:spcPts val="600"/>
                        </a:spcBef>
                        <a:buFont typeface="Arial" panose="020B0704020202020204" pitchFamily="34" charset="0"/>
                        <a:buChar char="•"/>
                      </a:pPr>
                      <a:r>
                        <a:rPr lang="en-US" sz="2200" b="0">
                          <a:latin typeface="Microsoft Sans Serif" panose="020B0604020202020204" charset="0"/>
                          <a:cs typeface="Microsoft Sans Serif" panose="020B0604020202020204" charset="0"/>
                        </a:rPr>
                        <a:t>Algorithm 3: Action Verification</a:t>
                      </a:r>
                      <a:endParaRPr lang="en-US" sz="2200" b="0">
                        <a:latin typeface="Microsoft Sans Serif" panose="020B0604020202020204" charset="0"/>
                        <a:cs typeface="Microsoft Sans Serif" panose="020B0604020202020204" charset="0"/>
                      </a:endParaRPr>
                    </a:p>
                  </a:txBody>
                  <a:tcPr anchor="ctr" anchorCtr="0"/>
                </a:tc>
              </a:tr>
            </a:tbl>
          </a:graphicData>
        </a:graphic>
      </p:graphicFrame>
      <p:sp>
        <p:nvSpPr>
          <p:cNvPr id="2" name="Slide Number Placeholder 1"/>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6731</Words>
  <Application>WPS Presentation</Application>
  <PresentationFormat>Widescreen</PresentationFormat>
  <Paragraphs>466</Paragraphs>
  <Slides>17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Arial</vt:lpstr>
      <vt:lpstr>SimSun</vt:lpstr>
      <vt:lpstr>Wingdings</vt:lpstr>
      <vt:lpstr>Microsoft Sans Serif</vt:lpstr>
      <vt:lpstr>Wingdings</vt:lpstr>
      <vt:lpstr>Calibri Light</vt:lpstr>
      <vt:lpstr>Helvetica Neue</vt:lpstr>
      <vt:lpstr>Calibri</vt:lpstr>
      <vt:lpstr>微软雅黑</vt:lpstr>
      <vt:lpstr>汉仪旗黑</vt:lpstr>
      <vt:lpstr>Arial Unicode MS</vt:lpstr>
      <vt:lpstr>SimSun</vt:lpstr>
      <vt:lpstr>汉仪书宋二KW</vt:lpstr>
      <vt:lpstr>Office Theme</vt:lpstr>
      <vt:lpstr>Ruledger: Ensuring Execution Integrity in Trigger-Action IoT Platforms</vt:lpstr>
      <vt:lpstr>IoT Connections Are Growing Exponentially </vt:lpstr>
      <vt:lpstr>Rule Executions in Trigger-Action IoT Platforms </vt:lpstr>
      <vt:lpstr>Security Threats To The Rule Execution</vt:lpstr>
      <vt:lpstr>PowerPoint 演示文稿</vt:lpstr>
      <vt:lpstr>There does not exist any verification mechanism to protect the integrity of rule execution among different IoT system components.</vt:lpstr>
      <vt:lpstr>PowerPoint 演示文稿</vt:lpstr>
      <vt:lpstr>Our Framework : Ruledger  a distributed ledger-based IoT platform for event and rule verification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Ruledger: Ensuring Execution Integrity in Trigger-Action IoT Platforms</dc:title>
  <dc:creator>fjw</dc:creator>
  <cp:lastModifiedBy>fjw</cp:lastModifiedBy>
  <cp:revision>386</cp:revision>
  <dcterms:created xsi:type="dcterms:W3CDTF">2021-03-20T05:32:09Z</dcterms:created>
  <dcterms:modified xsi:type="dcterms:W3CDTF">2021-03-20T05:32:09Z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1033-2.8.0.4624</vt:lpwstr>
  </property>
</Properties>
</file>