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7"/>
  </p:notesMasterIdLst>
  <p:handoutMasterIdLst>
    <p:handoutMasterId r:id="rId18"/>
  </p:handoutMasterIdLst>
  <p:sldIdLst>
    <p:sldId id="280" r:id="rId6"/>
    <p:sldId id="294" r:id="rId7"/>
    <p:sldId id="287" r:id="rId8"/>
    <p:sldId id="283" r:id="rId9"/>
    <p:sldId id="293" r:id="rId10"/>
    <p:sldId id="284" r:id="rId11"/>
    <p:sldId id="285" r:id="rId12"/>
    <p:sldId id="286" r:id="rId13"/>
    <p:sldId id="289" r:id="rId14"/>
    <p:sldId id="292" r:id="rId15"/>
    <p:sldId id="290" r:id="rId16"/>
  </p:sldIdLst>
  <p:sldSz cx="10080625" cy="7559675"/>
  <p:notesSz cx="7315200" cy="96012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</p:showPr>
  <p:clrMru>
    <a:srgbClr val="A7FFE8"/>
    <a:srgbClr val="09FFBF"/>
    <a:srgbClr val="33CCFF"/>
    <a:srgbClr val="9BBCFF"/>
    <a:srgbClr val="006600"/>
    <a:srgbClr val="A50021"/>
    <a:srgbClr val="0070C0"/>
    <a:srgbClr val="00866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422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18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fld id="{0D84A528-66DF-4180-A4B5-B7B76B49B613}" type="datetime1">
              <a:rPr lang="en-US"/>
              <a:pPr>
                <a:defRPr/>
              </a:pPr>
              <a:t>10/20/2011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fld id="{D0AE3754-6F26-44FD-ADB5-244F36A57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D5927AC7-28F5-4A09-A76E-CD11DA8659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681038" algn="l"/>
                <a:tab pos="1370013" algn="l"/>
                <a:tab pos="2055813" algn="l"/>
                <a:tab pos="2743200" algn="l"/>
              </a:tabLst>
            </a:pPr>
            <a:fld id="{D4A7D21E-5FC3-45DE-851D-657E924777BA}" type="slidenum">
              <a:rPr lang="en-GB" smtClean="0"/>
              <a:pPr>
                <a:tabLst>
                  <a:tab pos="681038" algn="l"/>
                  <a:tab pos="1370013" algn="l"/>
                  <a:tab pos="2055813" algn="l"/>
                  <a:tab pos="2743200" algn="l"/>
                </a:tabLst>
              </a:pPr>
              <a:t>1</a:t>
            </a:fld>
            <a:endParaRPr lang="en-GB" smtClean="0"/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68F70-B621-4BFA-8B19-E1DEB50BB83A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18A21-67BD-4E3F-B380-E6955CAEF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198B-C0BB-4F2F-A515-1AADA59D1898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168AD-73BB-4465-8299-148C62892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4A67E-0F38-477E-9B45-05C21C42EB0E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9D14A-9E34-4C0B-BDF5-892FF810A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888C1-A0D1-47A7-9AC1-880F1EDAE463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DFD65-5C71-4D28-91AD-ADBDBED60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E1BE4-0A50-461C-B43E-A440F2DBD794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33CB2-42F0-4435-8066-1CE03F1AB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272CD-207C-47B1-99DF-6A33A94EA6A5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F5EBC-B341-4CBB-998F-C08D0F2B3A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45798-5C00-4D33-9A4C-A80877EB2BD3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655FA-E093-496A-8A5B-622A29F73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F765F-6446-4C4B-8604-790E132BE385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67292-A95C-4EF9-8750-4CCFCF299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689D0F-634A-4415-9356-7CAA91F103BA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440857-81A9-46E6-8D76-B211A21A1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771FA-8E0D-4B5A-BCEE-2A2E939156E0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6BFDC-2767-41F5-954F-DFBC30479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DD410-0F7A-4665-971A-0E4C3414A126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FABC2-0A5C-4A17-8F4B-53F3DE1282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21B88-3C64-43AC-8F2A-55F45B375565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70362-FBF0-4DBB-8A54-352805851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2E264-420E-45B6-819E-DEE21316BD11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B29AD-28A8-4310-A129-9CBC4DA02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0867C-6C47-490C-B1A6-976BDADF5241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42C7D-CD7F-4A70-BE4E-222B910A6B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788A5-E1E1-40C5-8D1F-056A61576229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DBDA2-D176-426C-9CBB-C09CDB43B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497AE-87A5-4560-B8A2-8060EE7244F6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44853-47F7-40F2-B0C0-9F2326AC2A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F4C8F-385F-496A-8A71-531D9D76F376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BBC20-7478-45D6-ABBD-0C0A884D2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6BA99-3F29-42FF-AB07-B6B6FE8261C1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9C30A-499D-46D1-A616-14C0F511D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44B9B-5EE0-471B-818E-C6507649F01A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08296-37F3-4710-8C10-65150D53CC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876D5-5CE3-4AE8-9978-8DD1A2DFB954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E299EF-EE64-46AF-B566-F43BF9473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DC805-A733-44A1-8047-247B0D41E029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6E08-5674-481F-A724-4CDB86249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9E49A-5A46-4B3A-A9D9-C398855DA61D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C2000-5F4A-4AA6-8396-876D1DE88A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B1CB3-7B80-4605-9816-8E5DA9D1F41A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BC1BA-CAAD-4330-BD03-7F11ADBB84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83A6B-DDDB-4279-AF6F-03EC6CFB4787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532084-1976-4F2D-BBB6-69F7870EA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2B25E-8D43-4B36-A34B-1F4140DE5919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9F7140-9B24-4732-8398-DDAA5102A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2A0C-7D8E-45E8-8CED-7A7D722A3DB0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62FC5-8C75-41C3-8A28-F451BBC3C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1D03-8DB7-452A-B0F9-E742937ED8DB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D5F99-E603-4561-9BDA-820756F9D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CA1AF1C-1BBF-4937-A6E6-AC861CFF4A8A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545AC-8348-4F23-9A4F-266FF3DC6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4FE6576-7F5B-4C79-A65A-4F144F7431F0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17848-9BE7-4953-9ADB-DD88D772AC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9DC622B-6C92-4648-A3CB-E54235A4A76C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05087-7586-4CA5-B39B-4AC0EA1F62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D87E363-F87E-4365-9D41-5002EA06F0FB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44628-823C-4DF7-B6B6-87AC6196A0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DB29AE1-FE40-42EC-964A-091EDA1ED797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E4C34-1D05-4DF5-9373-346D64E6A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615F2CE-A25A-4EAF-9A21-707E6CDFC5EC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FBAD2-C632-4ACE-B5AB-6364A263C1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92937-89AC-4BE3-A37A-60960A0D07F6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7870F-8F3E-406E-92AD-DC0FA7B45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8A34F7B-8653-4207-8967-827D412E507C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557DC-6905-4DA5-A270-6670FAB2C4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3ED6D27-753E-4DB3-903F-1BE9FE4898B5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BF288-F9E0-4124-9242-E29C58065C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8FB8DBC-7363-420A-AA56-C49EB0D3EA89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501D1-20F3-4F20-8450-15269A118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026A0773-4346-4888-8FCA-C858E34DF67A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0F035-2625-4193-8C6A-E07132FE9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7851032-4BC5-4E24-A988-85A39A24C00E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5D286-04B3-48D8-A658-50D537312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  <a:cs typeface="+mn-cs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F9DF4-462E-4D87-B064-DF37B637C177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A1C20-8A32-4DBC-822A-42F8284239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44B0-EB13-44AE-ABAC-BA12B283F7DA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1A82A-2E56-459B-9D0C-D3434E4B7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5FCC8-F441-47CD-B913-ECB306B916D7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701B3-0347-47CB-A611-A1518F05D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9F37A-6DB7-4FF4-83DF-5AE4C8C5C61A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F4911-73FB-4984-BE08-7468832B0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9B946-62F6-4094-AE25-83FF93A4EB9A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A6DC5-11E2-4398-B0AB-E4DEADF20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FA966-9F14-4478-AEF5-E7F873F8FCE9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4AE50-7C0A-4EB9-BAFD-DF7C4FE33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C9E54FF-DD9E-4ECE-9344-DD8D6FCB70D1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97C239C1-334B-4A3D-9AA0-D6505A75B8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1" r:id="rId1"/>
    <p:sldLayoutId id="2147484742" r:id="rId2"/>
    <p:sldLayoutId id="2147484743" r:id="rId3"/>
    <p:sldLayoutId id="2147484744" r:id="rId4"/>
    <p:sldLayoutId id="2147484745" r:id="rId5"/>
    <p:sldLayoutId id="2147484746" r:id="rId6"/>
    <p:sldLayoutId id="2147484747" r:id="rId7"/>
    <p:sldLayoutId id="2147484748" r:id="rId8"/>
    <p:sldLayoutId id="2147484749" r:id="rId9"/>
    <p:sldLayoutId id="2147484750" r:id="rId10"/>
    <p:sldLayoutId id="214748475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EFCB25B-BFBB-4001-BEA1-21070644D856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D525A53C-11A7-4E60-A982-EA03AA424C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52" r:id="rId1"/>
    <p:sldLayoutId id="2147484753" r:id="rId2"/>
    <p:sldLayoutId id="2147484754" r:id="rId3"/>
    <p:sldLayoutId id="2147484755" r:id="rId4"/>
    <p:sldLayoutId id="2147484756" r:id="rId5"/>
    <p:sldLayoutId id="2147484757" r:id="rId6"/>
    <p:sldLayoutId id="2147484758" r:id="rId7"/>
    <p:sldLayoutId id="2147484759" r:id="rId8"/>
    <p:sldLayoutId id="2147484760" r:id="rId9"/>
    <p:sldLayoutId id="2147484761" r:id="rId10"/>
    <p:sldLayoutId id="214748476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14EC479-ECE6-488F-8B66-221FDD09E20B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D39E2F11-371F-4CFB-843D-45577F8F9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63" r:id="rId1"/>
    <p:sldLayoutId id="2147484764" r:id="rId2"/>
    <p:sldLayoutId id="2147484765" r:id="rId3"/>
    <p:sldLayoutId id="2147484766" r:id="rId4"/>
    <p:sldLayoutId id="2147484767" r:id="rId5"/>
    <p:sldLayoutId id="2147484768" r:id="rId6"/>
    <p:sldLayoutId id="2147484769" r:id="rId7"/>
    <p:sldLayoutId id="2147484770" r:id="rId8"/>
    <p:sldLayoutId id="2147484771" r:id="rId9"/>
    <p:sldLayoutId id="2147484772" r:id="rId10"/>
    <p:sldLayoutId id="214748477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4F13FF2F-85A3-4B0A-9887-F0B3E3B2C828}" type="datetime1">
              <a:rPr lang="en-US"/>
              <a:pPr>
                <a:defRPr/>
              </a:pPr>
              <a:t>10/20/2011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83D972D0-B75C-42EE-B7F0-625252EC96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74" r:id="rId1"/>
    <p:sldLayoutId id="2147484775" r:id="rId2"/>
    <p:sldLayoutId id="2147484776" r:id="rId3"/>
    <p:sldLayoutId id="2147484777" r:id="rId4"/>
    <p:sldLayoutId id="2147484778" r:id="rId5"/>
    <p:sldLayoutId id="2147484779" r:id="rId6"/>
    <p:sldLayoutId id="2147484780" r:id="rId7"/>
    <p:sldLayoutId id="2147484781" r:id="rId8"/>
    <p:sldLayoutId id="2147484782" r:id="rId9"/>
    <p:sldLayoutId id="2147484783" r:id="rId10"/>
    <p:sldLayoutId id="214748478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FAFE476C-1E14-4485-A79C-44B6329BF47D}" type="datetime1">
              <a:rPr lang="en-US"/>
              <a:pPr>
                <a:defRPr/>
              </a:pPr>
              <a:t>10/20/2011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5102C98-FB28-469B-BBA0-260CEF9D8D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85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4483F1-EA13-4C4B-B2CD-95D98D5DB83D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18435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736940C0-B39C-485B-A861-E4DA3CB08165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8" name="Title 1"/>
          <p:cNvSpPr>
            <a:spLocks/>
          </p:cNvSpPr>
          <p:nvPr/>
        </p:nvSpPr>
        <p:spPr bwMode="auto">
          <a:xfrm>
            <a:off x="1322388" y="13366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>
                <a:solidFill>
                  <a:srgbClr val="000000"/>
                </a:solidFill>
              </a:rPr>
              <a:t>RT-Based Administrative Models for</a:t>
            </a:r>
            <a:br>
              <a:rPr lang="en-US" sz="2800">
                <a:solidFill>
                  <a:srgbClr val="000000"/>
                </a:solidFill>
              </a:rPr>
            </a:br>
            <a:r>
              <a:rPr lang="en-US" sz="2800">
                <a:solidFill>
                  <a:srgbClr val="000000"/>
                </a:solidFill>
              </a:rPr>
              <a:t>Community Cyber Security Information Sharing</a:t>
            </a:r>
          </a:p>
        </p:txBody>
      </p:sp>
      <p:sp>
        <p:nvSpPr>
          <p:cNvPr id="18439" name="Subtitle 2"/>
          <p:cNvSpPr>
            <a:spLocks/>
          </p:cNvSpPr>
          <p:nvPr/>
        </p:nvSpPr>
        <p:spPr bwMode="auto">
          <a:xfrm>
            <a:off x="1830388" y="3581400"/>
            <a:ext cx="6400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>
                <a:solidFill>
                  <a:srgbClr val="898989"/>
                </a:solidFill>
              </a:rPr>
              <a:t>Ravi Sandhu, </a:t>
            </a:r>
            <a:r>
              <a:rPr lang="en-US" sz="1600" u="sng">
                <a:solidFill>
                  <a:srgbClr val="898989"/>
                </a:solidFill>
              </a:rPr>
              <a:t>Khalid Zaman Bijon</a:t>
            </a:r>
            <a:r>
              <a:rPr lang="en-US" sz="1600">
                <a:solidFill>
                  <a:srgbClr val="898989"/>
                </a:solidFill>
              </a:rPr>
              <a:t>, Xin Jin, Ram Krishnan</a:t>
            </a:r>
          </a:p>
          <a:p>
            <a:pPr algn="ctr"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>
                <a:solidFill>
                  <a:srgbClr val="898989"/>
                </a:solidFill>
              </a:rPr>
              <a:t>Institute for Cyber Security</a:t>
            </a:r>
          </a:p>
          <a:p>
            <a:pPr algn="ctr"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>
                <a:solidFill>
                  <a:srgbClr val="898989"/>
                </a:solidFill>
              </a:rPr>
              <a:t>University of Texas at San Antonio</a:t>
            </a:r>
          </a:p>
          <a:p>
            <a:pPr algn="ctr"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600">
              <a:solidFill>
                <a:srgbClr val="898989"/>
              </a:solidFill>
            </a:endParaRPr>
          </a:p>
          <a:p>
            <a:pPr algn="ctr"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600">
              <a:solidFill>
                <a:srgbClr val="898989"/>
              </a:solidFill>
            </a:endParaRPr>
          </a:p>
          <a:p>
            <a:pPr algn="ctr"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600">
              <a:solidFill>
                <a:srgbClr val="898989"/>
              </a:solidFill>
            </a:endParaRPr>
          </a:p>
          <a:p>
            <a:pPr algn="ctr"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>
                <a:solidFill>
                  <a:srgbClr val="898989"/>
                </a:solidFill>
              </a:rPr>
              <a:t>Oct. 15, 2011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>
                <a:solidFill>
                  <a:srgbClr val="898989"/>
                </a:solidFill>
              </a:rPr>
              <a:t>International Workshop on Trusted Collaboration</a:t>
            </a:r>
          </a:p>
          <a:p>
            <a:pPr algn="ctr"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1600">
              <a:solidFill>
                <a:srgbClr val="898989"/>
              </a:solidFill>
            </a:endParaRPr>
          </a:p>
        </p:txBody>
      </p:sp>
      <p:sp>
        <p:nvSpPr>
          <p:cNvPr id="18440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Institute for Cyber Security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D25ABF-D1CB-4225-BB2F-2E37ECC53A92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60" name="Flowchart: Alternate Process 59"/>
          <p:cNvSpPr>
            <a:spLocks noChangeArrowheads="1"/>
          </p:cNvSpPr>
          <p:nvPr/>
        </p:nvSpPr>
        <p:spPr bwMode="auto">
          <a:xfrm>
            <a:off x="2192338" y="2286000"/>
            <a:ext cx="1066800" cy="838200"/>
          </a:xfrm>
          <a:prstGeom prst="flowChartAlternateProcess">
            <a:avLst/>
          </a:prstGeom>
          <a:solidFill>
            <a:srgbClr val="CCFFFF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039938" y="4741863"/>
            <a:ext cx="1295400" cy="1143000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506538" y="2286000"/>
            <a:ext cx="76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Core Group</a:t>
            </a:r>
            <a:endParaRPr lang="en-US" altLang="zh-CN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5011738" y="2209800"/>
            <a:ext cx="1066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5621338" y="163195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Incident Groups</a:t>
            </a:r>
            <a:endParaRPr lang="en-US" altLang="zh-CN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1354138" y="5046663"/>
            <a:ext cx="83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Open Group</a:t>
            </a:r>
            <a:endParaRPr lang="en-US" altLang="zh-CN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6" name="Cloud 65"/>
          <p:cNvSpPr/>
          <p:nvPr/>
        </p:nvSpPr>
        <p:spPr>
          <a:xfrm>
            <a:off x="7450138" y="3540125"/>
            <a:ext cx="2286000" cy="1371600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cxnSp>
        <p:nvCxnSpPr>
          <p:cNvPr id="67" name="Straight Arrow Connector 66"/>
          <p:cNvCxnSpPr>
            <a:stCxn id="63" idx="2"/>
            <a:endCxn id="60" idx="3"/>
          </p:cNvCxnSpPr>
          <p:nvPr/>
        </p:nvCxnSpPr>
        <p:spPr>
          <a:xfrm flipH="1">
            <a:off x="3259138" y="2667000"/>
            <a:ext cx="1752600" cy="38100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>
            <a:spLocks noChangeArrowheads="1"/>
          </p:cNvSpPr>
          <p:nvPr/>
        </p:nvSpPr>
        <p:spPr bwMode="auto">
          <a:xfrm>
            <a:off x="1468438" y="3546475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Automatic Membership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3259138" y="3049588"/>
            <a:ext cx="1828800" cy="909637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>
            <a:spLocks noChangeArrowheads="1"/>
          </p:cNvSpPr>
          <p:nvPr/>
        </p:nvSpPr>
        <p:spPr bwMode="auto">
          <a:xfrm rot="1587720">
            <a:off x="3736975" y="3052763"/>
            <a:ext cx="16367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Administered Membership</a:t>
            </a:r>
          </a:p>
        </p:txBody>
      </p:sp>
      <p:sp>
        <p:nvSpPr>
          <p:cNvPr id="71" name="Smiley Face 70"/>
          <p:cNvSpPr>
            <a:spLocks noChangeArrowheads="1"/>
          </p:cNvSpPr>
          <p:nvPr/>
        </p:nvSpPr>
        <p:spPr bwMode="auto">
          <a:xfrm>
            <a:off x="2573338" y="5237163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2" name="Smiley Face 71"/>
          <p:cNvSpPr>
            <a:spLocks noChangeArrowheads="1"/>
          </p:cNvSpPr>
          <p:nvPr/>
        </p:nvSpPr>
        <p:spPr bwMode="auto">
          <a:xfrm>
            <a:off x="2649538" y="5503863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3" name="Smiley Face 72"/>
          <p:cNvSpPr>
            <a:spLocks noChangeArrowheads="1"/>
          </p:cNvSpPr>
          <p:nvPr/>
        </p:nvSpPr>
        <p:spPr bwMode="auto">
          <a:xfrm>
            <a:off x="2954338" y="5275263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4" name="Smiley Face 73"/>
          <p:cNvSpPr>
            <a:spLocks noChangeArrowheads="1"/>
          </p:cNvSpPr>
          <p:nvPr/>
        </p:nvSpPr>
        <p:spPr bwMode="auto">
          <a:xfrm>
            <a:off x="2724150" y="4894263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5" name="Smiley Face 74"/>
          <p:cNvSpPr>
            <a:spLocks noChangeArrowheads="1"/>
          </p:cNvSpPr>
          <p:nvPr/>
        </p:nvSpPr>
        <p:spPr bwMode="auto">
          <a:xfrm>
            <a:off x="2789238" y="2413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6" name="Smiley Face 75"/>
          <p:cNvSpPr>
            <a:spLocks noChangeArrowheads="1"/>
          </p:cNvSpPr>
          <p:nvPr/>
        </p:nvSpPr>
        <p:spPr bwMode="auto">
          <a:xfrm>
            <a:off x="2954338" y="2667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7" name="Smiley Face 76"/>
          <p:cNvSpPr>
            <a:spLocks noChangeArrowheads="1"/>
          </p:cNvSpPr>
          <p:nvPr/>
        </p:nvSpPr>
        <p:spPr bwMode="auto">
          <a:xfrm>
            <a:off x="2725738" y="28194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8" name="Smiley Face 77"/>
          <p:cNvSpPr>
            <a:spLocks noChangeArrowheads="1"/>
          </p:cNvSpPr>
          <p:nvPr/>
        </p:nvSpPr>
        <p:spPr bwMode="auto">
          <a:xfrm>
            <a:off x="5087938" y="2667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9" name="Smiley Face 78"/>
          <p:cNvSpPr>
            <a:spLocks noChangeArrowheads="1"/>
          </p:cNvSpPr>
          <p:nvPr/>
        </p:nvSpPr>
        <p:spPr bwMode="auto">
          <a:xfrm>
            <a:off x="5773738" y="25146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0" name="Folded Corner 79"/>
          <p:cNvSpPr/>
          <p:nvPr/>
        </p:nvSpPr>
        <p:spPr>
          <a:xfrm>
            <a:off x="5164138" y="2362200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81" name="Folded Corner 80"/>
          <p:cNvSpPr/>
          <p:nvPr/>
        </p:nvSpPr>
        <p:spPr>
          <a:xfrm>
            <a:off x="5392738" y="2362200"/>
            <a:ext cx="152400" cy="228600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82" name="Smiley Face 81"/>
          <p:cNvSpPr>
            <a:spLocks noChangeArrowheads="1"/>
          </p:cNvSpPr>
          <p:nvPr/>
        </p:nvSpPr>
        <p:spPr bwMode="auto">
          <a:xfrm>
            <a:off x="5621338" y="27432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3" name="Folded Corner 82"/>
          <p:cNvSpPr/>
          <p:nvPr/>
        </p:nvSpPr>
        <p:spPr>
          <a:xfrm>
            <a:off x="5621338" y="2286000"/>
            <a:ext cx="152400" cy="228600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84" name="Folded Corner 83"/>
          <p:cNvSpPr/>
          <p:nvPr/>
        </p:nvSpPr>
        <p:spPr>
          <a:xfrm>
            <a:off x="5392738" y="2819400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cxnSp>
        <p:nvCxnSpPr>
          <p:cNvPr id="85" name="Straight Arrow Connector 84"/>
          <p:cNvCxnSpPr>
            <a:stCxn id="60" idx="2"/>
            <a:endCxn id="61" idx="0"/>
          </p:cNvCxnSpPr>
          <p:nvPr/>
        </p:nvCxnSpPr>
        <p:spPr>
          <a:xfrm flipH="1">
            <a:off x="2687638" y="3124200"/>
            <a:ext cx="38100" cy="1617663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hape 63"/>
          <p:cNvCxnSpPr>
            <a:stCxn id="63" idx="0"/>
            <a:endCxn id="60" idx="0"/>
          </p:cNvCxnSpPr>
          <p:nvPr/>
        </p:nvCxnSpPr>
        <p:spPr>
          <a:xfrm rot="16200000" flipH="1" flipV="1">
            <a:off x="4097338" y="838200"/>
            <a:ext cx="76200" cy="2819400"/>
          </a:xfrm>
          <a:prstGeom prst="curvedConnector3">
            <a:avLst>
              <a:gd name="adj1" fmla="val -888236"/>
            </a:avLst>
          </a:prstGeom>
          <a:ln w="5715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>
            <a:spLocks noChangeArrowheads="1"/>
          </p:cNvSpPr>
          <p:nvPr/>
        </p:nvSpPr>
        <p:spPr bwMode="auto">
          <a:xfrm>
            <a:off x="3497263" y="2090738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Administered Membership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3405188" y="1135063"/>
            <a:ext cx="1295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0070C0"/>
                </a:solidFill>
                <a:latin typeface="Calibri" pitchFamily="34" charset="0"/>
              </a:rPr>
              <a:t>Filtered RW</a:t>
            </a:r>
          </a:p>
        </p:txBody>
      </p:sp>
      <p:cxnSp>
        <p:nvCxnSpPr>
          <p:cNvPr id="91" name="Straight Arrow Connector 90"/>
          <p:cNvCxnSpPr/>
          <p:nvPr/>
        </p:nvCxnSpPr>
        <p:spPr>
          <a:xfrm flipH="1" flipV="1">
            <a:off x="6078538" y="2849563"/>
            <a:ext cx="1638300" cy="919162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>
            <a:spLocks noChangeArrowheads="1"/>
          </p:cNvSpPr>
          <p:nvPr/>
        </p:nvSpPr>
        <p:spPr bwMode="auto">
          <a:xfrm rot="1671544">
            <a:off x="6538913" y="2846388"/>
            <a:ext cx="15081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Administered Membership</a:t>
            </a:r>
          </a:p>
        </p:txBody>
      </p:sp>
      <p:sp>
        <p:nvSpPr>
          <p:cNvPr id="93" name="Smiley Face 92"/>
          <p:cNvSpPr>
            <a:spLocks noChangeArrowheads="1"/>
          </p:cNvSpPr>
          <p:nvPr/>
        </p:nvSpPr>
        <p:spPr bwMode="auto">
          <a:xfrm>
            <a:off x="7754938" y="43783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94" name="Smiley Face 93"/>
          <p:cNvSpPr>
            <a:spLocks noChangeArrowheads="1"/>
          </p:cNvSpPr>
          <p:nvPr/>
        </p:nvSpPr>
        <p:spPr bwMode="auto">
          <a:xfrm>
            <a:off x="8059738" y="45307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95" name="Smiley Face 94"/>
          <p:cNvSpPr>
            <a:spLocks noChangeArrowheads="1"/>
          </p:cNvSpPr>
          <p:nvPr/>
        </p:nvSpPr>
        <p:spPr bwMode="auto">
          <a:xfrm>
            <a:off x="8440738" y="43021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96" name="Folded Corner 95"/>
          <p:cNvSpPr/>
          <p:nvPr/>
        </p:nvSpPr>
        <p:spPr>
          <a:xfrm>
            <a:off x="7831138" y="3921125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7" name="Folded Corner 96"/>
          <p:cNvSpPr/>
          <p:nvPr/>
        </p:nvSpPr>
        <p:spPr>
          <a:xfrm>
            <a:off x="8059738" y="3921125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8" name="Folded Corner 97"/>
          <p:cNvSpPr/>
          <p:nvPr/>
        </p:nvSpPr>
        <p:spPr>
          <a:xfrm>
            <a:off x="8288338" y="3921125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9" name="Smiley Face 98"/>
          <p:cNvSpPr>
            <a:spLocks noChangeArrowheads="1"/>
          </p:cNvSpPr>
          <p:nvPr/>
        </p:nvSpPr>
        <p:spPr bwMode="auto">
          <a:xfrm>
            <a:off x="8059738" y="42259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0" name="Smiley Face 99"/>
          <p:cNvSpPr>
            <a:spLocks noChangeArrowheads="1"/>
          </p:cNvSpPr>
          <p:nvPr/>
        </p:nvSpPr>
        <p:spPr bwMode="auto">
          <a:xfrm>
            <a:off x="7602538" y="41497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1" name="Smiley Face 100"/>
          <p:cNvSpPr>
            <a:spLocks noChangeArrowheads="1"/>
          </p:cNvSpPr>
          <p:nvPr/>
        </p:nvSpPr>
        <p:spPr bwMode="auto">
          <a:xfrm>
            <a:off x="8669338" y="41497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2" name="Smiley Face 101"/>
          <p:cNvSpPr>
            <a:spLocks noChangeArrowheads="1"/>
          </p:cNvSpPr>
          <p:nvPr/>
        </p:nvSpPr>
        <p:spPr bwMode="auto">
          <a:xfrm>
            <a:off x="8974138" y="43021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3" name="Smiley Face 102"/>
          <p:cNvSpPr>
            <a:spLocks noChangeArrowheads="1"/>
          </p:cNvSpPr>
          <p:nvPr/>
        </p:nvSpPr>
        <p:spPr bwMode="auto">
          <a:xfrm>
            <a:off x="9278938" y="39973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4" name="Folded Corner 103"/>
          <p:cNvSpPr/>
          <p:nvPr/>
        </p:nvSpPr>
        <p:spPr>
          <a:xfrm>
            <a:off x="8745538" y="3692525"/>
            <a:ext cx="152400" cy="228600"/>
          </a:xfrm>
          <a:prstGeom prst="folded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05" name="Folded Corner 104"/>
          <p:cNvSpPr/>
          <p:nvPr/>
        </p:nvSpPr>
        <p:spPr>
          <a:xfrm>
            <a:off x="8974138" y="3692525"/>
            <a:ext cx="152400" cy="228600"/>
          </a:xfrm>
          <a:prstGeom prst="folded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06" name="Folded Corner 105"/>
          <p:cNvSpPr/>
          <p:nvPr/>
        </p:nvSpPr>
        <p:spPr>
          <a:xfrm>
            <a:off x="9202738" y="3692525"/>
            <a:ext cx="152400" cy="228600"/>
          </a:xfrm>
          <a:prstGeom prst="folded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07" name="Smiley Face 106"/>
          <p:cNvSpPr>
            <a:spLocks noChangeArrowheads="1"/>
          </p:cNvSpPr>
          <p:nvPr/>
        </p:nvSpPr>
        <p:spPr bwMode="auto">
          <a:xfrm>
            <a:off x="8974138" y="39973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8" name="Smiley Face 107"/>
          <p:cNvSpPr>
            <a:spLocks noChangeArrowheads="1"/>
          </p:cNvSpPr>
          <p:nvPr/>
        </p:nvSpPr>
        <p:spPr bwMode="auto">
          <a:xfrm>
            <a:off x="8516938" y="39211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09" name="TextBox 108"/>
          <p:cNvSpPr txBox="1">
            <a:spLocks noChangeArrowheads="1"/>
          </p:cNvSpPr>
          <p:nvPr/>
        </p:nvSpPr>
        <p:spPr bwMode="auto">
          <a:xfrm>
            <a:off x="7932738" y="4954588"/>
            <a:ext cx="15621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Domain Experts</a:t>
            </a:r>
            <a:endParaRPr lang="en-US" altLang="zh-CN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6675" name="AutoShape 126"/>
          <p:cNvSpPr>
            <a:spLocks noChangeArrowheads="1"/>
          </p:cNvSpPr>
          <p:nvPr/>
        </p:nvSpPr>
        <p:spPr bwMode="auto">
          <a:xfrm>
            <a:off x="2306638" y="2335213"/>
            <a:ext cx="228600" cy="357187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76" name="AutoShape 127"/>
          <p:cNvSpPr>
            <a:spLocks noChangeArrowheads="1"/>
          </p:cNvSpPr>
          <p:nvPr/>
        </p:nvSpPr>
        <p:spPr bwMode="auto">
          <a:xfrm>
            <a:off x="2127250" y="4868863"/>
            <a:ext cx="228600" cy="357187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677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Community Cyber Security</a:t>
            </a:r>
          </a:p>
        </p:txBody>
      </p:sp>
      <p:sp>
        <p:nvSpPr>
          <p:cNvPr id="117" name="Oval 116"/>
          <p:cNvSpPr>
            <a:spLocks noChangeArrowheads="1"/>
          </p:cNvSpPr>
          <p:nvPr/>
        </p:nvSpPr>
        <p:spPr bwMode="auto">
          <a:xfrm>
            <a:off x="5011738" y="3692525"/>
            <a:ext cx="1066800" cy="914400"/>
          </a:xfrm>
          <a:prstGeom prst="ellipse">
            <a:avLst/>
          </a:prstGeom>
          <a:solidFill>
            <a:srgbClr val="09FFBF"/>
          </a:solidFill>
          <a:ln w="25400" algn="ctr">
            <a:solidFill>
              <a:srgbClr val="00956F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8" name="Smiley Face 117"/>
          <p:cNvSpPr>
            <a:spLocks noChangeArrowheads="1"/>
          </p:cNvSpPr>
          <p:nvPr/>
        </p:nvSpPr>
        <p:spPr bwMode="auto">
          <a:xfrm>
            <a:off x="5087938" y="41497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19" name="Smiley Face 118"/>
          <p:cNvSpPr>
            <a:spLocks noChangeArrowheads="1"/>
          </p:cNvSpPr>
          <p:nvPr/>
        </p:nvSpPr>
        <p:spPr bwMode="auto">
          <a:xfrm>
            <a:off x="5773738" y="39973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0" name="Folded Corner 119"/>
          <p:cNvSpPr/>
          <p:nvPr/>
        </p:nvSpPr>
        <p:spPr>
          <a:xfrm>
            <a:off x="5164138" y="3844925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21" name="Folded Corner 120"/>
          <p:cNvSpPr/>
          <p:nvPr/>
        </p:nvSpPr>
        <p:spPr>
          <a:xfrm>
            <a:off x="5392738" y="3844925"/>
            <a:ext cx="152400" cy="228600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22" name="Smiley Face 121"/>
          <p:cNvSpPr>
            <a:spLocks noChangeArrowheads="1"/>
          </p:cNvSpPr>
          <p:nvPr/>
        </p:nvSpPr>
        <p:spPr bwMode="auto">
          <a:xfrm>
            <a:off x="5621338" y="4225925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3" name="Folded Corner 122"/>
          <p:cNvSpPr/>
          <p:nvPr/>
        </p:nvSpPr>
        <p:spPr>
          <a:xfrm>
            <a:off x="5621338" y="3768725"/>
            <a:ext cx="152400" cy="228600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24" name="Folded Corner 123"/>
          <p:cNvSpPr/>
          <p:nvPr/>
        </p:nvSpPr>
        <p:spPr>
          <a:xfrm>
            <a:off x="5392738" y="4302125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25" name="Oval 124"/>
          <p:cNvSpPr>
            <a:spLocks noChangeArrowheads="1"/>
          </p:cNvSpPr>
          <p:nvPr/>
        </p:nvSpPr>
        <p:spPr bwMode="auto">
          <a:xfrm>
            <a:off x="5011738" y="5119688"/>
            <a:ext cx="1066800" cy="914400"/>
          </a:xfrm>
          <a:prstGeom prst="ellipse">
            <a:avLst/>
          </a:prstGeom>
          <a:solidFill>
            <a:srgbClr val="008663"/>
          </a:solidFill>
          <a:ln w="25400" algn="ctr">
            <a:solidFill>
              <a:srgbClr val="00956F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6" name="Smiley Face 125"/>
          <p:cNvSpPr>
            <a:spLocks noChangeArrowheads="1"/>
          </p:cNvSpPr>
          <p:nvPr/>
        </p:nvSpPr>
        <p:spPr bwMode="auto">
          <a:xfrm>
            <a:off x="5087938" y="5576888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7" name="Smiley Face 126"/>
          <p:cNvSpPr>
            <a:spLocks noChangeArrowheads="1"/>
          </p:cNvSpPr>
          <p:nvPr/>
        </p:nvSpPr>
        <p:spPr bwMode="auto">
          <a:xfrm>
            <a:off x="5773738" y="5424488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28" name="Folded Corner 127"/>
          <p:cNvSpPr/>
          <p:nvPr/>
        </p:nvSpPr>
        <p:spPr>
          <a:xfrm>
            <a:off x="5164138" y="5272088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29" name="Folded Corner 128"/>
          <p:cNvSpPr/>
          <p:nvPr/>
        </p:nvSpPr>
        <p:spPr>
          <a:xfrm>
            <a:off x="5392738" y="5272088"/>
            <a:ext cx="152400" cy="228600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30" name="Smiley Face 129"/>
          <p:cNvSpPr>
            <a:spLocks noChangeArrowheads="1"/>
          </p:cNvSpPr>
          <p:nvPr/>
        </p:nvSpPr>
        <p:spPr bwMode="auto">
          <a:xfrm>
            <a:off x="5621338" y="5653088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31" name="Folded Corner 130"/>
          <p:cNvSpPr/>
          <p:nvPr/>
        </p:nvSpPr>
        <p:spPr>
          <a:xfrm>
            <a:off x="5621338" y="5195888"/>
            <a:ext cx="152400" cy="228600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32" name="Folded Corner 131"/>
          <p:cNvSpPr/>
          <p:nvPr/>
        </p:nvSpPr>
        <p:spPr>
          <a:xfrm>
            <a:off x="5392738" y="5729288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altLang="zh-CN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cxnSp>
        <p:nvCxnSpPr>
          <p:cNvPr id="139" name="Straight Arrow Connector 138"/>
          <p:cNvCxnSpPr/>
          <p:nvPr/>
        </p:nvCxnSpPr>
        <p:spPr>
          <a:xfrm flipH="1" flipV="1">
            <a:off x="3017838" y="3124200"/>
            <a:ext cx="2070100" cy="2262188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>
            <a:stCxn id="66" idx="2"/>
          </p:cNvCxnSpPr>
          <p:nvPr/>
        </p:nvCxnSpPr>
        <p:spPr>
          <a:xfrm flipH="1" flipV="1">
            <a:off x="6078538" y="4127500"/>
            <a:ext cx="1379537" cy="98425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endCxn id="125" idx="6"/>
          </p:cNvCxnSpPr>
          <p:nvPr/>
        </p:nvCxnSpPr>
        <p:spPr>
          <a:xfrm flipH="1">
            <a:off x="6078538" y="4606925"/>
            <a:ext cx="1458912" cy="969963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TextBox 169"/>
          <p:cNvSpPr txBox="1">
            <a:spLocks noChangeArrowheads="1"/>
          </p:cNvSpPr>
          <p:nvPr/>
        </p:nvSpPr>
        <p:spPr bwMode="auto">
          <a:xfrm>
            <a:off x="4922838" y="4724400"/>
            <a:ext cx="76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0070C0"/>
                </a:solidFill>
                <a:latin typeface="Calibri" pitchFamily="34" charset="0"/>
              </a:rPr>
              <a:t>write</a:t>
            </a:r>
          </a:p>
        </p:txBody>
      </p:sp>
      <p:sp>
        <p:nvSpPr>
          <p:cNvPr id="171" name="TextBox 170"/>
          <p:cNvSpPr txBox="1">
            <a:spLocks noChangeArrowheads="1"/>
          </p:cNvSpPr>
          <p:nvPr/>
        </p:nvSpPr>
        <p:spPr bwMode="auto">
          <a:xfrm rot="273638">
            <a:off x="6078538" y="3594100"/>
            <a:ext cx="14636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Administered Membership</a:t>
            </a:r>
          </a:p>
        </p:txBody>
      </p:sp>
      <p:sp>
        <p:nvSpPr>
          <p:cNvPr id="172" name="TextBox 171"/>
          <p:cNvSpPr txBox="1">
            <a:spLocks noChangeArrowheads="1"/>
          </p:cNvSpPr>
          <p:nvPr/>
        </p:nvSpPr>
        <p:spPr bwMode="auto">
          <a:xfrm rot="-1930481">
            <a:off x="5943600" y="4397375"/>
            <a:ext cx="17383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Administered Membership</a:t>
            </a:r>
          </a:p>
        </p:txBody>
      </p:sp>
      <p:sp>
        <p:nvSpPr>
          <p:cNvPr id="174" name="TextBox 173"/>
          <p:cNvSpPr txBox="1">
            <a:spLocks noChangeArrowheads="1"/>
          </p:cNvSpPr>
          <p:nvPr/>
        </p:nvSpPr>
        <p:spPr bwMode="auto">
          <a:xfrm>
            <a:off x="5570538" y="3138488"/>
            <a:ext cx="13223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0070C0"/>
                </a:solidFill>
                <a:latin typeface="Calibri" pitchFamily="34" charset="0"/>
              </a:rPr>
              <a:t>Filtered Read</a:t>
            </a:r>
          </a:p>
        </p:txBody>
      </p:sp>
      <p:cxnSp>
        <p:nvCxnSpPr>
          <p:cNvPr id="176" name="Straight Arrow Connector 175"/>
          <p:cNvCxnSpPr>
            <a:endCxn id="117" idx="0"/>
          </p:cNvCxnSpPr>
          <p:nvPr/>
        </p:nvCxnSpPr>
        <p:spPr>
          <a:xfrm flipH="1">
            <a:off x="5545138" y="3128963"/>
            <a:ext cx="11112" cy="563562"/>
          </a:xfrm>
          <a:prstGeom prst="straightConnector1">
            <a:avLst/>
          </a:prstGeom>
          <a:ln w="57150">
            <a:solidFill>
              <a:srgbClr val="002060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>
            <a:stCxn id="125" idx="0"/>
            <a:endCxn id="117" idx="4"/>
          </p:cNvCxnSpPr>
          <p:nvPr/>
        </p:nvCxnSpPr>
        <p:spPr>
          <a:xfrm flipV="1">
            <a:off x="5545138" y="4606925"/>
            <a:ext cx="0" cy="512763"/>
          </a:xfrm>
          <a:prstGeom prst="straightConnector1">
            <a:avLst/>
          </a:prstGeom>
          <a:ln w="57150">
            <a:solidFill>
              <a:srgbClr val="002060"/>
            </a:solidFill>
            <a:prstDash val="solid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xtBox 180"/>
          <p:cNvSpPr txBox="1">
            <a:spLocks noChangeArrowheads="1"/>
          </p:cNvSpPr>
          <p:nvPr/>
        </p:nvSpPr>
        <p:spPr bwMode="auto">
          <a:xfrm rot="2789103">
            <a:off x="3659982" y="4020344"/>
            <a:ext cx="169703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Administered Membership</a:t>
            </a:r>
          </a:p>
        </p:txBody>
      </p:sp>
      <p:sp>
        <p:nvSpPr>
          <p:cNvPr id="2670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50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000"/>
                            </p:stCondLst>
                            <p:childTnLst>
                              <p:par>
                                <p:cTn id="16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5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  <p:bldP spid="62" grpId="0"/>
      <p:bldP spid="63" grpId="0" animBg="1"/>
      <p:bldP spid="64" grpId="0"/>
      <p:bldP spid="65" grpId="0"/>
      <p:bldP spid="68" grpId="0"/>
      <p:bldP spid="70" grpId="0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8" grpId="0"/>
      <p:bldP spid="90" grpId="0"/>
      <p:bldP spid="92" grpId="0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  <p:bldP spid="132" grpId="0" animBg="1"/>
      <p:bldP spid="170" grpId="0"/>
      <p:bldP spid="171" grpId="0"/>
      <p:bldP spid="172" grpId="0"/>
      <p:bldP spid="174" grpId="0"/>
      <p:bldP spid="1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0B5764-97C7-424C-BC9F-BEFC13C4E2DD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RT as an administrative model in this context</a:t>
            </a:r>
          </a:p>
          <a:p>
            <a:endParaRPr lang="en-US" smtClean="0">
              <a:ea typeface="ＭＳ Ｐゴシック" pitchFamily="34" charset="-128"/>
            </a:endParaRPr>
          </a:p>
          <a:p>
            <a:pPr>
              <a:buFont typeface="Wingdings" pitchFamily="2" charset="2"/>
              <a:buNone/>
            </a:pPr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Limitations of RT approach</a:t>
            </a:r>
          </a:p>
          <a:p>
            <a:pPr>
              <a:buFont typeface="Wingdings" pitchFamily="2" charset="2"/>
              <a:buNone/>
            </a:pP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altLang="zh-CN" sz="2000" smtClean="0">
                <a:ea typeface="ＭＳ Ｐゴシック" pitchFamily="34" charset="-128"/>
              </a:rPr>
              <a:t>Entity-Owned only membership</a:t>
            </a:r>
          </a:p>
          <a:p>
            <a:pPr lvl="1"/>
            <a:endParaRPr lang="en-US" altLang="zh-CN" sz="2000" smtClean="0">
              <a:ea typeface="ＭＳ Ｐゴシック" pitchFamily="34" charset="-128"/>
            </a:endParaRPr>
          </a:p>
          <a:p>
            <a:pPr lvl="1"/>
            <a:r>
              <a:rPr lang="en-US" altLang="zh-CN" sz="2000" smtClean="0">
                <a:ea typeface="ＭＳ Ｐゴシック" pitchFamily="34" charset="-128"/>
              </a:rPr>
              <a:t>Reverse Credential Chains</a:t>
            </a:r>
          </a:p>
          <a:p>
            <a:pPr lvl="1"/>
            <a:endParaRPr lang="en-US" altLang="zh-CN" sz="2000" smtClean="0">
              <a:ea typeface="ＭＳ Ｐゴシック" pitchFamily="34" charset="-128"/>
            </a:endParaRPr>
          </a:p>
          <a:p>
            <a:pPr lvl="1"/>
            <a:r>
              <a:rPr lang="en-US" altLang="zh-CN" sz="2000" smtClean="0">
                <a:ea typeface="ＭＳ Ｐゴシック" pitchFamily="34" charset="-128"/>
              </a:rPr>
              <a:t>Unable to Support Administration from an External Entity</a:t>
            </a:r>
          </a:p>
          <a:p>
            <a:pPr lvl="1"/>
            <a:endParaRPr lang="en-US" altLang="zh-CN" sz="2000" smtClean="0">
              <a:ea typeface="ＭＳ Ｐゴシック" pitchFamily="34" charset="-128"/>
            </a:endParaRPr>
          </a:p>
        </p:txBody>
      </p:sp>
      <p:sp>
        <p:nvSpPr>
          <p:cNvPr id="27652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Conclusion</a:t>
            </a:r>
          </a:p>
        </p:txBody>
      </p:sp>
      <p:sp>
        <p:nvSpPr>
          <p:cNvPr id="27653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4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42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47F08F33-DFF0-4916-93A8-420151D324C8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914400"/>
            <a:ext cx="9286875" cy="5842000"/>
          </a:xfrm>
        </p:spPr>
        <p:txBody>
          <a:bodyPr/>
          <a:lstStyle/>
          <a:p>
            <a:endParaRPr lang="en-US" smtClean="0">
              <a:ea typeface="ＭＳ Ｐゴシック" pitchFamily="34" charset="-128"/>
            </a:endParaRPr>
          </a:p>
          <a:p>
            <a:pPr algn="just"/>
            <a:r>
              <a:rPr lang="en-US" sz="2400" smtClean="0">
                <a:ea typeface="ＭＳ Ｐゴシック" pitchFamily="34" charset="-128"/>
              </a:rPr>
              <a:t>Community is well demarcated geographical boundary</a:t>
            </a:r>
          </a:p>
          <a:p>
            <a:pPr lvl="1" algn="just"/>
            <a:r>
              <a:rPr lang="en-US" sz="2000" smtClean="0">
                <a:ea typeface="ＭＳ Ｐゴシック" pitchFamily="34" charset="-128"/>
              </a:rPr>
              <a:t>E.g. county or larger city</a:t>
            </a:r>
          </a:p>
          <a:p>
            <a:pPr lvl="1" algn="just"/>
            <a:endParaRPr lang="en-US" smtClean="0">
              <a:ea typeface="ＭＳ Ｐゴシック" pitchFamily="34" charset="-128"/>
            </a:endParaRPr>
          </a:p>
          <a:p>
            <a:pPr lvl="1" algn="just">
              <a:buFont typeface="Symbol" pitchFamily="18" charset="2"/>
              <a:buNone/>
            </a:pPr>
            <a:endParaRPr lang="en-US" smtClean="0">
              <a:ea typeface="ＭＳ Ｐゴシック" pitchFamily="34" charset="-128"/>
            </a:endParaRPr>
          </a:p>
          <a:p>
            <a:pPr algn="just"/>
            <a:r>
              <a:rPr lang="en-US" sz="2400" smtClean="0">
                <a:ea typeface="ＭＳ Ｐゴシック" pitchFamily="34" charset="-128"/>
              </a:rPr>
              <a:t>Secure Information Sharing in Community</a:t>
            </a:r>
          </a:p>
          <a:p>
            <a:pPr algn="just">
              <a:buFont typeface="Wingdings" pitchFamily="2" charset="2"/>
              <a:buNone/>
            </a:pPr>
            <a:endParaRPr lang="en-US" sz="2400" smtClean="0">
              <a:ea typeface="ＭＳ Ｐゴシック" pitchFamily="34" charset="-128"/>
            </a:endParaRPr>
          </a:p>
          <a:p>
            <a:pPr algn="just">
              <a:buFont typeface="Wingdings" pitchFamily="2" charset="2"/>
              <a:buNone/>
            </a:pPr>
            <a:endParaRPr lang="en-US" sz="1400" smtClean="0">
              <a:ea typeface="ＭＳ Ｐゴシック" pitchFamily="34" charset="-128"/>
            </a:endParaRPr>
          </a:p>
          <a:p>
            <a:pPr algn="just"/>
            <a:r>
              <a:rPr lang="en-US" sz="2400" smtClean="0">
                <a:ea typeface="ＭＳ Ｐゴシック" pitchFamily="34" charset="-128"/>
              </a:rPr>
              <a:t>Center for Infrastructure Assurance and Security (CIAS)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sz="2000" smtClean="0">
                <a:ea typeface="ＭＳ Ｐゴシック" pitchFamily="34" charset="-128"/>
              </a:rPr>
              <a:t>communication, incident response, disaster recovery, etc</a:t>
            </a:r>
          </a:p>
          <a:p>
            <a:pPr lvl="1" algn="just" eaLnBrk="1" hangingPunct="1">
              <a:lnSpc>
                <a:spcPct val="90000"/>
              </a:lnSpc>
              <a:buFont typeface="Symbol" pitchFamily="18" charset="2"/>
              <a:buNone/>
            </a:pPr>
            <a:endParaRPr lang="en-US" sz="2000" smtClean="0">
              <a:ea typeface="ＭＳ Ｐゴシック" pitchFamily="34" charset="-128"/>
            </a:endParaRPr>
          </a:p>
          <a:p>
            <a:pPr lvl="1" algn="just" eaLnBrk="1" hangingPunct="1">
              <a:lnSpc>
                <a:spcPct val="90000"/>
              </a:lnSpc>
              <a:buFont typeface="Symbol" pitchFamily="18" charset="2"/>
              <a:buNone/>
            </a:pPr>
            <a:endParaRPr lang="en-US" sz="2000" smtClean="0">
              <a:ea typeface="ＭＳ Ｐゴシック" pitchFamily="34" charset="-128"/>
            </a:endParaRPr>
          </a:p>
          <a:p>
            <a:r>
              <a:rPr lang="en-US" sz="2400" smtClean="0">
                <a:ea typeface="ＭＳ Ｐゴシック" pitchFamily="34" charset="-128"/>
              </a:rPr>
              <a:t>Sandhu et al</a:t>
            </a:r>
            <a:r>
              <a:rPr lang="en-US" sz="2400" baseline="30000" smtClean="0">
                <a:ea typeface="ＭＳ Ｐゴシック" pitchFamily="34" charset="-128"/>
              </a:rPr>
              <a:t>1 </a:t>
            </a:r>
            <a:r>
              <a:rPr lang="en-US" sz="2400" smtClean="0">
                <a:ea typeface="ＭＳ Ｐゴシック" pitchFamily="34" charset="-128"/>
              </a:rPr>
              <a:t>proposed an informal requirements for information sharing for cooperative cyber incident management in a community</a:t>
            </a:r>
          </a:p>
        </p:txBody>
      </p:sp>
      <p:sp>
        <p:nvSpPr>
          <p:cNvPr id="80900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80901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>
                <a:solidFill>
                  <a:srgbClr val="131F49"/>
                </a:solidFill>
              </a:rPr>
              <a:t>Community Cyber Security</a:t>
            </a:r>
          </a:p>
        </p:txBody>
      </p:sp>
      <p:sp>
        <p:nvSpPr>
          <p:cNvPr id="74758" name="Rectangle 4"/>
          <p:cNvSpPr>
            <a:spLocks noChangeArrowheads="1"/>
          </p:cNvSpPr>
          <p:nvPr/>
        </p:nvSpPr>
        <p:spPr bwMode="auto">
          <a:xfrm>
            <a:off x="865188" y="6904038"/>
            <a:ext cx="8382000" cy="581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2000" baseline="30000">
                <a:latin typeface="Calibri" pitchFamily="34" charset="0"/>
              </a:rPr>
              <a:t>1</a:t>
            </a:r>
            <a:r>
              <a:rPr lang="en-US" sz="1600"/>
              <a:t>R. Sandhu, R. Krishnan, and G. White. Towards secure information sharing models for community cyber security. In Proc. 6th IEEE Int. Conf. on  Collaborative Computing, 2010.</a:t>
            </a:r>
            <a:endParaRPr lang="en-US" i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47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475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4393986-B82B-45DB-B2C4-4C6BBBE0A7FF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990600"/>
            <a:ext cx="9069387" cy="5842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altLang="zh-CN" smtClean="0">
              <a:ea typeface="ＭＳ Ｐゴシック" pitchFamily="34" charset="-128"/>
            </a:endParaRPr>
          </a:p>
        </p:txBody>
      </p:sp>
      <p:sp>
        <p:nvSpPr>
          <p:cNvPr id="19460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Community Cyber Security</a:t>
            </a:r>
          </a:p>
        </p:txBody>
      </p:sp>
      <p:sp>
        <p:nvSpPr>
          <p:cNvPr id="50" name="Flowchart: Alternate Process 49"/>
          <p:cNvSpPr>
            <a:spLocks noChangeArrowheads="1"/>
          </p:cNvSpPr>
          <p:nvPr/>
        </p:nvSpPr>
        <p:spPr bwMode="auto">
          <a:xfrm>
            <a:off x="2455863" y="2286000"/>
            <a:ext cx="1066800" cy="838200"/>
          </a:xfrm>
          <a:prstGeom prst="flowChartAlternateProcess">
            <a:avLst/>
          </a:prstGeom>
          <a:solidFill>
            <a:srgbClr val="CCFFFF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endParaRPr lang="en-US" altLang="zh-CN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303463" y="4191000"/>
            <a:ext cx="1295400" cy="1143000"/>
          </a:xfrm>
          <a:prstGeom prst="rect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70063" y="2286000"/>
            <a:ext cx="762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Core Group</a:t>
            </a:r>
            <a:endParaRPr lang="en-US" altLang="zh-CN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5275263" y="2209800"/>
            <a:ext cx="1066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342063" y="2362200"/>
            <a:ext cx="990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Incident Group</a:t>
            </a:r>
            <a:endParaRPr lang="en-US" altLang="zh-CN" sz="2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17663" y="4495800"/>
            <a:ext cx="838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Open Group</a:t>
            </a:r>
            <a:endParaRPr lang="en-US" altLang="zh-CN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1" name="Cloud 10"/>
          <p:cNvSpPr/>
          <p:nvPr/>
        </p:nvSpPr>
        <p:spPr>
          <a:xfrm>
            <a:off x="6418263" y="4724400"/>
            <a:ext cx="2286000" cy="1371600"/>
          </a:xfrm>
          <a:prstGeom prst="cloud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chemeClr val="tx1"/>
              </a:solidFill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3522663" y="2654300"/>
            <a:ext cx="1752600" cy="50800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17663" y="3300413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Automatic Membership</a:t>
            </a:r>
          </a:p>
        </p:txBody>
      </p:sp>
      <p:cxnSp>
        <p:nvCxnSpPr>
          <p:cNvPr id="19" name="Straight Arrow Connector 18"/>
          <p:cNvCxnSpPr>
            <a:stCxn id="48" idx="3"/>
            <a:endCxn id="7" idx="3"/>
          </p:cNvCxnSpPr>
          <p:nvPr/>
        </p:nvCxnSpPr>
        <p:spPr>
          <a:xfrm flipV="1">
            <a:off x="3598863" y="2989263"/>
            <a:ext cx="1831975" cy="1773237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 rot="-2520803">
            <a:off x="3716338" y="3165475"/>
            <a:ext cx="15271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Administered Membership</a:t>
            </a:r>
          </a:p>
        </p:txBody>
      </p:sp>
      <p:sp>
        <p:nvSpPr>
          <p:cNvPr id="21" name="Smiley Face 20"/>
          <p:cNvSpPr>
            <a:spLocks noChangeArrowheads="1"/>
          </p:cNvSpPr>
          <p:nvPr/>
        </p:nvSpPr>
        <p:spPr bwMode="auto">
          <a:xfrm>
            <a:off x="2836863" y="46863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2" name="Smiley Face 21"/>
          <p:cNvSpPr>
            <a:spLocks noChangeArrowheads="1"/>
          </p:cNvSpPr>
          <p:nvPr/>
        </p:nvSpPr>
        <p:spPr bwMode="auto">
          <a:xfrm>
            <a:off x="2913063" y="4953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3" name="Smiley Face 22"/>
          <p:cNvSpPr>
            <a:spLocks noChangeArrowheads="1"/>
          </p:cNvSpPr>
          <p:nvPr/>
        </p:nvSpPr>
        <p:spPr bwMode="auto">
          <a:xfrm>
            <a:off x="3217863" y="47244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28" name="Smiley Face 27"/>
          <p:cNvSpPr>
            <a:spLocks noChangeArrowheads="1"/>
          </p:cNvSpPr>
          <p:nvPr/>
        </p:nvSpPr>
        <p:spPr bwMode="auto">
          <a:xfrm>
            <a:off x="2987675" y="43434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3" name="Smiley Face 32"/>
          <p:cNvSpPr>
            <a:spLocks noChangeArrowheads="1"/>
          </p:cNvSpPr>
          <p:nvPr/>
        </p:nvSpPr>
        <p:spPr bwMode="auto">
          <a:xfrm>
            <a:off x="3052763" y="2413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4" name="Smiley Face 33"/>
          <p:cNvSpPr>
            <a:spLocks noChangeArrowheads="1"/>
          </p:cNvSpPr>
          <p:nvPr/>
        </p:nvSpPr>
        <p:spPr bwMode="auto">
          <a:xfrm>
            <a:off x="3217863" y="2667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8" name="Smiley Face 37"/>
          <p:cNvSpPr>
            <a:spLocks noChangeArrowheads="1"/>
          </p:cNvSpPr>
          <p:nvPr/>
        </p:nvSpPr>
        <p:spPr bwMode="auto">
          <a:xfrm>
            <a:off x="2989263" y="28194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0" name="Smiley Face 39"/>
          <p:cNvSpPr>
            <a:spLocks noChangeArrowheads="1"/>
          </p:cNvSpPr>
          <p:nvPr/>
        </p:nvSpPr>
        <p:spPr bwMode="auto">
          <a:xfrm>
            <a:off x="5351463" y="2667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1" name="Smiley Face 40"/>
          <p:cNvSpPr>
            <a:spLocks noChangeArrowheads="1"/>
          </p:cNvSpPr>
          <p:nvPr/>
        </p:nvSpPr>
        <p:spPr bwMode="auto">
          <a:xfrm>
            <a:off x="6037263" y="25146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2" name="Folded Corner 41"/>
          <p:cNvSpPr/>
          <p:nvPr/>
        </p:nvSpPr>
        <p:spPr>
          <a:xfrm>
            <a:off x="5427663" y="2362200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43" name="Folded Corner 42"/>
          <p:cNvSpPr/>
          <p:nvPr/>
        </p:nvSpPr>
        <p:spPr>
          <a:xfrm>
            <a:off x="5656263" y="2362200"/>
            <a:ext cx="152400" cy="228600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44" name="Smiley Face 43"/>
          <p:cNvSpPr>
            <a:spLocks noChangeArrowheads="1"/>
          </p:cNvSpPr>
          <p:nvPr/>
        </p:nvSpPr>
        <p:spPr bwMode="auto">
          <a:xfrm>
            <a:off x="5884863" y="27432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45" name="Folded Corner 44"/>
          <p:cNvSpPr/>
          <p:nvPr/>
        </p:nvSpPr>
        <p:spPr>
          <a:xfrm>
            <a:off x="5884863" y="2286000"/>
            <a:ext cx="152400" cy="228600"/>
          </a:xfrm>
          <a:prstGeom prst="foldedCorner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46" name="Folded Corner 45"/>
          <p:cNvSpPr/>
          <p:nvPr/>
        </p:nvSpPr>
        <p:spPr>
          <a:xfrm>
            <a:off x="5656263" y="2819400"/>
            <a:ext cx="152400" cy="228600"/>
          </a:xfrm>
          <a:prstGeom prst="foldedCorner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srgbClr val="FFFFFF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cxnSp>
        <p:nvCxnSpPr>
          <p:cNvPr id="60" name="Straight Arrow Connector 59"/>
          <p:cNvCxnSpPr>
            <a:stCxn id="50" idx="2"/>
          </p:cNvCxnSpPr>
          <p:nvPr/>
        </p:nvCxnSpPr>
        <p:spPr>
          <a:xfrm rot="5400000">
            <a:off x="2455863" y="3656012"/>
            <a:ext cx="1066800" cy="3175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hape 63"/>
          <p:cNvCxnSpPr>
            <a:stCxn id="7" idx="0"/>
            <a:endCxn id="50" idx="0"/>
          </p:cNvCxnSpPr>
          <p:nvPr/>
        </p:nvCxnSpPr>
        <p:spPr>
          <a:xfrm rot="16200000" flipH="1" flipV="1">
            <a:off x="4360863" y="838200"/>
            <a:ext cx="76200" cy="2819400"/>
          </a:xfrm>
          <a:prstGeom prst="curvedConnector3">
            <a:avLst>
              <a:gd name="adj1" fmla="val -888236"/>
            </a:avLst>
          </a:prstGeom>
          <a:ln w="5715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3827463" y="1219200"/>
            <a:ext cx="12954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0070C0"/>
                </a:solidFill>
                <a:latin typeface="Calibri" pitchFamily="34" charset="0"/>
              </a:rPr>
              <a:t>Filtered RW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3752850" y="2047875"/>
            <a:ext cx="144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Administered Membership</a:t>
            </a:r>
          </a:p>
        </p:txBody>
      </p:sp>
      <p:sp>
        <p:nvSpPr>
          <p:cNvPr id="72" name="Freeform 71"/>
          <p:cNvSpPr/>
          <p:nvPr/>
        </p:nvSpPr>
        <p:spPr>
          <a:xfrm>
            <a:off x="3608388" y="3141663"/>
            <a:ext cx="2168525" cy="1919287"/>
          </a:xfrm>
          <a:custGeom>
            <a:avLst/>
            <a:gdLst>
              <a:gd name="connsiteX0" fmla="*/ 2169459 w 2169459"/>
              <a:gd name="connsiteY0" fmla="*/ 0 h 1918447"/>
              <a:gd name="connsiteX1" fmla="*/ 1084729 w 2169459"/>
              <a:gd name="connsiteY1" fmla="*/ 1524000 h 1918447"/>
              <a:gd name="connsiteX2" fmla="*/ 0 w 2169459"/>
              <a:gd name="connsiteY2" fmla="*/ 1918447 h 191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69459" h="1918447">
                <a:moveTo>
                  <a:pt x="2169459" y="0"/>
                </a:moveTo>
                <a:cubicBezTo>
                  <a:pt x="1807882" y="602129"/>
                  <a:pt x="1446305" y="1204259"/>
                  <a:pt x="1084729" y="1524000"/>
                </a:cubicBezTo>
                <a:cubicBezTo>
                  <a:pt x="723153" y="1843741"/>
                  <a:pt x="361576" y="1881094"/>
                  <a:pt x="0" y="1918447"/>
                </a:cubicBezTo>
              </a:path>
            </a:pathLst>
          </a:custGeom>
          <a:ln w="57150">
            <a:solidFill>
              <a:srgbClr val="00206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latin typeface="Calibri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 rot="-2764627">
            <a:off x="4605338" y="4251325"/>
            <a:ext cx="12954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C00000"/>
                </a:solidFill>
                <a:latin typeface="Calibri" pitchFamily="34" charset="0"/>
              </a:rPr>
              <a:t>Filtered RW</a:t>
            </a:r>
          </a:p>
        </p:txBody>
      </p:sp>
      <p:cxnSp>
        <p:nvCxnSpPr>
          <p:cNvPr id="75" name="Straight Arrow Connector 74"/>
          <p:cNvCxnSpPr>
            <a:stCxn id="11" idx="3"/>
            <a:endCxn id="7" idx="5"/>
          </p:cNvCxnSpPr>
          <p:nvPr/>
        </p:nvCxnSpPr>
        <p:spPr>
          <a:xfrm rot="16200000" flipV="1">
            <a:off x="5967413" y="3208338"/>
            <a:ext cx="1812925" cy="1374775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>
            <a:spLocks noChangeArrowheads="1"/>
          </p:cNvSpPr>
          <p:nvPr/>
        </p:nvSpPr>
        <p:spPr bwMode="auto">
          <a:xfrm rot="3101500">
            <a:off x="6329363" y="3521075"/>
            <a:ext cx="18827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latin typeface="Calibri" pitchFamily="34" charset="0"/>
              </a:rPr>
              <a:t>Administered Membership</a:t>
            </a:r>
          </a:p>
        </p:txBody>
      </p:sp>
      <p:sp>
        <p:nvSpPr>
          <p:cNvPr id="78" name="Smiley Face 77"/>
          <p:cNvSpPr>
            <a:spLocks noChangeArrowheads="1"/>
          </p:cNvSpPr>
          <p:nvPr/>
        </p:nvSpPr>
        <p:spPr bwMode="auto">
          <a:xfrm>
            <a:off x="6723063" y="55626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9" name="Smiley Face 78"/>
          <p:cNvSpPr>
            <a:spLocks noChangeArrowheads="1"/>
          </p:cNvSpPr>
          <p:nvPr/>
        </p:nvSpPr>
        <p:spPr bwMode="auto">
          <a:xfrm>
            <a:off x="7027863" y="5715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0" name="Smiley Face 79"/>
          <p:cNvSpPr>
            <a:spLocks noChangeArrowheads="1"/>
          </p:cNvSpPr>
          <p:nvPr/>
        </p:nvSpPr>
        <p:spPr bwMode="auto">
          <a:xfrm>
            <a:off x="7408863" y="54864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4" name="Smiley Face 83"/>
          <p:cNvSpPr>
            <a:spLocks noChangeArrowheads="1"/>
          </p:cNvSpPr>
          <p:nvPr/>
        </p:nvSpPr>
        <p:spPr bwMode="auto">
          <a:xfrm>
            <a:off x="7027863" y="54102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5" name="Smiley Face 84"/>
          <p:cNvSpPr>
            <a:spLocks noChangeArrowheads="1"/>
          </p:cNvSpPr>
          <p:nvPr/>
        </p:nvSpPr>
        <p:spPr bwMode="auto">
          <a:xfrm>
            <a:off x="6570663" y="5334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6" name="Smiley Face 85"/>
          <p:cNvSpPr>
            <a:spLocks noChangeArrowheads="1"/>
          </p:cNvSpPr>
          <p:nvPr/>
        </p:nvSpPr>
        <p:spPr bwMode="auto">
          <a:xfrm>
            <a:off x="7637463" y="53340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7" name="Smiley Face 86"/>
          <p:cNvSpPr>
            <a:spLocks noChangeArrowheads="1"/>
          </p:cNvSpPr>
          <p:nvPr/>
        </p:nvSpPr>
        <p:spPr bwMode="auto">
          <a:xfrm>
            <a:off x="7942263" y="54864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88" name="Smiley Face 87"/>
          <p:cNvSpPr>
            <a:spLocks noChangeArrowheads="1"/>
          </p:cNvSpPr>
          <p:nvPr/>
        </p:nvSpPr>
        <p:spPr bwMode="auto">
          <a:xfrm>
            <a:off x="8247063" y="5181600"/>
            <a:ext cx="228600" cy="228600"/>
          </a:xfrm>
          <a:prstGeom prst="smileyFace">
            <a:avLst>
              <a:gd name="adj" fmla="val 4653"/>
            </a:avLst>
          </a:prstGeom>
          <a:solidFill>
            <a:srgbClr val="9BBCFF"/>
          </a:solidFill>
          <a:ln w="25400" algn="ctr">
            <a:solidFill>
              <a:srgbClr val="002060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7789863" y="6019800"/>
            <a:ext cx="1981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altLang="zh-CN" sz="1600">
                <a:solidFill>
                  <a:srgbClr val="FF0000"/>
                </a:solidFill>
                <a:latin typeface="Calibri" pitchFamily="34" charset="0"/>
              </a:rPr>
              <a:t>Domain Experts</a:t>
            </a:r>
            <a:endParaRPr lang="en-US" altLang="zh-CN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0529" name="AutoShape 126"/>
          <p:cNvSpPr>
            <a:spLocks noChangeArrowheads="1"/>
          </p:cNvSpPr>
          <p:nvPr/>
        </p:nvSpPr>
        <p:spPr bwMode="auto">
          <a:xfrm>
            <a:off x="2570163" y="2335213"/>
            <a:ext cx="228600" cy="357187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0530" name="AutoShape 127"/>
          <p:cNvSpPr>
            <a:spLocks noChangeArrowheads="1"/>
          </p:cNvSpPr>
          <p:nvPr/>
        </p:nvSpPr>
        <p:spPr bwMode="auto">
          <a:xfrm>
            <a:off x="2341563" y="4241800"/>
            <a:ext cx="228600" cy="357188"/>
          </a:xfrm>
          <a:prstGeom prst="flowChartMultidocumen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9505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48" grpId="0" animBg="1"/>
      <p:bldP spid="6" grpId="0"/>
      <p:bldP spid="7" grpId="0" animBg="1"/>
      <p:bldP spid="8" grpId="0"/>
      <p:bldP spid="10" grpId="0"/>
      <p:bldP spid="17" grpId="0"/>
      <p:bldP spid="20" grpId="0"/>
      <p:bldP spid="21" grpId="0" animBg="1"/>
      <p:bldP spid="22" grpId="0" animBg="1"/>
      <p:bldP spid="23" grpId="0" animBg="1"/>
      <p:bldP spid="28" grpId="0" animBg="1"/>
      <p:bldP spid="33" grpId="0" animBg="1"/>
      <p:bldP spid="34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69" grpId="0"/>
      <p:bldP spid="71" grpId="0"/>
      <p:bldP spid="73" grpId="0"/>
      <p:bldP spid="76" grpId="0"/>
      <p:bldP spid="78" grpId="0" animBg="1"/>
      <p:bldP spid="79" grpId="0" animBg="1"/>
      <p:bldP spid="80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62" grpId="0"/>
      <p:bldP spid="20529" grpId="0" animBg="1"/>
      <p:bldP spid="205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E2E3B03-6ECF-472B-A462-82C1D0AF6563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/>
            <a:endParaRPr lang="en-US" sz="2200" smtClean="0">
              <a:ea typeface="ＭＳ Ｐゴシック" pitchFamily="34" charset="-128"/>
            </a:endParaRPr>
          </a:p>
          <a:p>
            <a:r>
              <a:rPr lang="en-US" baseline="30000" smtClean="0">
                <a:ea typeface="ＭＳ Ｐゴシック" pitchFamily="34" charset="-128"/>
              </a:rPr>
              <a:t>1</a:t>
            </a:r>
            <a:r>
              <a:rPr lang="en-US" smtClean="0">
                <a:ea typeface="ＭＳ Ｐゴシック" pitchFamily="34" charset="-128"/>
              </a:rPr>
              <a:t>Role Based Trust Management (RT) framework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Strong mathematical foundation, explicit inclusions of roles, sizeable literature</a:t>
            </a:r>
          </a:p>
          <a:p>
            <a:pPr>
              <a:buFont typeface="Wingdings" pitchFamily="2" charset="2"/>
              <a:buNone/>
            </a:pPr>
            <a:endParaRPr lang="en-US" sz="2400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The basic constructs of RT</a:t>
            </a:r>
            <a:r>
              <a:rPr lang="en-US" baseline="-25000" smtClean="0">
                <a:ea typeface="ＭＳ Ｐゴシック" pitchFamily="34" charset="-128"/>
              </a:rPr>
              <a:t>0</a:t>
            </a:r>
            <a:endParaRPr lang="en-US" smtClean="0">
              <a:ea typeface="ＭＳ Ｐゴシック" pitchFamily="34" charset="-128"/>
            </a:endParaRPr>
          </a:p>
          <a:p>
            <a:pPr lvl="1"/>
            <a:r>
              <a:rPr lang="en-US" sz="2000" smtClean="0">
                <a:ea typeface="ＭＳ Ｐゴシック" pitchFamily="34" charset="-128"/>
              </a:rPr>
              <a:t>Entities (A, B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, Alice, etc)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Role names (r, r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, student, etc)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Role (A.r,  B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.r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, U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.student, etc) </a:t>
            </a:r>
          </a:p>
          <a:p>
            <a:pPr lvl="1"/>
            <a:endParaRPr lang="en-US" sz="2000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Four types of credentials (An Entity can issue) 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Simple Member:    A.r ← D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Simple Inclusion:    A.r ← B.r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Linking Inclusion:    A.r ← A.r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.r</a:t>
            </a:r>
            <a:r>
              <a:rPr lang="en-US" sz="2000" baseline="-25000" smtClean="0">
                <a:ea typeface="ＭＳ Ｐゴシック" pitchFamily="34" charset="-128"/>
              </a:rPr>
              <a:t>2</a:t>
            </a:r>
          </a:p>
          <a:p>
            <a:pPr lvl="1"/>
            <a:r>
              <a:rPr lang="en-US" sz="2000" smtClean="0">
                <a:ea typeface="ＭＳ Ｐゴシック" pitchFamily="34" charset="-128"/>
              </a:rPr>
              <a:t>Intersection Inclusion:    A.r ← B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.r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  <a:cs typeface="Arial" charset="0"/>
              </a:rPr>
              <a:t>∩</a:t>
            </a:r>
            <a:r>
              <a:rPr lang="en-US" sz="2000" smtClean="0">
                <a:ea typeface="ＭＳ Ｐゴシック" pitchFamily="34" charset="-128"/>
              </a:rPr>
              <a:t>B</a:t>
            </a:r>
            <a:r>
              <a:rPr lang="en-US" sz="2000" baseline="-25000" smtClean="0">
                <a:ea typeface="ＭＳ Ｐゴシック" pitchFamily="34" charset="-128"/>
              </a:rPr>
              <a:t>2</a:t>
            </a:r>
            <a:r>
              <a:rPr lang="en-US" sz="2000" smtClean="0">
                <a:ea typeface="ＭＳ Ｐゴシック" pitchFamily="34" charset="-128"/>
              </a:rPr>
              <a:t>.r</a:t>
            </a:r>
            <a:r>
              <a:rPr lang="en-US" sz="2000" baseline="-25000" smtClean="0">
                <a:ea typeface="ＭＳ Ｐゴシック" pitchFamily="34" charset="-128"/>
              </a:rPr>
              <a:t>2</a:t>
            </a:r>
          </a:p>
          <a:p>
            <a:pPr>
              <a:buFont typeface="Wingdings" pitchFamily="2" charset="2"/>
              <a:buNone/>
            </a:pPr>
            <a:r>
              <a:rPr lang="en-US" baseline="-25000" smtClean="0">
                <a:ea typeface="ＭＳ Ｐゴシック" pitchFamily="34" charset="-128"/>
              </a:rPr>
              <a:t> </a:t>
            </a:r>
            <a:r>
              <a:rPr lang="en-US" smtClean="0">
                <a:ea typeface="ＭＳ Ｐゴシック" pitchFamily="34" charset="-128"/>
              </a:rPr>
              <a:t>  </a:t>
            </a:r>
            <a:endParaRPr lang="en-US" baseline="-25000" smtClean="0">
              <a:ea typeface="ＭＳ Ｐゴシック" pitchFamily="34" charset="-128"/>
            </a:endParaRPr>
          </a:p>
          <a:p>
            <a:endParaRPr lang="en-US" smtClean="0">
              <a:ea typeface="ＭＳ Ｐゴシック" pitchFamily="34" charset="-128"/>
            </a:endParaRPr>
          </a:p>
          <a:p>
            <a:pPr lvl="1">
              <a:buFont typeface="Symbol" pitchFamily="18" charset="2"/>
              <a:buNone/>
            </a:pPr>
            <a:endParaRPr lang="en-US" sz="2000" smtClean="0">
              <a:ea typeface="ＭＳ Ｐゴシック" pitchFamily="34" charset="-128"/>
            </a:endParaRPr>
          </a:p>
        </p:txBody>
      </p:sp>
      <p:sp>
        <p:nvSpPr>
          <p:cNvPr id="20484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>
                <a:solidFill>
                  <a:srgbClr val="131F49"/>
                </a:solidFill>
              </a:rPr>
              <a:t>Administrative Model</a:t>
            </a:r>
          </a:p>
        </p:txBody>
      </p:sp>
      <p:sp>
        <p:nvSpPr>
          <p:cNvPr id="20485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86022" name="Rectangle 4"/>
          <p:cNvSpPr>
            <a:spLocks noChangeArrowheads="1"/>
          </p:cNvSpPr>
          <p:nvPr/>
        </p:nvSpPr>
        <p:spPr bwMode="auto">
          <a:xfrm>
            <a:off x="865188" y="6904038"/>
            <a:ext cx="8382000" cy="581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2400" baseline="30000">
                <a:latin typeface="Calibri" pitchFamily="34" charset="0"/>
              </a:rPr>
              <a:t>1</a:t>
            </a:r>
            <a:r>
              <a:rPr lang="en-US" sz="1600"/>
              <a:t>N. Li, J. C. Mitchell, and W. H. Winsborough. Design of a rolebased trust management framework. In Proc. of the IEEE Symposium on Security and Privacy, May 2002, 2010.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6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6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60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60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b="1">
                <a:solidFill>
                  <a:srgbClr val="131F49"/>
                </a:solidFill>
              </a:rPr>
              <a:t>Community Elements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Char char=""/>
              <a:defRPr/>
            </a:pPr>
            <a:endParaRPr lang="en-US" sz="2200" kern="0" dirty="0">
              <a:solidFill>
                <a:srgbClr val="000000"/>
              </a:solidFill>
            </a:endParaRPr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en-US" sz="2800" kern="0" dirty="0">
                <a:solidFill>
                  <a:srgbClr val="000000"/>
                </a:solidFill>
                <a:cs typeface="ＭＳ Ｐゴシック" charset="-128"/>
              </a:rPr>
              <a:t>Community Entities</a:t>
            </a: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Char char="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CG (core group), OG (open group), IG (incident group)</a:t>
            </a:r>
          </a:p>
          <a:p>
            <a:pPr marL="863600" lvl="1" indent="-287338" eaLnBrk="0" hangingPunct="0">
              <a:buClr>
                <a:srgbClr val="000000"/>
              </a:buClr>
              <a:buSzPct val="75000"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Char char="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CPS (San </a:t>
            </a:r>
            <a:r>
              <a:rPr lang="en-US" sz="2000" kern="0" dirty="0">
                <a:solidFill>
                  <a:srgbClr val="000000"/>
                </a:solidFill>
              </a:rPr>
              <a:t>Antonio </a:t>
            </a:r>
            <a:r>
              <a:rPr lang="en-US" sz="2000" kern="0" dirty="0">
                <a:solidFill>
                  <a:srgbClr val="000000"/>
                </a:solidFill>
              </a:rPr>
              <a:t>Energy Utility),  SAWS (San </a:t>
            </a:r>
            <a:r>
              <a:rPr lang="en-US" sz="2000" kern="0" dirty="0">
                <a:solidFill>
                  <a:srgbClr val="000000"/>
                </a:solidFill>
              </a:rPr>
              <a:t>Antonio Water Syste</a:t>
            </a:r>
            <a:r>
              <a:rPr lang="en-US" sz="2000" kern="0" dirty="0">
                <a:solidFill>
                  <a:srgbClr val="000000"/>
                </a:solidFill>
              </a:rPr>
              <a:t>m</a:t>
            </a:r>
            <a:r>
              <a:rPr lang="en-US" sz="2000" kern="0" dirty="0">
                <a:solidFill>
                  <a:srgbClr val="000000"/>
                </a:solidFill>
              </a:rPr>
              <a:t>), </a:t>
            </a:r>
            <a:r>
              <a:rPr lang="en-US" sz="2000" kern="0" dirty="0">
                <a:solidFill>
                  <a:srgbClr val="000000"/>
                </a:solidFill>
              </a:rPr>
              <a:t>SAPD (</a:t>
            </a:r>
            <a:r>
              <a:rPr lang="en-US" sz="2000" kern="0">
                <a:solidFill>
                  <a:srgbClr val="000000"/>
                </a:solidFill>
              </a:rPr>
              <a:t>San </a:t>
            </a:r>
            <a:r>
              <a:rPr lang="en-US" sz="2000" kern="0">
                <a:solidFill>
                  <a:srgbClr val="000000"/>
                </a:solidFill>
              </a:rPr>
              <a:t>Antonio </a:t>
            </a:r>
            <a:r>
              <a:rPr lang="en-US" sz="2000" kern="0" dirty="0">
                <a:solidFill>
                  <a:srgbClr val="000000"/>
                </a:solidFill>
              </a:rPr>
              <a:t>Police Department)</a:t>
            </a:r>
          </a:p>
          <a:p>
            <a:pPr marL="863600" lvl="1" indent="-287338" eaLnBrk="0" hangingPunct="0">
              <a:buClr>
                <a:srgbClr val="000000"/>
              </a:buClr>
              <a:buSzPct val="75000"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Char char="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SAT (Hypothetical Entity that represents the community), etc</a:t>
            </a:r>
          </a:p>
          <a:p>
            <a:pPr marL="863600" lvl="1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endParaRPr lang="en-US" sz="2400" kern="0" dirty="0">
              <a:solidFill>
                <a:srgbClr val="000000"/>
              </a:solidFill>
              <a:cs typeface="ＭＳ Ｐゴシック" charset="-128"/>
            </a:endParaRPr>
          </a:p>
          <a:p>
            <a:pPr marL="431800" indent="-323850" eaLnBrk="0" hangingPunct="0">
              <a:buClr>
                <a:srgbClr val="000000"/>
              </a:buClr>
              <a:buSzPct val="45000"/>
              <a:buFont typeface="Wingdings" pitchFamily="2" charset="2"/>
              <a:buChar char=""/>
              <a:defRPr/>
            </a:pPr>
            <a:r>
              <a:rPr lang="en-US" sz="2800" kern="0" dirty="0">
                <a:solidFill>
                  <a:srgbClr val="000000"/>
                </a:solidFill>
                <a:cs typeface="ＭＳ Ｐゴシック" charset="-128"/>
              </a:rPr>
              <a:t>Roles</a:t>
            </a: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Char char=""/>
              <a:defRPr/>
            </a:pPr>
            <a:r>
              <a:rPr lang="en-US" sz="2000" kern="0" dirty="0" err="1">
                <a:solidFill>
                  <a:srgbClr val="000000"/>
                </a:solidFill>
              </a:rPr>
              <a:t>CG.user</a:t>
            </a:r>
            <a:r>
              <a:rPr lang="en-US" sz="2000" kern="0" dirty="0">
                <a:solidFill>
                  <a:srgbClr val="000000"/>
                </a:solidFill>
              </a:rPr>
              <a:t> (All core group users)  </a:t>
            </a: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Char char=""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Char char=""/>
              <a:defRPr/>
            </a:pPr>
            <a:r>
              <a:rPr lang="en-US" sz="2000" kern="0" dirty="0" err="1">
                <a:solidFill>
                  <a:srgbClr val="000000"/>
                </a:solidFill>
              </a:rPr>
              <a:t>SAT.member</a:t>
            </a:r>
            <a:r>
              <a:rPr lang="en-US" sz="2000" kern="0" dirty="0">
                <a:solidFill>
                  <a:srgbClr val="000000"/>
                </a:solidFill>
              </a:rPr>
              <a:t> (Members of San Antonio Community)</a:t>
            </a: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Char char=""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Char char=""/>
              <a:defRPr/>
            </a:pPr>
            <a:r>
              <a:rPr lang="en-US" sz="2000" kern="0" dirty="0" err="1">
                <a:solidFill>
                  <a:srgbClr val="000000"/>
                </a:solidFill>
              </a:rPr>
              <a:t>CPS.itmember</a:t>
            </a:r>
            <a:r>
              <a:rPr lang="en-US" sz="2000" kern="0" dirty="0">
                <a:solidFill>
                  <a:srgbClr val="000000"/>
                </a:solidFill>
              </a:rPr>
              <a:t> (IT members of CPS), etc</a:t>
            </a:r>
          </a:p>
          <a:p>
            <a:pPr marL="863600" lvl="1" indent="-287338" eaLnBrk="0" hangingPunct="0">
              <a:buClr>
                <a:srgbClr val="000000"/>
              </a:buClr>
              <a:buSzPct val="75000"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863600" lvl="1" indent="-287338" eaLnBrk="0" hangingPunct="0">
              <a:buClr>
                <a:srgbClr val="000000"/>
              </a:buClr>
              <a:buSzPct val="75000"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431800" indent="-323850" eaLnBrk="0" hangingPunct="0">
              <a:buClr>
                <a:srgbClr val="000000"/>
              </a:buClr>
              <a:buSzPct val="45000"/>
              <a:defRPr/>
            </a:pPr>
            <a:endParaRPr lang="en-US" sz="2800" kern="0" dirty="0">
              <a:solidFill>
                <a:srgbClr val="000000"/>
              </a:solidFill>
              <a:cs typeface="ＭＳ Ｐゴシック" charset="-128"/>
            </a:endParaRP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None/>
              <a:defRPr/>
            </a:pPr>
            <a:endParaRPr lang="en-US" sz="2000" kern="0" dirty="0">
              <a:solidFill>
                <a:srgbClr val="000000"/>
              </a:solidFill>
            </a:endParaRPr>
          </a:p>
          <a:p>
            <a:pPr marL="863600" lvl="1" indent="-287338" eaLnBrk="0" hangingPunct="0">
              <a:buClr>
                <a:srgbClr val="000000"/>
              </a:buClr>
              <a:buSzPct val="75000"/>
              <a:buFont typeface="Symbol" pitchFamily="18" charset="2"/>
              <a:buNone/>
              <a:defRPr/>
            </a:pPr>
            <a:endParaRPr lang="en-US" sz="2000" kern="0" dirty="0">
              <a:solidFill>
                <a:srgbClr val="000000"/>
              </a:solidFill>
            </a:endParaRPr>
          </a:p>
        </p:txBody>
      </p:sp>
      <p:sp>
        <p:nvSpPr>
          <p:cNvPr id="21508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D2C2D3-2293-4D1D-9A03-25A264711D87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22531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000" b="1">
                <a:solidFill>
                  <a:srgbClr val="131F49"/>
                </a:solidFill>
              </a:rPr>
              <a:t>Membership Management (Core Group)</a:t>
            </a:r>
          </a:p>
        </p:txBody>
      </p:sp>
      <p:sp>
        <p:nvSpPr>
          <p:cNvPr id="22532" name="Rounded Rectangle 181"/>
          <p:cNvSpPr>
            <a:spLocks noChangeArrowheads="1"/>
          </p:cNvSpPr>
          <p:nvPr/>
        </p:nvSpPr>
        <p:spPr bwMode="auto">
          <a:xfrm>
            <a:off x="912813" y="2801938"/>
            <a:ext cx="1371600" cy="1619250"/>
          </a:xfrm>
          <a:prstGeom prst="roundRect">
            <a:avLst>
              <a:gd name="adj" fmla="val 16667"/>
            </a:avLst>
          </a:prstGeom>
          <a:solidFill>
            <a:srgbClr val="CCFFFF">
              <a:alpha val="98822"/>
            </a:srgbClr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sz="9500">
              <a:solidFill>
                <a:srgbClr val="FFFFFF"/>
              </a:solidFill>
            </a:endParaRPr>
          </a:p>
        </p:txBody>
      </p:sp>
      <p:sp>
        <p:nvSpPr>
          <p:cNvPr id="183" name="Snip Same Side Corner Rectangle 182"/>
          <p:cNvSpPr>
            <a:spLocks noChangeArrowheads="1"/>
          </p:cNvSpPr>
          <p:nvPr/>
        </p:nvSpPr>
        <p:spPr bwMode="auto">
          <a:xfrm>
            <a:off x="4506913" y="2801938"/>
            <a:ext cx="914400" cy="1619250"/>
          </a:xfrm>
          <a:custGeom>
            <a:avLst/>
            <a:gdLst>
              <a:gd name="T0" fmla="*/ 914400 w 914400"/>
              <a:gd name="T1" fmla="*/ 723900 h 1447800"/>
              <a:gd name="T2" fmla="*/ 457200 w 914400"/>
              <a:gd name="T3" fmla="*/ 1447800 h 1447800"/>
              <a:gd name="T4" fmla="*/ 0 w 914400"/>
              <a:gd name="T5" fmla="*/ 723900 h 1447800"/>
              <a:gd name="T6" fmla="*/ 457200 w 914400"/>
              <a:gd name="T7" fmla="*/ 0 h 1447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76202 w 914400"/>
              <a:gd name="T13" fmla="*/ 76202 h 1447800"/>
              <a:gd name="T14" fmla="*/ 838198 w 914400"/>
              <a:gd name="T15" fmla="*/ 1447799 h 1447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4400" h="1447800">
                <a:moveTo>
                  <a:pt x="152403" y="0"/>
                </a:moveTo>
                <a:lnTo>
                  <a:pt x="761997" y="0"/>
                </a:lnTo>
                <a:lnTo>
                  <a:pt x="914400" y="152403"/>
                </a:lnTo>
                <a:lnTo>
                  <a:pt x="914400" y="1447800"/>
                </a:lnTo>
                <a:lnTo>
                  <a:pt x="0" y="1447800"/>
                </a:lnTo>
                <a:lnTo>
                  <a:pt x="0" y="152403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defRPr/>
            </a:pPr>
            <a:r>
              <a:rPr lang="en-US" sz="2000">
                <a:cs typeface="+mn-cs"/>
              </a:rPr>
              <a:t>SAT</a:t>
            </a:r>
            <a:endParaRPr lang="en-US" sz="800">
              <a:cs typeface="+mn-cs"/>
            </a:endParaRPr>
          </a:p>
        </p:txBody>
      </p:sp>
      <p:sp>
        <p:nvSpPr>
          <p:cNvPr id="22534" name="Isosceles Triangle 183"/>
          <p:cNvSpPr>
            <a:spLocks noChangeArrowheads="1"/>
          </p:cNvSpPr>
          <p:nvPr/>
        </p:nvSpPr>
        <p:spPr bwMode="auto">
          <a:xfrm>
            <a:off x="7326313" y="1484313"/>
            <a:ext cx="762000" cy="1022350"/>
          </a:xfrm>
          <a:prstGeom prst="triangle">
            <a:avLst>
              <a:gd name="adj" fmla="val 50000"/>
            </a:avLst>
          </a:prstGeom>
          <a:solidFill>
            <a:srgbClr val="9BBC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endParaRPr lang="en-US" sz="1000" b="1"/>
          </a:p>
        </p:txBody>
      </p:sp>
      <p:sp>
        <p:nvSpPr>
          <p:cNvPr id="22535" name="Isosceles Triangle 192"/>
          <p:cNvSpPr>
            <a:spLocks noChangeArrowheads="1"/>
          </p:cNvSpPr>
          <p:nvPr/>
        </p:nvSpPr>
        <p:spPr bwMode="auto">
          <a:xfrm>
            <a:off x="7326313" y="3060700"/>
            <a:ext cx="762000" cy="1022350"/>
          </a:xfrm>
          <a:prstGeom prst="triangle">
            <a:avLst>
              <a:gd name="adj" fmla="val 50000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endParaRPr lang="en-US" sz="1000" b="1"/>
          </a:p>
        </p:txBody>
      </p:sp>
      <p:sp>
        <p:nvSpPr>
          <p:cNvPr id="22536" name="Isosceles Triangle 193"/>
          <p:cNvSpPr>
            <a:spLocks noChangeArrowheads="1"/>
          </p:cNvSpPr>
          <p:nvPr/>
        </p:nvSpPr>
        <p:spPr bwMode="auto">
          <a:xfrm>
            <a:off x="7339013" y="4873625"/>
            <a:ext cx="762000" cy="1022350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endParaRPr lang="en-US" sz="9500">
              <a:solidFill>
                <a:srgbClr val="FFFFFF"/>
              </a:solidFill>
            </a:endParaRPr>
          </a:p>
        </p:txBody>
      </p:sp>
      <p:sp>
        <p:nvSpPr>
          <p:cNvPr id="203" name="Smiley Face 202"/>
          <p:cNvSpPr>
            <a:spLocks noChangeArrowheads="1"/>
          </p:cNvSpPr>
          <p:nvPr/>
        </p:nvSpPr>
        <p:spPr bwMode="auto">
          <a:xfrm>
            <a:off x="1751013" y="3933825"/>
            <a:ext cx="228600" cy="341313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sz="9500">
              <a:solidFill>
                <a:srgbClr val="FFFFFF"/>
              </a:solidFill>
            </a:endParaRPr>
          </a:p>
        </p:txBody>
      </p:sp>
      <p:sp>
        <p:nvSpPr>
          <p:cNvPr id="204" name="Flowchart: Multidocument 203"/>
          <p:cNvSpPr/>
          <p:nvPr/>
        </p:nvSpPr>
        <p:spPr>
          <a:xfrm>
            <a:off x="1141413" y="3057525"/>
            <a:ext cx="381000" cy="511175"/>
          </a:xfrm>
          <a:prstGeom prst="flowChartMultidocumen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950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7120" name="TextBox 204"/>
          <p:cNvSpPr txBox="1">
            <a:spLocks noChangeArrowheads="1"/>
          </p:cNvSpPr>
          <p:nvPr/>
        </p:nvSpPr>
        <p:spPr bwMode="auto">
          <a:xfrm>
            <a:off x="2284413" y="3009900"/>
            <a:ext cx="24193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CG.user &lt;- SAT.member.cgrep</a:t>
            </a:r>
          </a:p>
        </p:txBody>
      </p:sp>
      <p:sp>
        <p:nvSpPr>
          <p:cNvPr id="87121" name="TextBox 205"/>
          <p:cNvSpPr txBox="1">
            <a:spLocks noChangeArrowheads="1"/>
          </p:cNvSpPr>
          <p:nvPr/>
        </p:nvSpPr>
        <p:spPr bwMode="auto">
          <a:xfrm rot="-1081651">
            <a:off x="5260975" y="1843088"/>
            <a:ext cx="23193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SAT.member &lt;- CPS</a:t>
            </a:r>
          </a:p>
        </p:txBody>
      </p:sp>
      <p:sp>
        <p:nvSpPr>
          <p:cNvPr id="22541" name="TextBox 206"/>
          <p:cNvSpPr txBox="1">
            <a:spLocks noChangeArrowheads="1"/>
          </p:cNvSpPr>
          <p:nvPr/>
        </p:nvSpPr>
        <p:spPr bwMode="auto">
          <a:xfrm>
            <a:off x="993775" y="4421188"/>
            <a:ext cx="15144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100" b="1"/>
              <a:t>“Core” Group</a:t>
            </a:r>
          </a:p>
        </p:txBody>
      </p:sp>
      <p:sp>
        <p:nvSpPr>
          <p:cNvPr id="87123" name="TextBox 207"/>
          <p:cNvSpPr txBox="1">
            <a:spLocks noChangeArrowheads="1"/>
          </p:cNvSpPr>
          <p:nvPr/>
        </p:nvSpPr>
        <p:spPr bwMode="auto">
          <a:xfrm>
            <a:off x="7799388" y="2897188"/>
            <a:ext cx="18732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SAWS.cgrep &lt;- Carol</a:t>
            </a:r>
            <a:endParaRPr lang="en-US" b="1"/>
          </a:p>
        </p:txBody>
      </p:sp>
      <p:sp>
        <p:nvSpPr>
          <p:cNvPr id="22543" name="TextBox 208"/>
          <p:cNvSpPr txBox="1">
            <a:spLocks noChangeArrowheads="1"/>
          </p:cNvSpPr>
          <p:nvPr/>
        </p:nvSpPr>
        <p:spPr bwMode="auto">
          <a:xfrm>
            <a:off x="7186613" y="4138613"/>
            <a:ext cx="1119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    SAWS</a:t>
            </a:r>
          </a:p>
        </p:txBody>
      </p:sp>
      <p:sp>
        <p:nvSpPr>
          <p:cNvPr id="87125" name="TextBox 209"/>
          <p:cNvSpPr txBox="1">
            <a:spLocks noChangeArrowheads="1"/>
          </p:cNvSpPr>
          <p:nvPr/>
        </p:nvSpPr>
        <p:spPr bwMode="auto">
          <a:xfrm rot="1344412">
            <a:off x="5429250" y="4614863"/>
            <a:ext cx="219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SAT.member &lt;- SAPD</a:t>
            </a:r>
          </a:p>
        </p:txBody>
      </p:sp>
      <p:sp>
        <p:nvSpPr>
          <p:cNvPr id="87126" name="TextBox 210"/>
          <p:cNvSpPr txBox="1">
            <a:spLocks noChangeArrowheads="1"/>
          </p:cNvSpPr>
          <p:nvPr/>
        </p:nvSpPr>
        <p:spPr bwMode="auto">
          <a:xfrm>
            <a:off x="5434013" y="3171825"/>
            <a:ext cx="2146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SAT.member &lt;- SAWS</a:t>
            </a:r>
            <a:endParaRPr lang="en-US" sz="2000" b="1"/>
          </a:p>
        </p:txBody>
      </p:sp>
      <p:sp>
        <p:nvSpPr>
          <p:cNvPr id="22546" name="TextBox 211"/>
          <p:cNvSpPr txBox="1">
            <a:spLocks noChangeArrowheads="1"/>
          </p:cNvSpPr>
          <p:nvPr/>
        </p:nvSpPr>
        <p:spPr bwMode="auto">
          <a:xfrm>
            <a:off x="7186613" y="2638425"/>
            <a:ext cx="1119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      CPS</a:t>
            </a:r>
          </a:p>
        </p:txBody>
      </p:sp>
      <p:sp>
        <p:nvSpPr>
          <p:cNvPr id="22547" name="TextBox 212"/>
          <p:cNvSpPr txBox="1">
            <a:spLocks noChangeArrowheads="1"/>
          </p:cNvSpPr>
          <p:nvPr/>
        </p:nvSpPr>
        <p:spPr bwMode="auto">
          <a:xfrm>
            <a:off x="7239000" y="5895975"/>
            <a:ext cx="1119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    SAPD</a:t>
            </a:r>
          </a:p>
        </p:txBody>
      </p:sp>
      <p:sp>
        <p:nvSpPr>
          <p:cNvPr id="87129" name="TextBox 213"/>
          <p:cNvSpPr txBox="1">
            <a:spLocks noChangeArrowheads="1"/>
          </p:cNvSpPr>
          <p:nvPr/>
        </p:nvSpPr>
        <p:spPr bwMode="auto">
          <a:xfrm>
            <a:off x="7823200" y="1279525"/>
            <a:ext cx="1882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CPS.cgrep &lt;-Alice</a:t>
            </a:r>
          </a:p>
        </p:txBody>
      </p:sp>
      <p:cxnSp>
        <p:nvCxnSpPr>
          <p:cNvPr id="13" name="Straight Arrow Connector 12"/>
          <p:cNvCxnSpPr>
            <a:stCxn id="22532" idx="3"/>
            <a:endCxn id="183" idx="2"/>
          </p:cNvCxnSpPr>
          <p:nvPr/>
        </p:nvCxnSpPr>
        <p:spPr>
          <a:xfrm>
            <a:off x="2297113" y="3611563"/>
            <a:ext cx="2197100" cy="0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Straight Arrow Connector 12"/>
          <p:cNvCxnSpPr>
            <a:cxnSpLocks noChangeShapeType="1"/>
            <a:stCxn id="22536" idx="5"/>
          </p:cNvCxnSpPr>
          <p:nvPr/>
        </p:nvCxnSpPr>
        <p:spPr bwMode="auto">
          <a:xfrm flipV="1">
            <a:off x="4964113" y="1995488"/>
            <a:ext cx="2540000" cy="793750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pic>
        <p:nvPicPr>
          <p:cNvPr id="22551" name="Picture 9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04350" y="1554163"/>
            <a:ext cx="2682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Arrow Connector 12"/>
          <p:cNvCxnSpPr>
            <a:cxnSpLocks noChangeShapeType="1"/>
            <a:stCxn id="22536" idx="5"/>
          </p:cNvCxnSpPr>
          <p:nvPr/>
        </p:nvCxnSpPr>
        <p:spPr bwMode="auto">
          <a:xfrm flipV="1">
            <a:off x="5434013" y="3571875"/>
            <a:ext cx="2070100" cy="39688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sp>
        <p:nvSpPr>
          <p:cNvPr id="4" name="Smiley Face 202"/>
          <p:cNvSpPr>
            <a:spLocks noChangeArrowheads="1"/>
          </p:cNvSpPr>
          <p:nvPr/>
        </p:nvSpPr>
        <p:spPr bwMode="auto">
          <a:xfrm>
            <a:off x="1855788" y="3038475"/>
            <a:ext cx="228600" cy="341313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sz="9500">
              <a:solidFill>
                <a:srgbClr val="FFFFFF"/>
              </a:solidFill>
            </a:endParaRPr>
          </a:p>
        </p:txBody>
      </p:sp>
      <p:sp>
        <p:nvSpPr>
          <p:cNvPr id="5" name="Smiley Face 202"/>
          <p:cNvSpPr>
            <a:spLocks noChangeArrowheads="1"/>
          </p:cNvSpPr>
          <p:nvPr/>
        </p:nvSpPr>
        <p:spPr bwMode="auto">
          <a:xfrm>
            <a:off x="1941513" y="3630613"/>
            <a:ext cx="228600" cy="341312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sz="9500">
              <a:solidFill>
                <a:srgbClr val="FFFFFF"/>
              </a:solidFill>
            </a:endParaRPr>
          </a:p>
        </p:txBody>
      </p:sp>
      <p:cxnSp>
        <p:nvCxnSpPr>
          <p:cNvPr id="6" name="Straight Arrow Connector 12"/>
          <p:cNvCxnSpPr>
            <a:stCxn id="22536" idx="5"/>
            <a:endCxn id="0" idx="1"/>
          </p:cNvCxnSpPr>
          <p:nvPr/>
        </p:nvCxnSpPr>
        <p:spPr>
          <a:xfrm>
            <a:off x="4964113" y="4433888"/>
            <a:ext cx="2552700" cy="950912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556" name="Picture 1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59913" y="4984750"/>
            <a:ext cx="268287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7" name="Picture 1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04350" y="3135313"/>
            <a:ext cx="2682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12"/>
          <p:cNvCxnSpPr>
            <a:cxnSpLocks noChangeShapeType="1"/>
            <a:stCxn id="22536" idx="5"/>
          </p:cNvCxnSpPr>
          <p:nvPr/>
        </p:nvCxnSpPr>
        <p:spPr bwMode="auto">
          <a:xfrm flipV="1">
            <a:off x="7910513" y="1957388"/>
            <a:ext cx="1493837" cy="38100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8" name="Straight Arrow Connector 12"/>
          <p:cNvCxnSpPr>
            <a:cxnSpLocks noChangeShapeType="1"/>
            <a:stCxn id="22536" idx="5"/>
          </p:cNvCxnSpPr>
          <p:nvPr/>
        </p:nvCxnSpPr>
        <p:spPr bwMode="auto">
          <a:xfrm flipV="1">
            <a:off x="7910513" y="3538538"/>
            <a:ext cx="1493837" cy="33337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9" name="Straight Arrow Connector 12"/>
          <p:cNvCxnSpPr>
            <a:stCxn id="22536" idx="5"/>
            <a:endCxn id="0" idx="1"/>
          </p:cNvCxnSpPr>
          <p:nvPr/>
        </p:nvCxnSpPr>
        <p:spPr>
          <a:xfrm>
            <a:off x="7923213" y="5384800"/>
            <a:ext cx="1536700" cy="3175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150" name="TextBox 207"/>
          <p:cNvSpPr txBox="1">
            <a:spLocks noChangeArrowheads="1"/>
          </p:cNvSpPr>
          <p:nvPr/>
        </p:nvSpPr>
        <p:spPr bwMode="auto">
          <a:xfrm>
            <a:off x="7777163" y="4827588"/>
            <a:ext cx="18732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SAPD.cgrep &lt;- Danl</a:t>
            </a:r>
            <a:endParaRPr lang="en-US" b="1"/>
          </a:p>
        </p:txBody>
      </p:sp>
      <p:sp>
        <p:nvSpPr>
          <p:cNvPr id="22562" name="TextBox 213"/>
          <p:cNvSpPr txBox="1">
            <a:spLocks noChangeArrowheads="1"/>
          </p:cNvSpPr>
          <p:nvPr/>
        </p:nvSpPr>
        <p:spPr bwMode="auto">
          <a:xfrm>
            <a:off x="9213850" y="2500313"/>
            <a:ext cx="673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  Alice  </a:t>
            </a:r>
          </a:p>
        </p:txBody>
      </p:sp>
      <p:sp>
        <p:nvSpPr>
          <p:cNvPr id="22563" name="TextBox 213"/>
          <p:cNvSpPr txBox="1">
            <a:spLocks noChangeArrowheads="1"/>
          </p:cNvSpPr>
          <p:nvPr/>
        </p:nvSpPr>
        <p:spPr bwMode="auto">
          <a:xfrm>
            <a:off x="9313863" y="5895975"/>
            <a:ext cx="673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  Dan  </a:t>
            </a:r>
          </a:p>
        </p:txBody>
      </p:sp>
      <p:sp>
        <p:nvSpPr>
          <p:cNvPr id="22564" name="TextBox 213"/>
          <p:cNvSpPr txBox="1">
            <a:spLocks noChangeArrowheads="1"/>
          </p:cNvSpPr>
          <p:nvPr/>
        </p:nvSpPr>
        <p:spPr bwMode="auto">
          <a:xfrm>
            <a:off x="9213850" y="4000500"/>
            <a:ext cx="673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Carol</a:t>
            </a:r>
          </a:p>
        </p:txBody>
      </p:sp>
      <p:sp>
        <p:nvSpPr>
          <p:cNvPr id="22565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7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7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 animBg="1"/>
      <p:bldP spid="87120" grpId="0"/>
      <p:bldP spid="87121" grpId="0"/>
      <p:bldP spid="87123" grpId="0"/>
      <p:bldP spid="87125" grpId="0"/>
      <p:bldP spid="87126" grpId="0"/>
      <p:bldP spid="87129" grpId="0"/>
      <p:bldP spid="4" grpId="0" animBg="1"/>
      <p:bldP spid="5" grpId="0" animBg="1"/>
      <p:bldP spid="8715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8F6168-4F14-46B4-83B2-C7455995E237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23555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000" b="1">
                <a:solidFill>
                  <a:srgbClr val="131F49"/>
                </a:solidFill>
              </a:rPr>
              <a:t>Membership Management (Open Group)</a:t>
            </a:r>
          </a:p>
        </p:txBody>
      </p:sp>
      <p:sp>
        <p:nvSpPr>
          <p:cNvPr id="183" name="Snip Same Side Corner Rectangle 182"/>
          <p:cNvSpPr>
            <a:spLocks noChangeArrowheads="1"/>
          </p:cNvSpPr>
          <p:nvPr/>
        </p:nvSpPr>
        <p:spPr bwMode="auto">
          <a:xfrm>
            <a:off x="4506913" y="2919413"/>
            <a:ext cx="914400" cy="1619250"/>
          </a:xfrm>
          <a:custGeom>
            <a:avLst/>
            <a:gdLst>
              <a:gd name="T0" fmla="*/ 914400 w 914400"/>
              <a:gd name="T1" fmla="*/ 723900 h 1447800"/>
              <a:gd name="T2" fmla="*/ 457200 w 914400"/>
              <a:gd name="T3" fmla="*/ 1447800 h 1447800"/>
              <a:gd name="T4" fmla="*/ 0 w 914400"/>
              <a:gd name="T5" fmla="*/ 723900 h 1447800"/>
              <a:gd name="T6" fmla="*/ 457200 w 914400"/>
              <a:gd name="T7" fmla="*/ 0 h 1447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76202 w 914400"/>
              <a:gd name="T13" fmla="*/ 76202 h 1447800"/>
              <a:gd name="T14" fmla="*/ 838198 w 914400"/>
              <a:gd name="T15" fmla="*/ 1447799 h 1447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14400" h="1447800">
                <a:moveTo>
                  <a:pt x="152403" y="0"/>
                </a:moveTo>
                <a:lnTo>
                  <a:pt x="761997" y="0"/>
                </a:lnTo>
                <a:lnTo>
                  <a:pt x="914400" y="152403"/>
                </a:lnTo>
                <a:lnTo>
                  <a:pt x="914400" y="1447800"/>
                </a:lnTo>
                <a:lnTo>
                  <a:pt x="0" y="1447800"/>
                </a:lnTo>
                <a:lnTo>
                  <a:pt x="0" y="152403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>
              <a:defRPr/>
            </a:pPr>
            <a:r>
              <a:rPr lang="en-US" sz="2000">
                <a:cs typeface="+mn-cs"/>
              </a:rPr>
              <a:t>SAT</a:t>
            </a:r>
            <a:endParaRPr lang="en-US" sz="800">
              <a:cs typeface="+mn-cs"/>
            </a:endParaRPr>
          </a:p>
        </p:txBody>
      </p:sp>
      <p:sp>
        <p:nvSpPr>
          <p:cNvPr id="23557" name="Isosceles Triangle 183"/>
          <p:cNvSpPr>
            <a:spLocks noChangeArrowheads="1"/>
          </p:cNvSpPr>
          <p:nvPr/>
        </p:nvSpPr>
        <p:spPr bwMode="auto">
          <a:xfrm>
            <a:off x="7326313" y="1484313"/>
            <a:ext cx="762000" cy="1022350"/>
          </a:xfrm>
          <a:prstGeom prst="triangle">
            <a:avLst>
              <a:gd name="adj" fmla="val 50000"/>
            </a:avLst>
          </a:prstGeom>
          <a:solidFill>
            <a:srgbClr val="9BBC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endParaRPr lang="en-US" sz="1000" b="1"/>
          </a:p>
        </p:txBody>
      </p:sp>
      <p:sp>
        <p:nvSpPr>
          <p:cNvPr id="23558" name="Isosceles Triangle 192"/>
          <p:cNvSpPr>
            <a:spLocks noChangeArrowheads="1"/>
          </p:cNvSpPr>
          <p:nvPr/>
        </p:nvSpPr>
        <p:spPr bwMode="auto">
          <a:xfrm>
            <a:off x="7326313" y="3190875"/>
            <a:ext cx="762000" cy="1022350"/>
          </a:xfrm>
          <a:prstGeom prst="triangle">
            <a:avLst>
              <a:gd name="adj" fmla="val 50000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endParaRPr lang="en-US" sz="1000" b="1"/>
          </a:p>
        </p:txBody>
      </p:sp>
      <p:sp>
        <p:nvSpPr>
          <p:cNvPr id="23559" name="Isosceles Triangle 193"/>
          <p:cNvSpPr>
            <a:spLocks noChangeArrowheads="1"/>
          </p:cNvSpPr>
          <p:nvPr/>
        </p:nvSpPr>
        <p:spPr bwMode="auto">
          <a:xfrm>
            <a:off x="7339013" y="4965700"/>
            <a:ext cx="762000" cy="1022350"/>
          </a:xfrm>
          <a:prstGeom prst="triangle">
            <a:avLst>
              <a:gd name="adj" fmla="val 50000"/>
            </a:avLst>
          </a:prstGeom>
          <a:solidFill>
            <a:schemeClr val="hlink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defTabSz="914400"/>
            <a:endParaRPr lang="en-US" sz="9500">
              <a:solidFill>
                <a:srgbClr val="FFFFFF"/>
              </a:solidFill>
            </a:endParaRPr>
          </a:p>
        </p:txBody>
      </p:sp>
      <p:sp>
        <p:nvSpPr>
          <p:cNvPr id="23560" name="TextBox 205"/>
          <p:cNvSpPr txBox="1">
            <a:spLocks noChangeArrowheads="1"/>
          </p:cNvSpPr>
          <p:nvPr/>
        </p:nvSpPr>
        <p:spPr bwMode="auto">
          <a:xfrm rot="-1081651">
            <a:off x="5260975" y="1843088"/>
            <a:ext cx="23193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SAT.member &lt;- CPS</a:t>
            </a:r>
          </a:p>
        </p:txBody>
      </p:sp>
      <p:sp>
        <p:nvSpPr>
          <p:cNvPr id="88077" name="TextBox 207"/>
          <p:cNvSpPr txBox="1">
            <a:spLocks noChangeArrowheads="1"/>
          </p:cNvSpPr>
          <p:nvPr/>
        </p:nvSpPr>
        <p:spPr bwMode="auto">
          <a:xfrm>
            <a:off x="7597775" y="2982913"/>
            <a:ext cx="20875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SAWS.itmembere &lt;- Bob</a:t>
            </a:r>
            <a:endParaRPr lang="en-US" b="1"/>
          </a:p>
        </p:txBody>
      </p:sp>
      <p:sp>
        <p:nvSpPr>
          <p:cNvPr id="23562" name="TextBox 208"/>
          <p:cNvSpPr txBox="1">
            <a:spLocks noChangeArrowheads="1"/>
          </p:cNvSpPr>
          <p:nvPr/>
        </p:nvSpPr>
        <p:spPr bwMode="auto">
          <a:xfrm>
            <a:off x="7186613" y="4244975"/>
            <a:ext cx="1119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    SAWS</a:t>
            </a:r>
          </a:p>
        </p:txBody>
      </p:sp>
      <p:sp>
        <p:nvSpPr>
          <p:cNvPr id="23563" name="TextBox 209"/>
          <p:cNvSpPr txBox="1">
            <a:spLocks noChangeArrowheads="1"/>
          </p:cNvSpPr>
          <p:nvPr/>
        </p:nvSpPr>
        <p:spPr bwMode="auto">
          <a:xfrm rot="1344412">
            <a:off x="5429250" y="4614863"/>
            <a:ext cx="2193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SAT.member &lt;- SAPD</a:t>
            </a:r>
          </a:p>
        </p:txBody>
      </p:sp>
      <p:sp>
        <p:nvSpPr>
          <p:cNvPr id="23564" name="TextBox 210"/>
          <p:cNvSpPr txBox="1">
            <a:spLocks noChangeArrowheads="1"/>
          </p:cNvSpPr>
          <p:nvPr/>
        </p:nvSpPr>
        <p:spPr bwMode="auto">
          <a:xfrm>
            <a:off x="5434013" y="3171825"/>
            <a:ext cx="21463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SAT.member &lt;- SAWS</a:t>
            </a:r>
            <a:endParaRPr lang="en-US" sz="2000" b="1"/>
          </a:p>
        </p:txBody>
      </p:sp>
      <p:sp>
        <p:nvSpPr>
          <p:cNvPr id="23565" name="TextBox 211"/>
          <p:cNvSpPr txBox="1">
            <a:spLocks noChangeArrowheads="1"/>
          </p:cNvSpPr>
          <p:nvPr/>
        </p:nvSpPr>
        <p:spPr bwMode="auto">
          <a:xfrm>
            <a:off x="7186613" y="2638425"/>
            <a:ext cx="11191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      CPS</a:t>
            </a:r>
          </a:p>
        </p:txBody>
      </p:sp>
      <p:sp>
        <p:nvSpPr>
          <p:cNvPr id="23566" name="TextBox 212"/>
          <p:cNvSpPr txBox="1">
            <a:spLocks noChangeArrowheads="1"/>
          </p:cNvSpPr>
          <p:nvPr/>
        </p:nvSpPr>
        <p:spPr bwMode="auto">
          <a:xfrm>
            <a:off x="7239000" y="6064250"/>
            <a:ext cx="11191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    SAPD</a:t>
            </a:r>
          </a:p>
        </p:txBody>
      </p:sp>
      <p:sp>
        <p:nvSpPr>
          <p:cNvPr id="88083" name="TextBox 213"/>
          <p:cNvSpPr txBox="1">
            <a:spLocks noChangeArrowheads="1"/>
          </p:cNvSpPr>
          <p:nvPr/>
        </p:nvSpPr>
        <p:spPr bwMode="auto">
          <a:xfrm>
            <a:off x="7837488" y="1536700"/>
            <a:ext cx="1882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CPS.itmember &lt;-Eve</a:t>
            </a:r>
          </a:p>
        </p:txBody>
      </p:sp>
      <p:cxnSp>
        <p:nvCxnSpPr>
          <p:cNvPr id="13" name="Straight Arrow Connector 12"/>
          <p:cNvCxnSpPr>
            <a:cxnSpLocks noChangeShapeType="1"/>
            <a:stCxn id="23584" idx="0"/>
            <a:endCxn id="23601" idx="2"/>
          </p:cNvCxnSpPr>
          <p:nvPr/>
        </p:nvCxnSpPr>
        <p:spPr bwMode="auto">
          <a:xfrm flipV="1">
            <a:off x="1273175" y="2817813"/>
            <a:ext cx="39688" cy="1941512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23569" name="Straight Arrow Connector 12"/>
          <p:cNvCxnSpPr>
            <a:cxnSpLocks noChangeShapeType="1"/>
            <a:stCxn id="183" idx="3"/>
          </p:cNvCxnSpPr>
          <p:nvPr/>
        </p:nvCxnSpPr>
        <p:spPr bwMode="auto">
          <a:xfrm rot="5400000" flipH="1" flipV="1">
            <a:off x="5825331" y="1240632"/>
            <a:ext cx="817563" cy="2540000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pic>
        <p:nvPicPr>
          <p:cNvPr id="23570" name="Picture 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7225" y="1554163"/>
            <a:ext cx="2682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571" name="Straight Arrow Connector 12"/>
          <p:cNvCxnSpPr>
            <a:cxnSpLocks noChangeShapeType="1"/>
            <a:stCxn id="183" idx="0"/>
            <a:endCxn id="23558" idx="1"/>
          </p:cNvCxnSpPr>
          <p:nvPr/>
        </p:nvCxnSpPr>
        <p:spPr bwMode="auto">
          <a:xfrm flipV="1">
            <a:off x="5421313" y="3702050"/>
            <a:ext cx="2095500" cy="26988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grpSp>
        <p:nvGrpSpPr>
          <p:cNvPr id="23572" name="Group 44"/>
          <p:cNvGrpSpPr>
            <a:grpSpLocks/>
          </p:cNvGrpSpPr>
          <p:nvPr/>
        </p:nvGrpSpPr>
        <p:grpSpPr bwMode="auto">
          <a:xfrm>
            <a:off x="627063" y="1787525"/>
            <a:ext cx="1371600" cy="1017588"/>
            <a:chOff x="575" y="1765"/>
            <a:chExt cx="864" cy="1020"/>
          </a:xfrm>
        </p:grpSpPr>
        <p:sp>
          <p:nvSpPr>
            <p:cNvPr id="23601" name="Rounded Rectangle 181"/>
            <p:cNvSpPr>
              <a:spLocks noChangeArrowheads="1"/>
            </p:cNvSpPr>
            <p:nvPr/>
          </p:nvSpPr>
          <p:spPr bwMode="auto">
            <a:xfrm>
              <a:off x="575" y="1765"/>
              <a:ext cx="864" cy="1020"/>
            </a:xfrm>
            <a:prstGeom prst="roundRect">
              <a:avLst>
                <a:gd name="adj" fmla="val 16667"/>
              </a:avLst>
            </a:prstGeom>
            <a:solidFill>
              <a:srgbClr val="CCFFFF">
                <a:alpha val="9882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  <p:sp>
          <p:nvSpPr>
            <p:cNvPr id="23602" name="Smiley Face 202"/>
            <p:cNvSpPr>
              <a:spLocks noChangeArrowheads="1"/>
            </p:cNvSpPr>
            <p:nvPr/>
          </p:nvSpPr>
          <p:spPr bwMode="auto">
            <a:xfrm>
              <a:off x="1103" y="2478"/>
              <a:ext cx="144" cy="215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  <p:sp>
          <p:nvSpPr>
            <p:cNvPr id="204" name="Flowchart: Multidocument 203"/>
            <p:cNvSpPr/>
            <p:nvPr/>
          </p:nvSpPr>
          <p:spPr>
            <a:xfrm>
              <a:off x="719" y="1926"/>
              <a:ext cx="240" cy="323"/>
            </a:xfrm>
            <a:prstGeom prst="flowChartMultidocumen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 sz="9500">
                <a:solidFill>
                  <a:srgbClr val="FFFFFF"/>
                </a:solidFill>
                <a:latin typeface="Arial" charset="0"/>
                <a:ea typeface="ＭＳ Ｐゴシック" pitchFamily="34" charset="-128"/>
              </a:endParaRPr>
            </a:p>
          </p:txBody>
        </p:sp>
        <p:sp>
          <p:nvSpPr>
            <p:cNvPr id="23604" name="Smiley Face 202"/>
            <p:cNvSpPr>
              <a:spLocks noChangeArrowheads="1"/>
            </p:cNvSpPr>
            <p:nvPr/>
          </p:nvSpPr>
          <p:spPr bwMode="auto">
            <a:xfrm>
              <a:off x="1169" y="1914"/>
              <a:ext cx="144" cy="215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  <p:sp>
          <p:nvSpPr>
            <p:cNvPr id="23605" name="Smiley Face 202"/>
            <p:cNvSpPr>
              <a:spLocks noChangeArrowheads="1"/>
            </p:cNvSpPr>
            <p:nvPr/>
          </p:nvSpPr>
          <p:spPr bwMode="auto">
            <a:xfrm>
              <a:off x="1223" y="2287"/>
              <a:ext cx="144" cy="215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</p:grpSp>
      <p:cxnSp>
        <p:nvCxnSpPr>
          <p:cNvPr id="7" name="Straight Arrow Connector 12"/>
          <p:cNvCxnSpPr>
            <a:stCxn id="183" idx="1"/>
            <a:endCxn id="23559" idx="1"/>
          </p:cNvCxnSpPr>
          <p:nvPr/>
        </p:nvCxnSpPr>
        <p:spPr>
          <a:xfrm rot="16200000" flipH="1">
            <a:off x="5777707" y="3725069"/>
            <a:ext cx="938212" cy="2565400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574" name="Picture 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48813" y="5083175"/>
            <a:ext cx="268287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75" name="Picture 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05950" y="3295650"/>
            <a:ext cx="2682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Arrow Connector 12"/>
          <p:cNvCxnSpPr>
            <a:cxnSpLocks noChangeShapeType="1"/>
          </p:cNvCxnSpPr>
          <p:nvPr/>
        </p:nvCxnSpPr>
        <p:spPr bwMode="auto">
          <a:xfrm flipV="1">
            <a:off x="7910513" y="1957388"/>
            <a:ext cx="1636712" cy="38100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9" name="Straight Arrow Connector 12"/>
          <p:cNvCxnSpPr>
            <a:cxnSpLocks noChangeShapeType="1"/>
            <a:stCxn id="23558" idx="5"/>
          </p:cNvCxnSpPr>
          <p:nvPr/>
        </p:nvCxnSpPr>
        <p:spPr bwMode="auto">
          <a:xfrm flipV="1">
            <a:off x="7897813" y="3698875"/>
            <a:ext cx="1608137" cy="3175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10" name="Straight Arrow Connector 12"/>
          <p:cNvCxnSpPr>
            <a:stCxn id="23559" idx="5"/>
            <a:endCxn id="24598" idx="1"/>
          </p:cNvCxnSpPr>
          <p:nvPr/>
        </p:nvCxnSpPr>
        <p:spPr>
          <a:xfrm>
            <a:off x="7910513" y="5476875"/>
            <a:ext cx="1638300" cy="9525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096" name="TextBox 207"/>
          <p:cNvSpPr txBox="1">
            <a:spLocks noChangeArrowheads="1"/>
          </p:cNvSpPr>
          <p:nvPr/>
        </p:nvSpPr>
        <p:spPr bwMode="auto">
          <a:xfrm>
            <a:off x="7777163" y="4841875"/>
            <a:ext cx="21097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SAPD.itmember &lt;- Gray</a:t>
            </a:r>
            <a:endParaRPr lang="en-US" b="1"/>
          </a:p>
        </p:txBody>
      </p:sp>
      <p:sp>
        <p:nvSpPr>
          <p:cNvPr id="23580" name="TextBox 213"/>
          <p:cNvSpPr txBox="1">
            <a:spLocks noChangeArrowheads="1"/>
          </p:cNvSpPr>
          <p:nvPr/>
        </p:nvSpPr>
        <p:spPr bwMode="auto">
          <a:xfrm>
            <a:off x="9399588" y="2428875"/>
            <a:ext cx="673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  Eve</a:t>
            </a:r>
          </a:p>
        </p:txBody>
      </p:sp>
      <p:sp>
        <p:nvSpPr>
          <p:cNvPr id="23581" name="TextBox 213"/>
          <p:cNvSpPr txBox="1">
            <a:spLocks noChangeArrowheads="1"/>
          </p:cNvSpPr>
          <p:nvPr/>
        </p:nvSpPr>
        <p:spPr bwMode="auto">
          <a:xfrm>
            <a:off x="9442450" y="5994400"/>
            <a:ext cx="673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Gray  </a:t>
            </a:r>
          </a:p>
        </p:txBody>
      </p:sp>
      <p:sp>
        <p:nvSpPr>
          <p:cNvPr id="23582" name="TextBox 213"/>
          <p:cNvSpPr txBox="1">
            <a:spLocks noChangeArrowheads="1"/>
          </p:cNvSpPr>
          <p:nvPr/>
        </p:nvSpPr>
        <p:spPr bwMode="auto">
          <a:xfrm>
            <a:off x="9410700" y="4056063"/>
            <a:ext cx="673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Bob</a:t>
            </a:r>
          </a:p>
        </p:txBody>
      </p:sp>
      <p:sp>
        <p:nvSpPr>
          <p:cNvPr id="23583" name="TextBox 235"/>
          <p:cNvSpPr txBox="1">
            <a:spLocks noChangeArrowheads="1"/>
          </p:cNvSpPr>
          <p:nvPr/>
        </p:nvSpPr>
        <p:spPr bwMode="auto">
          <a:xfrm>
            <a:off x="598488" y="6200775"/>
            <a:ext cx="14906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100" b="1"/>
              <a:t>“Open” Group</a:t>
            </a:r>
          </a:p>
        </p:txBody>
      </p:sp>
      <p:sp>
        <p:nvSpPr>
          <p:cNvPr id="23584" name="Rectangle 247"/>
          <p:cNvSpPr>
            <a:spLocks noChangeArrowheads="1"/>
          </p:cNvSpPr>
          <p:nvPr/>
        </p:nvSpPr>
        <p:spPr bwMode="auto">
          <a:xfrm>
            <a:off x="661988" y="4759325"/>
            <a:ext cx="1222375" cy="1293813"/>
          </a:xfrm>
          <a:prstGeom prst="rect">
            <a:avLst/>
          </a:prstGeom>
          <a:solidFill>
            <a:srgbClr val="0070C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defTabSz="4806950"/>
            <a:endParaRPr lang="en-US" sz="9500"/>
          </a:p>
        </p:txBody>
      </p:sp>
      <p:sp>
        <p:nvSpPr>
          <p:cNvPr id="254" name="Flowchart: Multidocument 253"/>
          <p:cNvSpPr/>
          <p:nvPr/>
        </p:nvSpPr>
        <p:spPr>
          <a:xfrm>
            <a:off x="803275" y="4851400"/>
            <a:ext cx="303213" cy="431800"/>
          </a:xfrm>
          <a:prstGeom prst="flowChartMultidocumen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 sz="9500">
              <a:solidFill>
                <a:srgbClr val="FFFFFF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88117" name="TextBox 262"/>
          <p:cNvSpPr txBox="1">
            <a:spLocks noChangeArrowheads="1"/>
          </p:cNvSpPr>
          <p:nvPr/>
        </p:nvSpPr>
        <p:spPr bwMode="auto">
          <a:xfrm rot="-5400000">
            <a:off x="-126206" y="3458369"/>
            <a:ext cx="20780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OG.user &lt;- CG.user</a:t>
            </a:r>
          </a:p>
        </p:txBody>
      </p:sp>
      <p:sp>
        <p:nvSpPr>
          <p:cNvPr id="88118" name="Rectangle 54"/>
          <p:cNvSpPr>
            <a:spLocks noChangeArrowheads="1"/>
          </p:cNvSpPr>
          <p:nvPr/>
        </p:nvSpPr>
        <p:spPr bwMode="auto">
          <a:xfrm>
            <a:off x="2217738" y="4130675"/>
            <a:ext cx="781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 defTabSz="914400" eaLnBrk="0" hangingPunct="0">
              <a:buClr>
                <a:srgbClr val="000000"/>
              </a:buClr>
              <a:buSzPct val="75000"/>
              <a:buFont typeface="Symbol" pitchFamily="18" charset="2"/>
              <a:buNone/>
            </a:pPr>
            <a:r>
              <a:rPr lang="en-US" sz="2800" b="1">
                <a:solidFill>
                  <a:srgbClr val="000000"/>
                </a:solidFill>
              </a:rPr>
              <a:t>∩</a:t>
            </a:r>
          </a:p>
        </p:txBody>
      </p:sp>
      <p:cxnSp>
        <p:nvCxnSpPr>
          <p:cNvPr id="11" name="Straight Arrow Connector 12"/>
          <p:cNvCxnSpPr>
            <a:cxnSpLocks noChangeShapeType="1"/>
            <a:endCxn id="183" idx="2"/>
          </p:cNvCxnSpPr>
          <p:nvPr/>
        </p:nvCxnSpPr>
        <p:spPr bwMode="auto">
          <a:xfrm flipV="1">
            <a:off x="2998788" y="3729038"/>
            <a:ext cx="1508125" cy="661987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12" name="Straight Arrow Connector 12"/>
          <p:cNvCxnSpPr>
            <a:cxnSpLocks noChangeShapeType="1"/>
          </p:cNvCxnSpPr>
          <p:nvPr/>
        </p:nvCxnSpPr>
        <p:spPr bwMode="auto">
          <a:xfrm rot="-5400000">
            <a:off x="4856957" y="-865981"/>
            <a:ext cx="2576512" cy="7073900"/>
          </a:xfrm>
          <a:prstGeom prst="curvedConnector3">
            <a:avLst>
              <a:gd name="adj1" fmla="val 103694"/>
            </a:avLst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sp>
        <p:nvSpPr>
          <p:cNvPr id="88121" name="TextBox 213"/>
          <p:cNvSpPr txBox="1">
            <a:spLocks noChangeArrowheads="1"/>
          </p:cNvSpPr>
          <p:nvPr/>
        </p:nvSpPr>
        <p:spPr bwMode="auto">
          <a:xfrm>
            <a:off x="3883025" y="1057275"/>
            <a:ext cx="188277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OG.</a:t>
            </a:r>
            <a:r>
              <a:rPr lang="en-US" sz="1200" b="1" u="sng"/>
              <a:t>volunteer</a:t>
            </a:r>
            <a:r>
              <a:rPr lang="en-US" sz="1200" b="1"/>
              <a:t> &lt;-Eve</a:t>
            </a:r>
          </a:p>
        </p:txBody>
      </p:sp>
      <p:cxnSp>
        <p:nvCxnSpPr>
          <p:cNvPr id="14" name="Straight Arrow Connector 12"/>
          <p:cNvCxnSpPr>
            <a:cxnSpLocks noChangeShapeType="1"/>
          </p:cNvCxnSpPr>
          <p:nvPr/>
        </p:nvCxnSpPr>
        <p:spPr bwMode="auto">
          <a:xfrm flipV="1">
            <a:off x="1884363" y="4649788"/>
            <a:ext cx="723900" cy="757237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sp>
        <p:nvSpPr>
          <p:cNvPr id="203" name="Smiley Face 202"/>
          <p:cNvSpPr>
            <a:spLocks noChangeArrowheads="1"/>
          </p:cNvSpPr>
          <p:nvPr/>
        </p:nvSpPr>
        <p:spPr bwMode="auto">
          <a:xfrm>
            <a:off x="1270000" y="4884738"/>
            <a:ext cx="228600" cy="341312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sz="9500">
              <a:solidFill>
                <a:srgbClr val="FFFFFF"/>
              </a:solidFill>
            </a:endParaRPr>
          </a:p>
        </p:txBody>
      </p:sp>
      <p:sp>
        <p:nvSpPr>
          <p:cNvPr id="88130" name="TextBox 204"/>
          <p:cNvSpPr txBox="1">
            <a:spLocks noChangeArrowheads="1"/>
          </p:cNvSpPr>
          <p:nvPr/>
        </p:nvSpPr>
        <p:spPr bwMode="auto">
          <a:xfrm>
            <a:off x="2428875" y="4960938"/>
            <a:ext cx="31369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400" b="1"/>
              <a:t>OG.user &lt;- SAT.member.itmember </a:t>
            </a:r>
          </a:p>
          <a:p>
            <a:pPr defTabSz="914400"/>
            <a:r>
              <a:rPr lang="en-US" sz="1400" b="1"/>
              <a:t>	∩ OG.</a:t>
            </a:r>
            <a:r>
              <a:rPr lang="en-US" sz="1400" b="1" u="sng"/>
              <a:t>volunteer</a:t>
            </a:r>
          </a:p>
        </p:txBody>
      </p:sp>
      <p:sp>
        <p:nvSpPr>
          <p:cNvPr id="15" name="Smiley Face 202"/>
          <p:cNvSpPr>
            <a:spLocks noChangeArrowheads="1"/>
          </p:cNvSpPr>
          <p:nvPr/>
        </p:nvSpPr>
        <p:spPr bwMode="auto">
          <a:xfrm>
            <a:off x="984250" y="5449888"/>
            <a:ext cx="228600" cy="341312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sz="9500">
              <a:solidFill>
                <a:srgbClr val="FFFFFF"/>
              </a:solidFill>
            </a:endParaRPr>
          </a:p>
        </p:txBody>
      </p:sp>
      <p:sp>
        <p:nvSpPr>
          <p:cNvPr id="16" name="Smiley Face 202"/>
          <p:cNvSpPr>
            <a:spLocks noChangeArrowheads="1"/>
          </p:cNvSpPr>
          <p:nvPr/>
        </p:nvSpPr>
        <p:spPr bwMode="auto">
          <a:xfrm>
            <a:off x="1441450" y="5554663"/>
            <a:ext cx="228600" cy="341312"/>
          </a:xfrm>
          <a:prstGeom prst="smileyFace">
            <a:avLst>
              <a:gd name="adj" fmla="val 4653"/>
            </a:avLst>
          </a:prstGeom>
          <a:solidFill>
            <a:srgbClr val="99CCFF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defTabSz="914400"/>
            <a:endParaRPr lang="en-US" sz="9500">
              <a:solidFill>
                <a:srgbClr val="FFFFFF"/>
              </a:solidFill>
            </a:endParaRPr>
          </a:p>
        </p:txBody>
      </p:sp>
      <p:sp>
        <p:nvSpPr>
          <p:cNvPr id="50" name="Oval Callout 49"/>
          <p:cNvSpPr>
            <a:spLocks noChangeArrowheads="1"/>
          </p:cNvSpPr>
          <p:nvPr/>
        </p:nvSpPr>
        <p:spPr bwMode="auto">
          <a:xfrm>
            <a:off x="9259888" y="904875"/>
            <a:ext cx="844550" cy="427038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00B8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000" b="1"/>
              <a:t>I want!</a:t>
            </a:r>
            <a:endParaRPr lang="en-US" b="1"/>
          </a:p>
        </p:txBody>
      </p:sp>
      <p:sp>
        <p:nvSpPr>
          <p:cNvPr id="51" name="Oval Callout 50"/>
          <p:cNvSpPr>
            <a:spLocks noChangeArrowheads="1"/>
          </p:cNvSpPr>
          <p:nvPr/>
        </p:nvSpPr>
        <p:spPr bwMode="auto">
          <a:xfrm>
            <a:off x="9228138" y="4332288"/>
            <a:ext cx="844550" cy="427037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99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000" b="1"/>
              <a:t>I  don’t!</a:t>
            </a:r>
            <a:endParaRPr lang="en-US" b="1"/>
          </a:p>
        </p:txBody>
      </p:sp>
      <p:sp>
        <p:nvSpPr>
          <p:cNvPr id="52" name="Oval Callout 51"/>
          <p:cNvSpPr>
            <a:spLocks noChangeArrowheads="1"/>
          </p:cNvSpPr>
          <p:nvPr/>
        </p:nvSpPr>
        <p:spPr bwMode="auto">
          <a:xfrm>
            <a:off x="9258300" y="2692400"/>
            <a:ext cx="844550" cy="427038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rgbClr val="9933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000" b="1"/>
              <a:t>I  don’t!</a:t>
            </a:r>
            <a:endParaRPr lang="en-US" b="1"/>
          </a:p>
        </p:txBody>
      </p:sp>
      <p:cxnSp>
        <p:nvCxnSpPr>
          <p:cNvPr id="295" name="Straight Arrow Connector 12"/>
          <p:cNvCxnSpPr>
            <a:cxnSpLocks noChangeShapeType="1"/>
            <a:stCxn id="23584" idx="3"/>
            <a:endCxn id="183" idx="2"/>
          </p:cNvCxnSpPr>
          <p:nvPr/>
        </p:nvCxnSpPr>
        <p:spPr bwMode="auto">
          <a:xfrm flipV="1">
            <a:off x="1884363" y="3729038"/>
            <a:ext cx="2622550" cy="1677987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sp>
        <p:nvSpPr>
          <p:cNvPr id="23600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8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8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8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88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8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7" grpId="0"/>
      <p:bldP spid="88083" grpId="0"/>
      <p:bldP spid="88096" grpId="0"/>
      <p:bldP spid="88117" grpId="0"/>
      <p:bldP spid="88118" grpId="0"/>
      <p:bldP spid="88121" grpId="0"/>
      <p:bldP spid="203" grpId="0" animBg="1"/>
      <p:bldP spid="88130" grpId="0" build="allAtOnce"/>
      <p:bldP spid="15" grpId="0" animBg="1"/>
      <p:bldP spid="16" grpId="0" animBg="1"/>
      <p:bldP spid="50" grpId="0" animBg="1"/>
      <p:bldP spid="50" grpId="1" animBg="1"/>
      <p:bldP spid="51" grpId="0" animBg="1"/>
      <p:bldP spid="51" grpId="1" animBg="1"/>
      <p:bldP spid="52" grpId="0" animBg="1"/>
      <p:bldP spid="5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55"/>
          <p:cNvSpPr>
            <a:spLocks noChangeArrowheads="1"/>
          </p:cNvSpPr>
          <p:nvPr/>
        </p:nvSpPr>
        <p:spPr bwMode="auto">
          <a:xfrm>
            <a:off x="2711450" y="185738"/>
            <a:ext cx="49418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b="1">
                <a:solidFill>
                  <a:srgbClr val="131F49"/>
                </a:solidFill>
              </a:rPr>
              <a:t>Membership Management (Incident Group)</a:t>
            </a:r>
          </a:p>
        </p:txBody>
      </p:sp>
      <p:sp>
        <p:nvSpPr>
          <p:cNvPr id="24579" name="TextBox 207"/>
          <p:cNvSpPr txBox="1">
            <a:spLocks noChangeArrowheads="1"/>
          </p:cNvSpPr>
          <p:nvPr/>
        </p:nvSpPr>
        <p:spPr bwMode="auto">
          <a:xfrm>
            <a:off x="7231063" y="2049463"/>
            <a:ext cx="1119187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Core Group</a:t>
            </a:r>
            <a:endParaRPr lang="en-US" b="1"/>
          </a:p>
        </p:txBody>
      </p:sp>
      <p:cxnSp>
        <p:nvCxnSpPr>
          <p:cNvPr id="19" name="Straight Arrow Connector 12"/>
          <p:cNvCxnSpPr>
            <a:cxnSpLocks noChangeShapeType="1"/>
            <a:stCxn id="43" idx="3"/>
          </p:cNvCxnSpPr>
          <p:nvPr/>
        </p:nvCxnSpPr>
        <p:spPr bwMode="auto">
          <a:xfrm flipV="1">
            <a:off x="4419600" y="1379538"/>
            <a:ext cx="2903538" cy="490537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pic>
        <p:nvPicPr>
          <p:cNvPr id="24581" name="Picture 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37325" y="1697038"/>
            <a:ext cx="268288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582" name="Group 44"/>
          <p:cNvGrpSpPr>
            <a:grpSpLocks/>
          </p:cNvGrpSpPr>
          <p:nvPr/>
        </p:nvGrpSpPr>
        <p:grpSpPr bwMode="auto">
          <a:xfrm>
            <a:off x="7073900" y="982663"/>
            <a:ext cx="1371600" cy="1017587"/>
            <a:chOff x="575" y="1809"/>
            <a:chExt cx="864" cy="1020"/>
          </a:xfrm>
        </p:grpSpPr>
        <p:sp>
          <p:nvSpPr>
            <p:cNvPr id="24647" name="Rounded Rectangle 181"/>
            <p:cNvSpPr>
              <a:spLocks noChangeArrowheads="1"/>
            </p:cNvSpPr>
            <p:nvPr/>
          </p:nvSpPr>
          <p:spPr bwMode="auto">
            <a:xfrm>
              <a:off x="575" y="1809"/>
              <a:ext cx="864" cy="1020"/>
            </a:xfrm>
            <a:prstGeom prst="roundRect">
              <a:avLst>
                <a:gd name="adj" fmla="val 16667"/>
              </a:avLst>
            </a:prstGeom>
            <a:solidFill>
              <a:srgbClr val="CCFFFF">
                <a:alpha val="98822"/>
              </a:srgbClr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  <p:sp>
          <p:nvSpPr>
            <p:cNvPr id="24648" name="Smiley Face 202"/>
            <p:cNvSpPr>
              <a:spLocks noChangeArrowheads="1"/>
            </p:cNvSpPr>
            <p:nvPr/>
          </p:nvSpPr>
          <p:spPr bwMode="auto">
            <a:xfrm>
              <a:off x="1103" y="2478"/>
              <a:ext cx="144" cy="215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  <p:sp>
          <p:nvSpPr>
            <p:cNvPr id="26" name="Flowchart: Multidocument 203"/>
            <p:cNvSpPr/>
            <p:nvPr/>
          </p:nvSpPr>
          <p:spPr>
            <a:xfrm>
              <a:off x="719" y="1927"/>
              <a:ext cx="240" cy="323"/>
            </a:xfrm>
            <a:prstGeom prst="flowChartMultidocumen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 sz="9500">
                <a:solidFill>
                  <a:srgbClr val="FFFFFF"/>
                </a:solidFill>
                <a:latin typeface="Arial" charset="0"/>
                <a:ea typeface="ＭＳ Ｐゴシック" pitchFamily="34" charset="-128"/>
              </a:endParaRPr>
            </a:p>
          </p:txBody>
        </p:sp>
        <p:sp>
          <p:nvSpPr>
            <p:cNvPr id="24650" name="Smiley Face 202"/>
            <p:cNvSpPr>
              <a:spLocks noChangeArrowheads="1"/>
            </p:cNvSpPr>
            <p:nvPr/>
          </p:nvSpPr>
          <p:spPr bwMode="auto">
            <a:xfrm>
              <a:off x="1169" y="1914"/>
              <a:ext cx="144" cy="215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  <p:sp>
          <p:nvSpPr>
            <p:cNvPr id="24651" name="Smiley Face 202"/>
            <p:cNvSpPr>
              <a:spLocks noChangeArrowheads="1"/>
            </p:cNvSpPr>
            <p:nvPr/>
          </p:nvSpPr>
          <p:spPr bwMode="auto">
            <a:xfrm>
              <a:off x="1223" y="2287"/>
              <a:ext cx="144" cy="215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</p:grpSp>
      <p:pic>
        <p:nvPicPr>
          <p:cNvPr id="24583" name="Picture 2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2438" y="5513388"/>
            <a:ext cx="268287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2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3538" y="3700463"/>
            <a:ext cx="268287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2" name="Straight Arrow Connector 12"/>
          <p:cNvCxnSpPr>
            <a:cxnSpLocks noChangeShapeType="1"/>
            <a:stCxn id="43" idx="3"/>
          </p:cNvCxnSpPr>
          <p:nvPr/>
        </p:nvCxnSpPr>
        <p:spPr bwMode="auto">
          <a:xfrm>
            <a:off x="4419600" y="1870075"/>
            <a:ext cx="2117725" cy="230188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33" name="Straight Arrow Connector 12"/>
          <p:cNvCxnSpPr>
            <a:cxnSpLocks noChangeShapeType="1"/>
            <a:stCxn id="67" idx="3"/>
          </p:cNvCxnSpPr>
          <p:nvPr/>
        </p:nvCxnSpPr>
        <p:spPr bwMode="auto">
          <a:xfrm>
            <a:off x="4481513" y="3495675"/>
            <a:ext cx="2232025" cy="608013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34" name="Straight Arrow Connector 12"/>
          <p:cNvCxnSpPr>
            <a:stCxn id="68" idx="3"/>
            <a:endCxn id="25609" idx="1"/>
          </p:cNvCxnSpPr>
          <p:nvPr/>
        </p:nvCxnSpPr>
        <p:spPr>
          <a:xfrm>
            <a:off x="4686300" y="5319713"/>
            <a:ext cx="2116138" cy="596900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8" name="TextBox 207"/>
          <p:cNvSpPr txBox="1">
            <a:spLocks noChangeArrowheads="1"/>
          </p:cNvSpPr>
          <p:nvPr/>
        </p:nvSpPr>
        <p:spPr bwMode="auto">
          <a:xfrm>
            <a:off x="1079500" y="982663"/>
            <a:ext cx="21097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endParaRPr lang="en-US" b="1"/>
          </a:p>
        </p:txBody>
      </p:sp>
      <p:sp>
        <p:nvSpPr>
          <p:cNvPr id="24589" name="TextBox 213"/>
          <p:cNvSpPr txBox="1">
            <a:spLocks noChangeArrowheads="1"/>
          </p:cNvSpPr>
          <p:nvPr/>
        </p:nvSpPr>
        <p:spPr bwMode="auto">
          <a:xfrm>
            <a:off x="6350000" y="2503488"/>
            <a:ext cx="6731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  Alice</a:t>
            </a:r>
          </a:p>
        </p:txBody>
      </p:sp>
      <p:sp>
        <p:nvSpPr>
          <p:cNvPr id="24590" name="TextBox 213"/>
          <p:cNvSpPr txBox="1">
            <a:spLocks noChangeArrowheads="1"/>
          </p:cNvSpPr>
          <p:nvPr/>
        </p:nvSpPr>
        <p:spPr bwMode="auto">
          <a:xfrm>
            <a:off x="6689725" y="6372225"/>
            <a:ext cx="673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Hilda</a:t>
            </a:r>
          </a:p>
        </p:txBody>
      </p:sp>
      <p:sp>
        <p:nvSpPr>
          <p:cNvPr id="24591" name="TextBox 213"/>
          <p:cNvSpPr txBox="1">
            <a:spLocks noChangeArrowheads="1"/>
          </p:cNvSpPr>
          <p:nvPr/>
        </p:nvSpPr>
        <p:spPr bwMode="auto">
          <a:xfrm>
            <a:off x="6661150" y="4552950"/>
            <a:ext cx="6731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Eve</a:t>
            </a:r>
          </a:p>
        </p:txBody>
      </p:sp>
      <p:sp>
        <p:nvSpPr>
          <p:cNvPr id="24592" name="TextBox 235"/>
          <p:cNvSpPr txBox="1">
            <a:spLocks noChangeArrowheads="1"/>
          </p:cNvSpPr>
          <p:nvPr/>
        </p:nvSpPr>
        <p:spPr bwMode="auto">
          <a:xfrm>
            <a:off x="171450" y="4230688"/>
            <a:ext cx="1490663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100" b="1"/>
              <a:t>“I</a:t>
            </a:r>
            <a:r>
              <a:rPr lang="en-US" altLang="zh-CN" sz="1100" b="1"/>
              <a:t>ncident</a:t>
            </a:r>
            <a:r>
              <a:rPr lang="en-US" sz="1100" b="1"/>
              <a:t>” Group</a:t>
            </a:r>
          </a:p>
        </p:txBody>
      </p:sp>
      <p:sp>
        <p:nvSpPr>
          <p:cNvPr id="43" name="Rectangle 54"/>
          <p:cNvSpPr>
            <a:spLocks noChangeArrowheads="1"/>
          </p:cNvSpPr>
          <p:nvPr/>
        </p:nvSpPr>
        <p:spPr bwMode="auto">
          <a:xfrm>
            <a:off x="3744913" y="1608138"/>
            <a:ext cx="6746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defTabSz="914400" eaLnBrk="0" hangingPunct="0">
              <a:buClr>
                <a:srgbClr val="000000"/>
              </a:buClr>
              <a:buSzPct val="75000"/>
              <a:buFont typeface="Symbol" pitchFamily="18" charset="2"/>
              <a:buNone/>
            </a:pPr>
            <a:r>
              <a:rPr lang="en-US" sz="2800" b="1">
                <a:solidFill>
                  <a:srgbClr val="000000"/>
                </a:solidFill>
              </a:rPr>
              <a:t>∩</a:t>
            </a:r>
          </a:p>
        </p:txBody>
      </p:sp>
      <p:cxnSp>
        <p:nvCxnSpPr>
          <p:cNvPr id="44" name="Straight Arrow Connector 12"/>
          <p:cNvCxnSpPr>
            <a:cxnSpLocks noChangeShapeType="1"/>
            <a:stCxn id="53" idx="7"/>
            <a:endCxn id="43" idx="1"/>
          </p:cNvCxnSpPr>
          <p:nvPr/>
        </p:nvCxnSpPr>
        <p:spPr bwMode="auto">
          <a:xfrm rot="5400000" flipH="1" flipV="1">
            <a:off x="1778000" y="1309688"/>
            <a:ext cx="1406525" cy="2527300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grpSp>
        <p:nvGrpSpPr>
          <p:cNvPr id="24595" name="组合 60"/>
          <p:cNvGrpSpPr>
            <a:grpSpLocks/>
          </p:cNvGrpSpPr>
          <p:nvPr/>
        </p:nvGrpSpPr>
        <p:grpSpPr bwMode="auto">
          <a:xfrm>
            <a:off x="307975" y="3141663"/>
            <a:ext cx="1066800" cy="914400"/>
            <a:chOff x="593504" y="5102225"/>
            <a:chExt cx="1066800" cy="914400"/>
          </a:xfrm>
        </p:grpSpPr>
        <p:sp>
          <p:nvSpPr>
            <p:cNvPr id="53" name="Oval 62"/>
            <p:cNvSpPr/>
            <p:nvPr/>
          </p:nvSpPr>
          <p:spPr>
            <a:xfrm>
              <a:off x="593504" y="5102225"/>
              <a:ext cx="1066800" cy="914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24640" name="Smiley Face 77"/>
            <p:cNvSpPr>
              <a:spLocks noChangeArrowheads="1"/>
            </p:cNvSpPr>
            <p:nvPr/>
          </p:nvSpPr>
          <p:spPr bwMode="auto">
            <a:xfrm>
              <a:off x="669704" y="55594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641" name="Smiley Face 78"/>
            <p:cNvSpPr>
              <a:spLocks noChangeArrowheads="1"/>
            </p:cNvSpPr>
            <p:nvPr/>
          </p:nvSpPr>
          <p:spPr bwMode="auto">
            <a:xfrm>
              <a:off x="1355504" y="54070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56" name="Folded Corner 79"/>
            <p:cNvSpPr/>
            <p:nvPr/>
          </p:nvSpPr>
          <p:spPr>
            <a:xfrm>
              <a:off x="745904" y="5254625"/>
              <a:ext cx="152400" cy="228600"/>
            </a:xfrm>
            <a:prstGeom prst="foldedCorner">
              <a:avLst/>
            </a:prstGeom>
            <a:solidFill>
              <a:srgbClr val="FFC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57" name="Folded Corner 80"/>
            <p:cNvSpPr/>
            <p:nvPr/>
          </p:nvSpPr>
          <p:spPr>
            <a:xfrm>
              <a:off x="974504" y="5254625"/>
              <a:ext cx="152400" cy="228600"/>
            </a:xfrm>
            <a:prstGeom prst="foldedCorne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24644" name="Smiley Face 81"/>
            <p:cNvSpPr>
              <a:spLocks noChangeArrowheads="1"/>
            </p:cNvSpPr>
            <p:nvPr/>
          </p:nvSpPr>
          <p:spPr bwMode="auto">
            <a:xfrm>
              <a:off x="1203104" y="56356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59" name="Folded Corner 82"/>
            <p:cNvSpPr/>
            <p:nvPr/>
          </p:nvSpPr>
          <p:spPr>
            <a:xfrm>
              <a:off x="1203104" y="5178425"/>
              <a:ext cx="152400" cy="228600"/>
            </a:xfrm>
            <a:prstGeom prst="foldedCorner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60" name="Folded Corner 83"/>
            <p:cNvSpPr/>
            <p:nvPr/>
          </p:nvSpPr>
          <p:spPr>
            <a:xfrm>
              <a:off x="974504" y="5711825"/>
              <a:ext cx="152400" cy="228600"/>
            </a:xfrm>
            <a:prstGeom prst="foldedCorner">
              <a:avLst/>
            </a:prstGeom>
            <a:solidFill>
              <a:srgbClr val="FFC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</p:grpSp>
      <p:sp>
        <p:nvSpPr>
          <p:cNvPr id="67" name="Rectangle 54"/>
          <p:cNvSpPr>
            <a:spLocks noChangeArrowheads="1"/>
          </p:cNvSpPr>
          <p:nvPr/>
        </p:nvSpPr>
        <p:spPr bwMode="auto">
          <a:xfrm>
            <a:off x="3806825" y="3233738"/>
            <a:ext cx="6746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defTabSz="914400" eaLnBrk="0" hangingPunct="0">
              <a:buClr>
                <a:srgbClr val="000000"/>
              </a:buClr>
              <a:buSzPct val="75000"/>
              <a:buFont typeface="Symbol" pitchFamily="18" charset="2"/>
              <a:buNone/>
            </a:pPr>
            <a:r>
              <a:rPr lang="en-US" sz="2800" b="1">
                <a:solidFill>
                  <a:srgbClr val="000000"/>
                </a:solidFill>
              </a:rPr>
              <a:t>∩</a:t>
            </a:r>
          </a:p>
        </p:txBody>
      </p:sp>
      <p:sp>
        <p:nvSpPr>
          <p:cNvPr id="68" name="Rectangle 54"/>
          <p:cNvSpPr>
            <a:spLocks noChangeArrowheads="1"/>
          </p:cNvSpPr>
          <p:nvPr/>
        </p:nvSpPr>
        <p:spPr bwMode="auto">
          <a:xfrm>
            <a:off x="4011613" y="5059363"/>
            <a:ext cx="674687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defTabSz="914400" eaLnBrk="0" hangingPunct="0">
              <a:buClr>
                <a:srgbClr val="000000"/>
              </a:buClr>
              <a:buSzPct val="75000"/>
              <a:buFont typeface="Symbol" pitchFamily="18" charset="2"/>
              <a:buNone/>
            </a:pPr>
            <a:r>
              <a:rPr lang="en-US" sz="2800" b="1">
                <a:solidFill>
                  <a:srgbClr val="000000"/>
                </a:solidFill>
              </a:rPr>
              <a:t>∩</a:t>
            </a:r>
          </a:p>
        </p:txBody>
      </p:sp>
      <p:cxnSp>
        <p:nvCxnSpPr>
          <p:cNvPr id="71" name="Straight Arrow Connector 12"/>
          <p:cNvCxnSpPr>
            <a:cxnSpLocks noChangeShapeType="1"/>
            <a:stCxn id="53" idx="6"/>
            <a:endCxn id="67" idx="1"/>
          </p:cNvCxnSpPr>
          <p:nvPr/>
        </p:nvCxnSpPr>
        <p:spPr bwMode="auto">
          <a:xfrm flipV="1">
            <a:off x="1374775" y="3495675"/>
            <a:ext cx="2432050" cy="103188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72" name="Straight Arrow Connector 12"/>
          <p:cNvCxnSpPr>
            <a:cxnSpLocks noChangeShapeType="1"/>
            <a:stCxn id="53" idx="5"/>
            <a:endCxn id="68" idx="1"/>
          </p:cNvCxnSpPr>
          <p:nvPr/>
        </p:nvCxnSpPr>
        <p:spPr bwMode="auto">
          <a:xfrm rot="16200000" flipH="1">
            <a:off x="1916113" y="3224213"/>
            <a:ext cx="1397000" cy="2794000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93" name="Straight Arrow Connector 12"/>
          <p:cNvCxnSpPr>
            <a:cxnSpLocks noChangeShapeType="1"/>
            <a:stCxn id="67" idx="3"/>
            <a:endCxn id="24634" idx="1"/>
          </p:cNvCxnSpPr>
          <p:nvPr/>
        </p:nvCxnSpPr>
        <p:spPr bwMode="auto">
          <a:xfrm flipV="1">
            <a:off x="4481513" y="3459163"/>
            <a:ext cx="2784475" cy="36512"/>
          </a:xfrm>
          <a:prstGeom prst="straightConnector1">
            <a:avLst/>
          </a:prstGeom>
          <a:noFill/>
          <a:ln w="57150" algn="ctr">
            <a:solidFill>
              <a:srgbClr val="002060"/>
            </a:solidFill>
            <a:prstDash val="sysDash"/>
            <a:round/>
            <a:headEnd type="triangle" w="med" len="med"/>
            <a:tailEnd/>
          </a:ln>
        </p:spPr>
      </p:cxnSp>
      <p:cxnSp>
        <p:nvCxnSpPr>
          <p:cNvPr id="95" name="Straight Arrow Connector 12"/>
          <p:cNvCxnSpPr>
            <a:stCxn id="68" idx="3"/>
            <a:endCxn id="107" idx="2"/>
          </p:cNvCxnSpPr>
          <p:nvPr/>
        </p:nvCxnSpPr>
        <p:spPr>
          <a:xfrm>
            <a:off x="4686300" y="5319713"/>
            <a:ext cx="2439988" cy="30162"/>
          </a:xfrm>
          <a:prstGeom prst="straightConnector1">
            <a:avLst/>
          </a:prstGeom>
          <a:ln w="57150">
            <a:solidFill>
              <a:srgbClr val="002060"/>
            </a:solidFill>
            <a:prstDash val="sys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602" name="组合 102"/>
          <p:cNvGrpSpPr>
            <a:grpSpLocks/>
          </p:cNvGrpSpPr>
          <p:nvPr/>
        </p:nvGrpSpPr>
        <p:grpSpPr bwMode="auto">
          <a:xfrm>
            <a:off x="7265988" y="2811463"/>
            <a:ext cx="1222375" cy="1293812"/>
            <a:chOff x="661988" y="4788353"/>
            <a:chExt cx="1222375" cy="1293813"/>
          </a:xfrm>
        </p:grpSpPr>
        <p:sp>
          <p:nvSpPr>
            <p:cNvPr id="24634" name="Rectangle 247"/>
            <p:cNvSpPr>
              <a:spLocks noChangeArrowheads="1"/>
            </p:cNvSpPr>
            <p:nvPr/>
          </p:nvSpPr>
          <p:spPr bwMode="auto">
            <a:xfrm>
              <a:off x="661988" y="4788353"/>
              <a:ext cx="1222375" cy="1293813"/>
            </a:xfrm>
            <a:prstGeom prst="rect">
              <a:avLst/>
            </a:prstGeom>
            <a:solidFill>
              <a:srgbClr val="0070C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pPr defTabSz="4806950"/>
              <a:endParaRPr lang="en-US" sz="9500"/>
            </a:p>
          </p:txBody>
        </p:sp>
        <p:sp>
          <p:nvSpPr>
            <p:cNvPr id="99" name="Flowchart: Multidocument 253"/>
            <p:cNvSpPr/>
            <p:nvPr/>
          </p:nvSpPr>
          <p:spPr>
            <a:xfrm>
              <a:off x="803275" y="4851853"/>
              <a:ext cx="303213" cy="431800"/>
            </a:xfrm>
            <a:prstGeom prst="flowChartMultidocumen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 sz="9500">
                <a:solidFill>
                  <a:srgbClr val="FFFFFF"/>
                </a:solidFill>
                <a:latin typeface="Arial" charset="0"/>
                <a:ea typeface="ＭＳ Ｐゴシック" pitchFamily="34" charset="-128"/>
              </a:endParaRPr>
            </a:p>
          </p:txBody>
        </p:sp>
        <p:sp>
          <p:nvSpPr>
            <p:cNvPr id="24636" name="Smiley Face 202"/>
            <p:cNvSpPr>
              <a:spLocks noChangeArrowheads="1"/>
            </p:cNvSpPr>
            <p:nvPr/>
          </p:nvSpPr>
          <p:spPr bwMode="auto">
            <a:xfrm>
              <a:off x="1270000" y="4884738"/>
              <a:ext cx="228600" cy="341312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  <p:sp>
          <p:nvSpPr>
            <p:cNvPr id="24637" name="Smiley Face 202"/>
            <p:cNvSpPr>
              <a:spLocks noChangeArrowheads="1"/>
            </p:cNvSpPr>
            <p:nvPr/>
          </p:nvSpPr>
          <p:spPr bwMode="auto">
            <a:xfrm>
              <a:off x="984250" y="5449888"/>
              <a:ext cx="228600" cy="341312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  <p:sp>
          <p:nvSpPr>
            <p:cNvPr id="24638" name="Smiley Face 202"/>
            <p:cNvSpPr>
              <a:spLocks noChangeArrowheads="1"/>
            </p:cNvSpPr>
            <p:nvPr/>
          </p:nvSpPr>
          <p:spPr bwMode="auto">
            <a:xfrm>
              <a:off x="1441450" y="5554663"/>
              <a:ext cx="228600" cy="341312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 sz="9500">
                <a:solidFill>
                  <a:srgbClr val="FFFFFF"/>
                </a:solidFill>
              </a:endParaRPr>
            </a:p>
          </p:txBody>
        </p:sp>
      </p:grpSp>
      <p:grpSp>
        <p:nvGrpSpPr>
          <p:cNvPr id="24603" name="组合 105"/>
          <p:cNvGrpSpPr>
            <a:grpSpLocks/>
          </p:cNvGrpSpPr>
          <p:nvPr/>
        </p:nvGrpSpPr>
        <p:grpSpPr bwMode="auto">
          <a:xfrm>
            <a:off x="7119938" y="4664075"/>
            <a:ext cx="2286000" cy="1371600"/>
            <a:chOff x="7450138" y="3540125"/>
            <a:chExt cx="2286000" cy="1371600"/>
          </a:xfrm>
        </p:grpSpPr>
        <p:sp>
          <p:nvSpPr>
            <p:cNvPr id="107" name="Cloud 65"/>
            <p:cNvSpPr/>
            <p:nvPr/>
          </p:nvSpPr>
          <p:spPr>
            <a:xfrm>
              <a:off x="7450138" y="3540125"/>
              <a:ext cx="2286000" cy="1371600"/>
            </a:xfrm>
            <a:prstGeom prst="cloud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  <a:cs typeface="Arial" charset="0"/>
              </a:endParaRPr>
            </a:p>
          </p:txBody>
        </p:sp>
        <p:sp>
          <p:nvSpPr>
            <p:cNvPr id="24618" name="Smiley Face 92"/>
            <p:cNvSpPr>
              <a:spLocks noChangeArrowheads="1"/>
            </p:cNvSpPr>
            <p:nvPr/>
          </p:nvSpPr>
          <p:spPr bwMode="auto">
            <a:xfrm>
              <a:off x="7754938" y="43783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619" name="Smiley Face 93"/>
            <p:cNvSpPr>
              <a:spLocks noChangeArrowheads="1"/>
            </p:cNvSpPr>
            <p:nvPr/>
          </p:nvSpPr>
          <p:spPr bwMode="auto">
            <a:xfrm>
              <a:off x="8059738" y="45307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620" name="Smiley Face 94"/>
            <p:cNvSpPr>
              <a:spLocks noChangeArrowheads="1"/>
            </p:cNvSpPr>
            <p:nvPr/>
          </p:nvSpPr>
          <p:spPr bwMode="auto">
            <a:xfrm>
              <a:off x="8440738" y="43021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11" name="Folded Corner 95"/>
            <p:cNvSpPr/>
            <p:nvPr/>
          </p:nvSpPr>
          <p:spPr>
            <a:xfrm>
              <a:off x="7831138" y="3921125"/>
              <a:ext cx="152400" cy="228600"/>
            </a:xfrm>
            <a:prstGeom prst="foldedCorner">
              <a:avLst/>
            </a:prstGeom>
            <a:solidFill>
              <a:srgbClr val="FFC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112" name="Folded Corner 96"/>
            <p:cNvSpPr/>
            <p:nvPr/>
          </p:nvSpPr>
          <p:spPr>
            <a:xfrm>
              <a:off x="8059738" y="3921125"/>
              <a:ext cx="152400" cy="228600"/>
            </a:xfrm>
            <a:prstGeom prst="foldedCorner">
              <a:avLst/>
            </a:prstGeom>
            <a:solidFill>
              <a:srgbClr val="FFC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113" name="Folded Corner 97"/>
            <p:cNvSpPr/>
            <p:nvPr/>
          </p:nvSpPr>
          <p:spPr>
            <a:xfrm>
              <a:off x="8288338" y="3921125"/>
              <a:ext cx="152400" cy="228600"/>
            </a:xfrm>
            <a:prstGeom prst="foldedCorner">
              <a:avLst/>
            </a:prstGeom>
            <a:solidFill>
              <a:srgbClr val="FFC00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24624" name="Smiley Face 98"/>
            <p:cNvSpPr>
              <a:spLocks noChangeArrowheads="1"/>
            </p:cNvSpPr>
            <p:nvPr/>
          </p:nvSpPr>
          <p:spPr bwMode="auto">
            <a:xfrm>
              <a:off x="8059738" y="42259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625" name="Smiley Face 99"/>
            <p:cNvSpPr>
              <a:spLocks noChangeArrowheads="1"/>
            </p:cNvSpPr>
            <p:nvPr/>
          </p:nvSpPr>
          <p:spPr bwMode="auto">
            <a:xfrm>
              <a:off x="7602538" y="41497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626" name="Smiley Face 100"/>
            <p:cNvSpPr>
              <a:spLocks noChangeArrowheads="1"/>
            </p:cNvSpPr>
            <p:nvPr/>
          </p:nvSpPr>
          <p:spPr bwMode="auto">
            <a:xfrm>
              <a:off x="8669338" y="41497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627" name="Smiley Face 101"/>
            <p:cNvSpPr>
              <a:spLocks noChangeArrowheads="1"/>
            </p:cNvSpPr>
            <p:nvPr/>
          </p:nvSpPr>
          <p:spPr bwMode="auto">
            <a:xfrm>
              <a:off x="8974138" y="43021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628" name="Smiley Face 102"/>
            <p:cNvSpPr>
              <a:spLocks noChangeArrowheads="1"/>
            </p:cNvSpPr>
            <p:nvPr/>
          </p:nvSpPr>
          <p:spPr bwMode="auto">
            <a:xfrm>
              <a:off x="9278938" y="39973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19" name="Folded Corner 103"/>
            <p:cNvSpPr/>
            <p:nvPr/>
          </p:nvSpPr>
          <p:spPr>
            <a:xfrm>
              <a:off x="8745538" y="3692525"/>
              <a:ext cx="152400" cy="228600"/>
            </a:xfrm>
            <a:prstGeom prst="foldedCorner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120" name="Folded Corner 104"/>
            <p:cNvSpPr/>
            <p:nvPr/>
          </p:nvSpPr>
          <p:spPr>
            <a:xfrm>
              <a:off x="8974138" y="3692525"/>
              <a:ext cx="152400" cy="228600"/>
            </a:xfrm>
            <a:prstGeom prst="foldedCorner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121" name="Folded Corner 105"/>
            <p:cNvSpPr/>
            <p:nvPr/>
          </p:nvSpPr>
          <p:spPr>
            <a:xfrm>
              <a:off x="9202738" y="3692525"/>
              <a:ext cx="152400" cy="228600"/>
            </a:xfrm>
            <a:prstGeom prst="foldedCorner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en-US">
                <a:solidFill>
                  <a:srgbClr val="FFFFFF"/>
                </a:solidFill>
                <a:latin typeface="Calibri" pitchFamily="34" charset="0"/>
                <a:ea typeface="ＭＳ Ｐゴシック" pitchFamily="34" charset="-128"/>
              </a:endParaRPr>
            </a:p>
          </p:txBody>
        </p:sp>
        <p:sp>
          <p:nvSpPr>
            <p:cNvPr id="24632" name="Smiley Face 106"/>
            <p:cNvSpPr>
              <a:spLocks noChangeArrowheads="1"/>
            </p:cNvSpPr>
            <p:nvPr/>
          </p:nvSpPr>
          <p:spPr bwMode="auto">
            <a:xfrm>
              <a:off x="8974138" y="39973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9C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24633" name="Smiley Face 107"/>
            <p:cNvSpPr>
              <a:spLocks noChangeArrowheads="1"/>
            </p:cNvSpPr>
            <p:nvPr/>
          </p:nvSpPr>
          <p:spPr bwMode="auto">
            <a:xfrm>
              <a:off x="8516938" y="3921125"/>
              <a:ext cx="228600" cy="228600"/>
            </a:xfrm>
            <a:prstGeom prst="smileyFace">
              <a:avLst>
                <a:gd name="adj" fmla="val 4653"/>
              </a:avLst>
            </a:prstGeom>
            <a:solidFill>
              <a:srgbClr val="9BBCFF"/>
            </a:solidFill>
            <a:ln w="25400" algn="ctr">
              <a:solidFill>
                <a:srgbClr val="002060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defTabSz="914400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</p:grpSp>
      <p:sp>
        <p:nvSpPr>
          <p:cNvPr id="24604" name="TextBox 207"/>
          <p:cNvSpPr txBox="1">
            <a:spLocks noChangeArrowheads="1"/>
          </p:cNvSpPr>
          <p:nvPr/>
        </p:nvSpPr>
        <p:spPr bwMode="auto">
          <a:xfrm>
            <a:off x="7272338" y="4210050"/>
            <a:ext cx="1119187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Open Group</a:t>
            </a:r>
            <a:endParaRPr lang="en-US" b="1"/>
          </a:p>
        </p:txBody>
      </p:sp>
      <p:sp>
        <p:nvSpPr>
          <p:cNvPr id="24605" name="TextBox 207"/>
          <p:cNvSpPr txBox="1">
            <a:spLocks noChangeArrowheads="1"/>
          </p:cNvSpPr>
          <p:nvPr/>
        </p:nvSpPr>
        <p:spPr bwMode="auto">
          <a:xfrm>
            <a:off x="7675563" y="6130925"/>
            <a:ext cx="1501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Domain Expert</a:t>
            </a:r>
            <a:endParaRPr lang="en-US" b="1"/>
          </a:p>
        </p:txBody>
      </p:sp>
      <p:sp>
        <p:nvSpPr>
          <p:cNvPr id="138" name="TextBox 213"/>
          <p:cNvSpPr txBox="1">
            <a:spLocks noChangeArrowheads="1"/>
          </p:cNvSpPr>
          <p:nvPr/>
        </p:nvSpPr>
        <p:spPr bwMode="auto">
          <a:xfrm rot="-456687">
            <a:off x="4784725" y="1284288"/>
            <a:ext cx="18827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n-US" sz="1200" b="1"/>
              <a:t>CG.user</a:t>
            </a:r>
          </a:p>
        </p:txBody>
      </p:sp>
      <p:sp>
        <p:nvSpPr>
          <p:cNvPr id="139" name="TextBox 213"/>
          <p:cNvSpPr txBox="1">
            <a:spLocks noChangeArrowheads="1"/>
          </p:cNvSpPr>
          <p:nvPr/>
        </p:nvSpPr>
        <p:spPr bwMode="auto">
          <a:xfrm rot="524618">
            <a:off x="4403725" y="2071688"/>
            <a:ext cx="18827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IG.authorized  ←  Alice </a:t>
            </a:r>
          </a:p>
        </p:txBody>
      </p:sp>
      <p:sp>
        <p:nvSpPr>
          <p:cNvPr id="140" name="TextBox 213"/>
          <p:cNvSpPr txBox="1">
            <a:spLocks noChangeArrowheads="1"/>
          </p:cNvSpPr>
          <p:nvPr/>
        </p:nvSpPr>
        <p:spPr bwMode="auto">
          <a:xfrm>
            <a:off x="4978400" y="3143250"/>
            <a:ext cx="18827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/>
              <a:t>OG.user  </a:t>
            </a:r>
          </a:p>
        </p:txBody>
      </p:sp>
      <p:sp>
        <p:nvSpPr>
          <p:cNvPr id="141" name="TextBox 213"/>
          <p:cNvSpPr txBox="1">
            <a:spLocks noChangeArrowheads="1"/>
          </p:cNvSpPr>
          <p:nvPr/>
        </p:nvSpPr>
        <p:spPr bwMode="auto">
          <a:xfrm rot="1024480">
            <a:off x="4548188" y="3857625"/>
            <a:ext cx="1882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sz="1200" b="1"/>
              <a:t>IG.authorized  ←  Eve</a:t>
            </a:r>
          </a:p>
        </p:txBody>
      </p:sp>
      <p:sp>
        <p:nvSpPr>
          <p:cNvPr id="142" name="TextBox 213"/>
          <p:cNvSpPr txBox="1">
            <a:spLocks noChangeArrowheads="1"/>
          </p:cNvSpPr>
          <p:nvPr/>
        </p:nvSpPr>
        <p:spPr bwMode="auto">
          <a:xfrm>
            <a:off x="4922838" y="5000625"/>
            <a:ext cx="26543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b="1"/>
              <a:t>SAT.domainexpert  </a:t>
            </a:r>
          </a:p>
        </p:txBody>
      </p:sp>
      <p:sp>
        <p:nvSpPr>
          <p:cNvPr id="143" name="TextBox 213"/>
          <p:cNvSpPr txBox="1">
            <a:spLocks noChangeArrowheads="1"/>
          </p:cNvSpPr>
          <p:nvPr/>
        </p:nvSpPr>
        <p:spPr bwMode="auto">
          <a:xfrm rot="914717">
            <a:off x="4721225" y="5864225"/>
            <a:ext cx="18827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IG.authorized  ←  Hilda</a:t>
            </a:r>
          </a:p>
        </p:txBody>
      </p:sp>
      <p:sp>
        <p:nvSpPr>
          <p:cNvPr id="144" name="TextBox 213"/>
          <p:cNvSpPr txBox="1">
            <a:spLocks noChangeArrowheads="1"/>
          </p:cNvSpPr>
          <p:nvPr/>
        </p:nvSpPr>
        <p:spPr bwMode="auto">
          <a:xfrm rot="-1822347">
            <a:off x="1117600" y="2151063"/>
            <a:ext cx="29289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IG.user ← CG.user ∩ IG.authorized </a:t>
            </a:r>
          </a:p>
        </p:txBody>
      </p:sp>
      <p:sp>
        <p:nvSpPr>
          <p:cNvPr id="145" name="TextBox 213"/>
          <p:cNvSpPr txBox="1">
            <a:spLocks noChangeArrowheads="1"/>
          </p:cNvSpPr>
          <p:nvPr/>
        </p:nvSpPr>
        <p:spPr bwMode="auto">
          <a:xfrm rot="-193925">
            <a:off x="1408113" y="3176588"/>
            <a:ext cx="28416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IG.user ← OG.user ∩ IG.authorized</a:t>
            </a:r>
          </a:p>
        </p:txBody>
      </p:sp>
      <p:sp>
        <p:nvSpPr>
          <p:cNvPr id="146" name="TextBox 213"/>
          <p:cNvSpPr txBox="1">
            <a:spLocks noChangeArrowheads="1"/>
          </p:cNvSpPr>
          <p:nvPr/>
        </p:nvSpPr>
        <p:spPr bwMode="auto">
          <a:xfrm rot="1580593">
            <a:off x="1125538" y="4432300"/>
            <a:ext cx="3797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/>
              <a:t>IG.user  ← SAT.domainexpert ∩ IG.authorized</a:t>
            </a:r>
          </a:p>
        </p:txBody>
      </p:sp>
      <p:sp>
        <p:nvSpPr>
          <p:cNvPr id="24615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2461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D101A3-31E7-4356-8940-F892134B08EF}" type="slidenum">
              <a:rPr lang="en-GB" smtClean="0"/>
              <a:pPr/>
              <a:t>8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67" grpId="0"/>
      <p:bldP spid="68" grpId="0"/>
      <p:bldP spid="138" grpId="0"/>
      <p:bldP spid="139" grpId="0"/>
      <p:bldP spid="140" grpId="0"/>
      <p:bldP spid="141" grpId="0"/>
      <p:bldP spid="142" grpId="0"/>
      <p:bldP spid="143" grpId="0"/>
      <p:bldP spid="144" grpId="0"/>
      <p:bldP spid="145" grpId="0"/>
      <p:bldP spid="1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77D57D-D567-46A8-8D05-A489AFEF989F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Single Document Releases to An Incident Group</a:t>
            </a:r>
          </a:p>
          <a:p>
            <a:endParaRPr lang="en-US" sz="2000" smtClean="0">
              <a:ea typeface="ＭＳ Ｐゴシック" pitchFamily="34" charset="-128"/>
            </a:endParaRPr>
          </a:p>
          <a:p>
            <a:pPr lvl="1"/>
            <a:r>
              <a:rPr lang="en-US" sz="2000" smtClean="0">
                <a:ea typeface="ＭＳ Ｐゴシック" pitchFamily="34" charset="-128"/>
              </a:rPr>
              <a:t>Using RT</a:t>
            </a:r>
            <a:r>
              <a:rPr lang="en-US" sz="2000" baseline="-25000" smtClean="0">
                <a:ea typeface="ＭＳ Ｐゴシック" pitchFamily="34" charset="-128"/>
              </a:rPr>
              <a:t>1</a:t>
            </a:r>
            <a:r>
              <a:rPr lang="en-US" sz="2000" smtClean="0">
                <a:ea typeface="ＭＳ Ｐゴシック" pitchFamily="34" charset="-128"/>
              </a:rPr>
              <a:t> and RT</a:t>
            </a:r>
            <a:r>
              <a:rPr lang="el-GR" sz="2000" baseline="-25000" smtClean="0">
                <a:ea typeface="ＭＳ Ｐゴシック" pitchFamily="34" charset="-128"/>
                <a:cs typeface="Arial" charset="0"/>
              </a:rPr>
              <a:t>Θ</a:t>
            </a:r>
            <a:endParaRPr lang="en-US" sz="2000" baseline="-25000" smtClean="0">
              <a:ea typeface="ＭＳ Ｐゴシック" pitchFamily="34" charset="-128"/>
              <a:cs typeface="Arial" charset="0"/>
            </a:endParaRPr>
          </a:p>
          <a:p>
            <a:pPr lvl="1"/>
            <a:endParaRPr lang="en-US" sz="2000" baseline="-25000" smtClean="0">
              <a:ea typeface="ＭＳ Ｐゴシック" pitchFamily="34" charset="-128"/>
              <a:cs typeface="Arial" charset="0"/>
            </a:endParaRPr>
          </a:p>
          <a:p>
            <a:pPr lvl="1"/>
            <a:r>
              <a:rPr lang="en-US" sz="2000" smtClean="0">
                <a:ea typeface="ＭＳ Ｐゴシック" pitchFamily="34" charset="-128"/>
                <a:cs typeface="Arial" charset="0"/>
              </a:rPr>
              <a:t>An incident group can request a particular document to core</a:t>
            </a:r>
          </a:p>
          <a:p>
            <a:pPr lvl="1"/>
            <a:endParaRPr lang="el-GR" sz="2000" smtClean="0">
              <a:ea typeface="ＭＳ Ｐゴシック" pitchFamily="34" charset="-128"/>
              <a:cs typeface="Arial" charset="0"/>
            </a:endParaRPr>
          </a:p>
          <a:p>
            <a:pPr lvl="1"/>
            <a:r>
              <a:rPr lang="en-US" sz="2000" smtClean="0">
                <a:ea typeface="ＭＳ Ｐゴシック" pitchFamily="34" charset="-128"/>
              </a:rPr>
              <a:t>Parameterized Role CG.read(?o) can read single object ?o upon approval from core</a:t>
            </a:r>
          </a:p>
          <a:p>
            <a:pPr lvl="1"/>
            <a:endParaRPr lang="en-US" sz="2000" smtClean="0">
              <a:ea typeface="ＭＳ Ｐゴシック" pitchFamily="34" charset="-128"/>
            </a:endParaRPr>
          </a:p>
          <a:p>
            <a:pPr lvl="1"/>
            <a:r>
              <a:rPr lang="en-US" sz="2000" smtClean="0">
                <a:ea typeface="ＭＳ Ｐゴシック" pitchFamily="34" charset="-128"/>
              </a:rPr>
              <a:t>A CG.user can approve it if he is not an IG.user of that Incident group</a:t>
            </a:r>
          </a:p>
          <a:p>
            <a:endParaRPr lang="en-US" smtClean="0">
              <a:ea typeface="ＭＳ Ｐゴシック" pitchFamily="34" charset="-128"/>
            </a:endParaRPr>
          </a:p>
          <a:p>
            <a:r>
              <a:rPr lang="en-US" smtClean="0">
                <a:ea typeface="ＭＳ Ｐゴシック" pitchFamily="34" charset="-128"/>
              </a:rPr>
              <a:t>Delegation of Role Activation</a:t>
            </a:r>
          </a:p>
          <a:p>
            <a:pPr lvl="1"/>
            <a:endParaRPr lang="en-US" sz="2000" smtClean="0">
              <a:ea typeface="ＭＳ Ｐゴシック" pitchFamily="34" charset="-128"/>
            </a:endParaRPr>
          </a:p>
          <a:p>
            <a:pPr lvl="1"/>
            <a:r>
              <a:rPr lang="en-US" sz="2000" smtClean="0">
                <a:ea typeface="ＭＳ Ｐゴシック" pitchFamily="34" charset="-128"/>
              </a:rPr>
              <a:t>Using RT</a:t>
            </a:r>
            <a:r>
              <a:rPr lang="en-US" sz="2000" baseline="30000" smtClean="0">
                <a:ea typeface="ＭＳ Ｐゴシック" pitchFamily="34" charset="-128"/>
              </a:rPr>
              <a:t>D</a:t>
            </a:r>
          </a:p>
          <a:p>
            <a:endParaRPr lang="en-US" smtClean="0">
              <a:ea typeface="ＭＳ Ｐゴシック" pitchFamily="34" charset="-128"/>
            </a:endParaRPr>
          </a:p>
          <a:p>
            <a:pPr lvl="1"/>
            <a:endParaRPr lang="en-US" sz="2000" smtClean="0">
              <a:ea typeface="ＭＳ Ｐゴシック" pitchFamily="34" charset="-128"/>
            </a:endParaRPr>
          </a:p>
          <a:p>
            <a:pPr lvl="1">
              <a:buFont typeface="Symbol" pitchFamily="18" charset="2"/>
              <a:buNone/>
            </a:pPr>
            <a:endParaRPr lang="en-US" sz="2000" smtClean="0">
              <a:ea typeface="ＭＳ Ｐゴシック" pitchFamily="34" charset="-128"/>
            </a:endParaRPr>
          </a:p>
        </p:txBody>
      </p:sp>
      <p:sp>
        <p:nvSpPr>
          <p:cNvPr id="25604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>
                <a:solidFill>
                  <a:srgbClr val="131F49"/>
                </a:solidFill>
              </a:rPr>
              <a:t>Extended Features</a:t>
            </a:r>
          </a:p>
        </p:txBody>
      </p:sp>
      <p:sp>
        <p:nvSpPr>
          <p:cNvPr id="25605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3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3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3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3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31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318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7229</TotalTime>
  <Words>714</Words>
  <Application>Microsoft Office PowerPoint</Application>
  <PresentationFormat>Custom</PresentationFormat>
  <Paragraphs>196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11</vt:i4>
      </vt:variant>
    </vt:vector>
  </HeadingPairs>
  <TitlesOfParts>
    <vt:vector size="23" baseType="lpstr">
      <vt:lpstr>Arial</vt:lpstr>
      <vt:lpstr>ＭＳ Ｐゴシック</vt:lpstr>
      <vt:lpstr>Calibri</vt:lpstr>
      <vt:lpstr>Times New Roman</vt:lpstr>
      <vt:lpstr>Wingdings</vt:lpstr>
      <vt:lpstr>Courier New</vt:lpstr>
      <vt:lpstr>Symbol</vt:lpstr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utsa</cp:lastModifiedBy>
  <cp:revision>769</cp:revision>
  <cp:lastPrinted>2010-01-06T19:17:48Z</cp:lastPrinted>
  <dcterms:created xsi:type="dcterms:W3CDTF">2010-02-19T20:53:39Z</dcterms:created>
  <dcterms:modified xsi:type="dcterms:W3CDTF">2011-10-20T23:19:33Z</dcterms:modified>
</cp:coreProperties>
</file>