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70" r:id="rId5"/>
    <p:sldId id="260" r:id="rId6"/>
    <p:sldId id="271" r:id="rId7"/>
    <p:sldId id="272" r:id="rId8"/>
    <p:sldId id="273" r:id="rId9"/>
    <p:sldId id="274" r:id="rId10"/>
    <p:sldId id="275" r:id="rId11"/>
    <p:sldId id="277" r:id="rId12"/>
    <p:sldId id="278" r:id="rId13"/>
    <p:sldId id="279" r:id="rId14"/>
    <p:sldId id="285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A5E"/>
    <a:srgbClr val="103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 varScale="1">
        <p:scale>
          <a:sx n="155" d="100"/>
          <a:sy n="155" d="100"/>
        </p:scale>
        <p:origin x="197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32795-DD65-4409-90EC-CE02500B4B87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D68D0-3A83-4620-AC54-31C96529C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35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D68D0-3A83-4620-AC54-31C96529CF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8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8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71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276154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330489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1034981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16577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A186E9B-41EA-44D6-821B-C5C622536A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World Leading Research with Real 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43550" y="6231148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</a:t>
            </a:r>
            <a:r>
              <a:rPr lang="en-US" dirty="0" err="1"/>
              <a:t>Maanak</a:t>
            </a:r>
            <a:r>
              <a:rPr lang="en-US" dirty="0"/>
              <a:t> Gupta</a:t>
            </a:r>
          </a:p>
        </p:txBody>
      </p:sp>
    </p:spTree>
    <p:extLst>
      <p:ext uri="{BB962C8B-B14F-4D97-AF65-F5344CB8AC3E}">
        <p14:creationId xmlns:p14="http://schemas.microsoft.com/office/powerpoint/2010/main" val="424206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292460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3223889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321567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390671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417900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225853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6E9B-41EA-44D6-821B-C5C622536A1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 Leading Research with Real 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</p:spTree>
    <p:extLst>
      <p:ext uri="{BB962C8B-B14F-4D97-AF65-F5344CB8AC3E}">
        <p14:creationId xmlns:p14="http://schemas.microsoft.com/office/powerpoint/2010/main" val="390225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0618" y="6231148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</a:t>
            </a:r>
            <a:r>
              <a:rPr lang="en-US" dirty="0" err="1"/>
              <a:t>Maanak</a:t>
            </a:r>
            <a:r>
              <a:rPr lang="en-US" dirty="0"/>
              <a:t> Gupta</a:t>
            </a: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7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4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73859" y="888380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407" y="6221100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A186E9B-41EA-44D6-821B-C5C622536A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World Leading Research with Real World Impact!</a:t>
            </a:r>
          </a:p>
        </p:txBody>
      </p:sp>
    </p:spTree>
    <p:extLst>
      <p:ext uri="{BB962C8B-B14F-4D97-AF65-F5344CB8AC3E}">
        <p14:creationId xmlns:p14="http://schemas.microsoft.com/office/powerpoint/2010/main" val="188301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800DEB-61BE-4F4C-AE04-2B1AB5E5A170}"/>
              </a:ext>
            </a:extLst>
          </p:cNvPr>
          <p:cNvSpPr txBox="1">
            <a:spLocks/>
          </p:cNvSpPr>
          <p:nvPr/>
        </p:nvSpPr>
        <p:spPr bwMode="auto">
          <a:xfrm>
            <a:off x="209510" y="1378835"/>
            <a:ext cx="8752466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400" b="0" dirty="0">
                <a:latin typeface="+mn-lt"/>
              </a:rPr>
              <a:t>An Attribute-Based Access Control Model for</a:t>
            </a:r>
          </a:p>
          <a:p>
            <a:r>
              <a:rPr lang="en-US" sz="3400" b="0" dirty="0">
                <a:latin typeface="+mn-lt"/>
              </a:rPr>
              <a:t>Secure Big Data Processing in Hadoop Ecosystem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E706C55-4AF3-4246-9395-55450350545E}"/>
              </a:ext>
            </a:extLst>
          </p:cNvPr>
          <p:cNvSpPr txBox="1">
            <a:spLocks/>
          </p:cNvSpPr>
          <p:nvPr/>
        </p:nvSpPr>
        <p:spPr>
          <a:xfrm>
            <a:off x="325502" y="2992501"/>
            <a:ext cx="8520482" cy="3184462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u="sng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kern="0" dirty="0" err="1">
                <a:solidFill>
                  <a:srgbClr val="1F497D"/>
                </a:solidFill>
                <a:latin typeface="Calibri" panose="020F0502020204030204" pitchFamily="34" charset="0"/>
              </a:rPr>
              <a:t>Maanak</a:t>
            </a:r>
            <a:r>
              <a:rPr lang="en-US" sz="2400" kern="0" dirty="0">
                <a:solidFill>
                  <a:srgbClr val="1F497D"/>
                </a:solidFill>
                <a:latin typeface="Calibri" panose="020F0502020204030204" pitchFamily="34" charset="0"/>
              </a:rPr>
              <a:t> Gupta, Farhan Patwa, and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Institute for Cyber Security, 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Center for Security and Privacy Enhanced Cloud Computing,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Department of Computer Science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University of Texas at San Antonio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</a:pPr>
            <a:r>
              <a:rPr lang="en-US" sz="1800" b="1" kern="0" dirty="0">
                <a:solidFill>
                  <a:schemeClr val="accent2"/>
                </a:solidFill>
                <a:latin typeface="Calibri" panose="020F0502020204030204" pitchFamily="34" charset="0"/>
              </a:rPr>
              <a:t>	3rd ACM Workshop on Attribute-Based Access Control (ABAC’18)</a:t>
            </a:r>
          </a:p>
          <a:p>
            <a:pPr marL="107950" indent="0" algn="ctr">
              <a:buNone/>
            </a:pPr>
            <a:r>
              <a:rPr lang="en-US" sz="1800" b="1" kern="0" dirty="0">
                <a:solidFill>
                  <a:schemeClr val="accent2"/>
                </a:solidFill>
                <a:latin typeface="Calibri" panose="020F0502020204030204" pitchFamily="34" charset="0"/>
              </a:rPr>
              <a:t>	Tempe, Arizona, USA, March 19-21, 2018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latin typeface="Calibri" panose="020F0502020204030204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827B11E-8EEA-41E3-9CB0-ED8C33372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3751" y="6215559"/>
            <a:ext cx="2512087" cy="332678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© </a:t>
            </a:r>
            <a:r>
              <a:rPr lang="en-US" sz="1000" dirty="0" err="1">
                <a:solidFill>
                  <a:schemeClr val="tx1"/>
                </a:solidFill>
              </a:rPr>
              <a:t>Maanak</a:t>
            </a:r>
            <a:r>
              <a:rPr lang="en-US" sz="1000" dirty="0">
                <a:solidFill>
                  <a:schemeClr val="tx1"/>
                </a:solidFill>
              </a:rPr>
              <a:t> Gupta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29DA30-5051-4DB0-9444-F5E813332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9528" y="6206025"/>
            <a:ext cx="3992021" cy="365125"/>
          </a:xfrm>
        </p:spPr>
        <p:txBody>
          <a:bodyPr/>
          <a:lstStyle/>
          <a:p>
            <a:r>
              <a:rPr lang="en-US" sz="1200" i="1" dirty="0">
                <a:solidFill>
                  <a:schemeClr val="tx1"/>
                </a:solidFill>
              </a:rPr>
              <a:t>World Leading Research with Real World Impact!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696C24-F4AC-4B4D-BA37-B792D108E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95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2A6E87-62CE-4877-9556-C8244F55C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240" y="1244464"/>
            <a:ext cx="4452490" cy="436907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D9E210C-73BD-476A-B795-94F55C7CBA81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Implementation Approach</a:t>
            </a:r>
          </a:p>
        </p:txBody>
      </p:sp>
    </p:spTree>
    <p:extLst>
      <p:ext uri="{BB962C8B-B14F-4D97-AF65-F5344CB8AC3E}">
        <p14:creationId xmlns:p14="http://schemas.microsoft.com/office/powerpoint/2010/main" val="3654090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A4B96B-3009-4BB0-9A16-CF7437DBB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8" y="1370150"/>
            <a:ext cx="8680784" cy="448808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FA23AA6-8D31-4D9D-B7A8-4EA8EE45C6E7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HeABAC</a:t>
            </a: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Use-Case</a:t>
            </a:r>
          </a:p>
        </p:txBody>
      </p:sp>
    </p:spTree>
    <p:extLst>
      <p:ext uri="{BB962C8B-B14F-4D97-AF65-F5344CB8AC3E}">
        <p14:creationId xmlns:p14="http://schemas.microsoft.com/office/powerpoint/2010/main" val="3199761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C98D34-A026-4F48-A4F5-6A4D8B5184B4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HeABAC</a:t>
            </a: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Example Policies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42CEB4-4C8C-4767-AA67-B8831F8E4B23}"/>
              </a:ext>
            </a:extLst>
          </p:cNvPr>
          <p:cNvSpPr/>
          <p:nvPr/>
        </p:nvSpPr>
        <p:spPr>
          <a:xfrm>
            <a:off x="449028" y="1280590"/>
            <a:ext cx="79730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000" dirty="0" err="1"/>
              <a:t>Authorization</a:t>
            </a:r>
            <a:r>
              <a:rPr lang="en-US" sz="2000" baseline="-25000" dirty="0" err="1"/>
              <a:t>access</a:t>
            </a:r>
            <a:r>
              <a:rPr lang="en-US" sz="2000" dirty="0"/>
              <a:t>(</a:t>
            </a:r>
            <a:r>
              <a:rPr lang="en-US" sz="2000" dirty="0" err="1"/>
              <a:t>s:S</a:t>
            </a:r>
            <a:r>
              <a:rPr lang="en-US" sz="2000" dirty="0"/>
              <a:t>, </a:t>
            </a:r>
            <a:r>
              <a:rPr lang="en-US" sz="2000" dirty="0" err="1"/>
              <a:t>es:ES</a:t>
            </a:r>
            <a:r>
              <a:rPr lang="en-US" sz="2000" dirty="0"/>
              <a:t>) ≡ diagnostic ∈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department</a:t>
            </a:r>
            <a:r>
              <a:rPr lang="en-US" sz="2000" dirty="0"/>
              <a:t>(s) ∧ technician ∈   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role</a:t>
            </a:r>
            <a:r>
              <a:rPr lang="en-US" sz="2000" dirty="0"/>
              <a:t>(s) </a:t>
            </a:r>
            <a:r>
              <a:rPr lang="es-ES" sz="2000" dirty="0"/>
              <a:t>∧ </a:t>
            </a:r>
            <a:r>
              <a:rPr lang="es-ES" sz="2000" dirty="0" err="1"/>
              <a:t>serviceType</a:t>
            </a:r>
            <a:r>
              <a:rPr lang="es-ES" sz="2000" dirty="0"/>
              <a:t>(es) = HIVE ∧ </a:t>
            </a:r>
            <a:r>
              <a:rPr lang="es-ES" sz="2000" dirty="0" err="1"/>
              <a:t>createdBy</a:t>
            </a:r>
            <a:r>
              <a:rPr lang="es-ES" sz="2000" dirty="0"/>
              <a:t>(es) = admin1.</a:t>
            </a:r>
          </a:p>
          <a:p>
            <a:pPr marL="342900" indent="-342900" algn="just">
              <a:buAutoNum type="arabicPeriod"/>
            </a:pPr>
            <a:endParaRPr lang="es-ES" sz="2000" dirty="0"/>
          </a:p>
          <a:p>
            <a:pPr marL="342900" indent="-342900" algn="just">
              <a:buAutoNum type="arabicPeriod"/>
            </a:pPr>
            <a:r>
              <a:rPr lang="en-US" sz="2000" dirty="0" err="1"/>
              <a:t>Authorization</a:t>
            </a:r>
            <a:r>
              <a:rPr lang="en-US" sz="2000" baseline="-25000" dirty="0" err="1"/>
              <a:t>select</a:t>
            </a:r>
            <a:r>
              <a:rPr lang="en-US" sz="2000" dirty="0"/>
              <a:t>(</a:t>
            </a:r>
            <a:r>
              <a:rPr lang="en-US" sz="2000" dirty="0" err="1"/>
              <a:t>s:S</a:t>
            </a:r>
            <a:r>
              <a:rPr lang="en-US" sz="2000" dirty="0"/>
              <a:t>, </a:t>
            </a:r>
            <a:r>
              <a:rPr lang="en-US" sz="2000" dirty="0" err="1"/>
              <a:t>es:ES</a:t>
            </a:r>
            <a:r>
              <a:rPr lang="en-US" sz="2000" dirty="0"/>
              <a:t>, </a:t>
            </a:r>
            <a:r>
              <a:rPr lang="en-US" sz="2000" dirty="0" err="1"/>
              <a:t>ob:OB</a:t>
            </a:r>
            <a:r>
              <a:rPr lang="en-US" sz="2000" dirty="0"/>
              <a:t>) ≡ </a:t>
            </a:r>
            <a:r>
              <a:rPr lang="en-US" sz="2000" dirty="0" err="1"/>
              <a:t>Authorization</a:t>
            </a:r>
            <a:r>
              <a:rPr lang="en-US" sz="2000" baseline="-25000" dirty="0" err="1"/>
              <a:t>access</a:t>
            </a:r>
            <a:r>
              <a:rPr lang="en-US" sz="2000" dirty="0"/>
              <a:t>(</a:t>
            </a:r>
            <a:r>
              <a:rPr lang="en-US" sz="2000" dirty="0" err="1"/>
              <a:t>s:S</a:t>
            </a:r>
            <a:r>
              <a:rPr lang="en-US" sz="2000" dirty="0"/>
              <a:t>, </a:t>
            </a:r>
            <a:r>
              <a:rPr lang="en-US" sz="2000" dirty="0" err="1"/>
              <a:t>es:ES</a:t>
            </a:r>
            <a:r>
              <a:rPr lang="en-US" sz="2000" dirty="0"/>
              <a:t>) = True ∧ diagnostic ∈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department</a:t>
            </a:r>
            <a:r>
              <a:rPr lang="en-US" sz="2000" dirty="0"/>
              <a:t>(s) ∧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role</a:t>
            </a:r>
            <a:r>
              <a:rPr lang="en-US" sz="2000" dirty="0"/>
              <a:t>(s) ∈ </a:t>
            </a:r>
            <a:r>
              <a:rPr lang="de-DE" sz="2000" dirty="0"/>
              <a:t>readerType(ob) ∧ tableType(ob) = sensor-data ∧ </a:t>
            </a:r>
            <a:r>
              <a:rPr lang="en-US" sz="2000" dirty="0"/>
              <a:t>car(</a:t>
            </a:r>
            <a:r>
              <a:rPr lang="en-US" sz="2000" dirty="0" err="1"/>
              <a:t>ob</a:t>
            </a:r>
            <a:r>
              <a:rPr lang="en-US" sz="2000" dirty="0"/>
              <a:t>) = FVR1234.</a:t>
            </a:r>
          </a:p>
          <a:p>
            <a:pPr marL="342900" indent="-342900" algn="just">
              <a:buAutoNum type="arabicPeriod"/>
            </a:pPr>
            <a:endParaRPr lang="en-US" sz="2000" dirty="0"/>
          </a:p>
          <a:p>
            <a:pPr marL="342900" indent="-342900" algn="just">
              <a:buAutoNum type="arabicPeriod"/>
            </a:pPr>
            <a:r>
              <a:rPr lang="en-US" sz="2000" dirty="0" err="1"/>
              <a:t>Authorization</a:t>
            </a:r>
            <a:r>
              <a:rPr lang="en-US" sz="2000" baseline="-25000" dirty="0" err="1"/>
              <a:t>access</a:t>
            </a:r>
            <a:r>
              <a:rPr lang="en-US" sz="2000" dirty="0"/>
              <a:t>(</a:t>
            </a:r>
            <a:r>
              <a:rPr lang="en-US" sz="2000" dirty="0" err="1"/>
              <a:t>s:S</a:t>
            </a:r>
            <a:r>
              <a:rPr lang="en-US" sz="2000" dirty="0"/>
              <a:t>, </a:t>
            </a:r>
            <a:r>
              <a:rPr lang="en-US" sz="2000" dirty="0" err="1"/>
              <a:t>hs:HS</a:t>
            </a:r>
            <a:r>
              <a:rPr lang="en-US" sz="2000" dirty="0"/>
              <a:t>) ≡ diagnostic ∈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department</a:t>
            </a:r>
            <a:r>
              <a:rPr lang="en-US" sz="2000" dirty="0"/>
              <a:t>(s) ∧ technician ∈ </a:t>
            </a:r>
            <a:r>
              <a:rPr lang="en-US" sz="2000" dirty="0" err="1"/>
              <a:t>effective</a:t>
            </a:r>
            <a:r>
              <a:rPr lang="en-US" sz="2000" baseline="-25000" dirty="0" err="1"/>
              <a:t>role</a:t>
            </a:r>
            <a:r>
              <a:rPr lang="en-US" sz="2000" dirty="0"/>
              <a:t>(s) ∧ </a:t>
            </a:r>
            <a:r>
              <a:rPr lang="en-US" sz="2000" dirty="0" err="1"/>
              <a:t>serviceType</a:t>
            </a:r>
            <a:r>
              <a:rPr lang="en-US" sz="2000" dirty="0"/>
              <a:t>(</a:t>
            </a:r>
            <a:r>
              <a:rPr lang="en-US" sz="2000" dirty="0" err="1"/>
              <a:t>hs</a:t>
            </a:r>
            <a:r>
              <a:rPr lang="en-US" sz="2000" dirty="0"/>
              <a:t>) = </a:t>
            </a:r>
            <a:r>
              <a:rPr lang="en-US" sz="2000" dirty="0" err="1"/>
              <a:t>DataNode</a:t>
            </a:r>
            <a:r>
              <a:rPr lang="en-US" sz="2000" dirty="0"/>
              <a:t> ∧ </a:t>
            </a:r>
            <a:r>
              <a:rPr lang="en-US" sz="2000" dirty="0" err="1"/>
              <a:t>createdBy</a:t>
            </a:r>
            <a:r>
              <a:rPr lang="en-US" sz="2000" dirty="0"/>
              <a:t>(</a:t>
            </a:r>
            <a:r>
              <a:rPr lang="en-US" sz="2000" dirty="0" err="1"/>
              <a:t>hs</a:t>
            </a:r>
            <a:r>
              <a:rPr lang="en-US" sz="2000" dirty="0"/>
              <a:t>) = admin2</a:t>
            </a:r>
          </a:p>
          <a:p>
            <a:pPr marL="342900" indent="-342900" algn="just">
              <a:buAutoNum type="arabicPeriod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816256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EA64AD-E574-48D4-8253-9BA3774CCAC2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HeABAC</a:t>
            </a: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Administrative Realms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0DEA65-0C0D-4F10-BBA6-7B74166BD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59" y="1153735"/>
            <a:ext cx="7447280" cy="455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30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EA64AD-E574-48D4-8253-9BA3774CCAC2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HeABAC</a:t>
            </a: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Administrative Realms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0DEA65-0C0D-4F10-BBA6-7B74166BD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60" y="1153735"/>
            <a:ext cx="7447280" cy="455052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82A4A27-7153-4FF1-B300-36EFD0A2F1CA}"/>
              </a:ext>
            </a:extLst>
          </p:cNvPr>
          <p:cNvSpPr/>
          <p:nvPr/>
        </p:nvSpPr>
        <p:spPr>
          <a:xfrm>
            <a:off x="6344264" y="3429000"/>
            <a:ext cx="472172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F512A2-D5BD-4EAA-ABD2-C0EFB12A8EBB}"/>
              </a:ext>
            </a:extLst>
          </p:cNvPr>
          <p:cNvSpPr/>
          <p:nvPr/>
        </p:nvSpPr>
        <p:spPr>
          <a:xfrm>
            <a:off x="848360" y="2189021"/>
            <a:ext cx="278618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0B7D08-9BB6-4DC1-9A23-21CACACAB043}"/>
              </a:ext>
            </a:extLst>
          </p:cNvPr>
          <p:cNvSpPr/>
          <p:nvPr/>
        </p:nvSpPr>
        <p:spPr>
          <a:xfrm>
            <a:off x="2088737" y="2521699"/>
            <a:ext cx="410685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126349-07AE-4DD0-BAC0-A1DEDE067D4B}"/>
              </a:ext>
            </a:extLst>
          </p:cNvPr>
          <p:cNvSpPr/>
          <p:nvPr/>
        </p:nvSpPr>
        <p:spPr>
          <a:xfrm>
            <a:off x="1630214" y="3080534"/>
            <a:ext cx="458523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2BEAB9C-3FBB-46B9-AC8F-924C97A564CC}"/>
              </a:ext>
            </a:extLst>
          </p:cNvPr>
          <p:cNvSpPr/>
          <p:nvPr/>
        </p:nvSpPr>
        <p:spPr>
          <a:xfrm>
            <a:off x="6232626" y="1796525"/>
            <a:ext cx="502595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97EB0F3-AEB8-4EA9-905E-7767FFD5384B}"/>
              </a:ext>
            </a:extLst>
          </p:cNvPr>
          <p:cNvSpPr/>
          <p:nvPr/>
        </p:nvSpPr>
        <p:spPr>
          <a:xfrm>
            <a:off x="1824014" y="1962864"/>
            <a:ext cx="278618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A93300-A290-4859-B273-472503C1B17A}"/>
              </a:ext>
            </a:extLst>
          </p:cNvPr>
          <p:cNvSpPr/>
          <p:nvPr/>
        </p:nvSpPr>
        <p:spPr>
          <a:xfrm>
            <a:off x="7241369" y="3429000"/>
            <a:ext cx="481813" cy="33267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92A245-E035-450C-888F-F801EB8A8323}"/>
              </a:ext>
            </a:extLst>
          </p:cNvPr>
          <p:cNvSpPr txBox="1"/>
          <p:nvPr/>
        </p:nvSpPr>
        <p:spPr>
          <a:xfrm>
            <a:off x="297381" y="5659122"/>
            <a:ext cx="42746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ARBAC inspired GURA, GURA</a:t>
            </a:r>
            <a:r>
              <a:rPr lang="en-US" sz="1500" baseline="-250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G  </a:t>
            </a:r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models are required. 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05639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4ED98AE-5AA0-4485-B1FC-DC31C0349930}"/>
              </a:ext>
            </a:extLst>
          </p:cNvPr>
          <p:cNvSpPr>
            <a:spLocks/>
          </p:cNvSpPr>
          <p:nvPr/>
        </p:nvSpPr>
        <p:spPr bwMode="auto">
          <a:xfrm>
            <a:off x="1535549" y="255672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Conclusion and Future Work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640E7631-07E9-49A0-A9D4-A3B2F98F2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8416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Hadoop Authorization Layers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Object-Tagged-RBAC Model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Formalized Attributes based </a:t>
            </a:r>
            <a:r>
              <a:rPr lang="en-US" sz="2800" dirty="0" err="1"/>
              <a:t>HeABAC</a:t>
            </a:r>
            <a:r>
              <a:rPr lang="en-US" sz="2800" dirty="0"/>
              <a:t>  Model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Some Future Goals: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Introduce Data ingestion security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Privacy concerns and finer grained approaches in   multi-tenant Hadoop Lake</a:t>
            </a:r>
          </a:p>
        </p:txBody>
      </p:sp>
    </p:spTree>
    <p:extLst>
      <p:ext uri="{BB962C8B-B14F-4D97-AF65-F5344CB8AC3E}">
        <p14:creationId xmlns:p14="http://schemas.microsoft.com/office/powerpoint/2010/main" val="263003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B2251-89C6-4BC4-B457-6F75AFFAE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3D06E-C415-4DB2-B6BF-99AEC2898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0B988C-3E58-4F64-8ED2-560ECC1EA44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9FECF1A0-FE37-4BF4-9FF0-E21C1BBB7D14}"/>
              </a:ext>
            </a:extLst>
          </p:cNvPr>
          <p:cNvSpPr txBox="1">
            <a:spLocks/>
          </p:cNvSpPr>
          <p:nvPr/>
        </p:nvSpPr>
        <p:spPr>
          <a:xfrm>
            <a:off x="470376" y="1216152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3200" dirty="0"/>
              <a:t> Introduction and Motivation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Multi-layer Hadoop Authorization Framework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Object Tagged - RBAC Model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err="1"/>
              <a:t>HeABAC</a:t>
            </a:r>
            <a:r>
              <a:rPr lang="en-US" sz="3200" dirty="0"/>
              <a:t> Model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Implementation Approach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Use Case</a:t>
            </a:r>
          </a:p>
          <a:p>
            <a:pPr>
              <a:buFont typeface="Wingdings" pitchFamily="2" charset="2"/>
              <a:buChar char="Ø"/>
            </a:pPr>
            <a:endParaRPr lang="en-US" sz="3200" dirty="0"/>
          </a:p>
          <a:p>
            <a:pPr>
              <a:buFont typeface="Wingdings" pitchFamily="2" charset="2"/>
              <a:buChar char="Ø"/>
            </a:pPr>
            <a:endParaRPr lang="en-US" sz="3200" dirty="0"/>
          </a:p>
          <a:p>
            <a:pPr>
              <a:buFont typeface="Wingdings" pitchFamily="2" charset="2"/>
              <a:buChar char="Ø"/>
            </a:pPr>
            <a:endParaRPr lang="en-US" sz="3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B82D77C-D634-4A1B-96B1-DACF28EF1043}"/>
              </a:ext>
            </a:extLst>
          </p:cNvPr>
          <p:cNvSpPr>
            <a:spLocks/>
          </p:cNvSpPr>
          <p:nvPr/>
        </p:nvSpPr>
        <p:spPr bwMode="auto">
          <a:xfrm>
            <a:off x="1699593" y="20571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64379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5550E-9A1E-44AE-A9FE-5E84F802E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3A37C-3E8F-4906-BE30-3776383E8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F423B4B-7A66-477E-BB84-024362D35BF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A63DC2D-77DE-43F3-ADA5-5E44784A9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1143001"/>
            <a:ext cx="869696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/>
              <a:t> IDC 2025 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global “</a:t>
            </a:r>
            <a:r>
              <a:rPr lang="en-US" sz="2800" dirty="0" err="1"/>
              <a:t>Datasphere</a:t>
            </a:r>
            <a:r>
              <a:rPr lang="en-US" sz="2800" dirty="0"/>
              <a:t>” –  163 zettabytes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 10x than 2016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3500" dirty="0"/>
              <a:t> </a:t>
            </a:r>
            <a:r>
              <a:rPr lang="en-US" sz="3200" dirty="0"/>
              <a:t>Security: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Privacy Concerns (</a:t>
            </a:r>
            <a:r>
              <a:rPr lang="en-US" sz="2800" dirty="0" err="1"/>
              <a:t>eg</a:t>
            </a:r>
            <a:r>
              <a:rPr lang="en-US" sz="2800" dirty="0"/>
              <a:t>: HIPPA)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/>
              <a:t>Fine granular access requirements</a:t>
            </a:r>
          </a:p>
          <a:p>
            <a:pPr marL="342900" lvl="1" indent="0">
              <a:buNone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Hadoop Ecosystem </a:t>
            </a:r>
            <a:r>
              <a:rPr lang="en-US" sz="3600" dirty="0"/>
              <a:t>= </a:t>
            </a:r>
            <a:r>
              <a:rPr lang="en-US" sz="2400" dirty="0"/>
              <a:t>Hadoop core + Open-Source Projects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200" dirty="0"/>
              <a:t>Hadoop Data Lake</a:t>
            </a:r>
          </a:p>
          <a:p>
            <a:pPr marL="342900" lvl="1" indent="0">
              <a:buNone/>
            </a:pPr>
            <a:endParaRPr lang="en-US" sz="3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DE8356-22EC-4A90-A715-A35129EF94B3}"/>
              </a:ext>
            </a:extLst>
          </p:cNvPr>
          <p:cNvSpPr>
            <a:spLocks/>
          </p:cNvSpPr>
          <p:nvPr/>
        </p:nvSpPr>
        <p:spPr bwMode="auto">
          <a:xfrm>
            <a:off x="1645259" y="266622"/>
            <a:ext cx="5486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Big Data and Big Challenges</a:t>
            </a:r>
          </a:p>
        </p:txBody>
      </p:sp>
    </p:spTree>
    <p:extLst>
      <p:ext uri="{BB962C8B-B14F-4D97-AF65-F5344CB8AC3E}">
        <p14:creationId xmlns:p14="http://schemas.microsoft.com/office/powerpoint/2010/main" val="92582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03EDFC0-02B2-4A87-AC17-CDF75056B9FF}"/>
              </a:ext>
            </a:extLst>
          </p:cNvPr>
          <p:cNvSpPr>
            <a:spLocks/>
          </p:cNvSpPr>
          <p:nvPr/>
        </p:nvSpPr>
        <p:spPr bwMode="auto">
          <a:xfrm>
            <a:off x="172773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Hadoop Ecosystem </a:t>
            </a:r>
          </a:p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Authorization Architecture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A83841-1D06-43A2-856B-DD496ACE9E0B}"/>
              </a:ext>
            </a:extLst>
          </p:cNvPr>
          <p:cNvSpPr txBox="1"/>
          <p:nvPr/>
        </p:nvSpPr>
        <p:spPr>
          <a:xfrm>
            <a:off x="1161621" y="5274902"/>
            <a:ext cx="6838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Policy Manager :  </a:t>
            </a:r>
            <a:r>
              <a:rPr lang="en-US" sz="1600" dirty="0"/>
              <a:t>Apache Ranger, Apache Sentry</a:t>
            </a:r>
          </a:p>
          <a:p>
            <a:r>
              <a:rPr lang="en-US" sz="16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Gateway :</a:t>
            </a:r>
            <a:r>
              <a:rPr lang="en-US" sz="1600" dirty="0"/>
              <a:t>  Apache Knox</a:t>
            </a:r>
          </a:p>
          <a:p>
            <a:r>
              <a:rPr lang="en-US" sz="16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Ecosystem Service (ES) :  </a:t>
            </a:r>
            <a:r>
              <a:rPr lang="en-US" sz="1600" dirty="0"/>
              <a:t>Apache Hive, HDFS, Apache Storm, Apache Kafka, YARN</a:t>
            </a:r>
          </a:p>
        </p:txBody>
      </p:sp>
      <p:pic>
        <p:nvPicPr>
          <p:cNvPr id="9" name="Picture 2" descr="F:\PhD Courses\Research Material\Inprogress Research\Research Related\Big Data Access Control\Research\ICS-Research\DBSec\Final-Submitted-DBSec\maanak-dbsec17\fig-arc.png">
            <a:extLst>
              <a:ext uri="{FF2B5EF4-FFF2-40B4-BE49-F238E27FC236}">
                <a16:creationId xmlns:a16="http://schemas.microsoft.com/office/drawing/2014/main" id="{7B28CE6F-8853-4825-B79D-E1A9DB8F7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399"/>
            <a:ext cx="7178881" cy="384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19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460C92-CF50-43F6-A0B9-C0F595BA4ED1}"/>
              </a:ext>
            </a:extLst>
          </p:cNvPr>
          <p:cNvSpPr>
            <a:spLocks/>
          </p:cNvSpPr>
          <p:nvPr/>
        </p:nvSpPr>
        <p:spPr bwMode="auto">
          <a:xfrm>
            <a:off x="1535549" y="186846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4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Multi-Layer Access Control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882731-F83F-4B14-A665-9E1065CA4C3F}"/>
              </a:ext>
            </a:extLst>
          </p:cNvPr>
          <p:cNvCxnSpPr/>
          <p:nvPr/>
        </p:nvCxnSpPr>
        <p:spPr>
          <a:xfrm>
            <a:off x="4580640" y="1143000"/>
            <a:ext cx="0" cy="99225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30F6F6-1341-456C-B284-AC00AF59E1E8}"/>
              </a:ext>
            </a:extLst>
          </p:cNvPr>
          <p:cNvCxnSpPr/>
          <p:nvPr/>
        </p:nvCxnSpPr>
        <p:spPr>
          <a:xfrm>
            <a:off x="1905000" y="1998407"/>
            <a:ext cx="5334000" cy="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A40055-4B07-4DC5-9B9A-61627DFA7F18}"/>
              </a:ext>
            </a:extLst>
          </p:cNvPr>
          <p:cNvCxnSpPr/>
          <p:nvPr/>
        </p:nvCxnSpPr>
        <p:spPr>
          <a:xfrm>
            <a:off x="7239000" y="1998407"/>
            <a:ext cx="0" cy="120436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981AD9E-F468-4522-A706-9925100EBA38}"/>
              </a:ext>
            </a:extLst>
          </p:cNvPr>
          <p:cNvCxnSpPr/>
          <p:nvPr/>
        </p:nvCxnSpPr>
        <p:spPr>
          <a:xfrm>
            <a:off x="4580640" y="1998407"/>
            <a:ext cx="0" cy="74479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0B4D051-4985-46D7-8A79-5AA05BFF52F8}"/>
              </a:ext>
            </a:extLst>
          </p:cNvPr>
          <p:cNvCxnSpPr/>
          <p:nvPr/>
        </p:nvCxnSpPr>
        <p:spPr>
          <a:xfrm flipH="1">
            <a:off x="1904999" y="1998407"/>
            <a:ext cx="1" cy="120436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FBE4DC1-ACDA-40A0-A991-219B27166062}"/>
              </a:ext>
            </a:extLst>
          </p:cNvPr>
          <p:cNvSpPr txBox="1"/>
          <p:nvPr/>
        </p:nvSpPr>
        <p:spPr>
          <a:xfrm>
            <a:off x="1267568" y="3313018"/>
            <a:ext cx="1285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22A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E0E227-A897-4E99-AB5F-D20F902435FC}"/>
              </a:ext>
            </a:extLst>
          </p:cNvPr>
          <p:cNvSpPr txBox="1"/>
          <p:nvPr/>
        </p:nvSpPr>
        <p:spPr>
          <a:xfrm>
            <a:off x="3406141" y="2807108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122A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and Service Objects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ECC62A-25C6-466D-A98A-3A78FEAED7F5}"/>
              </a:ext>
            </a:extLst>
          </p:cNvPr>
          <p:cNvSpPr txBox="1"/>
          <p:nvPr/>
        </p:nvSpPr>
        <p:spPr>
          <a:xfrm>
            <a:off x="5981700" y="3283521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22A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 Resources and Applications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CFBD9C-784B-43FB-98FF-5287CE2E8B2C}"/>
              </a:ext>
            </a:extLst>
          </p:cNvPr>
          <p:cNvSpPr txBox="1"/>
          <p:nvPr/>
        </p:nvSpPr>
        <p:spPr>
          <a:xfrm>
            <a:off x="3302736" y="3699019"/>
            <a:ext cx="2526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HDFS Files, 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Hive Tables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Kafka Topics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BADF08-8959-4292-9D2B-174E09C3464F}"/>
              </a:ext>
            </a:extLst>
          </p:cNvPr>
          <p:cNvSpPr txBox="1"/>
          <p:nvPr/>
        </p:nvSpPr>
        <p:spPr>
          <a:xfrm>
            <a:off x="5969964" y="4156785"/>
            <a:ext cx="252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YARN Queues,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Cluster Nodes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CBF3E9-146D-47B5-8D6A-BE7E83E9005A}"/>
              </a:ext>
            </a:extLst>
          </p:cNvPr>
          <p:cNvSpPr txBox="1"/>
          <p:nvPr/>
        </p:nvSpPr>
        <p:spPr>
          <a:xfrm>
            <a:off x="776400" y="3790999"/>
            <a:ext cx="2526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HDFS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NameNode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YARN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ResourceManager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Apache Hive</a:t>
            </a:r>
          </a:p>
        </p:txBody>
      </p:sp>
    </p:spTree>
    <p:extLst>
      <p:ext uri="{BB962C8B-B14F-4D97-AF65-F5344CB8AC3E}">
        <p14:creationId xmlns:p14="http://schemas.microsoft.com/office/powerpoint/2010/main" val="196749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5EA126B-2403-4518-BD38-A1D3201463F9}"/>
              </a:ext>
            </a:extLst>
          </p:cNvPr>
          <p:cNvSpPr>
            <a:spLocks/>
          </p:cNvSpPr>
          <p:nvPr/>
        </p:nvSpPr>
        <p:spPr bwMode="auto">
          <a:xfrm>
            <a:off x="1535549" y="210151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HeAC</a:t>
            </a: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Model: Consolidated View</a:t>
            </a:r>
          </a:p>
        </p:txBody>
      </p:sp>
      <p:pic>
        <p:nvPicPr>
          <p:cNvPr id="11" name="Picture 2" descr="F:\PhD Courses\Research Material\Inprogress Research\Research Related\Big Data Access Control\Research\ICS-Research\DBSec\Final-Submitted-DBSec\maanak-dbsec17\Ford Presentation\sentry+ranger.png">
            <a:extLst>
              <a:ext uri="{FF2B5EF4-FFF2-40B4-BE49-F238E27FC236}">
                <a16:creationId xmlns:a16="http://schemas.microsoft.com/office/drawing/2014/main" id="{210E41D5-213F-4186-9211-CAEFEF5AD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458" y="1046480"/>
            <a:ext cx="6031926" cy="473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B891C1A-1E8B-476A-9FF3-668C29E020FA}"/>
              </a:ext>
            </a:extLst>
          </p:cNvPr>
          <p:cNvSpPr txBox="1"/>
          <p:nvPr/>
        </p:nvSpPr>
        <p:spPr>
          <a:xfrm>
            <a:off x="-1417235" y="1076008"/>
            <a:ext cx="5572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Hadoop Ecosystem </a:t>
            </a:r>
          </a:p>
          <a:p>
            <a:pPr algn="ctr"/>
            <a:r>
              <a:rPr lang="en-US" sz="2000" dirty="0"/>
              <a:t>Access Control Model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A86F34-02B2-45AC-9FDE-FA95206A7CFD}"/>
              </a:ext>
            </a:extLst>
          </p:cNvPr>
          <p:cNvSpPr txBox="1"/>
          <p:nvPr/>
        </p:nvSpPr>
        <p:spPr>
          <a:xfrm>
            <a:off x="279217" y="4746096"/>
            <a:ext cx="3053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Users (U), Groups (G) , Subjects (S</a:t>
            </a:r>
            <a:r>
              <a:rPr lang="en-US" sz="1500" dirty="0"/>
              <a:t>)</a:t>
            </a:r>
          </a:p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Hadoop Services (HS) </a:t>
            </a:r>
          </a:p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Hadoop Service Operations (OP</a:t>
            </a:r>
            <a:r>
              <a:rPr lang="en-US" sz="1500" baseline="-250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HS</a:t>
            </a:r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)</a:t>
            </a:r>
            <a:endParaRPr lang="en-US" sz="1500" dirty="0"/>
          </a:p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Objects (OB), Operations (OP</a:t>
            </a:r>
            <a:r>
              <a:rPr lang="en-US" sz="1500" dirty="0"/>
              <a:t>)</a:t>
            </a:r>
          </a:p>
          <a:p>
            <a:r>
              <a:rPr lang="en-US" sz="14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Ecosystem Service (ES</a:t>
            </a:r>
            <a:r>
              <a:rPr lang="en-US" sz="1400" dirty="0"/>
              <a:t>), </a:t>
            </a:r>
            <a:r>
              <a:rPr lang="en-US" sz="14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Objects (OB)</a:t>
            </a:r>
            <a:endParaRPr lang="en-US" sz="1400" dirty="0"/>
          </a:p>
          <a:p>
            <a:r>
              <a:rPr lang="en-US" sz="14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Operations (OP</a:t>
            </a:r>
            <a:r>
              <a:rPr lang="en-US" sz="1400" dirty="0"/>
              <a:t>), </a:t>
            </a:r>
            <a:r>
              <a:rPr lang="en-US" sz="14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Tag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135404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pic>
        <p:nvPicPr>
          <p:cNvPr id="7" name="Picture 2" descr="F:\PhD Courses\Research Material\Inprogress Research\Research Related\Big Data Access Control\Research\ICS-Research\DBSec\Final-Submitted-DBSec\maanak-dbsec17\Ford Presentation\ot-rbac.png">
            <a:extLst>
              <a:ext uri="{FF2B5EF4-FFF2-40B4-BE49-F238E27FC236}">
                <a16:creationId xmlns:a16="http://schemas.microsoft.com/office/drawing/2014/main" id="{A0886C23-EEAF-4E70-B2BB-A8AC0E7C6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94993"/>
            <a:ext cx="6214442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D5453BB-85DD-447A-9ACD-C4BACCBDC984}"/>
              </a:ext>
            </a:extLst>
          </p:cNvPr>
          <p:cNvSpPr>
            <a:spLocks/>
          </p:cNvSpPr>
          <p:nvPr/>
        </p:nvSpPr>
        <p:spPr bwMode="auto">
          <a:xfrm>
            <a:off x="172773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OT-RBAC Model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8EF51D-0AB1-4A13-9EA0-1338551F4E86}"/>
              </a:ext>
            </a:extLst>
          </p:cNvPr>
          <p:cNvSpPr txBox="1"/>
          <p:nvPr/>
        </p:nvSpPr>
        <p:spPr>
          <a:xfrm>
            <a:off x="3393560" y="896221"/>
            <a:ext cx="29528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Object-Tagged RBAC</a:t>
            </a:r>
          </a:p>
        </p:txBody>
      </p:sp>
    </p:spTree>
    <p:extLst>
      <p:ext uri="{BB962C8B-B14F-4D97-AF65-F5344CB8AC3E}">
        <p14:creationId xmlns:p14="http://schemas.microsoft.com/office/powerpoint/2010/main" val="2115764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D40D5B-3B65-4E90-AD33-A80C4CBA7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70" y="1429951"/>
            <a:ext cx="7447280" cy="45505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1D4922E-F853-4A76-AD20-7B16C34535B5}"/>
              </a:ext>
            </a:extLst>
          </p:cNvPr>
          <p:cNvSpPr>
            <a:spLocks/>
          </p:cNvSpPr>
          <p:nvPr/>
        </p:nvSpPr>
        <p:spPr bwMode="auto">
          <a:xfrm>
            <a:off x="1615970" y="278331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HeABAC</a:t>
            </a: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Model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19F83B-F4E1-41DA-9465-A6BE24ED9D2A}"/>
              </a:ext>
            </a:extLst>
          </p:cNvPr>
          <p:cNvSpPr txBox="1"/>
          <p:nvPr/>
        </p:nvSpPr>
        <p:spPr>
          <a:xfrm>
            <a:off x="-1092115" y="1076008"/>
            <a:ext cx="6527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Hadoop Ecosystem Attribute-Based</a:t>
            </a:r>
          </a:p>
          <a:p>
            <a:pPr algn="ctr"/>
            <a:r>
              <a:rPr lang="en-US" sz="2000" dirty="0"/>
              <a:t>Access Control Model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D28286-13EF-4127-AFA8-5E6F7E423DDB}"/>
              </a:ext>
            </a:extLst>
          </p:cNvPr>
          <p:cNvSpPr txBox="1"/>
          <p:nvPr/>
        </p:nvSpPr>
        <p:spPr>
          <a:xfrm>
            <a:off x="319990" y="5074107"/>
            <a:ext cx="305326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User Attributes (UA), </a:t>
            </a:r>
            <a:endParaRPr lang="en-US" sz="1500" dirty="0"/>
          </a:p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Hadoop Services Attributes (HSA) </a:t>
            </a:r>
          </a:p>
          <a:p>
            <a:r>
              <a:rPr lang="en-US" sz="1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Objects Attributes (OA), </a:t>
            </a:r>
            <a:endParaRPr lang="en-US" sz="1500" dirty="0"/>
          </a:p>
          <a:p>
            <a:r>
              <a:rPr lang="en-US" sz="14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Ecosystem Service Attributes (ESA)</a:t>
            </a:r>
            <a:r>
              <a:rPr lang="en-US" sz="1400" dirty="0"/>
              <a:t>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496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2656B-6738-4A17-BDAD-028C2362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186E9B-41EA-44D6-821B-C5C622536A1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7FA53-CAC1-4D71-A9F7-DE256677F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World Leading Research with Real World Impact!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066ED-C7F0-40C9-90D2-7DC4A9FE28C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© Maanak Gupta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F70E08-7284-4C85-8FD5-4E75714A1DC7}"/>
              </a:ext>
            </a:extLst>
          </p:cNvPr>
          <p:cNvSpPr/>
          <p:nvPr/>
        </p:nvSpPr>
        <p:spPr>
          <a:xfrm>
            <a:off x="2366223" y="1538425"/>
            <a:ext cx="2906148" cy="309090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mpd="dbl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6">
            <a:extLst>
              <a:ext uri="{FF2B5EF4-FFF2-40B4-BE49-F238E27FC236}">
                <a16:creationId xmlns:a16="http://schemas.microsoft.com/office/drawing/2014/main" id="{4CDA6B4B-F9B2-4E68-B329-BDBF105A8F03}"/>
              </a:ext>
            </a:extLst>
          </p:cNvPr>
          <p:cNvSpPr/>
          <p:nvPr/>
        </p:nvSpPr>
        <p:spPr>
          <a:xfrm>
            <a:off x="3073024" y="1238260"/>
            <a:ext cx="2074643" cy="705364"/>
          </a:xfrm>
          <a:prstGeom prst="roundRect">
            <a:avLst>
              <a:gd name="adj" fmla="val 1302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5BD731D3-D53F-457D-A024-DF48757A3369}"/>
              </a:ext>
            </a:extLst>
          </p:cNvPr>
          <p:cNvSpPr/>
          <p:nvPr/>
        </p:nvSpPr>
        <p:spPr>
          <a:xfrm>
            <a:off x="394549" y="1696121"/>
            <a:ext cx="1562099" cy="4733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C86DB-CD44-45AD-AD3B-89C5C35177FF}"/>
              </a:ext>
            </a:extLst>
          </p:cNvPr>
          <p:cNvSpPr txBox="1"/>
          <p:nvPr/>
        </p:nvSpPr>
        <p:spPr>
          <a:xfrm>
            <a:off x="415036" y="1775935"/>
            <a:ext cx="1308499" cy="34921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US" sz="12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Roles:</a:t>
            </a:r>
            <a:r>
              <a:rPr lang="en-US" sz="1250" b="1" dirty="0">
                <a:solidFill>
                  <a:srgbClr val="0070C0"/>
                </a:solidFill>
              </a:rPr>
              <a:t> </a:t>
            </a:r>
            <a:r>
              <a:rPr lang="en-US" sz="1250" dirty="0">
                <a:solidFill>
                  <a:schemeClr val="tx1"/>
                </a:solidFill>
              </a:rPr>
              <a:t>{student}</a:t>
            </a:r>
          </a:p>
        </p:txBody>
      </p:sp>
      <p:pic>
        <p:nvPicPr>
          <p:cNvPr id="11" name="Picture 2" descr="F:\PhD Courses\Research Material\HGABAC material and paper\Reformalizd HGABAC--Paper 1\user.jpg">
            <a:extLst>
              <a:ext uri="{FF2B5EF4-FFF2-40B4-BE49-F238E27FC236}">
                <a16:creationId xmlns:a16="http://schemas.microsoft.com/office/drawing/2014/main" id="{C27906F3-6D44-45DA-9A8C-DE0FAE1FF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073" y="1648900"/>
            <a:ext cx="8191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D0E8997-C266-4F0F-A1DC-C6A1E921D42F}"/>
              </a:ext>
            </a:extLst>
          </p:cNvPr>
          <p:cNvSpPr txBox="1"/>
          <p:nvPr/>
        </p:nvSpPr>
        <p:spPr>
          <a:xfrm>
            <a:off x="1698769" y="2491130"/>
            <a:ext cx="533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66EEA7-BF40-49DD-83C0-84DE01089B12}"/>
              </a:ext>
            </a:extLst>
          </p:cNvPr>
          <p:cNvSpPr txBox="1"/>
          <p:nvPr/>
        </p:nvSpPr>
        <p:spPr>
          <a:xfrm>
            <a:off x="3401943" y="247328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G</a:t>
            </a:r>
            <a:r>
              <a:rPr lang="en-US" sz="12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977F68-4D5F-4483-A3FD-D3818240635F}"/>
              </a:ext>
            </a:extLst>
          </p:cNvPr>
          <p:cNvSpPr txBox="1"/>
          <p:nvPr/>
        </p:nvSpPr>
        <p:spPr>
          <a:xfrm>
            <a:off x="2496530" y="3977053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</a:t>
            </a:r>
            <a:r>
              <a:rPr lang="en-US" sz="12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EFC4A1F-118E-432B-BD98-DFB8F5D8C77F}"/>
              </a:ext>
            </a:extLst>
          </p:cNvPr>
          <p:cNvSpPr txBox="1"/>
          <p:nvPr/>
        </p:nvSpPr>
        <p:spPr>
          <a:xfrm>
            <a:off x="4080867" y="3977052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</a:t>
            </a:r>
            <a:r>
              <a:rPr lang="en-US" sz="12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3">
            <a:extLst>
              <a:ext uri="{FF2B5EF4-FFF2-40B4-BE49-F238E27FC236}">
                <a16:creationId xmlns:a16="http://schemas.microsoft.com/office/drawing/2014/main" id="{7B9452E9-B76E-4382-8E1E-F5249608419C}"/>
              </a:ext>
            </a:extLst>
          </p:cNvPr>
          <p:cNvSpPr/>
          <p:nvPr/>
        </p:nvSpPr>
        <p:spPr>
          <a:xfrm>
            <a:off x="1446867" y="3345208"/>
            <a:ext cx="1438588" cy="435247"/>
          </a:xfrm>
          <a:prstGeom prst="roundRect">
            <a:avLst>
              <a:gd name="adj" fmla="val 2241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24F332-1455-4E28-9788-B8E525D0A029}"/>
              </a:ext>
            </a:extLst>
          </p:cNvPr>
          <p:cNvSpPr txBox="1"/>
          <p:nvPr/>
        </p:nvSpPr>
        <p:spPr>
          <a:xfrm>
            <a:off x="1467946" y="3424245"/>
            <a:ext cx="1365263" cy="2923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Roles: 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{Grader}</a:t>
            </a:r>
            <a:endParaRPr lang="en-US" sz="1300" dirty="0">
              <a:ln>
                <a:solidFill>
                  <a:srgbClr val="0070C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565820-D126-41F4-BDDE-BE36ADF4731C}"/>
              </a:ext>
            </a:extLst>
          </p:cNvPr>
          <p:cNvSpPr txBox="1"/>
          <p:nvPr/>
        </p:nvSpPr>
        <p:spPr>
          <a:xfrm>
            <a:off x="3151626" y="1337937"/>
            <a:ext cx="1955243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Roles: {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Staff, 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Grader, TA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sz="13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88F69DA-841D-413A-964A-E442015E3E61}"/>
              </a:ext>
            </a:extLst>
          </p:cNvPr>
          <p:cNvCxnSpPr/>
          <p:nvPr/>
        </p:nvCxnSpPr>
        <p:spPr>
          <a:xfrm>
            <a:off x="2242967" y="2169471"/>
            <a:ext cx="1181099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AF9A09-0607-4EC6-BFC0-90B00C3C66F1}"/>
              </a:ext>
            </a:extLst>
          </p:cNvPr>
          <p:cNvCxnSpPr/>
          <p:nvPr/>
        </p:nvCxnSpPr>
        <p:spPr>
          <a:xfrm flipV="1">
            <a:off x="3118135" y="2723628"/>
            <a:ext cx="630703" cy="6498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F720AFD-720D-43CD-85AA-672BDAF17CA9}"/>
              </a:ext>
            </a:extLst>
          </p:cNvPr>
          <p:cNvCxnSpPr/>
          <p:nvPr/>
        </p:nvCxnSpPr>
        <p:spPr>
          <a:xfrm flipH="1" flipV="1">
            <a:off x="4078164" y="2750281"/>
            <a:ext cx="404710" cy="6232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B01B3E8-D7F8-423B-BA98-E5E8E83596D2}"/>
              </a:ext>
            </a:extLst>
          </p:cNvPr>
          <p:cNvCxnSpPr>
            <a:endCxn id="31" idx="3"/>
          </p:cNvCxnSpPr>
          <p:nvPr/>
        </p:nvCxnSpPr>
        <p:spPr>
          <a:xfrm flipV="1">
            <a:off x="4468743" y="2162839"/>
            <a:ext cx="1366936" cy="663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654555F-BE5E-4A66-941E-9415062DEB79}"/>
              </a:ext>
            </a:extLst>
          </p:cNvPr>
          <p:cNvCxnSpPr/>
          <p:nvPr/>
        </p:nvCxnSpPr>
        <p:spPr>
          <a:xfrm flipV="1">
            <a:off x="3492626" y="2547040"/>
            <a:ext cx="2208326" cy="826485"/>
          </a:xfrm>
          <a:prstGeom prst="straightConnector1">
            <a:avLst/>
          </a:prstGeom>
          <a:ln w="28575">
            <a:prstDash val="lg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1B51942-7F3C-4CF2-B079-681C0D09EBBC}"/>
              </a:ext>
            </a:extLst>
          </p:cNvPr>
          <p:cNvCxnSpPr/>
          <p:nvPr/>
        </p:nvCxnSpPr>
        <p:spPr>
          <a:xfrm flipV="1">
            <a:off x="4953908" y="2700929"/>
            <a:ext cx="909224" cy="723316"/>
          </a:xfrm>
          <a:prstGeom prst="straightConnector1">
            <a:avLst/>
          </a:prstGeom>
          <a:ln w="28575">
            <a:prstDash val="lg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Picture 3" descr="F:\PhD Courses\Research Material\HGABAC material and paper\Reformalizd HGABAC--Paper 1\group.png">
            <a:extLst>
              <a:ext uri="{FF2B5EF4-FFF2-40B4-BE49-F238E27FC236}">
                <a16:creationId xmlns:a16="http://schemas.microsoft.com/office/drawing/2014/main" id="{B0767236-FE59-4023-BD54-A0E47EFD4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916" y="3287133"/>
            <a:ext cx="742028" cy="74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ounded Rectangle 33">
            <a:extLst>
              <a:ext uri="{FF2B5EF4-FFF2-40B4-BE49-F238E27FC236}">
                <a16:creationId xmlns:a16="http://schemas.microsoft.com/office/drawing/2014/main" id="{443EF2A1-1A3E-4D87-A53D-ED22FEB023BC}"/>
              </a:ext>
            </a:extLst>
          </p:cNvPr>
          <p:cNvSpPr/>
          <p:nvPr/>
        </p:nvSpPr>
        <p:spPr>
          <a:xfrm>
            <a:off x="3477152" y="3408814"/>
            <a:ext cx="1005722" cy="421863"/>
          </a:xfrm>
          <a:prstGeom prst="roundRect">
            <a:avLst>
              <a:gd name="adj" fmla="val 23659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1A2A4C-77DB-4315-96B1-74C9DC3A83DA}"/>
              </a:ext>
            </a:extLst>
          </p:cNvPr>
          <p:cNvSpPr txBox="1"/>
          <p:nvPr/>
        </p:nvSpPr>
        <p:spPr>
          <a:xfrm>
            <a:off x="2366223" y="1916618"/>
            <a:ext cx="103472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A7E6C05-A605-4DDE-8AB5-AAC20FC4BDAD}"/>
              </a:ext>
            </a:extLst>
          </p:cNvPr>
          <p:cNvSpPr/>
          <p:nvPr/>
        </p:nvSpPr>
        <p:spPr>
          <a:xfrm>
            <a:off x="724772" y="2190896"/>
            <a:ext cx="5020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55E60C-1A16-41B4-9DF0-3713FDC53CFC}"/>
              </a:ext>
            </a:extLst>
          </p:cNvPr>
          <p:cNvSpPr/>
          <p:nvPr/>
        </p:nvSpPr>
        <p:spPr>
          <a:xfrm>
            <a:off x="6894151" y="2226263"/>
            <a:ext cx="12382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Roles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194950-19C4-4293-B329-5BB54076CB4D}"/>
              </a:ext>
            </a:extLst>
          </p:cNvPr>
          <p:cNvSpPr txBox="1"/>
          <p:nvPr/>
        </p:nvSpPr>
        <p:spPr>
          <a:xfrm rot="19375027">
            <a:off x="4780647" y="2823979"/>
            <a:ext cx="11748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</a:t>
            </a:r>
          </a:p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membership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85DA190-296F-49FD-ACEF-BE6285852C99}"/>
              </a:ext>
            </a:extLst>
          </p:cNvPr>
          <p:cNvSpPr txBox="1"/>
          <p:nvPr/>
        </p:nvSpPr>
        <p:spPr>
          <a:xfrm>
            <a:off x="4378059" y="1916617"/>
            <a:ext cx="14576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&amp; effective membership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05AC08-7840-4F0B-953C-4AF44195FD37}"/>
              </a:ext>
            </a:extLst>
          </p:cNvPr>
          <p:cNvSpPr txBox="1"/>
          <p:nvPr/>
        </p:nvSpPr>
        <p:spPr>
          <a:xfrm>
            <a:off x="3492627" y="3373525"/>
            <a:ext cx="885432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Roles: 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{TA}</a:t>
            </a:r>
          </a:p>
        </p:txBody>
      </p:sp>
      <p:pic>
        <p:nvPicPr>
          <p:cNvPr id="33" name="Picture 3" descr="F:\PhD Courses\Research Material\HGABAC material and paper\Reformalizd HGABAC--Paper 1\group.png">
            <a:extLst>
              <a:ext uri="{FF2B5EF4-FFF2-40B4-BE49-F238E27FC236}">
                <a16:creationId xmlns:a16="http://schemas.microsoft.com/office/drawing/2014/main" id="{E3EB3859-97C9-422D-AA81-973913491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880" y="3287133"/>
            <a:ext cx="742028" cy="74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F:\PhD Courses\Research Material\HGABAC material and paper\Reformalizd HGABAC--Paper 1\group.png">
            <a:extLst>
              <a:ext uri="{FF2B5EF4-FFF2-40B4-BE49-F238E27FC236}">
                <a16:creationId xmlns:a16="http://schemas.microsoft.com/office/drawing/2014/main" id="{5D6D7797-90F1-4D32-8B5E-33B048D78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424" y="1709978"/>
            <a:ext cx="742028" cy="74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ounded Rectangle 43">
            <a:extLst>
              <a:ext uri="{FF2B5EF4-FFF2-40B4-BE49-F238E27FC236}">
                <a16:creationId xmlns:a16="http://schemas.microsoft.com/office/drawing/2014/main" id="{35931AAE-BF24-4D03-AB9A-7839616B89FE}"/>
              </a:ext>
            </a:extLst>
          </p:cNvPr>
          <p:cNvSpPr/>
          <p:nvPr/>
        </p:nvSpPr>
        <p:spPr>
          <a:xfrm>
            <a:off x="6415837" y="1709978"/>
            <a:ext cx="1891779" cy="499028"/>
          </a:xfrm>
          <a:prstGeom prst="roundRect">
            <a:avLst>
              <a:gd name="adj" fmla="val 1661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89A84D-2FEC-4221-8F7B-4A281C0577E7}"/>
              </a:ext>
            </a:extLst>
          </p:cNvPr>
          <p:cNvSpPr txBox="1"/>
          <p:nvPr/>
        </p:nvSpPr>
        <p:spPr>
          <a:xfrm>
            <a:off x="6554083" y="1746817"/>
            <a:ext cx="1753533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Roles</a:t>
            </a:r>
            <a:r>
              <a:rPr lang="en-US" sz="1300" dirty="0"/>
              <a:t>: {student</a:t>
            </a:r>
            <a:r>
              <a:rPr lang="en-US" sz="1300" dirty="0">
                <a:solidFill>
                  <a:srgbClr val="909090"/>
                </a:solidFill>
              </a:rPr>
              <a:t>, Staff, </a:t>
            </a:r>
          </a:p>
          <a:p>
            <a:r>
              <a:rPr lang="en-US" sz="1300" dirty="0">
                <a:solidFill>
                  <a:srgbClr val="909090"/>
                </a:solidFill>
              </a:rPr>
              <a:t>              Grader,  TA</a:t>
            </a:r>
            <a:r>
              <a:rPr lang="en-US" sz="1300" dirty="0"/>
              <a:t>}</a:t>
            </a:r>
            <a:endParaRPr lang="en-US" sz="13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7" name="Picture 2" descr="F:\PhD Courses\Research Material\HGABAC material and paper\Reformalizd HGABAC--Paper 1\user.jpg">
            <a:extLst>
              <a:ext uri="{FF2B5EF4-FFF2-40B4-BE49-F238E27FC236}">
                <a16:creationId xmlns:a16="http://schemas.microsoft.com/office/drawing/2014/main" id="{1A787B32-13B7-45C4-84ED-39DFD4036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288" y="1759896"/>
            <a:ext cx="8191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5F151957-291F-4AC5-B7C1-06073D95A5CF}"/>
              </a:ext>
            </a:extLst>
          </p:cNvPr>
          <p:cNvSpPr txBox="1"/>
          <p:nvPr/>
        </p:nvSpPr>
        <p:spPr>
          <a:xfrm rot="18813459">
            <a:off x="2774434" y="2832045"/>
            <a:ext cx="102370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inheritance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91F329-BF60-44B3-8BF5-6EA0745F7C7B}"/>
              </a:ext>
            </a:extLst>
          </p:cNvPr>
          <p:cNvSpPr txBox="1"/>
          <p:nvPr/>
        </p:nvSpPr>
        <p:spPr>
          <a:xfrm>
            <a:off x="5968162" y="2576589"/>
            <a:ext cx="533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DB3364D-F400-47A1-9398-38E542841082}"/>
              </a:ext>
            </a:extLst>
          </p:cNvPr>
          <p:cNvSpPr txBox="1"/>
          <p:nvPr/>
        </p:nvSpPr>
        <p:spPr>
          <a:xfrm rot="20419104">
            <a:off x="4228721" y="2614917"/>
            <a:ext cx="11208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</a:t>
            </a:r>
          </a:p>
          <a:p>
            <a:pPr algn="ctr"/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membership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28B9C0D-B726-4497-B9CB-728B94ED358E}"/>
              </a:ext>
            </a:extLst>
          </p:cNvPr>
          <p:cNvSpPr txBox="1"/>
          <p:nvPr/>
        </p:nvSpPr>
        <p:spPr>
          <a:xfrm>
            <a:off x="456048" y="5475198"/>
            <a:ext cx="8253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Major Benefits:  </a:t>
            </a:r>
            <a:r>
              <a:rPr lang="en-US" sz="1600" dirty="0"/>
              <a:t>Easy Administration where multiple roles can be assigned to user with single administrative operation.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47A557-BDA5-4685-98E0-F8FEF56B33DF}"/>
              </a:ext>
            </a:extLst>
          </p:cNvPr>
          <p:cNvSpPr/>
          <p:nvPr/>
        </p:nvSpPr>
        <p:spPr>
          <a:xfrm>
            <a:off x="3150403" y="4684217"/>
            <a:ext cx="13792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Hierarchy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333E56B2-90E6-4941-9D23-4D550C7C12F3}"/>
              </a:ext>
            </a:extLst>
          </p:cNvPr>
          <p:cNvSpPr>
            <a:spLocks/>
          </p:cNvSpPr>
          <p:nvPr/>
        </p:nvSpPr>
        <p:spPr bwMode="auto">
          <a:xfrm>
            <a:off x="1547073" y="253963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Group Based Attribute Inheritance</a:t>
            </a:r>
          </a:p>
        </p:txBody>
      </p:sp>
    </p:spTree>
    <p:extLst>
      <p:ext uri="{BB962C8B-B14F-4D97-AF65-F5344CB8AC3E}">
        <p14:creationId xmlns:p14="http://schemas.microsoft.com/office/powerpoint/2010/main" val="180131812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cic17-smriti-slides</Template>
  <TotalTime>4261</TotalTime>
  <Words>679</Words>
  <Application>Microsoft Office PowerPoint</Application>
  <PresentationFormat>On-screen Show (4:3)</PresentationFormat>
  <Paragraphs>156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ＭＳ Ｐゴシック</vt:lpstr>
      <vt:lpstr>Wingdings</vt:lpstr>
      <vt:lpstr>ICS-Theme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maanakgupta</dc:creator>
  <cp:lastModifiedBy>Ravi Sandhu</cp:lastModifiedBy>
  <cp:revision>49</cp:revision>
  <dcterms:created xsi:type="dcterms:W3CDTF">2018-01-18T07:56:37Z</dcterms:created>
  <dcterms:modified xsi:type="dcterms:W3CDTF">2018-04-26T17:50:05Z</dcterms:modified>
</cp:coreProperties>
</file>