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9"/>
  </p:notesMasterIdLst>
  <p:handoutMasterIdLst>
    <p:handoutMasterId r:id="rId30"/>
  </p:handoutMasterIdLst>
  <p:sldIdLst>
    <p:sldId id="392" r:id="rId6"/>
    <p:sldId id="425" r:id="rId7"/>
    <p:sldId id="426" r:id="rId8"/>
    <p:sldId id="427" r:id="rId9"/>
    <p:sldId id="428" r:id="rId10"/>
    <p:sldId id="429" r:id="rId11"/>
    <p:sldId id="430" r:id="rId12"/>
    <p:sldId id="424" r:id="rId13"/>
    <p:sldId id="431" r:id="rId14"/>
    <p:sldId id="432" r:id="rId15"/>
    <p:sldId id="433" r:id="rId16"/>
    <p:sldId id="434" r:id="rId17"/>
    <p:sldId id="435" r:id="rId18"/>
    <p:sldId id="438" r:id="rId19"/>
    <p:sldId id="439" r:id="rId20"/>
    <p:sldId id="440" r:id="rId21"/>
    <p:sldId id="441" r:id="rId22"/>
    <p:sldId id="445" r:id="rId23"/>
    <p:sldId id="446" r:id="rId24"/>
    <p:sldId id="442" r:id="rId25"/>
    <p:sldId id="444" r:id="rId26"/>
    <p:sldId id="443" r:id="rId27"/>
    <p:sldId id="420" r:id="rId28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A5002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2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64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t" anchorCtr="0" compatLnSpc="1">
            <a:prstTxWarp prst="textNoShape">
              <a:avLst/>
            </a:prstTxWarp>
          </a:bodyPr>
          <a:lstStyle>
            <a:lvl1pPr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t" anchorCtr="0" compatLnSpc="1">
            <a:prstTxWarp prst="textNoShape">
              <a:avLst/>
            </a:prstTxWarp>
          </a:bodyPr>
          <a:lstStyle>
            <a:lvl1pPr algn="r"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2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b" anchorCtr="0" compatLnSpc="1">
            <a:prstTxWarp prst="textNoShape">
              <a:avLst/>
            </a:prstTxWarp>
          </a:bodyPr>
          <a:lstStyle>
            <a:lvl1pPr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b" anchorCtr="0" compatLnSpc="1">
            <a:prstTxWarp prst="textNoShape">
              <a:avLst/>
            </a:prstTxWarp>
          </a:bodyPr>
          <a:lstStyle>
            <a:lvl1pPr algn="r"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0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2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8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8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54">
              <a:tabLst>
                <a:tab pos="656987" algn="l"/>
                <a:tab pos="1321630" algn="l"/>
                <a:tab pos="1983211" algn="l"/>
                <a:tab pos="2646322" algn="l"/>
              </a:tabLst>
            </a:pPr>
            <a:fld id="{0C137A8E-DCD0-4026-8679-7DAC59B2E3EE}" type="slidenum">
              <a:rPr lang="en-GB" smtClean="0"/>
              <a:pPr defTabSz="441054">
                <a:tabLst>
                  <a:tab pos="656987" algn="l"/>
                  <a:tab pos="1321630" algn="l"/>
                  <a:tab pos="1983211" algn="l"/>
                  <a:tab pos="2646322" algn="l"/>
                </a:tabLst>
              </a:pPr>
              <a:t>1</a:t>
            </a:fld>
            <a:endParaRPr lang="en-GB" dirty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12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55E1-358E-4E32-B6F1-102A045958BD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AEEF-0D19-47C0-AF81-F8F4C521385B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E37EF-6BCD-4844-B10C-5A06804368ED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B8CA-3A5E-4364-B8F1-54FE718254DA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5010-068F-4C3A-A4AF-88966A15F6F1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327D7-D941-4847-9521-17B0DDA0AC2A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0365-01DE-4976-9873-AE5F8ACC27E6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C421-86D9-4269-B35D-87F8DC840160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C0B6-F7FD-4377-AAE1-91392091EFEF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366B2-F947-4CD3-93CB-655B027CB2E5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C2E1-58F9-4EBA-8AC6-D9AB6709EB8A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6CC41-73B9-46A9-A874-58EED6CB836F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AD54-E2A2-4890-816F-1131CF757D2D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BF13-84DD-462E-AF1F-5B59BDEE4378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FDBE-4B91-44E5-9346-12DD471DC935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FB01-60C5-455B-93C6-6A7513706CC2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03CF2-8B52-4411-9488-B8C2F35FFFE7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0E1D-79B0-41E9-9994-858F84AC3039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AA4C-2ED7-4C1D-BB64-9808245C86A0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0548-4ECA-431D-B7F5-6B8802F75249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D0E2-E7C3-4270-AA52-69E31EED46C1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BB92D-78AA-4829-9F72-CEF86EC157EF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C9D8C-CEAF-4ABD-9C13-2B52B6EF6982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23E6-2A0D-444D-A4B7-DEDF1EF174B9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B1E6-05A2-43A1-82A1-1C956EE840FF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781F4-084D-42BA-BE1A-B8CD5DA19604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DC60-7791-4110-92F1-F637A6357DE7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B5A32-6BD6-4146-A7A2-A29525CF29B2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285F-C88C-4186-84A7-3EAFBBFCA00D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E0EE-D15A-4C43-9CA7-67D33C732553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3078-EB29-49E8-800C-081DC7DF67DF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C279-06AB-4916-BA87-FA074DB1284E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08C5-CDD9-45EF-80C7-95F8999671D8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629D5-63C5-47F0-A4A8-0520F289ADCE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801CE-05BD-461A-B332-D541D17CF1AE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16DC9-4E94-4EDD-A7DF-754816B8A479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5F5A-2C53-47AD-98B0-E52E39847F20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2896-74FE-49A8-81F8-DAEDFA433C1A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AA14-607B-46D1-9412-51B6B40A720E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25801" y="1083398"/>
            <a:ext cx="8438547" cy="541657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fld id="{E1FA513C-9D97-4428-91F7-0125AD56611A}" type="datetime1">
              <a:rPr lang="en-US" smtClean="0"/>
              <a:t>6/7/2016</a:t>
            </a:fld>
            <a:r>
              <a:rPr lang="en-US" dirty="0"/>
              <a:t>© Ravi  Sandhu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6"/>
          </p:nvPr>
        </p:nvSpPr>
        <p:spPr>
          <a:xfrm>
            <a:off x="7226300" y="6886575"/>
            <a:ext cx="2346325" cy="519113"/>
          </a:xfrm>
        </p:spPr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89213" y="4762"/>
            <a:ext cx="5197475" cy="68421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68EA3-E69F-4F34-A687-B304EAE794A3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1C170-DB67-4DC0-9706-C4957E4EE3D2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5CD0-DF38-44D4-92AE-3704273E03BA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1A49-EBD7-4B32-8621-B43096A6E9FC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1EBB-C70F-457C-8D5D-EAC87A885593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81C2465-2810-4D44-84A6-D8042CCD9622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5889990-A59B-4E45-92C6-06CC738CEFF6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FBF3335-DAD0-4CFC-B7CE-A87AD9600358}" type="datetime1">
              <a:rPr lang="en-US" smtClean="0"/>
              <a:t>6/7/2016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0905DDC-3353-4BEB-B858-5D9062EDE7C3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E1FA513C-9D97-4428-91F7-0125AD56611A}" type="datetime1">
              <a:rPr lang="en-US" smtClean="0"/>
              <a:t>6/7/2016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3200" dirty="0">
              <a:solidFill>
                <a:srgbClr val="131F49"/>
              </a:solidFill>
            </a:endParaRPr>
          </a:p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dirty="0">
                <a:solidFill>
                  <a:srgbClr val="131F49"/>
                </a:solidFill>
              </a:rPr>
              <a:t>Extended </a:t>
            </a:r>
            <a:r>
              <a:rPr lang="en-US" sz="3200" dirty="0" err="1">
                <a:solidFill>
                  <a:srgbClr val="131F49"/>
                </a:solidFill>
              </a:rPr>
              <a:t>ReBAC</a:t>
            </a:r>
            <a:r>
              <a:rPr lang="en-US" sz="3200" dirty="0">
                <a:solidFill>
                  <a:srgbClr val="131F49"/>
                </a:solidFill>
              </a:rPr>
              <a:t> Administrative Models with Cascading Revocation and Provenance Support</a:t>
            </a:r>
            <a:endParaRPr lang="en-US" sz="2800" dirty="0">
              <a:solidFill>
                <a:srgbClr val="131F49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Yuan Cheng</a:t>
            </a:r>
            <a:r>
              <a:rPr lang="en-US" sz="2400" baseline="30000" dirty="0">
                <a:solidFill>
                  <a:schemeClr val="tx2"/>
                </a:solidFill>
              </a:rPr>
              <a:t>1</a:t>
            </a:r>
            <a:r>
              <a:rPr lang="zh-CN" altLang="en-US" sz="2400" baseline="30000" dirty="0">
                <a:solidFill>
                  <a:schemeClr val="tx2"/>
                </a:solidFill>
              </a:rPr>
              <a:t>，</a:t>
            </a:r>
            <a:r>
              <a:rPr lang="en-US" altLang="zh-CN" sz="2400" baseline="30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, Khalid Bijon</a:t>
            </a:r>
            <a:r>
              <a:rPr lang="en-US" sz="2400" baseline="30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, and Ravi Sandhu</a:t>
            </a:r>
            <a:r>
              <a:rPr lang="en-US" sz="2400" baseline="30000" dirty="0">
                <a:solidFill>
                  <a:schemeClr val="tx2"/>
                </a:solidFill>
              </a:rPr>
              <a:t>1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Institute for Cyber Security, UTSA</a:t>
            </a:r>
            <a:r>
              <a:rPr lang="en-US" sz="2400" baseline="30000" dirty="0">
                <a:solidFill>
                  <a:schemeClr val="tx2"/>
                </a:solidFill>
              </a:rPr>
              <a:t>1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err="1">
                <a:solidFill>
                  <a:schemeClr val="tx2"/>
                </a:solidFill>
              </a:rPr>
              <a:t>MosaixSoft</a:t>
            </a:r>
            <a:r>
              <a:rPr lang="en-US" sz="2400" dirty="0">
                <a:solidFill>
                  <a:schemeClr val="tx2"/>
                </a:solidFill>
              </a:rPr>
              <a:t>, Inc.</a:t>
            </a:r>
            <a:r>
              <a:rPr lang="en-US" sz="2400" baseline="30000" dirty="0">
                <a:solidFill>
                  <a:schemeClr val="tx2"/>
                </a:solidFill>
              </a:rPr>
              <a:t>2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1019" y="6124818"/>
            <a:ext cx="8159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21st ACM Symposium on Access Control Models and Technologies</a:t>
            </a:r>
          </a:p>
          <a:p>
            <a:pPr algn="ctr"/>
            <a:r>
              <a:rPr lang="en-US" dirty="0"/>
              <a:t>June 6-8, 2016, Shanghai, China 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Supports two operations: Add or Remove Edges (a.k.a. Relationships)</a:t>
            </a:r>
          </a:p>
          <a:p>
            <a:endParaRPr lang="en-US" dirty="0"/>
          </a:p>
          <a:p>
            <a:r>
              <a:rPr lang="en-US" dirty="0"/>
              <a:t>Consistency Policies: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system graph G = (V; E) is always well-formed after allowing admin operation. </a:t>
            </a:r>
          </a:p>
          <a:p>
            <a:endParaRPr lang="en-US" dirty="0"/>
          </a:p>
          <a:p>
            <a:r>
              <a:rPr lang="en-US" dirty="0"/>
              <a:t>Global Integrity Constraints: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Constraints based on certain conditions for participants.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1F49"/>
                </a:solidFill>
              </a:rPr>
              <a:t>AReBAC</a:t>
            </a:r>
            <a:r>
              <a:rPr lang="en-US" baseline="-25000" dirty="0">
                <a:solidFill>
                  <a:srgbClr val="131F49"/>
                </a:solidFill>
              </a:rPr>
              <a:t>1</a:t>
            </a:r>
            <a:endParaRPr lang="en-US" baseline="-25000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28566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Policy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1F49"/>
                </a:solidFill>
              </a:rPr>
              <a:t>AReBAC</a:t>
            </a:r>
            <a:r>
              <a:rPr lang="en-US" baseline="-25000" dirty="0">
                <a:solidFill>
                  <a:srgbClr val="131F49"/>
                </a:solidFill>
              </a:rPr>
              <a:t>1</a:t>
            </a:r>
            <a:r>
              <a:rPr lang="en-US" dirty="0">
                <a:solidFill>
                  <a:srgbClr val="131F49"/>
                </a:solidFill>
              </a:rPr>
              <a:t> (cont.)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889" y="1083398"/>
            <a:ext cx="3733800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12" y="3880218"/>
            <a:ext cx="2933700" cy="26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012" y="3913187"/>
            <a:ext cx="3924300" cy="238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01" y="5064950"/>
            <a:ext cx="9046674" cy="1707235"/>
          </a:xfrm>
          <a:prstGeom prst="rect">
            <a:avLst/>
          </a:prstGeom>
        </p:spPr>
      </p:pic>
      <p:sp>
        <p:nvSpPr>
          <p:cNvPr id="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45920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The operation will trigger a series of recursive removal of edges on the graph in addition to the direct consequence of the operation.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1F49"/>
                </a:solidFill>
              </a:rPr>
              <a:t>Cascading Revocation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375" y="2117281"/>
            <a:ext cx="4867397" cy="4306382"/>
          </a:xfrm>
          <a:prstGeom prst="rect">
            <a:avLst/>
          </a:prstGeom>
        </p:spPr>
      </p:pic>
      <p:sp>
        <p:nvSpPr>
          <p:cNvPr id="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65430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Policy: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latin typeface="Calisto MT" panose="02040603050505030304" pitchFamily="18" charset="0"/>
              </a:rPr>
              <a:t>C</a:t>
            </a:r>
            <a:r>
              <a:rPr lang="en-US" i="1" dirty="0" err="1">
                <a:latin typeface="Calisto MT" panose="02040603050505030304" pitchFamily="18" charset="0"/>
              </a:rPr>
              <a:t>revoke</a:t>
            </a:r>
            <a:r>
              <a:rPr lang="en-US" dirty="0"/>
              <a:t>(e</a:t>
            </a:r>
            <a:r>
              <a:rPr lang="en-US" baseline="-25000" dirty="0"/>
              <a:t>1</a:t>
            </a:r>
            <a:r>
              <a:rPr lang="en-US" dirty="0"/>
              <a:t>, e</a:t>
            </a:r>
            <a:r>
              <a:rPr lang="en-US" baseline="-25000" dirty="0"/>
              <a:t>2</a:t>
            </a:r>
            <a:r>
              <a:rPr lang="en-US" dirty="0"/>
              <a:t>, r) returns a set of edges that needs to be removed (possibly empty) when the policy </a:t>
            </a:r>
            <a:r>
              <a:rPr lang="en-US" i="1" dirty="0">
                <a:latin typeface="Calisto MT" panose="02040603050505030304" pitchFamily="18" charset="0"/>
              </a:rPr>
              <a:t>p</a:t>
            </a:r>
            <a:r>
              <a:rPr lang="en-US" dirty="0"/>
              <a:t> is used to authorize the edge removal operation.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1F49"/>
                </a:solidFill>
              </a:rPr>
              <a:t>AReBAC</a:t>
            </a:r>
            <a:r>
              <a:rPr lang="en-US" baseline="-25000" dirty="0">
                <a:solidFill>
                  <a:srgbClr val="131F49"/>
                </a:solidFill>
              </a:rPr>
              <a:t>2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86" y="1867510"/>
            <a:ext cx="6200775" cy="495300"/>
          </a:xfrm>
          <a:prstGeom prst="rect">
            <a:avLst/>
          </a:prstGeom>
        </p:spPr>
      </p:pic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7651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Identification of dependent edges is non-trivial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Maintaining dependency relations could be costly</a:t>
            </a:r>
          </a:p>
          <a:p>
            <a:endParaRPr lang="en-US" dirty="0"/>
          </a:p>
          <a:p>
            <a:r>
              <a:rPr lang="en-US" dirty="0"/>
              <a:t>Dependent-edge Discovery Algorithm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Depth-first search (O(V+E))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Dependency mapping function (O(1))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Maps the dependency edge (</a:t>
            </a:r>
            <a:r>
              <a:rPr lang="en-US" i="1" dirty="0">
                <a:solidFill>
                  <a:srgbClr val="0070C0"/>
                </a:solidFill>
              </a:rPr>
              <a:t>e</a:t>
            </a:r>
            <a:r>
              <a:rPr lang="en-US" i="1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i="1" dirty="0">
                <a:solidFill>
                  <a:srgbClr val="0070C0"/>
                </a:solidFill>
              </a:rPr>
              <a:t>e</a:t>
            </a:r>
            <a:r>
              <a:rPr lang="en-US" i="1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i="1" dirty="0">
                <a:solidFill>
                  <a:srgbClr val="0070C0"/>
                </a:solidFill>
              </a:rPr>
              <a:t>label</a:t>
            </a:r>
            <a:r>
              <a:rPr lang="en-US" dirty="0">
                <a:solidFill>
                  <a:srgbClr val="0070C0"/>
                </a:solidFill>
              </a:rPr>
              <a:t>) to an </a:t>
            </a:r>
            <a:r>
              <a:rPr lang="en-US" i="1" dirty="0">
                <a:solidFill>
                  <a:srgbClr val="0070C0"/>
                </a:solidFill>
              </a:rPr>
              <a:t>ordered</a:t>
            </a:r>
            <a:r>
              <a:rPr lang="en-US" dirty="0">
                <a:solidFill>
                  <a:srgbClr val="0070C0"/>
                </a:solidFill>
              </a:rPr>
              <a:t> set of relationship labels </a:t>
            </a:r>
            <a:r>
              <a:rPr lang="en-US" i="1" dirty="0">
                <a:solidFill>
                  <a:srgbClr val="0070C0"/>
                </a:solidFill>
              </a:rPr>
              <a:t>Path</a:t>
            </a:r>
            <a:r>
              <a:rPr lang="en-US" dirty="0">
                <a:solidFill>
                  <a:srgbClr val="0070C0"/>
                </a:solidFill>
              </a:rPr>
              <a:t>, and a set of dependent relationship labels </a:t>
            </a:r>
            <a:r>
              <a:rPr lang="en-US" i="1" dirty="0">
                <a:solidFill>
                  <a:srgbClr val="0070C0"/>
                </a:solidFill>
              </a:rPr>
              <a:t>R</a:t>
            </a:r>
            <a:r>
              <a:rPr lang="en-US" i="1" baseline="-25000" dirty="0">
                <a:solidFill>
                  <a:srgbClr val="0070C0"/>
                </a:solidFill>
              </a:rPr>
              <a:t>d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Overall complexity is O(V+E)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1F49"/>
                </a:solidFill>
              </a:rPr>
              <a:t>Dependent-Edge Discovery</a:t>
            </a:r>
            <a:endParaRPr lang="en-US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845726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provenance of a piece of data</a:t>
            </a:r>
            <a:r>
              <a:rPr lang="en-US" altLang="zh-CN" dirty="0"/>
              <a:t> is the process that led to that piece of data</a:t>
            </a:r>
          </a:p>
          <a:p>
            <a:endParaRPr lang="en-US" altLang="zh-CN" dirty="0"/>
          </a:p>
          <a:p>
            <a:r>
              <a:rPr lang="en-US" dirty="0"/>
              <a:t>Causality dependencies record the flow of transactions in the system</a:t>
            </a:r>
          </a:p>
          <a:p>
            <a:endParaRPr lang="en-US" dirty="0"/>
          </a:p>
          <a:p>
            <a:r>
              <a:rPr lang="en-US" dirty="0"/>
              <a:t>The Open Provenance Model (OPM) captures such causality dependencies and expresses them in the provenance graph</a:t>
            </a:r>
          </a:p>
          <a:p>
            <a:endParaRPr lang="en-US" dirty="0"/>
          </a:p>
          <a:p>
            <a:r>
              <a:rPr lang="en-US" dirty="0"/>
              <a:t>We can use provenance to address the multi-ownership issue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1F49"/>
                </a:solidFill>
              </a:rPr>
              <a:t>Provenance</a:t>
            </a:r>
            <a:endParaRPr lang="en-US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89273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131F49"/>
                </a:solidFill>
              </a:rPr>
              <a:t>Edges with Multiple Ownership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899" y="908049"/>
            <a:ext cx="5838825" cy="5743575"/>
          </a:xfrm>
          <a:prstGeom prst="rect">
            <a:avLst/>
          </a:prstGeom>
        </p:spPr>
      </p:pic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4294518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Use provenance information to capture and express causality dependencies for assisting authorization.</a:t>
            </a:r>
          </a:p>
          <a:p>
            <a:pPr lvl="1"/>
            <a:r>
              <a:rPr lang="en-US" altLang="zh-CN" dirty="0">
                <a:solidFill>
                  <a:srgbClr val="002060"/>
                </a:solidFill>
              </a:rPr>
              <a:t>Independent from </a:t>
            </a:r>
            <a:r>
              <a:rPr lang="en-US" altLang="zh-CN" dirty="0" err="1">
                <a:solidFill>
                  <a:srgbClr val="002060"/>
                </a:solidFill>
              </a:rPr>
              <a:t>ReBAC</a:t>
            </a:r>
            <a:r>
              <a:rPr lang="en-US" altLang="zh-CN" dirty="0">
                <a:solidFill>
                  <a:srgbClr val="002060"/>
                </a:solidFill>
              </a:rPr>
              <a:t> formalization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Extensible to enable Provenance-based Access Control (PBAC)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Potentially facilitate </a:t>
            </a:r>
            <a:r>
              <a:rPr lang="en-US" i="1" dirty="0">
                <a:solidFill>
                  <a:srgbClr val="002060"/>
                </a:solidFill>
              </a:rPr>
              <a:t>multi-level</a:t>
            </a:r>
            <a:r>
              <a:rPr lang="en-US" dirty="0">
                <a:solidFill>
                  <a:srgbClr val="002060"/>
                </a:solidFill>
              </a:rPr>
              <a:t> cascading revocation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Provenance vs typed parameters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More complicated and costly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More expressive power and richer information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1F49"/>
                </a:solidFill>
              </a:rPr>
              <a:t>AReBAC</a:t>
            </a:r>
            <a:r>
              <a:rPr lang="en-US" baseline="-25000" dirty="0">
                <a:solidFill>
                  <a:srgbClr val="131F49"/>
                </a:solidFill>
              </a:rPr>
              <a:t>3</a:t>
            </a:r>
            <a:endParaRPr lang="en-US" baseline="-25000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534033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131F49"/>
                </a:solidFill>
              </a:rPr>
              <a:t>OPM Graph for Adding UA 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312" y="1736724"/>
            <a:ext cx="4572000" cy="4086225"/>
          </a:xfrm>
          <a:prstGeom prst="rect">
            <a:avLst/>
          </a:prstGeom>
        </p:spPr>
      </p:pic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90067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131F49"/>
                </a:solidFill>
              </a:rPr>
              <a:t>OPM Graph for Removing UA 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062" y="1641474"/>
            <a:ext cx="4762500" cy="4276725"/>
          </a:xfrm>
          <a:prstGeom prst="rect">
            <a:avLst/>
          </a:prstGeom>
        </p:spPr>
      </p:pic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31792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“… a new paradigm of access control needs to be developed that is based on interpersonal relationships …”  -- [Gates 2007]</a:t>
            </a:r>
          </a:p>
          <a:p>
            <a:endParaRPr lang="en-US" sz="2400" dirty="0"/>
          </a:p>
          <a:p>
            <a:r>
              <a:rPr lang="en-US" sz="2400" dirty="0"/>
              <a:t>Relationship-based Access Control (</a:t>
            </a:r>
            <a:r>
              <a:rPr lang="en-US" sz="2400" dirty="0" err="1"/>
              <a:t>ReBAC</a:t>
            </a:r>
            <a:r>
              <a:rPr lang="en-US" sz="2400" dirty="0"/>
              <a:t>) determines access in terms of the relationships among users and resources</a:t>
            </a:r>
          </a:p>
          <a:p>
            <a:endParaRPr lang="en-US" sz="2400" dirty="0"/>
          </a:p>
          <a:p>
            <a:r>
              <a:rPr lang="en-US" sz="2400" dirty="0"/>
              <a:t>Inspired by the rapid emergence of online social networks</a:t>
            </a:r>
          </a:p>
          <a:p>
            <a:endParaRPr lang="en-US" sz="2400" dirty="0"/>
          </a:p>
          <a:p>
            <a:r>
              <a:rPr lang="en-US" sz="2400" dirty="0"/>
              <a:t>Exemplary work includes:</a:t>
            </a:r>
          </a:p>
          <a:p>
            <a:pPr lvl="1"/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[Carminati 2009a, 2009b]</a:t>
            </a:r>
          </a:p>
          <a:p>
            <a:pPr lvl="1"/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[Fong 2009]</a:t>
            </a:r>
          </a:p>
          <a:p>
            <a:pPr lvl="1"/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[Fong 2011a, 2011b,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Bruns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2012]</a:t>
            </a:r>
          </a:p>
          <a:p>
            <a:pPr lvl="1"/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[Cheng 2012a, 2012b, 2014]</a:t>
            </a:r>
          </a:p>
          <a:p>
            <a:pPr lvl="1"/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[Crampton 2014,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Stoller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2015, Rizvi 2015, Crampton 2016]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7462" y="4762"/>
            <a:ext cx="5197475" cy="684213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ReBAC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49705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Experiment 1: Varied size of </a:t>
            </a:r>
            <a:r>
              <a:rPr lang="en-US" sz="2400" i="1" dirty="0"/>
              <a:t>Path</a:t>
            </a:r>
            <a:r>
              <a:rPr lang="en-US" sz="2400" dirty="0"/>
              <a:t>, fixed size of </a:t>
            </a:r>
            <a:r>
              <a:rPr lang="en-US" sz="2400" i="1" dirty="0" err="1"/>
              <a:t>rSet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1F49"/>
                </a:solidFill>
              </a:rPr>
              <a:t>Experiments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99" y="2031999"/>
            <a:ext cx="4772025" cy="3495675"/>
          </a:xfrm>
          <a:prstGeom prst="rect">
            <a:avLst/>
          </a:prstGeom>
        </p:spPr>
      </p:pic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503966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Experiment 2: Fixed size of </a:t>
            </a:r>
            <a:r>
              <a:rPr lang="en-US" sz="2400" i="1" dirty="0"/>
              <a:t>Path</a:t>
            </a:r>
            <a:r>
              <a:rPr lang="en-US" sz="2400" dirty="0"/>
              <a:t>, varied size of </a:t>
            </a:r>
            <a:r>
              <a:rPr lang="en-US" sz="2400" i="1" dirty="0" err="1"/>
              <a:t>rSet</a:t>
            </a:r>
            <a:endParaRPr lang="en-US" sz="2400" i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1F49"/>
                </a:solidFill>
              </a:rPr>
              <a:t>Experiments (cont.)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162" y="2046287"/>
            <a:ext cx="4686300" cy="3467100"/>
          </a:xfrm>
          <a:prstGeom prst="rect">
            <a:avLst/>
          </a:prstGeom>
        </p:spPr>
      </p:pic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13742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Proposed a family of three administrative </a:t>
            </a:r>
            <a:r>
              <a:rPr lang="en-US" dirty="0" err="1"/>
              <a:t>ReBAC</a:t>
            </a:r>
            <a:r>
              <a:rPr lang="en-US" dirty="0"/>
              <a:t> models based on RPPM</a:t>
            </a:r>
            <a:r>
              <a:rPr lang="en-US" baseline="30000" dirty="0"/>
              <a:t>2</a:t>
            </a:r>
            <a:r>
              <a:rPr lang="en-US" dirty="0"/>
              <a:t> policy language</a:t>
            </a:r>
          </a:p>
          <a:p>
            <a:r>
              <a:rPr lang="en-US" dirty="0"/>
              <a:t>Identified and addressed three problems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Integrity constraints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Cascading revocation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Multi-ownership of edges</a:t>
            </a:r>
          </a:p>
          <a:p>
            <a:r>
              <a:rPr lang="en-US" dirty="0"/>
              <a:t>Provided a dependent-edge discovery algorithm</a:t>
            </a:r>
          </a:p>
          <a:p>
            <a:r>
              <a:rPr lang="en-US" dirty="0"/>
              <a:t>Used the proposed models to capture MT-RBAC</a:t>
            </a:r>
          </a:p>
          <a:p>
            <a:endParaRPr lang="en-US" dirty="0"/>
          </a:p>
          <a:p>
            <a:r>
              <a:rPr lang="en-US" dirty="0"/>
              <a:t>Next: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Investigate new problems about </a:t>
            </a:r>
            <a:r>
              <a:rPr lang="en-US" dirty="0" err="1">
                <a:solidFill>
                  <a:srgbClr val="002060"/>
                </a:solidFill>
              </a:rPr>
              <a:t>ReBAC</a:t>
            </a:r>
            <a:r>
              <a:rPr lang="en-US" dirty="0">
                <a:solidFill>
                  <a:srgbClr val="002060"/>
                </a:solidFill>
              </a:rPr>
              <a:t> administration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Policy administration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Synthesize </a:t>
            </a:r>
            <a:r>
              <a:rPr lang="en-US" dirty="0" err="1">
                <a:solidFill>
                  <a:srgbClr val="0070C0"/>
                </a:solidFill>
              </a:rPr>
              <a:t>ReBAC</a:t>
            </a:r>
            <a:r>
              <a:rPr lang="en-US" dirty="0">
                <a:solidFill>
                  <a:srgbClr val="0070C0"/>
                </a:solidFill>
              </a:rPr>
              <a:t> and PBAC,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1F49"/>
                </a:solidFill>
              </a:rPr>
              <a:t>Conclusion</a:t>
            </a:r>
            <a:endParaRPr lang="en-US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4255949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43" y="2667796"/>
            <a:ext cx="1914525" cy="23907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9213" y="4762"/>
            <a:ext cx="5197475" cy="684213"/>
          </a:xfrm>
        </p:spPr>
        <p:txBody>
          <a:bodyPr/>
          <a:lstStyle/>
          <a:p>
            <a:r>
              <a:rPr lang="en-US" dirty="0">
                <a:solidFill>
                  <a:srgbClr val="131F49"/>
                </a:solidFill>
              </a:rPr>
              <a:t>Questions? Comments?</a:t>
            </a:r>
            <a:endParaRPr lang="en-US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7879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Demand for an appropriate administrative model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Dynamic and decentralized nature of OSNs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Multiple owners and administrators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Proper control on adding and removing of entities, relationships, and policies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ReBAC</a:t>
            </a:r>
            <a:r>
              <a:rPr lang="en-US" dirty="0"/>
              <a:t> itself to manage </a:t>
            </a:r>
            <a:r>
              <a:rPr lang="en-US" dirty="0" err="1"/>
              <a:t>ReBAC</a:t>
            </a:r>
            <a:endParaRPr lang="en-US" dirty="0"/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Economy of mechanism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Prior success of using Role-based Access Control (RBAC) to manage RBAC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1F49"/>
                </a:solidFill>
              </a:rPr>
              <a:t>Administrative </a:t>
            </a:r>
            <a:r>
              <a:rPr lang="en-US" dirty="0" err="1">
                <a:solidFill>
                  <a:srgbClr val="131F49"/>
                </a:solidFill>
              </a:rPr>
              <a:t>ReBAC</a:t>
            </a:r>
            <a:endParaRPr lang="en-US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73925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J. Crampton and J. </a:t>
            </a:r>
            <a:r>
              <a:rPr lang="en-US" dirty="0" err="1"/>
              <a:t>Sellwood</a:t>
            </a:r>
            <a:r>
              <a:rPr lang="en-US" dirty="0"/>
              <a:t>, </a:t>
            </a:r>
            <a:r>
              <a:rPr lang="en-US" i="1" dirty="0"/>
              <a:t>Path Conditions and Principal Matching: A New Approach to Access Control</a:t>
            </a:r>
            <a:r>
              <a:rPr lang="en-US" dirty="0"/>
              <a:t>, </a:t>
            </a:r>
            <a:r>
              <a:rPr lang="en-US" b="1" dirty="0"/>
              <a:t>SACMAT 2014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RPPM: </a:t>
            </a:r>
            <a:r>
              <a:rPr lang="en-US" u="sng" dirty="0"/>
              <a:t>r</a:t>
            </a:r>
            <a:r>
              <a:rPr lang="en-US" dirty="0"/>
              <a:t>elationships, </a:t>
            </a:r>
            <a:r>
              <a:rPr lang="en-US" u="sng" dirty="0"/>
              <a:t>p</a:t>
            </a:r>
            <a:r>
              <a:rPr lang="en-US" dirty="0"/>
              <a:t>aths, and </a:t>
            </a:r>
            <a:r>
              <a:rPr lang="en-US" u="sng" dirty="0"/>
              <a:t>p</a:t>
            </a:r>
            <a:r>
              <a:rPr lang="en-US" dirty="0"/>
              <a:t>rincipal-</a:t>
            </a:r>
            <a:r>
              <a:rPr lang="en-US" u="sng" dirty="0"/>
              <a:t>m</a:t>
            </a:r>
            <a:r>
              <a:rPr lang="en-US" dirty="0"/>
              <a:t>atching</a:t>
            </a:r>
          </a:p>
          <a:p>
            <a:r>
              <a:rPr lang="en-US" dirty="0"/>
              <a:t>Combines UNIX access control model, </a:t>
            </a:r>
            <a:r>
              <a:rPr lang="en-US" dirty="0" err="1"/>
              <a:t>ReBAC</a:t>
            </a:r>
            <a:r>
              <a:rPr lang="en-US" dirty="0"/>
              <a:t>, and RBAC</a:t>
            </a:r>
          </a:p>
          <a:p>
            <a:r>
              <a:rPr lang="en-US" dirty="0"/>
              <a:t>Path Condition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Bind requests to principals</a:t>
            </a:r>
          </a:p>
          <a:p>
            <a:r>
              <a:rPr lang="en-US" dirty="0"/>
              <a:t>Principal Matching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Replace a path between entities with a single edge labelled by a principal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1F49"/>
                </a:solidFill>
              </a:rPr>
              <a:t>RPPM [Crampton 2014]</a:t>
            </a:r>
            <a:endParaRPr lang="en-US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8926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S. </a:t>
            </a:r>
            <a:r>
              <a:rPr lang="en-US" dirty="0" err="1"/>
              <a:t>Stoller</a:t>
            </a:r>
            <a:r>
              <a:rPr lang="en-US" dirty="0"/>
              <a:t>, </a:t>
            </a:r>
            <a:r>
              <a:rPr lang="en-US" i="1" dirty="0"/>
              <a:t>An Administrative Model for Relationship-Based Access Control</a:t>
            </a:r>
            <a:r>
              <a:rPr lang="en-US" dirty="0"/>
              <a:t>, </a:t>
            </a:r>
            <a:r>
              <a:rPr lang="en-US" b="1" dirty="0" err="1"/>
              <a:t>DBSec</a:t>
            </a:r>
            <a:r>
              <a:rPr lang="en-US" b="1" dirty="0"/>
              <a:t> 2015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RPPM</a:t>
            </a:r>
            <a:r>
              <a:rPr lang="en-US" baseline="30000" dirty="0"/>
              <a:t>2</a:t>
            </a:r>
            <a:r>
              <a:rPr lang="en-US" dirty="0"/>
              <a:t>: RPPM Modified</a:t>
            </a:r>
          </a:p>
          <a:p>
            <a:endParaRPr lang="en-US" dirty="0"/>
          </a:p>
          <a:p>
            <a:r>
              <a:rPr lang="en-US" dirty="0"/>
              <a:t>Administrative Model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Add and Delete Edges/Entities/Authorization Rules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The administration of authorization rules is considered the most challenging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Economy of mechanism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1F49"/>
                </a:solidFill>
              </a:rPr>
              <a:t>RPPM</a:t>
            </a:r>
            <a:r>
              <a:rPr lang="en-US" baseline="30000" dirty="0">
                <a:solidFill>
                  <a:srgbClr val="131F49"/>
                </a:solidFill>
              </a:rPr>
              <a:t>2</a:t>
            </a:r>
            <a:r>
              <a:rPr lang="en-US" dirty="0">
                <a:solidFill>
                  <a:srgbClr val="131F49"/>
                </a:solidFill>
              </a:rPr>
              <a:t> [</a:t>
            </a:r>
            <a:r>
              <a:rPr lang="en-US" dirty="0" err="1">
                <a:solidFill>
                  <a:srgbClr val="131F49"/>
                </a:solidFill>
              </a:rPr>
              <a:t>Stoller</a:t>
            </a:r>
            <a:r>
              <a:rPr lang="en-US" dirty="0">
                <a:solidFill>
                  <a:srgbClr val="131F49"/>
                </a:solidFill>
              </a:rPr>
              <a:t> 2015]</a:t>
            </a:r>
            <a:endParaRPr lang="en-US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27075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S. Rizvi, P. Fong, J. Crampton and J. </a:t>
            </a:r>
            <a:r>
              <a:rPr lang="en-US" dirty="0" err="1"/>
              <a:t>Sellwood</a:t>
            </a:r>
            <a:r>
              <a:rPr lang="en-US" dirty="0"/>
              <a:t>, </a:t>
            </a:r>
            <a:r>
              <a:rPr lang="en-US" i="1" dirty="0"/>
              <a:t>Relationship-Based Access Control for </a:t>
            </a:r>
            <a:r>
              <a:rPr lang="en-US" i="1" dirty="0" err="1"/>
              <a:t>OpenMRS</a:t>
            </a:r>
            <a:r>
              <a:rPr lang="en-US" dirty="0"/>
              <a:t>, </a:t>
            </a:r>
            <a:r>
              <a:rPr lang="en-US" b="1" dirty="0"/>
              <a:t>SACMAT 2015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Enforce </a:t>
            </a:r>
            <a:r>
              <a:rPr lang="en-US" dirty="0" err="1"/>
              <a:t>ReBAC</a:t>
            </a:r>
            <a:r>
              <a:rPr lang="en-US" dirty="0"/>
              <a:t> in a production-scale system</a:t>
            </a:r>
          </a:p>
          <a:p>
            <a:endParaRPr lang="en-US" dirty="0"/>
          </a:p>
          <a:p>
            <a:r>
              <a:rPr lang="en-US" dirty="0"/>
              <a:t>Administrative Model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Add and remove access control relationships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Enabling precondition and applicability precondition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1182" y="16485"/>
            <a:ext cx="5722572" cy="684213"/>
          </a:xfrm>
        </p:spPr>
        <p:txBody>
          <a:bodyPr/>
          <a:lstStyle/>
          <a:p>
            <a:r>
              <a:rPr lang="en-US" sz="2800" dirty="0" err="1">
                <a:solidFill>
                  <a:srgbClr val="131F49"/>
                </a:solidFill>
              </a:rPr>
              <a:t>ReBAC</a:t>
            </a:r>
            <a:r>
              <a:rPr lang="en-US" sz="2800" dirty="0">
                <a:solidFill>
                  <a:srgbClr val="131F49"/>
                </a:solidFill>
              </a:rPr>
              <a:t> for </a:t>
            </a:r>
            <a:r>
              <a:rPr lang="en-US" sz="2800" dirty="0" err="1">
                <a:solidFill>
                  <a:srgbClr val="131F49"/>
                </a:solidFill>
              </a:rPr>
              <a:t>OpenMRS</a:t>
            </a:r>
            <a:r>
              <a:rPr lang="en-US" sz="2800" dirty="0">
                <a:solidFill>
                  <a:srgbClr val="131F49"/>
                </a:solidFill>
              </a:rPr>
              <a:t> [Rizvi 2015]</a:t>
            </a:r>
            <a:endParaRPr lang="en-US" sz="2800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1613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Extend Administrative </a:t>
            </a:r>
            <a:r>
              <a:rPr lang="en-US" dirty="0" err="1"/>
              <a:t>ReBAC</a:t>
            </a:r>
            <a:endParaRPr lang="en-US" dirty="0"/>
          </a:p>
          <a:p>
            <a:endParaRPr lang="en-US" dirty="0"/>
          </a:p>
          <a:p>
            <a:r>
              <a:rPr lang="en-US" dirty="0"/>
              <a:t>Use Case: Configure MT-RBAC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RBAC extension with multi-tenancy authorization</a:t>
            </a:r>
          </a:p>
          <a:p>
            <a:endParaRPr lang="en-US" dirty="0"/>
          </a:p>
          <a:p>
            <a:r>
              <a:rPr lang="en-US" dirty="0"/>
              <a:t>Three motivating problems: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Enforce Global Integrity Policy Checks</a:t>
            </a:r>
          </a:p>
          <a:p>
            <a:pPr lvl="1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Address Cascading Revocation</a:t>
            </a:r>
          </a:p>
          <a:p>
            <a:pPr lvl="1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Resolve Multiple-ownership Issue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1F49"/>
                </a:solidFill>
              </a:rPr>
              <a:t>Motivation</a:t>
            </a:r>
            <a:endParaRPr lang="en-US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563882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MT-RBAC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4" y="1146603"/>
            <a:ext cx="6200775" cy="468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5312" y="629529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Multi-tenant RBAC Model Structure</a:t>
            </a: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420678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Introduction and Motivation</a:t>
            </a:r>
          </a:p>
          <a:p>
            <a:endParaRPr lang="en-US" dirty="0"/>
          </a:p>
          <a:p>
            <a:r>
              <a:rPr lang="en-US" dirty="0" err="1"/>
              <a:t>AReBAC</a:t>
            </a:r>
            <a:r>
              <a:rPr lang="en-US" dirty="0"/>
              <a:t> Models 1, 2 and 3</a:t>
            </a:r>
          </a:p>
          <a:p>
            <a:endParaRPr lang="en-US" dirty="0"/>
          </a:p>
          <a:p>
            <a:r>
              <a:rPr lang="en-US" dirty="0"/>
              <a:t>Experiments</a:t>
            </a:r>
          </a:p>
          <a:p>
            <a:endParaRPr lang="en-US" dirty="0"/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1F49"/>
                </a:solidFill>
              </a:rPr>
              <a:t>Outline</a:t>
            </a:r>
            <a:endParaRPr lang="en-US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03476949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28535</TotalTime>
  <Words>926</Words>
  <Application>Microsoft Office PowerPoint</Application>
  <PresentationFormat>Custom</PresentationFormat>
  <Paragraphs>179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Bitstream Charter</vt:lpstr>
      <vt:lpstr>ＭＳ Ｐゴシック</vt:lpstr>
      <vt:lpstr>Arial</vt:lpstr>
      <vt:lpstr>Calibri</vt:lpstr>
      <vt:lpstr>Calisto MT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ReBAC</vt:lpstr>
      <vt:lpstr>Administrative ReBAC</vt:lpstr>
      <vt:lpstr>RPPM [Crampton 2014]</vt:lpstr>
      <vt:lpstr>RPPM2 [Stoller 2015]</vt:lpstr>
      <vt:lpstr>ReBAC for OpenMRS [Rizvi 2015]</vt:lpstr>
      <vt:lpstr>Motivation</vt:lpstr>
      <vt:lpstr>PowerPoint Presentation</vt:lpstr>
      <vt:lpstr>Outline</vt:lpstr>
      <vt:lpstr>AReBAC1</vt:lpstr>
      <vt:lpstr>AReBAC1 (cont.)</vt:lpstr>
      <vt:lpstr>Cascading Revocation</vt:lpstr>
      <vt:lpstr>AReBAC2</vt:lpstr>
      <vt:lpstr>Dependent-Edge Discovery</vt:lpstr>
      <vt:lpstr>Provenance</vt:lpstr>
      <vt:lpstr>Edges with Multiple Ownership</vt:lpstr>
      <vt:lpstr>AReBAC3</vt:lpstr>
      <vt:lpstr>OPM Graph for Adding UA Edge</vt:lpstr>
      <vt:lpstr>OPM Graph for Removing UA Edge</vt:lpstr>
      <vt:lpstr>Experiments</vt:lpstr>
      <vt:lpstr>Experiments (cont.)</vt:lpstr>
      <vt:lpstr>Conclusion</vt:lpstr>
      <vt:lpstr>Questions?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Yuan Cheng</cp:lastModifiedBy>
  <cp:revision>1112</cp:revision>
  <cp:lastPrinted>2012-11-13T22:38:33Z</cp:lastPrinted>
  <dcterms:created xsi:type="dcterms:W3CDTF">2010-02-19T20:53:39Z</dcterms:created>
  <dcterms:modified xsi:type="dcterms:W3CDTF">2016-06-08T01:11:31Z</dcterms:modified>
</cp:coreProperties>
</file>