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696" r:id="rId4"/>
  </p:sldMasterIdLst>
  <p:notesMasterIdLst>
    <p:notesMasterId r:id="rId25"/>
  </p:notesMasterIdLst>
  <p:handoutMasterIdLst>
    <p:handoutMasterId r:id="rId26"/>
  </p:handoutMasterIdLst>
  <p:sldIdLst>
    <p:sldId id="256" r:id="rId5"/>
    <p:sldId id="284" r:id="rId6"/>
    <p:sldId id="286" r:id="rId7"/>
    <p:sldId id="283" r:id="rId8"/>
    <p:sldId id="297" r:id="rId9"/>
    <p:sldId id="302" r:id="rId10"/>
    <p:sldId id="298" r:id="rId11"/>
    <p:sldId id="299" r:id="rId12"/>
    <p:sldId id="285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301" r:id="rId23"/>
    <p:sldId id="29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	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ACON: Activity-Centric Access Control for Social Computing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Aug. 25, 2011</a:t>
            </a:r>
          </a:p>
          <a:p>
            <a:r>
              <a:rPr lang="en-US" dirty="0" smtClean="0"/>
              <a:t>International Conference on Availability, Reliability and Security</a:t>
            </a:r>
          </a:p>
          <a:p>
            <a:endParaRPr lang="en-US" dirty="0" smtClean="0"/>
          </a:p>
          <a:p>
            <a:r>
              <a:rPr lang="en-US" dirty="0" smtClean="0"/>
              <a:t>Jaehong Park, Ravi Sandhu, Yuan Cheng</a:t>
            </a:r>
          </a:p>
          <a:p>
            <a:r>
              <a:rPr lang="en-US" dirty="0" smtClean="0"/>
              <a:t>Institute for Cyber Security</a:t>
            </a:r>
          </a:p>
          <a:p>
            <a:r>
              <a:rPr lang="en-US" dirty="0" smtClean="0"/>
              <a:t>University of Texas at San Antonio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ACON Framework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Users</a:t>
            </a:r>
          </a:p>
          <a:p>
            <a:pPr lvl="1"/>
            <a:r>
              <a:rPr lang="en-US" dirty="0" smtClean="0"/>
              <a:t> represent a human being who performs activities in an SCS</a:t>
            </a:r>
          </a:p>
          <a:p>
            <a:pPr lvl="1"/>
            <a:r>
              <a:rPr lang="en-US" dirty="0" smtClean="0"/>
              <a:t>Carry </a:t>
            </a:r>
            <a:r>
              <a:rPr lang="en-US" dirty="0" smtClean="0">
                <a:solidFill>
                  <a:srgbClr val="FF0000"/>
                </a:solidFill>
              </a:rPr>
              <a:t>attributes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policies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Sessions</a:t>
            </a:r>
          </a:p>
          <a:p>
            <a:pPr lvl="1"/>
            <a:r>
              <a:rPr lang="en-US" dirty="0" smtClean="0"/>
              <a:t>Represent an active user who has logged into the SCS</a:t>
            </a:r>
          </a:p>
          <a:p>
            <a:pPr lvl="1"/>
            <a:r>
              <a:rPr lang="en-US" dirty="0" smtClean="0"/>
              <a:t>A user can have multiple sessions, but not vise versa</a:t>
            </a:r>
          </a:p>
          <a:p>
            <a:pPr lvl="1"/>
            <a:r>
              <a:rPr lang="en-US" dirty="0" smtClean="0"/>
              <a:t>Carry attributes and policies that could be different from user attributes and policies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ACON Framework Components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Activities</a:t>
            </a:r>
          </a:p>
          <a:p>
            <a:pPr lvl="1"/>
            <a:r>
              <a:rPr lang="en-US" dirty="0" smtClean="0"/>
              <a:t>User, SCS, SCS administrator’s activities</a:t>
            </a:r>
          </a:p>
          <a:p>
            <a:pPr lvl="1"/>
            <a:r>
              <a:rPr lang="en-US" dirty="0" smtClean="0"/>
              <a:t>Comprise action, target users, target resources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Action</a:t>
            </a:r>
          </a:p>
          <a:p>
            <a:pPr lvl="3"/>
            <a:r>
              <a:rPr lang="en-US" dirty="0" smtClean="0"/>
              <a:t>An abstract function available in SCS </a:t>
            </a:r>
          </a:p>
          <a:p>
            <a:pPr lvl="3"/>
            <a:r>
              <a:rPr lang="en-US" dirty="0" smtClean="0"/>
              <a:t>E.g., read, rate, poke, friend-invite, activity notification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Target users(’ sessions)</a:t>
            </a:r>
          </a:p>
          <a:p>
            <a:pPr lvl="3"/>
            <a:r>
              <a:rPr lang="en-US" dirty="0" smtClean="0"/>
              <a:t>Recipients of an action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Target Resources</a:t>
            </a:r>
          </a:p>
          <a:p>
            <a:pPr lvl="3"/>
            <a:r>
              <a:rPr lang="en-US" dirty="0" smtClean="0"/>
              <a:t>Include users’/</a:t>
            </a:r>
            <a:r>
              <a:rPr lang="en-US" dirty="0" err="1" smtClean="0"/>
              <a:t>SCS’s</a:t>
            </a:r>
            <a:r>
              <a:rPr lang="en-US" dirty="0" smtClean="0"/>
              <a:t> shared contents, user/resource/session policies and attributes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ACON Framework Components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>
                <a:solidFill>
                  <a:srgbClr val="008000"/>
                </a:solidFill>
              </a:rPr>
              <a:t>SCS’s</a:t>
            </a:r>
            <a:r>
              <a:rPr lang="en-US" dirty="0" smtClean="0">
                <a:solidFill>
                  <a:srgbClr val="008000"/>
                </a:solidFill>
              </a:rPr>
              <a:t> Decision Activity</a:t>
            </a:r>
          </a:p>
          <a:p>
            <a:pPr lvl="1"/>
            <a:r>
              <a:rPr lang="en-US" dirty="0" smtClean="0"/>
              <a:t>based on the consolidated individual user/resource policies and attributes together </a:t>
            </a:r>
            <a:r>
              <a:rPr lang="en-US" dirty="0" err="1" smtClean="0"/>
              <a:t>w</a:t>
            </a:r>
            <a:r>
              <a:rPr lang="en-US" dirty="0" smtClean="0"/>
              <a:t>/ SCS policies and attributes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SCS’s</a:t>
            </a:r>
            <a:r>
              <a:rPr lang="en-US" dirty="0" smtClean="0">
                <a:solidFill>
                  <a:srgbClr val="008000"/>
                </a:solidFill>
              </a:rPr>
              <a:t> Activity Module (SAM)</a:t>
            </a:r>
          </a:p>
          <a:p>
            <a:pPr lvl="1"/>
            <a:r>
              <a:rPr lang="en-US" dirty="0" smtClean="0"/>
              <a:t>A conceptual abstraction of functions that performs </a:t>
            </a:r>
            <a:r>
              <a:rPr lang="en-US" dirty="0" err="1" smtClean="0"/>
              <a:t>SCS’s</a:t>
            </a:r>
            <a:r>
              <a:rPr lang="en-US" dirty="0" smtClean="0"/>
              <a:t> automated service and control activities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SCS Administrators</a:t>
            </a:r>
          </a:p>
          <a:p>
            <a:pPr lvl="1"/>
            <a:r>
              <a:rPr lang="en-US" dirty="0" smtClean="0"/>
              <a:t>Human being </a:t>
            </a:r>
            <a:r>
              <a:rPr lang="en-US" dirty="0" err="1" smtClean="0"/>
              <a:t>w</a:t>
            </a:r>
            <a:r>
              <a:rPr lang="en-US" dirty="0" smtClean="0"/>
              <a:t>/ a management role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ACON Framework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Policy Individualization</a:t>
            </a:r>
          </a:p>
          <a:p>
            <a:pPr lvl="1"/>
            <a:r>
              <a:rPr lang="en-US" dirty="0" smtClean="0"/>
              <a:t>A user’s individual policy includes privacy preferences and activity limits</a:t>
            </a:r>
          </a:p>
          <a:p>
            <a:pPr lvl="1"/>
            <a:r>
              <a:rPr lang="en-US" dirty="0" smtClean="0"/>
              <a:t>Collectively used by SCS for control decision on activities</a:t>
            </a:r>
          </a:p>
          <a:p>
            <a:pPr lvl="1"/>
            <a:r>
              <a:rPr lang="en-US" dirty="0" smtClean="0"/>
              <a:t>Can be configured by related users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Separation of user and resource policies</a:t>
            </a:r>
          </a:p>
          <a:p>
            <a:pPr lvl="1"/>
            <a:r>
              <a:rPr lang="en-US" dirty="0" smtClean="0"/>
              <a:t>User policy allows controls on 1) user activities w/o knowing a particular resource and 2) activities performed against the user w/o knowing a particular resource or the actors</a:t>
            </a:r>
          </a:p>
          <a:p>
            <a:pPr lvl="1"/>
            <a:r>
              <a:rPr lang="en-US" dirty="0" smtClean="0"/>
              <a:t>E.g., 1) Bart cannot be a friend of Homer’s coworker, 2) Homer doesn’t want to receive violent contents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User-session distinction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User relationship independent access control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SCS’s</a:t>
            </a:r>
            <a:r>
              <a:rPr lang="en-US" dirty="0" smtClean="0">
                <a:solidFill>
                  <a:srgbClr val="008000"/>
                </a:solidFill>
              </a:rPr>
              <a:t> automated service and control activities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/>
              <a:t>ACON</a:t>
            </a:r>
            <a:r>
              <a:rPr lang="en-US" i="1" baseline="-25000" dirty="0" err="1" smtClean="0"/>
              <a:t>user</a:t>
            </a:r>
            <a:r>
              <a:rPr lang="en-US" dirty="0" smtClean="0"/>
              <a:t> Model – User Activity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smtClean="0"/>
              <a:t>U, S, ACT, R, T, P, SCS </a:t>
            </a:r>
            <a:r>
              <a:rPr lang="en-US" dirty="0" smtClean="0"/>
              <a:t>and </a:t>
            </a:r>
            <a:r>
              <a:rPr lang="en-US" i="1" dirty="0" smtClean="0"/>
              <a:t>D</a:t>
            </a:r>
            <a:r>
              <a:rPr lang="en-US" dirty="0" smtClean="0"/>
              <a:t> (users, sessions, actions, resources, attributes, policies, social computing system and decision predicate, respectively);</a:t>
            </a:r>
          </a:p>
          <a:p>
            <a:r>
              <a:rPr lang="en-US" i="1" dirty="0" smtClean="0"/>
              <a:t>U</a:t>
            </a:r>
            <a:r>
              <a:rPr lang="en-US" i="1" baseline="-25000" dirty="0" smtClean="0"/>
              <a:t>T</a:t>
            </a:r>
            <a:r>
              <a:rPr lang="en-US" i="1" dirty="0" smtClean="0"/>
              <a:t> ⊆ U </a:t>
            </a:r>
            <a:r>
              <a:rPr lang="en-US" dirty="0" smtClean="0"/>
              <a:t>and </a:t>
            </a:r>
            <a:r>
              <a:rPr lang="en-US" i="1" dirty="0" smtClean="0"/>
              <a:t>R</a:t>
            </a:r>
            <a:r>
              <a:rPr lang="en-US" i="1" baseline="-25000" dirty="0" smtClean="0"/>
              <a:t>T</a:t>
            </a:r>
            <a:r>
              <a:rPr lang="en-US" i="1" dirty="0" smtClean="0"/>
              <a:t> ⊆ R </a:t>
            </a:r>
            <a:r>
              <a:rPr lang="en-US" dirty="0" smtClean="0"/>
              <a:t>(target users and target resources, respectively); </a:t>
            </a:r>
          </a:p>
          <a:p>
            <a:r>
              <a:rPr lang="en-US" dirty="0" smtClean="0"/>
              <a:t>dot notation: we understand </a:t>
            </a:r>
            <a:r>
              <a:rPr lang="en-US" i="1" dirty="0" err="1" smtClean="0"/>
              <a:t>e.T</a:t>
            </a:r>
            <a:r>
              <a:rPr lang="en-US" dirty="0" smtClean="0"/>
              <a:t> and </a:t>
            </a:r>
            <a:r>
              <a:rPr lang="en-US" i="1" dirty="0" err="1" smtClean="0"/>
              <a:t>e.P</a:t>
            </a:r>
            <a:r>
              <a:rPr lang="en-US" dirty="0" smtClean="0"/>
              <a:t> to respectively denote the set of attributes and set of policies associated with entity </a:t>
            </a:r>
            <a:r>
              <a:rPr lang="en-US" i="1" dirty="0" err="1" smtClean="0"/>
              <a:t>e</a:t>
            </a:r>
            <a:r>
              <a:rPr lang="en-US" dirty="0" smtClean="0"/>
              <a:t>;</a:t>
            </a:r>
          </a:p>
          <a:p>
            <a:r>
              <a:rPr lang="en-US" i="1" dirty="0" smtClean="0"/>
              <a:t>A</a:t>
            </a:r>
            <a:r>
              <a:rPr lang="en-US" dirty="0" smtClean="0"/>
              <a:t>, the set of activities is defined as </a:t>
            </a:r>
            <a:r>
              <a:rPr lang="en-US" i="1" dirty="0" smtClean="0"/>
              <a:t>A⊆ACT ×(2</a:t>
            </a:r>
            <a:r>
              <a:rPr lang="en-US" i="1" baseline="30000" dirty="0" smtClean="0"/>
              <a:t>R</a:t>
            </a:r>
            <a:r>
              <a:rPr lang="en-US" sz="2353" i="1" baseline="30000" dirty="0" smtClean="0"/>
              <a:t>T</a:t>
            </a:r>
            <a:r>
              <a:rPr lang="en-US" i="1" dirty="0" smtClean="0"/>
              <a:t> ×2</a:t>
            </a:r>
            <a:r>
              <a:rPr lang="en-US" i="1" baseline="30000" dirty="0" smtClean="0"/>
              <a:t>U</a:t>
            </a:r>
            <a:r>
              <a:rPr lang="en-US" sz="2353" i="1" baseline="30000" dirty="0" smtClean="0"/>
              <a:t>T</a:t>
            </a:r>
            <a:r>
              <a:rPr lang="en-US" i="1" dirty="0" smtClean="0"/>
              <a:t> −∅)</a:t>
            </a:r>
            <a:r>
              <a:rPr lang="en-US" dirty="0" smtClean="0"/>
              <a:t>; 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A = {a</a:t>
            </a:r>
            <a:r>
              <a:rPr lang="en-US" i="1" baseline="-25000" dirty="0" smtClean="0"/>
              <a:t>1</a:t>
            </a:r>
            <a:r>
              <a:rPr lang="en-US" i="1" dirty="0" smtClean="0"/>
              <a:t>, a</a:t>
            </a:r>
            <a:r>
              <a:rPr lang="en-US" i="1" baseline="-25000" dirty="0" smtClean="0"/>
              <a:t>2</a:t>
            </a:r>
            <a:r>
              <a:rPr lang="en-US" i="1" dirty="0" smtClean="0"/>
              <a:t>, ..., a</a:t>
            </a:r>
            <a:r>
              <a:rPr lang="en-US" i="1" baseline="-25000" dirty="0" smtClean="0"/>
              <a:t>n</a:t>
            </a:r>
            <a:r>
              <a:rPr lang="en-US" i="1" dirty="0" smtClean="0"/>
              <a:t>}</a:t>
            </a:r>
            <a:r>
              <a:rPr lang="en-US" dirty="0" smtClean="0"/>
              <a:t>, we denote the components of each individual element as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= (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.ACT</a:t>
            </a:r>
            <a:r>
              <a:rPr lang="en-US" i="1" dirty="0" smtClean="0"/>
              <a:t>,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,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.U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)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/>
              <a:t>ACON</a:t>
            </a:r>
            <a:r>
              <a:rPr lang="en-US" i="1" baseline="-25000" dirty="0" err="1" smtClean="0"/>
              <a:t>user</a:t>
            </a:r>
            <a:r>
              <a:rPr lang="en-US" dirty="0" smtClean="0"/>
              <a:t> Model – User Activity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AP_R</a:t>
            </a:r>
            <a:r>
              <a:rPr lang="en-US" i="1" baseline="-25000" dirty="0" smtClean="0"/>
              <a:t>T</a:t>
            </a:r>
            <a:r>
              <a:rPr lang="en-US" i="1" dirty="0" smtClean="0"/>
              <a:t> :A→2</a:t>
            </a:r>
            <a:r>
              <a:rPr lang="en-US" i="1" baseline="30000" dirty="0" smtClean="0"/>
              <a:t>R</a:t>
            </a:r>
            <a:r>
              <a:rPr lang="en-US" sz="2353" i="1" baseline="30000" dirty="0" smtClean="0"/>
              <a:t>T</a:t>
            </a:r>
            <a:r>
              <a:rPr lang="en-US" i="1" baseline="30000" dirty="0" smtClean="0"/>
              <a:t>×P</a:t>
            </a:r>
            <a:r>
              <a:rPr lang="en-US" i="1" dirty="0" smtClean="0"/>
              <a:t>, AP_U</a:t>
            </a:r>
            <a:r>
              <a:rPr lang="en-US" i="1" baseline="-25000" dirty="0" smtClean="0"/>
              <a:t>T</a:t>
            </a:r>
            <a:r>
              <a:rPr lang="en-US" i="1" dirty="0" smtClean="0"/>
              <a:t> :A→2</a:t>
            </a:r>
            <a:r>
              <a:rPr lang="en-US" i="1" baseline="30000" dirty="0" smtClean="0"/>
              <a:t>U</a:t>
            </a:r>
            <a:r>
              <a:rPr lang="en-US" sz="2353" i="1" baseline="30000" dirty="0" smtClean="0"/>
              <a:t>T</a:t>
            </a:r>
            <a:r>
              <a:rPr lang="en-US" i="1" baseline="30000" dirty="0" smtClean="0"/>
              <a:t>×P</a:t>
            </a:r>
            <a:r>
              <a:rPr lang="en-US" i="1" dirty="0" smtClean="0"/>
              <a:t>, AT_R</a:t>
            </a:r>
            <a:r>
              <a:rPr lang="en-US" i="1" baseline="-25000" dirty="0" smtClean="0"/>
              <a:t>T</a:t>
            </a:r>
            <a:r>
              <a:rPr lang="en-US" i="1" dirty="0" smtClean="0"/>
              <a:t> :A→2</a:t>
            </a:r>
            <a:r>
              <a:rPr lang="en-US" i="1" baseline="30000" dirty="0" smtClean="0"/>
              <a:t>R</a:t>
            </a:r>
            <a:r>
              <a:rPr lang="en-US" sz="2353" i="1" baseline="30000" dirty="0" smtClean="0"/>
              <a:t>T</a:t>
            </a:r>
            <a:r>
              <a:rPr lang="en-US" i="1" baseline="30000" dirty="0" smtClean="0"/>
              <a:t>×T</a:t>
            </a:r>
            <a:r>
              <a:rPr lang="en-US" i="1" dirty="0" smtClean="0"/>
              <a:t>, AT_U</a:t>
            </a:r>
            <a:r>
              <a:rPr lang="en-US" i="1" baseline="-25000" dirty="0" smtClean="0"/>
              <a:t>T</a:t>
            </a:r>
            <a:r>
              <a:rPr lang="en-US" i="1" dirty="0" smtClean="0"/>
              <a:t> :A→2</a:t>
            </a:r>
            <a:r>
              <a:rPr lang="en-US" i="1" baseline="30000" dirty="0" smtClean="0"/>
              <a:t>U</a:t>
            </a:r>
            <a:r>
              <a:rPr lang="en-US" sz="2353" i="1" baseline="30000" dirty="0" smtClean="0"/>
              <a:t>T</a:t>
            </a:r>
            <a:r>
              <a:rPr lang="en-US" i="1" baseline="30000" dirty="0" smtClean="0"/>
              <a:t>×T</a:t>
            </a:r>
            <a:r>
              <a:rPr lang="en-US" dirty="0" smtClean="0"/>
              <a:t>, mappings of activity to a set of target resources and policies, a set of target users and policies, a set of target resources and attributes, and a set of target users and attributes respectively defined as: </a:t>
            </a:r>
          </a:p>
          <a:p>
            <a:pPr lvl="1"/>
            <a:r>
              <a:rPr lang="en-US" i="1" dirty="0" smtClean="0"/>
              <a:t>AP_R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,..,a</a:t>
            </a:r>
            <a:r>
              <a:rPr lang="en-US" i="1" baseline="-25000" dirty="0" smtClean="0"/>
              <a:t>n</a:t>
            </a:r>
            <a:r>
              <a:rPr lang="en-US" i="1" dirty="0" smtClean="0"/>
              <a:t>})=AP_R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})∪...∪</a:t>
            </a:r>
            <a:r>
              <a:rPr lang="en-US" i="1" dirty="0" err="1" smtClean="0"/>
              <a:t>AP_R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}), </a:t>
            </a:r>
            <a:r>
              <a:rPr lang="en-US" i="1" dirty="0" err="1" smtClean="0"/>
              <a:t>AP_R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})={(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,p)|r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∈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,p∈r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.P</a:t>
            </a:r>
            <a:r>
              <a:rPr lang="en-US" i="1" dirty="0" smtClean="0"/>
              <a:t>}</a:t>
            </a:r>
          </a:p>
          <a:p>
            <a:pPr lvl="1"/>
            <a:r>
              <a:rPr lang="en-US" i="1" dirty="0" smtClean="0"/>
              <a:t>AP_U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,..,a</a:t>
            </a:r>
            <a:r>
              <a:rPr lang="en-US" i="1" baseline="-25000" dirty="0" smtClean="0"/>
              <a:t>n</a:t>
            </a:r>
            <a:r>
              <a:rPr lang="en-US" i="1" dirty="0" smtClean="0"/>
              <a:t>})=AP_U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})∪...∪</a:t>
            </a:r>
            <a:r>
              <a:rPr lang="en-US" i="1" dirty="0" err="1" smtClean="0"/>
              <a:t>AP_U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}), </a:t>
            </a:r>
            <a:r>
              <a:rPr lang="en-US" i="1" dirty="0" err="1" smtClean="0"/>
              <a:t>AP_U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})={(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,p)|u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∈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,p∈u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.P</a:t>
            </a:r>
            <a:r>
              <a:rPr lang="en-US" i="1" dirty="0" smtClean="0"/>
              <a:t>} </a:t>
            </a:r>
          </a:p>
          <a:p>
            <a:pPr lvl="1"/>
            <a:r>
              <a:rPr lang="en-US" i="1" dirty="0" smtClean="0"/>
              <a:t>AT_R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,..,a</a:t>
            </a:r>
            <a:r>
              <a:rPr lang="en-US" i="1" baseline="-25000" dirty="0" smtClean="0"/>
              <a:t>n</a:t>
            </a:r>
            <a:r>
              <a:rPr lang="en-US" i="1" dirty="0" smtClean="0"/>
              <a:t>})=AT_R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})∪...∪</a:t>
            </a:r>
            <a:r>
              <a:rPr lang="en-US" i="1" dirty="0" err="1" smtClean="0"/>
              <a:t>AT_R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}), </a:t>
            </a:r>
            <a:r>
              <a:rPr lang="en-US" i="1" dirty="0" err="1" smtClean="0"/>
              <a:t>AT_R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})= {(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,t)|r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∈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,t∈r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.T</a:t>
            </a:r>
            <a:r>
              <a:rPr lang="en-US" i="1" dirty="0" smtClean="0"/>
              <a:t>} </a:t>
            </a:r>
          </a:p>
          <a:p>
            <a:pPr lvl="1"/>
            <a:r>
              <a:rPr lang="en-US" i="1" dirty="0" smtClean="0"/>
              <a:t>AT_U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,..,a</a:t>
            </a:r>
            <a:r>
              <a:rPr lang="en-US" i="1" baseline="-25000" dirty="0" smtClean="0"/>
              <a:t>n</a:t>
            </a:r>
            <a:r>
              <a:rPr lang="en-US" i="1" dirty="0" smtClean="0"/>
              <a:t>})=AT_U</a:t>
            </a:r>
            <a:r>
              <a:rPr lang="en-US" i="1" baseline="-25000" dirty="0" smtClean="0"/>
              <a:t>T</a:t>
            </a:r>
            <a:r>
              <a:rPr lang="en-US" i="1" dirty="0" smtClean="0"/>
              <a:t>({a</a:t>
            </a:r>
            <a:r>
              <a:rPr lang="en-US" i="1" baseline="-25000" dirty="0" smtClean="0"/>
              <a:t>1</a:t>
            </a:r>
            <a:r>
              <a:rPr lang="en-US" i="1" dirty="0" smtClean="0"/>
              <a:t>})∪...∪</a:t>
            </a:r>
            <a:r>
              <a:rPr lang="en-US" i="1" dirty="0" err="1" smtClean="0"/>
              <a:t>AT_U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}), </a:t>
            </a:r>
            <a:r>
              <a:rPr lang="en-US" i="1" dirty="0" err="1" smtClean="0"/>
              <a:t>AT_U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({a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})={(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,t)|u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∈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.U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,t∈u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.T</a:t>
            </a:r>
            <a:r>
              <a:rPr lang="en-US" i="1" dirty="0" smtClean="0"/>
              <a:t>};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/>
              <a:t>ACON</a:t>
            </a:r>
            <a:r>
              <a:rPr lang="en-US" i="1" baseline="-25000" dirty="0" err="1" smtClean="0"/>
              <a:t>user</a:t>
            </a:r>
            <a:r>
              <a:rPr lang="en-US" dirty="0" smtClean="0"/>
              <a:t> Model – User Activity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245" y="1600200"/>
            <a:ext cx="8640599" cy="4525963"/>
          </a:xfrm>
        </p:spPr>
        <p:txBody>
          <a:bodyPr/>
          <a:lstStyle/>
          <a:p>
            <a:r>
              <a:rPr lang="en-US" i="1" dirty="0" err="1" smtClean="0"/>
              <a:t>AP(a</a:t>
            </a:r>
            <a:r>
              <a:rPr lang="en-US" i="1" dirty="0" smtClean="0"/>
              <a:t>)=</a:t>
            </a:r>
            <a:r>
              <a:rPr lang="en-US" i="1" dirty="0" err="1" smtClean="0"/>
              <a:t>AP_R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(a)∪AP_U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(a</a:t>
            </a:r>
            <a:r>
              <a:rPr lang="en-US" i="1" dirty="0" smtClean="0"/>
              <a:t>), </a:t>
            </a:r>
          </a:p>
          <a:p>
            <a:r>
              <a:rPr lang="en-US" i="1" dirty="0" err="1" smtClean="0"/>
              <a:t>AT(a</a:t>
            </a:r>
            <a:r>
              <a:rPr lang="en-US" i="1" dirty="0" smtClean="0"/>
              <a:t>)=</a:t>
            </a:r>
            <a:r>
              <a:rPr lang="en-US" i="1" dirty="0" err="1" smtClean="0"/>
              <a:t>AT_R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(a)∪AT_U</a:t>
            </a:r>
            <a:r>
              <a:rPr lang="en-US" i="1" baseline="-25000" dirty="0" err="1" smtClean="0"/>
              <a:t>T</a:t>
            </a:r>
            <a:r>
              <a:rPr lang="en-US" i="1" dirty="0" err="1" smtClean="0"/>
              <a:t>(a</a:t>
            </a:r>
            <a:r>
              <a:rPr lang="en-US" i="1" dirty="0" smtClean="0"/>
              <a:t>)</a:t>
            </a:r>
            <a:r>
              <a:rPr lang="en-US" dirty="0" smtClean="0"/>
              <a:t>; </a:t>
            </a:r>
          </a:p>
          <a:p>
            <a:endParaRPr lang="en-US" i="1" dirty="0" smtClean="0"/>
          </a:p>
          <a:p>
            <a:r>
              <a:rPr lang="en-US" i="1" dirty="0" err="1" smtClean="0"/>
              <a:t>allowed(s,a)</a:t>
            </a:r>
            <a:r>
              <a:rPr lang="en-US" dirty="0" err="1" smtClean="0"/>
              <a:t>⇒</a:t>
            </a:r>
            <a:r>
              <a:rPr lang="en-US" i="1" dirty="0" err="1" smtClean="0"/>
              <a:t>D(s.P,s.T,a,AP(a</a:t>
            </a:r>
            <a:r>
              <a:rPr lang="en-US" i="1" dirty="0" smtClean="0"/>
              <a:t>), </a:t>
            </a:r>
            <a:r>
              <a:rPr lang="en-US" i="1" dirty="0" err="1" smtClean="0"/>
              <a:t>AT(a),scs.P,scs.T</a:t>
            </a:r>
            <a:r>
              <a:rPr lang="en-US" i="1" dirty="0" smtClean="0"/>
              <a:t>)</a:t>
            </a:r>
            <a:r>
              <a:rPr lang="en-US" dirty="0" smtClean="0"/>
              <a:t>,  where </a:t>
            </a:r>
            <a:r>
              <a:rPr lang="en-US" i="1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∈</a:t>
            </a:r>
            <a:r>
              <a:rPr lang="en-US" i="1" dirty="0" smtClean="0"/>
              <a:t> S</a:t>
            </a:r>
            <a:r>
              <a:rPr lang="en-US" dirty="0" smtClean="0"/>
              <a:t> and </a:t>
            </a:r>
            <a:r>
              <a:rPr lang="en-US" i="1" dirty="0" smtClean="0"/>
              <a:t>a </a:t>
            </a:r>
            <a:r>
              <a:rPr lang="en-US" dirty="0" smtClean="0"/>
              <a:t>∈</a:t>
            </a:r>
            <a:r>
              <a:rPr lang="en-US" i="1" dirty="0" smtClean="0"/>
              <a:t> 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i="1" dirty="0" err="1" smtClean="0"/>
              <a:t>ACON</a:t>
            </a:r>
            <a:r>
              <a:rPr lang="en-US" sz="3600" i="1" baseline="-25000" dirty="0" err="1" smtClean="0"/>
              <a:t>user</a:t>
            </a:r>
            <a:r>
              <a:rPr lang="en-US" sz="3600" dirty="0" smtClean="0"/>
              <a:t> Model – Session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i="1" dirty="0" err="1" smtClean="0"/>
              <a:t>user_sessions</a:t>
            </a:r>
            <a:r>
              <a:rPr lang="en-US" i="1" dirty="0" smtClean="0"/>
              <a:t> : U → 2</a:t>
            </a:r>
            <a:r>
              <a:rPr lang="en-US" i="1" baseline="30000" dirty="0" smtClean="0"/>
              <a:t>S</a:t>
            </a:r>
            <a:r>
              <a:rPr lang="en-US" i="1" dirty="0" smtClean="0"/>
              <a:t>, </a:t>
            </a:r>
            <a:r>
              <a:rPr lang="en-US" i="1" dirty="0" err="1" smtClean="0"/>
              <a:t>session_users</a:t>
            </a:r>
            <a:r>
              <a:rPr lang="en-US" i="1" dirty="0" smtClean="0"/>
              <a:t> : S → U; </a:t>
            </a:r>
          </a:p>
          <a:p>
            <a:r>
              <a:rPr lang="en-US" i="1" dirty="0" err="1" smtClean="0"/>
              <a:t>user_added_sessionT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T</a:t>
            </a:r>
            <a:r>
              <a:rPr lang="en-US" i="1" dirty="0" smtClean="0"/>
              <a:t> , </a:t>
            </a:r>
            <a:r>
              <a:rPr lang="en-US" i="1" dirty="0" err="1" smtClean="0"/>
              <a:t>user_removed_sessionT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T</a:t>
            </a:r>
            <a:r>
              <a:rPr lang="en-US" i="1" dirty="0" smtClean="0"/>
              <a:t> ; </a:t>
            </a:r>
          </a:p>
          <a:p>
            <a:r>
              <a:rPr lang="en-US" i="1" dirty="0" err="1" smtClean="0"/>
              <a:t>scs_added_sessionT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T</a:t>
            </a:r>
            <a:r>
              <a:rPr lang="en-US" i="1" dirty="0" smtClean="0"/>
              <a:t> , </a:t>
            </a:r>
            <a:r>
              <a:rPr lang="en-US" i="1" dirty="0" err="1" smtClean="0"/>
              <a:t>scs_removed_sessionT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T</a:t>
            </a:r>
            <a:r>
              <a:rPr lang="en-US" i="1" dirty="0" smtClean="0"/>
              <a:t> , </a:t>
            </a:r>
            <a:r>
              <a:rPr lang="en-US" i="1" dirty="0" err="1" smtClean="0"/>
              <a:t>scs_required_sessionT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T </a:t>
            </a:r>
            <a:r>
              <a:rPr lang="en-US" i="1" dirty="0" smtClean="0"/>
              <a:t>;</a:t>
            </a:r>
          </a:p>
          <a:p>
            <a:r>
              <a:rPr lang="en-US" i="1" dirty="0" err="1" smtClean="0"/>
              <a:t>user_added_sessionP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P</a:t>
            </a:r>
            <a:r>
              <a:rPr lang="en-US" i="1" dirty="0" smtClean="0"/>
              <a:t> , </a:t>
            </a:r>
            <a:r>
              <a:rPr lang="en-US" i="1" dirty="0" err="1" smtClean="0"/>
              <a:t>user_removed_sessionP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P</a:t>
            </a:r>
            <a:r>
              <a:rPr lang="en-US" i="1" dirty="0" smtClean="0"/>
              <a:t> ; </a:t>
            </a:r>
          </a:p>
          <a:p>
            <a:r>
              <a:rPr lang="en-US" i="1" dirty="0" err="1" smtClean="0"/>
              <a:t>scs_added_sessionP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P</a:t>
            </a:r>
            <a:r>
              <a:rPr lang="en-US" i="1" dirty="0" smtClean="0"/>
              <a:t> , </a:t>
            </a:r>
            <a:r>
              <a:rPr lang="en-US" i="1" dirty="0" err="1" smtClean="0"/>
              <a:t>scs_removed_sessionP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P</a:t>
            </a:r>
            <a:r>
              <a:rPr lang="en-US" i="1" dirty="0" smtClean="0"/>
              <a:t> , </a:t>
            </a:r>
            <a:r>
              <a:rPr lang="en-US" i="1" dirty="0" err="1" smtClean="0"/>
              <a:t>scs_required_sessionT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T</a:t>
            </a:r>
            <a:r>
              <a:rPr lang="en-US" i="1" dirty="0" smtClean="0"/>
              <a:t> ; </a:t>
            </a:r>
          </a:p>
          <a:p>
            <a:endParaRPr lang="en-US" dirty="0" smtClean="0"/>
          </a:p>
          <a:p>
            <a:r>
              <a:rPr lang="en-US" i="1" dirty="0" err="1" smtClean="0"/>
              <a:t>user_removed_sessionT(s</a:t>
            </a:r>
            <a:r>
              <a:rPr lang="en-US" i="1" dirty="0" smtClean="0"/>
              <a:t>) ⊆ {</a:t>
            </a:r>
            <a:r>
              <a:rPr lang="en-US" i="1" dirty="0" err="1" smtClean="0"/>
              <a:t>t</a:t>
            </a:r>
            <a:r>
              <a:rPr lang="en-US" i="1" dirty="0" smtClean="0"/>
              <a:t> ∈ T |</a:t>
            </a:r>
            <a:r>
              <a:rPr lang="en-US" i="1" dirty="0" err="1" smtClean="0"/>
              <a:t>t</a:t>
            </a:r>
            <a:r>
              <a:rPr lang="en-US" i="1" dirty="0" smtClean="0"/>
              <a:t> ∈ session </a:t>
            </a:r>
            <a:r>
              <a:rPr lang="en-US" i="1" dirty="0" err="1" smtClean="0"/>
              <a:t>users(s).T</a:t>
            </a:r>
            <a:r>
              <a:rPr lang="en-US" i="1" dirty="0" smtClean="0"/>
              <a:t> ∧ </a:t>
            </a:r>
            <a:r>
              <a:rPr lang="en-US" i="1" dirty="0" err="1" smtClean="0"/>
              <a:t>t</a:t>
            </a:r>
            <a:r>
              <a:rPr lang="en-US" i="1" dirty="0" smtClean="0"/>
              <a:t> ∉ </a:t>
            </a:r>
            <a:r>
              <a:rPr lang="en-US" i="1" dirty="0" err="1" smtClean="0"/>
              <a:t>scs_required_sessionT</a:t>
            </a:r>
            <a:r>
              <a:rPr lang="en-US" i="1" dirty="0" smtClean="0"/>
              <a:t> (</a:t>
            </a:r>
            <a:r>
              <a:rPr lang="en-US" i="1" dirty="0" err="1" smtClean="0"/>
              <a:t>s</a:t>
            </a:r>
            <a:r>
              <a:rPr lang="en-US" i="1" dirty="0" smtClean="0"/>
              <a:t>)};</a:t>
            </a:r>
          </a:p>
          <a:p>
            <a:r>
              <a:rPr lang="en-US" i="1" dirty="0" err="1" smtClean="0"/>
              <a:t>user_removed_sessionP(s</a:t>
            </a:r>
            <a:r>
              <a:rPr lang="en-US" i="1" dirty="0" smtClean="0"/>
              <a:t>) ⊆ {</a:t>
            </a:r>
            <a:r>
              <a:rPr lang="en-US" i="1" dirty="0" err="1" smtClean="0"/>
              <a:t>p</a:t>
            </a:r>
            <a:r>
              <a:rPr lang="en-US" i="1" dirty="0" smtClean="0"/>
              <a:t> ∈ P |</a:t>
            </a:r>
            <a:r>
              <a:rPr lang="en-US" i="1" dirty="0" err="1" smtClean="0"/>
              <a:t>p</a:t>
            </a:r>
            <a:r>
              <a:rPr lang="en-US" i="1" dirty="0" smtClean="0"/>
              <a:t> ∈ session </a:t>
            </a:r>
            <a:r>
              <a:rPr lang="en-US" i="1" dirty="0" err="1" smtClean="0"/>
              <a:t>users(s).P</a:t>
            </a:r>
            <a:r>
              <a:rPr lang="en-US" i="1" dirty="0" smtClean="0"/>
              <a:t> ∧ </a:t>
            </a:r>
            <a:r>
              <a:rPr lang="en-US" i="1" dirty="0" err="1" smtClean="0"/>
              <a:t>p</a:t>
            </a:r>
            <a:r>
              <a:rPr lang="en-US" i="1" dirty="0" smtClean="0"/>
              <a:t> ∉ </a:t>
            </a:r>
            <a:r>
              <a:rPr lang="en-US" i="1" dirty="0" err="1" smtClean="0"/>
              <a:t>scs</a:t>
            </a:r>
            <a:r>
              <a:rPr lang="en-US" i="1" dirty="0" smtClean="0"/>
              <a:t> </a:t>
            </a:r>
            <a:r>
              <a:rPr lang="en-US" i="1" dirty="0" err="1" smtClean="0"/>
              <a:t>required_sessionP(s</a:t>
            </a:r>
            <a:r>
              <a:rPr lang="en-US" i="1" dirty="0" smtClean="0"/>
              <a:t>)};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err="1" smtClean="0"/>
              <a:t>ACON</a:t>
            </a:r>
            <a:r>
              <a:rPr lang="en-US" sz="3600" i="1" baseline="-25000" dirty="0" err="1" smtClean="0"/>
              <a:t>user</a:t>
            </a:r>
            <a:r>
              <a:rPr lang="en-US" sz="3600" dirty="0" smtClean="0"/>
              <a:t> Model – Session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81" y="1600200"/>
            <a:ext cx="8738294" cy="4525963"/>
          </a:xfrm>
        </p:spPr>
        <p:txBody>
          <a:bodyPr>
            <a:normAutofit/>
          </a:bodyPr>
          <a:lstStyle/>
          <a:p>
            <a:r>
              <a:rPr lang="en-US" sz="2400" i="1" dirty="0" err="1" smtClean="0"/>
              <a:t>assignS_T</a:t>
            </a:r>
            <a:r>
              <a:rPr lang="en-US" sz="2400" i="1" dirty="0" smtClean="0"/>
              <a:t> : S → 2</a:t>
            </a:r>
            <a:r>
              <a:rPr lang="en-US" sz="2400" i="1" baseline="30000" dirty="0" smtClean="0"/>
              <a:t>T</a:t>
            </a:r>
            <a:r>
              <a:rPr lang="en-US" sz="2400" i="1" dirty="0" smtClean="0"/>
              <a:t> , </a:t>
            </a:r>
            <a:r>
              <a:rPr lang="en-US" sz="2400" i="1" dirty="0" err="1" smtClean="0"/>
              <a:t>assignS_P</a:t>
            </a:r>
            <a:r>
              <a:rPr lang="en-US" sz="2400" i="1" dirty="0" smtClean="0"/>
              <a:t> : S → 2</a:t>
            </a:r>
            <a:r>
              <a:rPr lang="en-US" sz="2400" i="1" baseline="30000" dirty="0" smtClean="0"/>
              <a:t>P</a:t>
            </a:r>
            <a:r>
              <a:rPr lang="en-US" sz="2400" i="1" dirty="0" smtClean="0"/>
              <a:t> </a:t>
            </a:r>
            <a:r>
              <a:rPr lang="en-US" sz="2400" dirty="0" smtClean="0"/>
              <a:t>, assignment of attributes and policies to sessions respectively; </a:t>
            </a:r>
          </a:p>
          <a:p>
            <a:r>
              <a:rPr lang="en-US" sz="2400" i="1" dirty="0" err="1" smtClean="0"/>
              <a:t>assignS_T(s</a:t>
            </a:r>
            <a:r>
              <a:rPr lang="en-US" sz="2400" i="1" dirty="0" smtClean="0"/>
              <a:t>) ⊆ {</a:t>
            </a:r>
            <a:r>
              <a:rPr lang="en-US" sz="2400" i="1" dirty="0" err="1" smtClean="0"/>
              <a:t>t∈T|(t</a:t>
            </a:r>
            <a:r>
              <a:rPr lang="en-US" sz="2400" i="1" dirty="0" smtClean="0"/>
              <a:t> ∈ </a:t>
            </a:r>
            <a:r>
              <a:rPr lang="en-US" sz="2400" i="1" dirty="0" err="1" smtClean="0"/>
              <a:t>session_users(s).T</a:t>
            </a:r>
            <a:r>
              <a:rPr lang="en-US" sz="2400" i="1" dirty="0" smtClean="0"/>
              <a:t> ) ∨ (</a:t>
            </a:r>
            <a:r>
              <a:rPr lang="en-US" sz="2400" i="1" dirty="0" err="1" smtClean="0"/>
              <a:t>t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user_added_sessionT(s</a:t>
            </a:r>
            <a:r>
              <a:rPr lang="en-US" sz="2400" i="1" dirty="0" smtClean="0"/>
              <a:t>)) ∨ (</a:t>
            </a:r>
            <a:r>
              <a:rPr lang="en-US" sz="2400" i="1" dirty="0" err="1" smtClean="0"/>
              <a:t>t</a:t>
            </a:r>
            <a:r>
              <a:rPr lang="en-US" sz="2400" i="1" dirty="0" smtClean="0"/>
              <a:t> ∈ </a:t>
            </a:r>
            <a:r>
              <a:rPr lang="en-US" sz="2400" i="1" dirty="0" err="1" smtClean="0"/>
              <a:t>scs_added_sessionT(s</a:t>
            </a:r>
            <a:r>
              <a:rPr lang="en-US" sz="2400" i="1" dirty="0" smtClean="0"/>
              <a:t>))∧ ¬((</a:t>
            </a:r>
            <a:r>
              <a:rPr lang="en-US" sz="2400" i="1" dirty="0" err="1" smtClean="0"/>
              <a:t>t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user_removed_sessionT(s</a:t>
            </a:r>
            <a:r>
              <a:rPr lang="en-US" sz="2400" i="1" dirty="0" smtClean="0"/>
              <a:t>)) ∨ (</a:t>
            </a:r>
            <a:r>
              <a:rPr lang="en-US" sz="2400" i="1" dirty="0" err="1" smtClean="0"/>
              <a:t>t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scs_removed_sessionT(s</a:t>
            </a:r>
            <a:r>
              <a:rPr lang="en-US" sz="2400" i="1" dirty="0" smtClean="0"/>
              <a:t>)))}; </a:t>
            </a:r>
          </a:p>
          <a:p>
            <a:r>
              <a:rPr lang="en-US" sz="2400" i="1" dirty="0" err="1" smtClean="0"/>
              <a:t>assignS_P(s</a:t>
            </a:r>
            <a:r>
              <a:rPr lang="en-US" sz="2400" i="1" dirty="0" smtClean="0"/>
              <a:t>) ⊆ {</a:t>
            </a:r>
            <a:r>
              <a:rPr lang="en-US" sz="2400" i="1" dirty="0" err="1" smtClean="0"/>
              <a:t>p∈P|(p</a:t>
            </a:r>
            <a:r>
              <a:rPr lang="en-US" sz="2400" i="1" dirty="0" smtClean="0"/>
              <a:t> ∈ </a:t>
            </a:r>
            <a:r>
              <a:rPr lang="en-US" sz="2400" i="1" dirty="0" err="1" smtClean="0"/>
              <a:t>session_users(s).P</a:t>
            </a:r>
            <a:r>
              <a:rPr lang="en-US" sz="2400" i="1" dirty="0" smtClean="0"/>
              <a:t> )∨ (</a:t>
            </a:r>
            <a:r>
              <a:rPr lang="en-US" sz="2400" i="1" dirty="0" err="1" smtClean="0"/>
              <a:t>p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user_added_sessionP(s</a:t>
            </a:r>
            <a:r>
              <a:rPr lang="en-US" sz="2400" i="1" dirty="0" smtClean="0"/>
              <a:t>))∨ (</a:t>
            </a:r>
            <a:r>
              <a:rPr lang="en-US" sz="2400" i="1" dirty="0" err="1" smtClean="0"/>
              <a:t>p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scs_added_sessionP(s</a:t>
            </a:r>
            <a:r>
              <a:rPr lang="en-US" sz="2400" i="1" dirty="0" smtClean="0"/>
              <a:t>))∧ ¬((</a:t>
            </a:r>
            <a:r>
              <a:rPr lang="en-US" sz="2400" i="1" dirty="0" err="1" smtClean="0"/>
              <a:t>p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user_removed_sessionP(s</a:t>
            </a:r>
            <a:r>
              <a:rPr lang="en-US" sz="2400" i="1" dirty="0" smtClean="0"/>
              <a:t>))∨ (</a:t>
            </a:r>
            <a:r>
              <a:rPr lang="en-US" sz="2400" i="1" dirty="0" err="1" smtClean="0"/>
              <a:t>p</a:t>
            </a:r>
            <a:r>
              <a:rPr lang="en-US" sz="2400" i="1" dirty="0" smtClean="0"/>
              <a:t>∈ </a:t>
            </a:r>
            <a:r>
              <a:rPr lang="en-US" sz="2400" i="1" dirty="0" err="1" smtClean="0"/>
              <a:t>scs_removed_sessionP(s</a:t>
            </a:r>
            <a:r>
              <a:rPr lang="en-US" sz="2400" i="1" dirty="0" smtClean="0"/>
              <a:t>)))}.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941" y="1600200"/>
            <a:ext cx="8575468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 buyer can rate a seller only if the buyer bought a product from the seller (SCS.P). </a:t>
            </a:r>
          </a:p>
          <a:p>
            <a:pPr lvl="1"/>
            <a:r>
              <a:rPr lang="en-US" i="1" dirty="0" smtClean="0"/>
              <a:t>N: a list of users, </a:t>
            </a:r>
            <a:r>
              <a:rPr lang="en-US" i="1" dirty="0" err="1" smtClean="0"/>
              <a:t>sellerList</a:t>
            </a:r>
            <a:r>
              <a:rPr lang="en-US" i="1" dirty="0" smtClean="0"/>
              <a:t> : S → 2</a:t>
            </a:r>
            <a:r>
              <a:rPr lang="en-US" i="1" baseline="30000" dirty="0" smtClean="0"/>
              <a:t>N</a:t>
            </a:r>
            <a:r>
              <a:rPr lang="en-US" i="1" dirty="0" smtClean="0"/>
              <a:t> </a:t>
            </a:r>
          </a:p>
          <a:p>
            <a:pPr lvl="1"/>
            <a:r>
              <a:rPr lang="en-US" i="1" dirty="0" err="1" smtClean="0"/>
              <a:t>allowed(s</a:t>
            </a:r>
            <a:r>
              <a:rPr lang="en-US" i="1" dirty="0" smtClean="0"/>
              <a:t>, rate,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) ⇒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∈ </a:t>
            </a:r>
            <a:r>
              <a:rPr lang="en-US" i="1" dirty="0" err="1" smtClean="0"/>
              <a:t>sellerList(s</a:t>
            </a:r>
            <a:r>
              <a:rPr lang="en-US" i="1" dirty="0" smtClean="0"/>
              <a:t>)</a:t>
            </a:r>
          </a:p>
          <a:p>
            <a:pPr lvl="1"/>
            <a:endParaRPr lang="en-US" i="1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A user can recommend a friendship between two friends if they are not a friend to each </a:t>
            </a:r>
            <a:r>
              <a:rPr lang="en-US" dirty="0" err="1" smtClean="0">
                <a:solidFill>
                  <a:srgbClr val="008000"/>
                </a:solidFill>
              </a:rPr>
              <a:t>other(SCS.P</a:t>
            </a:r>
            <a:r>
              <a:rPr lang="en-US" dirty="0" smtClean="0">
                <a:solidFill>
                  <a:srgbClr val="008000"/>
                </a:solidFill>
              </a:rPr>
              <a:t>). </a:t>
            </a:r>
          </a:p>
          <a:p>
            <a:pPr lvl="1"/>
            <a:r>
              <a:rPr lang="en-US" i="1" dirty="0" smtClean="0"/>
              <a:t>N: a list of users, friends : S → 2</a:t>
            </a:r>
            <a:r>
              <a:rPr lang="en-US" i="1" baseline="30000" dirty="0" smtClean="0"/>
              <a:t>N</a:t>
            </a:r>
            <a:r>
              <a:rPr lang="en-US" i="1" dirty="0" smtClean="0"/>
              <a:t> </a:t>
            </a:r>
          </a:p>
          <a:p>
            <a:pPr lvl="1"/>
            <a:r>
              <a:rPr lang="en-US" i="1" dirty="0" err="1" smtClean="0"/>
              <a:t>allowed(s</a:t>
            </a:r>
            <a:r>
              <a:rPr lang="en-US" i="1" dirty="0" smtClean="0"/>
              <a:t>, </a:t>
            </a:r>
            <a:r>
              <a:rPr lang="en-US" i="1" dirty="0" err="1" smtClean="0"/>
              <a:t>f</a:t>
            </a:r>
            <a:r>
              <a:rPr lang="en-US" i="1" dirty="0" smtClean="0"/>
              <a:t>-recommend, u</a:t>
            </a:r>
            <a:r>
              <a:rPr lang="en-US" i="1" baseline="-25000" dirty="0" smtClean="0"/>
              <a:t>t</a:t>
            </a:r>
            <a:r>
              <a:rPr lang="en-US" i="1" dirty="0" smtClean="0"/>
              <a:t>1, u</a:t>
            </a:r>
            <a:r>
              <a:rPr lang="en-US" i="1" baseline="-25000" dirty="0" smtClean="0"/>
              <a:t>t</a:t>
            </a:r>
            <a:r>
              <a:rPr lang="en-US" i="1" dirty="0" smtClean="0"/>
              <a:t>2)⇒</a:t>
            </a:r>
          </a:p>
          <a:p>
            <a:pPr lvl="1">
              <a:buNone/>
            </a:pPr>
            <a:r>
              <a:rPr lang="en-US" i="1" dirty="0" smtClean="0"/>
              <a:t>({u</a:t>
            </a:r>
            <a:r>
              <a:rPr lang="en-US" i="1" baseline="-25000" dirty="0" smtClean="0"/>
              <a:t>t</a:t>
            </a:r>
            <a:r>
              <a:rPr lang="en-US" i="1" dirty="0" smtClean="0"/>
              <a:t>1, u</a:t>
            </a:r>
            <a:r>
              <a:rPr lang="en-US" i="1" baseline="-25000" dirty="0" smtClean="0"/>
              <a:t>t</a:t>
            </a:r>
            <a:r>
              <a:rPr lang="en-US" i="1" dirty="0" smtClean="0"/>
              <a:t>2}∈ friends(s))∧(u</a:t>
            </a:r>
            <a:r>
              <a:rPr lang="en-US" i="1" baseline="-25000" dirty="0" smtClean="0"/>
              <a:t>t</a:t>
            </a:r>
            <a:r>
              <a:rPr lang="en-US" i="1" dirty="0" smtClean="0"/>
              <a:t>2 ∉ friends(u</a:t>
            </a:r>
            <a:r>
              <a:rPr lang="en-US" i="1" baseline="-25000" dirty="0" smtClean="0"/>
              <a:t>t</a:t>
            </a:r>
            <a:r>
              <a:rPr lang="en-US" i="1" dirty="0" smtClean="0"/>
              <a:t>1))∧</a:t>
            </a:r>
          </a:p>
          <a:p>
            <a:pPr lvl="1">
              <a:buNone/>
            </a:pPr>
            <a:r>
              <a:rPr lang="en-US" i="1" dirty="0" smtClean="0"/>
              <a:t>(u</a:t>
            </a:r>
            <a:r>
              <a:rPr lang="en-US" i="1" baseline="-25000" dirty="0" smtClean="0"/>
              <a:t>t</a:t>
            </a:r>
            <a:r>
              <a:rPr lang="en-US" i="1" dirty="0" smtClean="0"/>
              <a:t>1 ∉ friends(u</a:t>
            </a:r>
            <a:r>
              <a:rPr lang="en-US" i="1" baseline="-25000" dirty="0" smtClean="0"/>
              <a:t>t</a:t>
            </a:r>
            <a:r>
              <a:rPr lang="en-US" i="1" dirty="0" smtClean="0"/>
              <a:t>2))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Characteristics</a:t>
            </a:r>
          </a:p>
          <a:p>
            <a:pPr lvl="1"/>
            <a:r>
              <a:rPr lang="en-US" dirty="0" smtClean="0"/>
              <a:t>Social computing systems (SCS) provide services to promote information sharing by utilizing user activity information and shared contents</a:t>
            </a:r>
          </a:p>
          <a:p>
            <a:pPr lvl="2"/>
            <a:r>
              <a:rPr lang="en-US" dirty="0" smtClean="0"/>
              <a:t>Best seller, friends recommendation, friend activity notification, location-based service</a:t>
            </a:r>
          </a:p>
          <a:p>
            <a:pPr lvl="1"/>
            <a:r>
              <a:rPr lang="en-US" dirty="0" smtClean="0"/>
              <a:t>Both user and SCS provide/access information to be shared</a:t>
            </a:r>
          </a:p>
          <a:p>
            <a:pPr lvl="1"/>
            <a:r>
              <a:rPr lang="en-US" dirty="0" smtClean="0"/>
              <a:t>A user wants to control other user’s or </a:t>
            </a:r>
            <a:r>
              <a:rPr lang="en-US" dirty="0" err="1" smtClean="0"/>
              <a:t>SCS’s</a:t>
            </a:r>
            <a:r>
              <a:rPr lang="en-US" dirty="0" smtClean="0"/>
              <a:t> activities against shared information or users related to her </a:t>
            </a:r>
          </a:p>
          <a:p>
            <a:pPr lvl="1"/>
            <a:r>
              <a:rPr lang="en-US" dirty="0" smtClean="0"/>
              <a:t>User wants to protect their privacy</a:t>
            </a:r>
          </a:p>
          <a:p>
            <a:pPr lvl="1"/>
            <a:r>
              <a:rPr lang="en-US" dirty="0" smtClean="0"/>
              <a:t>Both resource and user as a target of activity</a:t>
            </a:r>
          </a:p>
          <a:p>
            <a:pPr lvl="2"/>
            <a:r>
              <a:rPr lang="en-US" dirty="0" smtClean="0"/>
              <a:t>Alice pokes bob, a buyer rates sellers </a:t>
            </a:r>
          </a:p>
          <a:p>
            <a:pPr lvl="1"/>
            <a:r>
              <a:rPr lang="en-US" dirty="0" smtClean="0"/>
              <a:t>A user’s activity influences access control decisions</a:t>
            </a:r>
          </a:p>
          <a:p>
            <a:pPr lvl="2"/>
            <a:r>
              <a:rPr lang="en-US" dirty="0" smtClean="0"/>
              <a:t>Rating based popularity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activity-centric access control framework for security and privacy in social computing systems.</a:t>
            </a:r>
          </a:p>
          <a:p>
            <a:endParaRPr lang="en-US" dirty="0" smtClean="0"/>
          </a:p>
          <a:p>
            <a:r>
              <a:rPr lang="en-US" dirty="0" smtClean="0"/>
              <a:t>Developed initial models for user activity controls and session management.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in SCS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No traditional access control can cover all the controls necessary for SCS</a:t>
            </a:r>
          </a:p>
          <a:p>
            <a:r>
              <a:rPr lang="en-US" dirty="0" smtClean="0"/>
              <a:t>Activity as a key concept for access control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Why Activity-centric?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Multiple kinds of activities (in addition to user’s general usage activity against resource) that have to be controlled.</a:t>
            </a:r>
          </a:p>
          <a:p>
            <a:pPr lvl="2"/>
            <a:r>
              <a:rPr lang="en-US" dirty="0" smtClean="0"/>
              <a:t>User’s usage/control activity on user/resource, </a:t>
            </a:r>
            <a:r>
              <a:rPr lang="en-US" dirty="0" err="1" smtClean="0"/>
              <a:t>SCS’s</a:t>
            </a:r>
            <a:r>
              <a:rPr lang="en-US" dirty="0" smtClean="0"/>
              <a:t> service/control activities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A user’s usage/control activity influences </a:t>
            </a:r>
            <a:r>
              <a:rPr lang="en-US" dirty="0" err="1" smtClean="0">
                <a:solidFill>
                  <a:srgbClr val="008000"/>
                </a:solidFill>
              </a:rPr>
              <a:t>SCS’s</a:t>
            </a:r>
            <a:r>
              <a:rPr lang="en-US" dirty="0" smtClean="0">
                <a:solidFill>
                  <a:srgbClr val="008000"/>
                </a:solidFill>
              </a:rPr>
              <a:t> control decision on own and other users’ activities as well as SCS activities.</a:t>
            </a:r>
          </a:p>
          <a:p>
            <a:pPr lvl="2"/>
            <a:r>
              <a:rPr lang="en-US" dirty="0" smtClean="0"/>
              <a:t>Once Alice invites Bob as a friend, Bob is allowed to see Alice’s information</a:t>
            </a:r>
          </a:p>
          <a:p>
            <a:pPr lvl="2"/>
            <a:r>
              <a:rPr lang="en-US" dirty="0" smtClean="0"/>
              <a:t>If Alice is a friend of Bob and Bob become a friend of Chris, 1) if Chris allows friends of friends to his contents, Alice can access Chris’s contents; 2) SCS can recommend Chris and Alice as a friend </a:t>
            </a:r>
          </a:p>
          <a:p>
            <a:pPr lvl="2"/>
            <a:r>
              <a:rPr lang="en-US" dirty="0" smtClean="0"/>
              <a:t>Buyers’ ratings on a seller may collectively used to control the seller’s sale activity.  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Taxonomy in 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69" y="1390528"/>
            <a:ext cx="8693894" cy="45136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User’s Usage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941" y="1417638"/>
            <a:ext cx="8542903" cy="4708525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Usage Activity on Resources</a:t>
            </a:r>
          </a:p>
          <a:p>
            <a:pPr lvl="1"/>
            <a:r>
              <a:rPr lang="en-US" sz="2000" dirty="0" smtClean="0"/>
              <a:t>Read/view shared comments/photos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Typical Focus of Access Control</a:t>
            </a:r>
          </a:p>
          <a:p>
            <a:endParaRPr lang="en-US" sz="2800" dirty="0" smtClean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rgbClr val="008000"/>
                </a:solidFill>
              </a:rPr>
              <a:t>Usage Activity on Users</a:t>
            </a:r>
          </a:p>
          <a:p>
            <a:pPr lvl="1"/>
            <a:r>
              <a:rPr lang="en-US" sz="2000" dirty="0" smtClean="0"/>
              <a:t>Poke, recommend friends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User’s Control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008000"/>
                </a:solidFill>
              </a:rPr>
              <a:t>Control Activity on Resources</a:t>
            </a:r>
          </a:p>
          <a:p>
            <a:pPr lvl="1"/>
            <a:r>
              <a:rPr lang="en-US" sz="1800" dirty="0" smtClean="0"/>
              <a:t>By changing attributes and policies of resources</a:t>
            </a:r>
          </a:p>
          <a:p>
            <a:pPr lvl="1"/>
            <a:r>
              <a:rPr lang="en-US" sz="1800" dirty="0" smtClean="0"/>
              <a:t>set a resource as a violent content (attribute), accessible only by direct friends (policy)</a:t>
            </a:r>
          </a:p>
          <a:p>
            <a:pPr lvl="1"/>
            <a:r>
              <a:rPr lang="en-US" sz="1800" dirty="0" smtClean="0"/>
              <a:t>Parents can set attributes and policies of children’s resources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Focus of Discretionary Access Control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Control Activity on Users</a:t>
            </a:r>
          </a:p>
          <a:p>
            <a:pPr lvl="1"/>
            <a:r>
              <a:rPr lang="en-US" sz="1800" dirty="0" smtClean="0"/>
              <a:t>By changing user attributes and policies</a:t>
            </a:r>
          </a:p>
          <a:p>
            <a:pPr lvl="1"/>
            <a:r>
              <a:rPr lang="en-US" sz="1800" dirty="0" smtClean="0"/>
              <a:t>To control activity performed by/against a particular user (self or other related users) without knowing a particular resource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Control Activity on Sessions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</a:rPr>
              <a:t>By controlling session attributes and policies that are inherited from a user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SCS’s</a:t>
            </a:r>
            <a:r>
              <a:rPr lang="en-US" dirty="0" smtClean="0"/>
              <a:t> (Automated)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Service Activities</a:t>
            </a:r>
          </a:p>
          <a:p>
            <a:pPr lvl="1"/>
            <a:r>
              <a:rPr lang="en-US" dirty="0" smtClean="0"/>
              <a:t>To promote users’ social interactions and information sharing</a:t>
            </a:r>
          </a:p>
          <a:p>
            <a:pPr lvl="1"/>
            <a:r>
              <a:rPr lang="en-US" dirty="0" smtClean="0"/>
              <a:t>Friends recommendation, friend activity notification, location-based coupons, most-viewed videos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Control Activities</a:t>
            </a:r>
          </a:p>
          <a:p>
            <a:pPr lvl="1"/>
            <a:r>
              <a:rPr lang="en-US" dirty="0" smtClean="0"/>
              <a:t>Through managing policies and attributes of users, resources and sessions</a:t>
            </a:r>
          </a:p>
          <a:p>
            <a:pPr lvl="1"/>
            <a:r>
              <a:rPr lang="en-US" dirty="0" smtClean="0"/>
              <a:t>User rating-based seller trustworthiness or product popularity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Decision Activities</a:t>
            </a:r>
          </a:p>
          <a:p>
            <a:pPr lvl="1"/>
            <a:r>
              <a:rPr lang="en-US" dirty="0" smtClean="0"/>
              <a:t>SCS evaluates requests for user’s usage and control activities as well as </a:t>
            </a:r>
            <a:r>
              <a:rPr lang="en-US" dirty="0" err="1" smtClean="0"/>
              <a:t>SCS’s</a:t>
            </a:r>
            <a:r>
              <a:rPr lang="en-US" dirty="0" smtClean="0"/>
              <a:t> service and control activities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Activity(-centric Access) Control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To capture various users and SCS activities and their influences on control decisions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To support controls on various access/usage and control activities in SCS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To support personalized user privacy control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To support automated management of SCS services and controls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ACON Framework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959" y="1600199"/>
            <a:ext cx="6404350" cy="4981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52985</TotalTime>
  <Words>1518</Words>
  <Application>Microsoft Office PowerPoint</Application>
  <PresentationFormat>On-screen Show (4:3)</PresentationFormat>
  <Paragraphs>164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ICS_ppt_template</vt:lpstr>
      <vt:lpstr>ICS_ppt_template3</vt:lpstr>
      <vt:lpstr>ICS_ppt_template</vt:lpstr>
      <vt:lpstr>ICS_ppt_template3</vt:lpstr>
      <vt:lpstr>ACON: Activity-Centric Access Control for Social Computing</vt:lpstr>
      <vt:lpstr>Social Computing</vt:lpstr>
      <vt:lpstr>Activities in SCS</vt:lpstr>
      <vt:lpstr>Activity Taxonomy in SCS</vt:lpstr>
      <vt:lpstr>User’s Usage Activities</vt:lpstr>
      <vt:lpstr>User’s Control Activities</vt:lpstr>
      <vt:lpstr>SCS’s (Automated) Activities</vt:lpstr>
      <vt:lpstr>Activity(-centric Access) Control Framework</vt:lpstr>
      <vt:lpstr>ACON Framework</vt:lpstr>
      <vt:lpstr>ACON Framework Components</vt:lpstr>
      <vt:lpstr>ACON Framework Components (cont)</vt:lpstr>
      <vt:lpstr>ACON Framework Components (cont)</vt:lpstr>
      <vt:lpstr>ACON Framework Characteristics</vt:lpstr>
      <vt:lpstr>ACONuser Model – User Activity Control</vt:lpstr>
      <vt:lpstr>ACONuser Model – User Activity Control</vt:lpstr>
      <vt:lpstr>ACONuser Model – User Activity Control</vt:lpstr>
      <vt:lpstr>ACONuser Model – Session Management</vt:lpstr>
      <vt:lpstr>ACONuser Model – Session Management</vt:lpstr>
      <vt:lpstr>Examples</vt:lpstr>
      <vt:lpstr>Summary</vt:lpstr>
    </vt:vector>
  </TitlesOfParts>
  <Company>UTSA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 </dc:title>
  <dc:creator>Jae Park</dc:creator>
  <cp:lastModifiedBy> </cp:lastModifiedBy>
  <cp:revision>28</cp:revision>
  <cp:lastPrinted>2011-08-11T18:46:40Z</cp:lastPrinted>
  <dcterms:created xsi:type="dcterms:W3CDTF">2011-07-28T15:46:27Z</dcterms:created>
  <dcterms:modified xsi:type="dcterms:W3CDTF">2011-08-23T17:46:38Z</dcterms:modified>
</cp:coreProperties>
</file>