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80" r:id="rId5"/>
    <p:sldId id="258" r:id="rId6"/>
    <p:sldId id="262" r:id="rId7"/>
    <p:sldId id="265" r:id="rId8"/>
    <p:sldId id="266" r:id="rId9"/>
    <p:sldId id="264" r:id="rId10"/>
    <p:sldId id="279" r:id="rId11"/>
    <p:sldId id="267" r:id="rId12"/>
    <p:sldId id="281" r:id="rId13"/>
    <p:sldId id="271" r:id="rId14"/>
    <p:sldId id="272" r:id="rId15"/>
    <p:sldId id="278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6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0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9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0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9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2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6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6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3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9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2CF8B-90A3-48E1-90AE-90944F2B475A}" type="datetimeFigureOut">
              <a:rPr lang="en-US" smtClean="0"/>
              <a:pPr/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68FB6-2AB8-4937-BC9B-39A5F06D86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3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Analyzing Malware Detection Effectiveness with Multiple Anti-Malware Programs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4114800"/>
            <a:ext cx="1981200" cy="8382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008000"/>
                </a:solidFill>
              </a:rPr>
              <a:t>Shouhuai</a:t>
            </a:r>
            <a:r>
              <a:rPr lang="en-US" sz="2400" b="1" dirty="0" smtClean="0">
                <a:solidFill>
                  <a:srgbClr val="008000"/>
                </a:solidFill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</a:rPr>
              <a:t>Xu</a:t>
            </a:r>
            <a:endParaRPr lang="en-US" sz="2400" b="1" dirty="0" smtClean="0">
              <a:solidFill>
                <a:srgbClr val="008000"/>
              </a:solidFill>
            </a:endParaRPr>
          </a:p>
          <a:p>
            <a:r>
              <a:rPr lang="en-US" sz="2400" b="1" dirty="0" smtClean="0">
                <a:solidFill>
                  <a:srgbClr val="008000"/>
                </a:solidFill>
              </a:rPr>
              <a:t>CS @ UTSA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019800" y="4114800"/>
            <a:ext cx="20574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Ravi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Sandhu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="1" dirty="0" smtClean="0">
                <a:solidFill>
                  <a:srgbClr val="0000FF"/>
                </a:solidFill>
              </a:rPr>
              <a:t>ICS @ UTSA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43000" y="4114800"/>
            <a:ext cx="23622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Jose A. Morales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="1" dirty="0" smtClean="0">
                <a:solidFill>
                  <a:srgbClr val="0000FF"/>
                </a:solidFill>
              </a:rPr>
              <a:t>SEI @ CMU</a:t>
            </a:r>
          </a:p>
        </p:txBody>
      </p:sp>
    </p:spTree>
    <p:extLst>
      <p:ext uri="{BB962C8B-B14F-4D97-AF65-F5344CB8AC3E}">
        <p14:creationId xmlns:p14="http://schemas.microsoft.com/office/powerpoint/2010/main" val="297542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Experiments Setup (cont.)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315200" cy="3733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500 malware samples 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00FF"/>
                </a:solidFill>
              </a:rPr>
              <a:t>worms, </a:t>
            </a:r>
            <a:r>
              <a:rPr lang="en-US" b="1" dirty="0" err="1" smtClean="0">
                <a:solidFill>
                  <a:srgbClr val="0000FF"/>
                </a:solidFill>
              </a:rPr>
              <a:t>rootkits</a:t>
            </a:r>
            <a:r>
              <a:rPr lang="en-US" b="1" dirty="0" smtClean="0">
                <a:solidFill>
                  <a:srgbClr val="0000FF"/>
                </a:solidFill>
              </a:rPr>
              <a:t>, bots, backdoors, password stealers, malware </a:t>
            </a:r>
            <a:r>
              <a:rPr lang="en-US" b="1" dirty="0" err="1" smtClean="0">
                <a:solidFill>
                  <a:srgbClr val="0000FF"/>
                </a:solidFill>
              </a:rPr>
              <a:t>downloaders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75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Experimental Results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20"/>
            <a:ext cx="4525588" cy="452628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200" y="1676400"/>
            <a:ext cx="4389120" cy="16459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575149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</a:rPr>
              <a:t>Among the 500 malwares, the numbers of malwares detected &amp; cleaned by the anti-malware programs.</a:t>
            </a:r>
            <a:endParaRPr lang="en-US" sz="2800" b="1" dirty="0">
              <a:solidFill>
                <a:srgbClr val="008000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648200" y="685800"/>
            <a:ext cx="4495800" cy="4953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FF"/>
                </a:solidFill>
              </a:rPr>
              <a:t>Using multiple anti-malware programs does increase detection and cleaning up capability, despite some kind of diminishing return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00FF"/>
                </a:solidFill>
              </a:rPr>
              <a:t>Sometimes 3 anti-malware programs may not be sufficient (need to be verified by 4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th</a:t>
            </a:r>
            <a:r>
              <a:rPr lang="en-US" sz="2400" b="1" dirty="0" smtClean="0">
                <a:solidFill>
                  <a:srgbClr val="0000FF"/>
                </a:solidFill>
              </a:rPr>
              <a:t> anti-malware program)</a:t>
            </a:r>
          </a:p>
        </p:txBody>
      </p:sp>
    </p:spTree>
    <p:extLst>
      <p:ext uri="{BB962C8B-B14F-4D97-AF65-F5344CB8AC3E}">
        <p14:creationId xmlns:p14="http://schemas.microsoft.com/office/powerpoint/2010/main" val="146376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Experimental Results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751493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</a:rPr>
              <a:t>Among the 500 malwares, the numbers of malwares detected &amp; cleaned by the anti-malware programs.</a:t>
            </a:r>
            <a:endParaRPr lang="en-US" sz="2800" b="1" dirty="0">
              <a:solidFill>
                <a:srgbClr val="008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4572000" cy="44958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6200" y="1642406"/>
            <a:ext cx="4389120" cy="16565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95800" y="762000"/>
            <a:ext cx="4800600" cy="4876800"/>
          </a:xfrm>
        </p:spPr>
        <p:txBody>
          <a:bodyPr>
            <a:noAutofit/>
          </a:bodyPr>
          <a:lstStyle/>
          <a:p>
            <a:pPr marL="514350" indent="-514350">
              <a:lnSpc>
                <a:spcPts val="3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FF"/>
                </a:solidFill>
              </a:rPr>
              <a:t>Make sure anti-malware program installed in clean state</a:t>
            </a:r>
          </a:p>
          <a:p>
            <a:pPr marL="514350" indent="-514350">
              <a:lnSpc>
                <a:spcPts val="3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00FF"/>
                </a:solidFill>
              </a:rPr>
              <a:t>Anti-malware program installed in already compromised systems have high false-negatives </a:t>
            </a:r>
          </a:p>
          <a:p>
            <a:pPr marL="514350" indent="-514350">
              <a:lnSpc>
                <a:spcPts val="3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FF"/>
                </a:solidFill>
              </a:rPr>
              <a:t>Tested </a:t>
            </a:r>
            <a:r>
              <a:rPr lang="en-US" sz="2400" b="1" dirty="0">
                <a:solidFill>
                  <a:srgbClr val="FF00FF"/>
                </a:solidFill>
              </a:rPr>
              <a:t>anti-malware </a:t>
            </a:r>
            <a:r>
              <a:rPr lang="en-US" sz="2400" b="1" dirty="0" err="1" smtClean="0">
                <a:solidFill>
                  <a:srgbClr val="FF00FF"/>
                </a:solidFill>
              </a:rPr>
              <a:t>progams</a:t>
            </a:r>
            <a:r>
              <a:rPr lang="en-US" sz="2400" b="1" dirty="0" smtClean="0">
                <a:solidFill>
                  <a:srgbClr val="FF00FF"/>
                </a:solidFill>
              </a:rPr>
              <a:t> </a:t>
            </a:r>
            <a:r>
              <a:rPr lang="en-US" sz="2400" b="1" dirty="0">
                <a:solidFill>
                  <a:srgbClr val="FF00FF"/>
                </a:solidFill>
              </a:rPr>
              <a:t>seem to </a:t>
            </a:r>
            <a:r>
              <a:rPr lang="en-US" sz="2400" b="1" dirty="0" smtClean="0">
                <a:solidFill>
                  <a:srgbClr val="FF00FF"/>
                </a:solidFill>
              </a:rPr>
              <a:t>lack a </a:t>
            </a:r>
            <a:r>
              <a:rPr lang="en-US" sz="2400" b="1" dirty="0">
                <a:solidFill>
                  <a:srgbClr val="FF00FF"/>
                </a:solidFill>
              </a:rPr>
              <a:t>self-defense </a:t>
            </a:r>
            <a:r>
              <a:rPr lang="en-US" sz="2400" b="1" dirty="0" smtClean="0">
                <a:solidFill>
                  <a:srgbClr val="FF00FF"/>
                </a:solidFill>
              </a:rPr>
              <a:t>mechanisms</a:t>
            </a:r>
          </a:p>
          <a:p>
            <a:pPr marL="514350" indent="-514350">
              <a:lnSpc>
                <a:spcPts val="3000"/>
              </a:lnSpc>
              <a:buFont typeface="Wingdings" pitchFamily="2" charset="2"/>
              <a:buChar char="q"/>
            </a:pPr>
            <a:r>
              <a:rPr lang="en-US" sz="2400" b="1" dirty="0">
                <a:solidFill>
                  <a:srgbClr val="0000FF"/>
                </a:solidFill>
              </a:rPr>
              <a:t>Malware running in </a:t>
            </a:r>
            <a:r>
              <a:rPr lang="en-US" sz="2400" b="1" dirty="0" smtClean="0">
                <a:solidFill>
                  <a:srgbClr val="0000FF"/>
                </a:solidFill>
              </a:rPr>
              <a:t>a </a:t>
            </a:r>
            <a:r>
              <a:rPr lang="en-US" sz="2400" b="1" dirty="0">
                <a:solidFill>
                  <a:srgbClr val="0000FF"/>
                </a:solidFill>
              </a:rPr>
              <a:t>system may block </a:t>
            </a:r>
            <a:r>
              <a:rPr lang="en-US" sz="2400" b="1" dirty="0" smtClean="0">
                <a:solidFill>
                  <a:srgbClr val="0000FF"/>
                </a:solidFill>
              </a:rPr>
              <a:t>access </a:t>
            </a:r>
            <a:r>
              <a:rPr lang="en-US" sz="2400" b="1" dirty="0">
                <a:solidFill>
                  <a:srgbClr val="0000FF"/>
                </a:solidFill>
              </a:rPr>
              <a:t>to resources </a:t>
            </a:r>
            <a:r>
              <a:rPr lang="en-US" sz="2400" b="1" dirty="0" smtClean="0">
                <a:solidFill>
                  <a:srgbClr val="0000FF"/>
                </a:solidFill>
              </a:rPr>
              <a:t>needed by anti-malware</a:t>
            </a:r>
          </a:p>
        </p:txBody>
      </p:sp>
    </p:spTree>
    <p:extLst>
      <p:ext uri="{BB962C8B-B14F-4D97-AF65-F5344CB8AC3E}">
        <p14:creationId xmlns:p14="http://schemas.microsoft.com/office/powerpoint/2010/main" val="146376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How Many Anti-Malware Tools Are Sufficient?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620000" cy="3810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Based on experimental results (</a:t>
            </a:r>
            <a:r>
              <a:rPr lang="en-US" sz="2800" b="1" dirty="0" smtClean="0">
                <a:solidFill>
                  <a:srgbClr val="FF0000"/>
                </a:solidFill>
              </a:rPr>
              <a:t>based on 500 malware samples only</a:t>
            </a:r>
            <a:r>
              <a:rPr lang="en-US" sz="2800" b="1" dirty="0" smtClean="0">
                <a:solidFill>
                  <a:srgbClr val="0000FF"/>
                </a:solidFill>
              </a:rPr>
              <a:t>):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00FF"/>
                </a:solidFill>
              </a:rPr>
              <a:t>1 is occasionally ok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00FF"/>
                </a:solidFill>
              </a:rPr>
              <a:t>2 minimum for low protection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00FF"/>
                </a:solidFill>
              </a:rPr>
              <a:t>3+ for medium+ protection</a:t>
            </a:r>
          </a:p>
        </p:txBody>
      </p:sp>
    </p:spTree>
    <p:extLst>
      <p:ext uri="{BB962C8B-B14F-4D97-AF65-F5344CB8AC3E}">
        <p14:creationId xmlns:p14="http://schemas.microsoft.com/office/powerpoint/2010/main" val="315174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Summary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51054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Current individual anti-malware programs do not provide sufficient protection</a:t>
            </a:r>
          </a:p>
          <a:p>
            <a:pPr marL="91440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8000"/>
                </a:solidFill>
              </a:rPr>
              <a:t>Despite some anti-malware programs worked well with the 500 malware samples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Using multiple anti-malware programs together can improve protection</a:t>
            </a:r>
          </a:p>
          <a:p>
            <a:pPr marL="91440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8000"/>
                </a:solidFill>
              </a:rPr>
              <a:t>Need to test with much larger malware sets</a:t>
            </a:r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The Challenge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3434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FF"/>
                </a:solidFill>
              </a:rPr>
              <a:t>Implication: Current anti-malware technology is not sufficient</a:t>
            </a:r>
          </a:p>
          <a:p>
            <a:pPr marL="514350" indent="-514350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00FF"/>
                </a:solidFill>
              </a:rPr>
              <a:t>We need revolutionary technology in combating malware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00FF"/>
                </a:solidFill>
              </a:rPr>
              <a:t>We have to</a:t>
            </a:r>
          </a:p>
          <a:p>
            <a:pPr marL="514350" indent="-514350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8000"/>
                </a:solidFill>
              </a:rPr>
              <a:t>How?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</a:rPr>
              <a:t>Things can be worse: Our another study showed that there are malwares that can evade perhaps all anti-malware programs</a:t>
            </a:r>
            <a:endParaRPr lang="en-US" sz="24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4419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Thanks!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Questions or Comments?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3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Roadmap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5638800" cy="31242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Motivation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Experimental Methodology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Experimental Results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Summary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Motivation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772400" cy="3733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We all are victims of computer malware.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We all use anti-malware programs.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Most of us, if not all, use a single anti-malware program (for economic reason).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Motivation (cont.)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620000" cy="3886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Is one anti-malware program sufficient?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If not, how many?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How critical is it to install anti-malware program in clean state?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>
              <a:solidFill>
                <a:srgbClr val="0000FF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>
              <a:solidFill>
                <a:srgbClr val="0000FF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The Ideal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5626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Ideally, an anti-malware program can </a:t>
            </a:r>
            <a:r>
              <a:rPr lang="en-US" b="1" dirty="0" smtClean="0">
                <a:solidFill>
                  <a:srgbClr val="FF0000"/>
                </a:solidFill>
              </a:rPr>
              <a:t>detect</a:t>
            </a:r>
            <a:r>
              <a:rPr lang="en-US" b="1" dirty="0" smtClean="0">
                <a:solidFill>
                  <a:srgbClr val="0000FF"/>
                </a:solidFill>
              </a:rPr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clean</a:t>
            </a:r>
            <a:r>
              <a:rPr lang="en-US" b="1" dirty="0" smtClean="0">
                <a:solidFill>
                  <a:srgbClr val="0000FF"/>
                </a:solidFill>
              </a:rPr>
              <a:t> all malwares in a system (</a:t>
            </a:r>
            <a:r>
              <a:rPr lang="en-US" b="1" dirty="0" err="1" smtClean="0">
                <a:solidFill>
                  <a:srgbClr val="FF00FF"/>
                </a:solidFill>
              </a:rPr>
              <a:t>undecidability</a:t>
            </a:r>
            <a:r>
              <a:rPr lang="en-US" b="1" dirty="0" smtClean="0">
                <a:solidFill>
                  <a:srgbClr val="FF00FF"/>
                </a:solidFill>
              </a:rPr>
              <a:t>!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An anti-malware program C</a:t>
            </a:r>
            <a:r>
              <a:rPr lang="en-US" b="1" baseline="-25000" dirty="0" smtClean="0">
                <a:solidFill>
                  <a:srgbClr val="0000FF"/>
                </a:solidFill>
              </a:rPr>
              <a:t>1</a:t>
            </a:r>
            <a:r>
              <a:rPr lang="en-US" b="1" dirty="0" smtClean="0">
                <a:solidFill>
                  <a:srgbClr val="0000FF"/>
                </a:solidFill>
              </a:rPr>
              <a:t> is competent if for every input S=S</a:t>
            </a:r>
            <a:r>
              <a:rPr lang="en-US" b="1" baseline="-25000" dirty="0" smtClean="0">
                <a:solidFill>
                  <a:srgbClr val="0000FF"/>
                </a:solidFill>
              </a:rPr>
              <a:t>0</a:t>
            </a:r>
            <a:r>
              <a:rPr lang="en-US" b="1" dirty="0" smtClean="0">
                <a:solidFill>
                  <a:srgbClr val="0000FF"/>
                </a:solidFill>
              </a:rPr>
              <a:t> it holds that after applying C</a:t>
            </a:r>
            <a:r>
              <a:rPr lang="en-US" b="1" baseline="-25000" dirty="0" smtClean="0">
                <a:solidFill>
                  <a:srgbClr val="0000FF"/>
                </a:solidFill>
              </a:rPr>
              <a:t>1</a:t>
            </a:r>
            <a:r>
              <a:rPr lang="en-US" b="1" dirty="0" smtClean="0">
                <a:solidFill>
                  <a:srgbClr val="0000FF"/>
                </a:solidFill>
              </a:rPr>
              <a:t>, no others can detect any more malware.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>
              <a:solidFill>
                <a:srgbClr val="0000FF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FF"/>
                </a:solidFill>
              </a:rPr>
              <a:t>Caveat: What is the ground truth?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029200"/>
            <a:ext cx="8001000" cy="64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0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Reality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87963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The above idea can be extended to multiple programs that work collectively.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Incompetence can be caused by 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00FF"/>
                </a:solidFill>
              </a:rPr>
              <a:t>Incompetent detection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00FF"/>
                </a:solidFill>
              </a:rPr>
              <a:t>Incompetent cleaning up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2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Experiment 1: Install Anti-Malware Programs in Clean State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8742028" cy="3200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1828800"/>
            <a:ext cx="1752600" cy="9144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10400" y="3352800"/>
            <a:ext cx="1752600" cy="8382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52578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Caveat: some malware may not do bad things until after running for more than 3 minutes or upon detecting the presence of VM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86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Experiment 2: Install Anti-Malware Programs in Possibly Compromised State</a:t>
            </a:r>
            <a:endParaRPr lang="en-US" sz="4000" b="1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0"/>
            <a:ext cx="8915400" cy="3352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4600" y="1752600"/>
            <a:ext cx="1828800" cy="9144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2578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Caveat: some malware may not do bad things until after running for more than 3 minutes or upon detecting the presence of VM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41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Experiments Setup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4864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Tested two sets of 3 anti-malware programs: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8000"/>
                </a:solidFill>
              </a:rPr>
              <a:t>1</a:t>
            </a:r>
            <a:r>
              <a:rPr lang="en-US" b="1" baseline="30000" dirty="0" smtClean="0">
                <a:solidFill>
                  <a:srgbClr val="008000"/>
                </a:solidFill>
              </a:rPr>
              <a:t>st</a:t>
            </a:r>
            <a:r>
              <a:rPr lang="en-US" b="1" dirty="0" smtClean="0">
                <a:solidFill>
                  <a:srgbClr val="008000"/>
                </a:solidFill>
              </a:rPr>
              <a:t> set: </a:t>
            </a:r>
            <a:r>
              <a:rPr lang="en-US" sz="2800" b="1" dirty="0" smtClean="0">
                <a:solidFill>
                  <a:srgbClr val="008000"/>
                </a:solidFill>
              </a:rPr>
              <a:t>ESET, AVG, </a:t>
            </a:r>
            <a:r>
              <a:rPr lang="en-US" sz="2800" b="1" dirty="0" err="1" smtClean="0">
                <a:solidFill>
                  <a:srgbClr val="008000"/>
                </a:solidFill>
              </a:rPr>
              <a:t>Zonealarm</a:t>
            </a:r>
            <a:endParaRPr lang="en-US" sz="2800" b="1" dirty="0" smtClean="0">
              <a:solidFill>
                <a:srgbClr val="008000"/>
              </a:solidFill>
            </a:endParaRP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8000"/>
                </a:solidFill>
              </a:rPr>
              <a:t>2</a:t>
            </a:r>
            <a:r>
              <a:rPr lang="en-US" b="1" baseline="30000" dirty="0" smtClean="0">
                <a:solidFill>
                  <a:srgbClr val="008000"/>
                </a:solidFill>
              </a:rPr>
              <a:t>nd</a:t>
            </a:r>
            <a:r>
              <a:rPr lang="en-US" b="1" dirty="0" smtClean="0">
                <a:solidFill>
                  <a:srgbClr val="008000"/>
                </a:solidFill>
              </a:rPr>
              <a:t> set: </a:t>
            </a:r>
            <a:r>
              <a:rPr lang="en-US" sz="2800" b="1" dirty="0" err="1" smtClean="0">
                <a:solidFill>
                  <a:srgbClr val="008000"/>
                </a:solidFill>
              </a:rPr>
              <a:t>Kaspersky</a:t>
            </a:r>
            <a:r>
              <a:rPr lang="en-US" sz="2800" b="1" dirty="0" smtClean="0">
                <a:solidFill>
                  <a:srgbClr val="008000"/>
                </a:solidFill>
              </a:rPr>
              <a:t>, G-data, </a:t>
            </a:r>
            <a:r>
              <a:rPr lang="en-US" sz="2800" b="1" dirty="0" err="1" smtClean="0">
                <a:solidFill>
                  <a:srgbClr val="008000"/>
                </a:solidFill>
              </a:rPr>
              <a:t>Bitdefender</a:t>
            </a:r>
            <a:endParaRPr lang="en-US" sz="2800" b="1" dirty="0" smtClean="0">
              <a:solidFill>
                <a:srgbClr val="008000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Tested all permutations of each set: 3!=6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Experiments c</a:t>
            </a:r>
            <a:r>
              <a:rPr lang="en-US" b="1" dirty="0" smtClean="0">
                <a:solidFill>
                  <a:srgbClr val="0000FF"/>
                </a:solidFill>
              </a:rPr>
              <a:t>arried out in </a:t>
            </a:r>
            <a:r>
              <a:rPr lang="en-US" b="1" dirty="0" err="1" smtClean="0">
                <a:solidFill>
                  <a:srgbClr val="0000FF"/>
                </a:solidFill>
              </a:rPr>
              <a:t>Vmware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</a:p>
          <a:p>
            <a:pPr marL="971550" lvl="1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8000"/>
                </a:solidFill>
              </a:rPr>
              <a:t>Running Windows 7 OS freshly installed to assure clean-state environment</a:t>
            </a:r>
          </a:p>
        </p:txBody>
      </p:sp>
    </p:spTree>
    <p:extLst>
      <p:ext uri="{BB962C8B-B14F-4D97-AF65-F5344CB8AC3E}">
        <p14:creationId xmlns:p14="http://schemas.microsoft.com/office/powerpoint/2010/main" val="284275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5201</TotalTime>
  <Words>537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Analyzing Malware Detection Effectiveness with Multiple Anti-Malware Programs</vt:lpstr>
      <vt:lpstr>Roadmap</vt:lpstr>
      <vt:lpstr>Motivation</vt:lpstr>
      <vt:lpstr>Motivation (cont.)</vt:lpstr>
      <vt:lpstr>The Ideal</vt:lpstr>
      <vt:lpstr>The Reality</vt:lpstr>
      <vt:lpstr>Experiment 1: Install Anti-Malware Programs in Clean State</vt:lpstr>
      <vt:lpstr>Experiment 2: Install Anti-Malware Programs in Possibly Compromised State</vt:lpstr>
      <vt:lpstr>Experiments Setup</vt:lpstr>
      <vt:lpstr>Experiments Setup (cont.)</vt:lpstr>
      <vt:lpstr>Experimental Results</vt:lpstr>
      <vt:lpstr>Experimental Results</vt:lpstr>
      <vt:lpstr>How Many Anti-Malware Tools Are Sufficient?</vt:lpstr>
      <vt:lpstr>Summary</vt:lpstr>
      <vt:lpstr>The Challenge</vt:lpstr>
      <vt:lpstr> Thanks!   Questions or Comments?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Malware Detection Efficiency with Multiple Anti-Malware Programs</dc:title>
  <dc:creator>jamorales</dc:creator>
  <cp:lastModifiedBy>ravi</cp:lastModifiedBy>
  <cp:revision>69</cp:revision>
  <dcterms:created xsi:type="dcterms:W3CDTF">2012-12-11T22:50:09Z</dcterms:created>
  <dcterms:modified xsi:type="dcterms:W3CDTF">2013-07-26T20:52:17Z</dcterms:modified>
</cp:coreProperties>
</file>