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67275" cy="42794238"/>
  <p:notesSz cx="7315200" cy="9601200"/>
  <p:defaultTextStyle>
    <a:defPPr>
      <a:defRPr lang="en-US"/>
    </a:defPPr>
    <a:lvl1pPr marL="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1pPr>
    <a:lvl2pPr marL="1753453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2pPr>
    <a:lvl3pPr marL="350690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3pPr>
    <a:lvl4pPr marL="5260360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4pPr>
    <a:lvl5pPr marL="701381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5pPr>
    <a:lvl6pPr marL="8767267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6pPr>
    <a:lvl7pPr marL="10520721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7pPr>
    <a:lvl8pPr marL="12274174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8pPr>
    <a:lvl9pPr marL="14027628" algn="l" defTabSz="3506907" rtl="0" eaLnBrk="1" latinLnBrk="0" hangingPunct="1">
      <a:defRPr sz="690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>
        <p:scale>
          <a:sx n="16" d="100"/>
          <a:sy n="16" d="100"/>
        </p:scale>
        <p:origin x="-2261" y="-62"/>
      </p:cViewPr>
      <p:guideLst>
        <p:guide orient="horz" pos="13478"/>
        <p:guide pos="95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046" y="7003597"/>
            <a:ext cx="25727184" cy="14898735"/>
          </a:xfrm>
        </p:spPr>
        <p:txBody>
          <a:bodyPr anchor="b"/>
          <a:lstStyle>
            <a:lvl1pPr algn="ctr">
              <a:defRPr sz="198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7944"/>
            </a:lvl1pPr>
            <a:lvl2pPr marL="1513378" indent="0" algn="ctr">
              <a:buNone/>
              <a:defRPr sz="6620"/>
            </a:lvl2pPr>
            <a:lvl3pPr marL="3026755" indent="0" algn="ctr">
              <a:buNone/>
              <a:defRPr sz="5958"/>
            </a:lvl3pPr>
            <a:lvl4pPr marL="4540133" indent="0" algn="ctr">
              <a:buNone/>
              <a:defRPr sz="5296"/>
            </a:lvl4pPr>
            <a:lvl5pPr marL="6053511" indent="0" algn="ctr">
              <a:buNone/>
              <a:defRPr sz="5296"/>
            </a:lvl5pPr>
            <a:lvl6pPr marL="7566889" indent="0" algn="ctr">
              <a:buNone/>
              <a:defRPr sz="5296"/>
            </a:lvl6pPr>
            <a:lvl7pPr marL="9080266" indent="0" algn="ctr">
              <a:buNone/>
              <a:defRPr sz="5296"/>
            </a:lvl7pPr>
            <a:lvl8pPr marL="10593644" indent="0" algn="ctr">
              <a:buNone/>
              <a:defRPr sz="5296"/>
            </a:lvl8pPr>
            <a:lvl9pPr marL="12107022" indent="0" algn="ctr">
              <a:buNone/>
              <a:defRPr sz="529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7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349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0020" y="2278397"/>
            <a:ext cx="6526381" cy="3626613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0877" y="2278397"/>
            <a:ext cx="19200803" cy="3626613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367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74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112" y="10668854"/>
            <a:ext cx="26105525" cy="17801211"/>
          </a:xfrm>
        </p:spPr>
        <p:txBody>
          <a:bodyPr anchor="b"/>
          <a:lstStyle>
            <a:lvl1pPr>
              <a:defRPr sz="198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112" y="28638472"/>
            <a:ext cx="26105525" cy="9361236"/>
          </a:xfrm>
        </p:spPr>
        <p:txBody>
          <a:bodyPr/>
          <a:lstStyle>
            <a:lvl1pPr marL="0" indent="0">
              <a:buNone/>
              <a:defRPr sz="7944">
                <a:solidFill>
                  <a:schemeClr val="tx1"/>
                </a:solidFill>
              </a:defRPr>
            </a:lvl1pPr>
            <a:lvl2pPr marL="1513378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6755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3pPr>
            <a:lvl4pPr marL="4540133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4pPr>
            <a:lvl5pPr marL="6053511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5pPr>
            <a:lvl6pPr marL="7566889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6pPr>
            <a:lvl7pPr marL="9080266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7pPr>
            <a:lvl8pPr marL="10593644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8pPr>
            <a:lvl9pPr marL="12107022" indent="0">
              <a:buNone/>
              <a:defRPr sz="52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44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922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278406"/>
            <a:ext cx="26105525" cy="82715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4821" y="10490535"/>
            <a:ext cx="1280447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4821" y="15631784"/>
            <a:ext cx="12804474" cy="2299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2810" y="10490535"/>
            <a:ext cx="12867534" cy="5141249"/>
          </a:xfrm>
        </p:spPr>
        <p:txBody>
          <a:bodyPr anchor="b"/>
          <a:lstStyle>
            <a:lvl1pPr marL="0" indent="0">
              <a:buNone/>
              <a:defRPr sz="7944" b="1"/>
            </a:lvl1pPr>
            <a:lvl2pPr marL="1513378" indent="0">
              <a:buNone/>
              <a:defRPr sz="6620" b="1"/>
            </a:lvl2pPr>
            <a:lvl3pPr marL="3026755" indent="0">
              <a:buNone/>
              <a:defRPr sz="5958" b="1"/>
            </a:lvl3pPr>
            <a:lvl4pPr marL="4540133" indent="0">
              <a:buNone/>
              <a:defRPr sz="5296" b="1"/>
            </a:lvl4pPr>
            <a:lvl5pPr marL="6053511" indent="0">
              <a:buNone/>
              <a:defRPr sz="5296" b="1"/>
            </a:lvl5pPr>
            <a:lvl6pPr marL="7566889" indent="0">
              <a:buNone/>
              <a:defRPr sz="5296" b="1"/>
            </a:lvl6pPr>
            <a:lvl7pPr marL="9080266" indent="0">
              <a:buNone/>
              <a:defRPr sz="5296" b="1"/>
            </a:lvl7pPr>
            <a:lvl8pPr marL="10593644" indent="0">
              <a:buNone/>
              <a:defRPr sz="5296" b="1"/>
            </a:lvl8pPr>
            <a:lvl9pPr marL="12107022" indent="0">
              <a:buNone/>
              <a:defRPr sz="5296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2810" y="15631784"/>
            <a:ext cx="12867534" cy="2299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6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04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22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7534" y="6161587"/>
            <a:ext cx="15322808" cy="30411646"/>
          </a:xfrm>
        </p:spPr>
        <p:txBody>
          <a:bodyPr/>
          <a:lstStyle>
            <a:lvl1pPr>
              <a:defRPr sz="10592"/>
            </a:lvl1pPr>
            <a:lvl2pPr>
              <a:defRPr sz="9268"/>
            </a:lvl2pPr>
            <a:lvl3pPr>
              <a:defRPr sz="7944"/>
            </a:lvl3pPr>
            <a:lvl4pPr>
              <a:defRPr sz="6620"/>
            </a:lvl4pPr>
            <a:lvl5pPr>
              <a:defRPr sz="6620"/>
            </a:lvl5pPr>
            <a:lvl6pPr>
              <a:defRPr sz="6620"/>
            </a:lvl6pPr>
            <a:lvl7pPr>
              <a:defRPr sz="6620"/>
            </a:lvl7pPr>
            <a:lvl8pPr>
              <a:defRPr sz="6620"/>
            </a:lvl8pPr>
            <a:lvl9pPr>
              <a:defRPr sz="662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346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4817" y="2852949"/>
            <a:ext cx="9761984" cy="9985322"/>
          </a:xfrm>
        </p:spPr>
        <p:txBody>
          <a:bodyPr anchor="b"/>
          <a:lstStyle>
            <a:lvl1pPr>
              <a:defRPr sz="1059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67534" y="6161587"/>
            <a:ext cx="15322808" cy="30411646"/>
          </a:xfrm>
        </p:spPr>
        <p:txBody>
          <a:bodyPr anchor="t"/>
          <a:lstStyle>
            <a:lvl1pPr marL="0" indent="0">
              <a:buNone/>
              <a:defRPr sz="10592"/>
            </a:lvl1pPr>
            <a:lvl2pPr marL="1513378" indent="0">
              <a:buNone/>
              <a:defRPr sz="9268"/>
            </a:lvl2pPr>
            <a:lvl3pPr marL="3026755" indent="0">
              <a:buNone/>
              <a:defRPr sz="7944"/>
            </a:lvl3pPr>
            <a:lvl4pPr marL="4540133" indent="0">
              <a:buNone/>
              <a:defRPr sz="6620"/>
            </a:lvl4pPr>
            <a:lvl5pPr marL="6053511" indent="0">
              <a:buNone/>
              <a:defRPr sz="6620"/>
            </a:lvl5pPr>
            <a:lvl6pPr marL="7566889" indent="0">
              <a:buNone/>
              <a:defRPr sz="6620"/>
            </a:lvl6pPr>
            <a:lvl7pPr marL="9080266" indent="0">
              <a:buNone/>
              <a:defRPr sz="6620"/>
            </a:lvl7pPr>
            <a:lvl8pPr marL="10593644" indent="0">
              <a:buNone/>
              <a:defRPr sz="6620"/>
            </a:lvl8pPr>
            <a:lvl9pPr marL="12107022" indent="0">
              <a:buNone/>
              <a:defRPr sz="66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4817" y="12838271"/>
            <a:ext cx="9761984" cy="23784486"/>
          </a:xfrm>
        </p:spPr>
        <p:txBody>
          <a:bodyPr/>
          <a:lstStyle>
            <a:lvl1pPr marL="0" indent="0">
              <a:buNone/>
              <a:defRPr sz="5296"/>
            </a:lvl1pPr>
            <a:lvl2pPr marL="1513378" indent="0">
              <a:buNone/>
              <a:defRPr sz="4634"/>
            </a:lvl2pPr>
            <a:lvl3pPr marL="3026755" indent="0">
              <a:buNone/>
              <a:defRPr sz="3972"/>
            </a:lvl3pPr>
            <a:lvl4pPr marL="4540133" indent="0">
              <a:buNone/>
              <a:defRPr sz="3310"/>
            </a:lvl4pPr>
            <a:lvl5pPr marL="6053511" indent="0">
              <a:buNone/>
              <a:defRPr sz="3310"/>
            </a:lvl5pPr>
            <a:lvl6pPr marL="7566889" indent="0">
              <a:buNone/>
              <a:defRPr sz="3310"/>
            </a:lvl6pPr>
            <a:lvl7pPr marL="9080266" indent="0">
              <a:buNone/>
              <a:defRPr sz="3310"/>
            </a:lvl7pPr>
            <a:lvl8pPr marL="10593644" indent="0">
              <a:buNone/>
              <a:defRPr sz="3310"/>
            </a:lvl8pPr>
            <a:lvl9pPr marL="12107022" indent="0">
              <a:buNone/>
              <a:defRPr sz="331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83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0875" y="2278406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0875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5ECB8-8940-43B8-AE1A-D0B04D3B208E}" type="datetimeFigureOut">
              <a:rPr lang="en-US" smtClean="0"/>
              <a:pPr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6035" y="39663928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76263" y="39663928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8A2C3-BA23-47E0-AB88-8D9F470E5E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46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6755" rtl="0" eaLnBrk="1" latinLnBrk="0" hangingPunct="1">
        <a:lnSpc>
          <a:spcPct val="90000"/>
        </a:lnSpc>
        <a:spcBef>
          <a:spcPct val="0"/>
        </a:spcBef>
        <a:buNone/>
        <a:defRPr sz="145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689" indent="-756689" algn="l" defTabSz="3026755" rtl="0" eaLnBrk="1" latinLnBrk="0" hangingPunct="1">
        <a:lnSpc>
          <a:spcPct val="90000"/>
        </a:lnSpc>
        <a:spcBef>
          <a:spcPts val="3310"/>
        </a:spcBef>
        <a:buFont typeface="Arial" panose="020B0604020202020204" pitchFamily="34" charset="0"/>
        <a:buChar char="•"/>
        <a:defRPr sz="9268" kern="1200">
          <a:solidFill>
            <a:schemeClr val="tx1"/>
          </a:solidFill>
          <a:latin typeface="+mn-lt"/>
          <a:ea typeface="+mn-ea"/>
          <a:cs typeface="+mn-cs"/>
        </a:defRPr>
      </a:lvl1pPr>
      <a:lvl2pPr marL="227006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3783444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0" kern="1200">
          <a:solidFill>
            <a:schemeClr val="tx1"/>
          </a:solidFill>
          <a:latin typeface="+mn-lt"/>
          <a:ea typeface="+mn-ea"/>
          <a:cs typeface="+mn-cs"/>
        </a:defRPr>
      </a:lvl3pPr>
      <a:lvl4pPr marL="5296822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810200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8323577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836955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1350333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863711" indent="-756689" algn="l" defTabSz="3026755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1pPr>
      <a:lvl2pPr marL="1513378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3026755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3pPr>
      <a:lvl4pPr marL="4540133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4pPr>
      <a:lvl5pPr marL="6053511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5pPr>
      <a:lvl6pPr marL="7566889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6pPr>
      <a:lvl7pPr marL="9080266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7pPr>
      <a:lvl8pPr marL="10593644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8pPr>
      <a:lvl9pPr marL="12107022" algn="l" defTabSz="3026755" rtl="0" eaLnBrk="1" latinLnBrk="0" hangingPunct="1">
        <a:defRPr sz="59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3"/>
          <p:cNvSpPr>
            <a:spLocks noGrp="1" noChangeArrowheads="1"/>
          </p:cNvSpPr>
          <p:nvPr>
            <p:ph type="title"/>
          </p:nvPr>
        </p:nvSpPr>
        <p:spPr bwMode="auto">
          <a:xfrm>
            <a:off x="1891704" y="2422785"/>
            <a:ext cx="26105525" cy="4748035"/>
          </a:xfrm>
          <a:prstGeom prst="roundRect">
            <a:avLst>
              <a:gd name="adj" fmla="val 10870"/>
            </a:avLst>
          </a:prstGeom>
          <a:gradFill rotWithShape="1">
            <a:gsLst>
              <a:gs pos="0">
                <a:srgbClr val="A7C4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1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>
            <a:normAutofit/>
          </a:bodyPr>
          <a:lstStyle>
            <a:lvl1pPr defTabSz="438943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8000" b="1" dirty="0"/>
              <a:t>Security Enhanced Administrative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8000" b="1" dirty="0"/>
              <a:t>Role </a:t>
            </a:r>
            <a:r>
              <a:rPr lang="en-US" altLang="en-US" sz="8000" b="1" dirty="0" smtClean="0"/>
              <a:t>Based </a:t>
            </a:r>
            <a:r>
              <a:rPr lang="en-US" altLang="en-US" sz="8000" b="1" dirty="0"/>
              <a:t>Access Control Models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5400" b="1" i="1" dirty="0"/>
              <a:t>Rajkumar </a:t>
            </a:r>
            <a:r>
              <a:rPr lang="en-US" altLang="en-US" sz="5400" b="1" i="1" dirty="0" smtClean="0"/>
              <a:t>P V  and Ravi Sandhu</a:t>
            </a:r>
            <a:endParaRPr lang="en-US" altLang="en-US" sz="5400" b="1" i="1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 bwMode="auto">
          <a:xfrm>
            <a:off x="1891704" y="10831556"/>
            <a:ext cx="12863592" cy="11208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altLang="en-US" sz="6600" b="1" dirty="0" smtClean="0"/>
              <a:t>System Security Administration</a:t>
            </a:r>
            <a:endParaRPr lang="en-US" altLang="en-US" sz="6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91704" y="12512843"/>
            <a:ext cx="12863592" cy="21467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Security Abstractions in RBAC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Role Based Access Control (RBAC) provides application level security abstractions: </a:t>
            </a:r>
            <a:r>
              <a:rPr lang="en-US" sz="6000" i="1" dirty="0" smtClean="0"/>
              <a:t>roles, permissions</a:t>
            </a:r>
            <a:r>
              <a:rPr lang="en-US" sz="6000" dirty="0" smtClean="0"/>
              <a:t>, and </a:t>
            </a:r>
            <a:r>
              <a:rPr lang="en-US" sz="6000" i="1" dirty="0" smtClean="0"/>
              <a:t>users</a:t>
            </a:r>
            <a:r>
              <a:rPr lang="en-US" sz="6000" dirty="0" smtClean="0"/>
              <a:t>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Naturally fits in administration of organizational information systems.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Practically implemented in </a:t>
            </a:r>
            <a:r>
              <a:rPr lang="en-US" sz="6000" dirty="0"/>
              <a:t>O</a:t>
            </a:r>
            <a:r>
              <a:rPr lang="en-US" sz="6000" dirty="0" smtClean="0"/>
              <a:t>perating </a:t>
            </a:r>
            <a:r>
              <a:rPr lang="en-US" sz="6000" dirty="0"/>
              <a:t>S</a:t>
            </a:r>
            <a:r>
              <a:rPr lang="en-US" sz="6000" dirty="0" smtClean="0"/>
              <a:t>ystems, Database Management Systems, Enterprise Resources Planning Applications, and Cloud Services.  </a:t>
            </a:r>
          </a:p>
          <a:p>
            <a:r>
              <a:rPr lang="en-US" sz="6000" b="1" dirty="0" smtClean="0"/>
              <a:t>Accountability in RBAC Administration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Accountability of system administrators is an important factor in system security.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Most of the existing administrative models for RBAC does not have sufficient </a:t>
            </a:r>
            <a:r>
              <a:rPr lang="en-US" sz="6000" i="1" dirty="0" smtClean="0"/>
              <a:t>monitoring</a:t>
            </a:r>
            <a:r>
              <a:rPr lang="en-US" sz="6000" dirty="0" smtClean="0"/>
              <a:t> features.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Enforcing accountability of RBAC administrators requires additional mechanisms.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endParaRPr lang="en-US" dirty="0"/>
          </a:p>
        </p:txBody>
      </p:sp>
      <p:sp>
        <p:nvSpPr>
          <p:cNvPr id="12" name="Content Placeholder 8"/>
          <p:cNvSpPr txBox="1">
            <a:spLocks/>
          </p:cNvSpPr>
          <p:nvPr/>
        </p:nvSpPr>
        <p:spPr bwMode="auto">
          <a:xfrm>
            <a:off x="1762103" y="33420279"/>
            <a:ext cx="12863592" cy="11208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756689" indent="-756689" algn="l" defTabSz="3026755" rtl="0" eaLnBrk="1" latinLnBrk="0" hangingPunct="1">
              <a:lnSpc>
                <a:spcPct val="90000"/>
              </a:lnSpc>
              <a:spcBef>
                <a:spcPts val="3310"/>
              </a:spcBef>
              <a:buFont typeface="Arial" panose="020B0604020202020204" pitchFamily="34" charset="0"/>
              <a:buChar char="•"/>
              <a:defRPr sz="926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27006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783444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296822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810200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832357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836955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1350333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2863711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6600" b="1" dirty="0" smtClean="0"/>
              <a:t>Administrative Obligations</a:t>
            </a:r>
            <a:endParaRPr lang="en-US" altLang="en-US" sz="6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762103" y="35014264"/>
            <a:ext cx="128635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Preliminary Idea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Systematic integration of obligations into RBAC administration would help in enforcing accountability of RBAC administrators and enhancing overall system security.</a:t>
            </a:r>
            <a:endParaRPr lang="en-US" sz="6000" dirty="0"/>
          </a:p>
        </p:txBody>
      </p:sp>
      <p:sp>
        <p:nvSpPr>
          <p:cNvPr id="18" name="Content Placeholder 8"/>
          <p:cNvSpPr txBox="1">
            <a:spLocks/>
          </p:cNvSpPr>
          <p:nvPr/>
        </p:nvSpPr>
        <p:spPr bwMode="auto">
          <a:xfrm>
            <a:off x="15322808" y="10831555"/>
            <a:ext cx="12863592" cy="11208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756689" indent="-756689" algn="l" defTabSz="3026755" rtl="0" eaLnBrk="1" latinLnBrk="0" hangingPunct="1">
              <a:lnSpc>
                <a:spcPct val="90000"/>
              </a:lnSpc>
              <a:spcBef>
                <a:spcPts val="3310"/>
              </a:spcBef>
              <a:buFont typeface="Arial" panose="020B0604020202020204" pitchFamily="34" charset="0"/>
              <a:buChar char="•"/>
              <a:defRPr sz="926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27006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783444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296822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810200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832357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836955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1350333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2863711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6600" b="1" dirty="0" smtClean="0"/>
              <a:t>An Example</a:t>
            </a:r>
            <a:endParaRPr lang="en-US" altLang="en-US" sz="6600" b="1" dirty="0"/>
          </a:p>
        </p:txBody>
      </p:sp>
      <p:sp>
        <p:nvSpPr>
          <p:cNvPr id="20" name="Content Placeholder 8"/>
          <p:cNvSpPr txBox="1">
            <a:spLocks/>
          </p:cNvSpPr>
          <p:nvPr/>
        </p:nvSpPr>
        <p:spPr bwMode="auto">
          <a:xfrm>
            <a:off x="15890319" y="30457816"/>
            <a:ext cx="12863592" cy="11208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non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756689" indent="-756689" algn="l" defTabSz="3026755" rtl="0" eaLnBrk="1" latinLnBrk="0" hangingPunct="1">
              <a:lnSpc>
                <a:spcPct val="90000"/>
              </a:lnSpc>
              <a:spcBef>
                <a:spcPts val="3310"/>
              </a:spcBef>
              <a:buFont typeface="Arial" panose="020B0604020202020204" pitchFamily="34" charset="0"/>
              <a:buChar char="•"/>
              <a:defRPr sz="926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27006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4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3783444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5296822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6810200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8323577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836955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1350333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2863711" indent="-756689" algn="l" defTabSz="3026755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58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6600" b="1" dirty="0" smtClean="0"/>
              <a:t>Importance and Future Directions</a:t>
            </a:r>
            <a:endParaRPr lang="en-US" altLang="en-US" sz="6600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TextBox 20"/>
              <p:cNvSpPr txBox="1"/>
              <p:nvPr/>
            </p:nvSpPr>
            <p:spPr>
              <a:xfrm>
                <a:off x="15322807" y="12512843"/>
                <a:ext cx="12863593" cy="176355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6000" b="1" dirty="0" smtClean="0"/>
                  <a:t>Policy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dirty="0" smtClean="0"/>
                  <a:t>Whenever an administrator adds a new user to “</a:t>
                </a:r>
                <a:r>
                  <a:rPr lang="en-US" sz="6000" i="1" dirty="0" err="1" smtClean="0"/>
                  <a:t>Backup_and_Recovery</a:t>
                </a:r>
                <a:r>
                  <a:rPr lang="en-US" sz="6000" i="1" dirty="0" smtClean="0"/>
                  <a:t>”</a:t>
                </a:r>
                <a:r>
                  <a:rPr lang="en-US" sz="6000" dirty="0" smtClean="0"/>
                  <a:t> role he must report to his co-admins</a:t>
                </a:r>
              </a:p>
              <a:p>
                <a:r>
                  <a:rPr lang="en-US" sz="6000" b="1" dirty="0" smtClean="0"/>
                  <a:t>SE-ARBAC 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6000" b="1" dirty="0" smtClean="0"/>
                        <m:t>assign</m:t>
                      </m:r>
                      <m:r>
                        <m:rPr>
                          <m:nor/>
                        </m:rPr>
                        <a:rPr lang="en-US" sz="6000" dirty="0" smtClean="0"/>
                        <m:t> = </m:t>
                      </m:r>
                      <m:r>
                        <m:rPr>
                          <m:nor/>
                        </m:rPr>
                        <a:rPr lang="en-US" sz="6000" b="1" dirty="0" smtClean="0"/>
                        <m:t>&lt;</m:t>
                      </m:r>
                      <m:r>
                        <m:rPr>
                          <m:nor/>
                        </m:rPr>
                        <a:rPr lang="en-US" sz="6000" dirty="0" smtClean="0"/>
                        <m:t> </m:t>
                      </m:r>
                      <m:r>
                        <m:rPr>
                          <m:nor/>
                        </m:rPr>
                        <a:rPr lang="en-US" sz="6000" dirty="0" smtClean="0"/>
                        <m:t>au</m:t>
                      </m:r>
                      <m:r>
                        <m:rPr>
                          <m:nor/>
                        </m:rPr>
                        <a:rPr lang="en-US" sz="6000" dirty="0" smtClean="0"/>
                        <m:t>,</m:t>
                      </m:r>
                      <m:r>
                        <m:rPr>
                          <m:nor/>
                        </m:rPr>
                        <a:rPr lang="en-US" sz="6000" dirty="0" smtClean="0"/>
                        <m:t>u</m:t>
                      </m:r>
                      <m:r>
                        <m:rPr>
                          <m:nor/>
                        </m:rPr>
                        <a:rPr lang="en-US" sz="6000" dirty="0" smtClean="0"/>
                        <m:t>, “</m:t>
                      </m:r>
                      <m:r>
                        <m:rPr>
                          <m:nor/>
                        </m:rPr>
                        <a:rPr lang="en-US" sz="6000" i="1" dirty="0" smtClean="0"/>
                        <m:t>Ba</m:t>
                      </m:r>
                      <m:r>
                        <m:rPr>
                          <m:nor/>
                        </m:rPr>
                        <a:rPr lang="en-US" sz="6000" b="0" i="1" dirty="0" smtClean="0"/>
                        <m:t>c</m:t>
                      </m:r>
                      <m:r>
                        <m:rPr>
                          <m:nor/>
                        </m:rPr>
                        <a:rPr lang="en-US" sz="6000" i="1" dirty="0" smtClean="0"/>
                        <m:t>kup</m:t>
                      </m:r>
                      <m:r>
                        <m:rPr>
                          <m:nor/>
                        </m:rPr>
                        <a:rPr lang="en-US" sz="6000" i="1" dirty="0" smtClean="0"/>
                        <m:t>_</m:t>
                      </m:r>
                      <m:r>
                        <m:rPr>
                          <m:nor/>
                        </m:rPr>
                        <a:rPr lang="en-US" sz="6000" i="1" dirty="0" smtClean="0"/>
                        <m:t>and</m:t>
                      </m:r>
                      <m:r>
                        <m:rPr>
                          <m:nor/>
                        </m:rPr>
                        <a:rPr lang="en-US" sz="6000" i="1" dirty="0" smtClean="0"/>
                        <m:t>_</m:t>
                      </m:r>
                      <m:r>
                        <m:rPr>
                          <m:nor/>
                        </m:rPr>
                        <a:rPr lang="en-US" sz="6000" i="1" dirty="0" smtClean="0"/>
                        <m:t>Recovery</m:t>
                      </m:r>
                      <m:r>
                        <m:rPr>
                          <m:nor/>
                        </m:rPr>
                        <a:rPr lang="en-US" sz="6000" i="1" dirty="0" smtClean="0"/>
                        <m:t>”,</m:t>
                      </m:r>
                    </m:oMath>
                  </m:oMathPara>
                </a14:m>
                <a:endParaRPr lang="en-US" sz="6000" i="1" dirty="0" smtClean="0"/>
              </a:p>
              <a:p>
                <a:r>
                  <a:rPr lang="en-US" sz="6000" dirty="0" smtClean="0"/>
                  <a:t>    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6000" i="1" dirty="0" smtClean="0"/>
                      <m:t>Report</m:t>
                    </m:r>
                    <m:r>
                      <m:rPr>
                        <m:nor/>
                      </m:rPr>
                      <a:rPr lang="en-US" sz="6000" i="1" dirty="0" smtClean="0"/>
                      <m:t>(</m:t>
                    </m:r>
                    <m:r>
                      <m:rPr>
                        <m:nor/>
                      </m:rPr>
                      <a:rPr lang="en-US" sz="6000" i="1" dirty="0" err="1" smtClean="0"/>
                      <m:t>au</m:t>
                    </m:r>
                    <m:r>
                      <m:rPr>
                        <m:nor/>
                      </m:rPr>
                      <a:rPr lang="en-US" sz="6000" i="1" dirty="0" err="1" smtClean="0"/>
                      <m:t>,</m:t>
                    </m:r>
                    <m:r>
                      <m:rPr>
                        <m:nor/>
                      </m:rPr>
                      <a:rPr lang="en-US" sz="6000" i="1" dirty="0" err="1" smtClean="0"/>
                      <m:t>u</m:t>
                    </m:r>
                    <m:r>
                      <m:rPr>
                        <m:nor/>
                      </m:rPr>
                      <a:rPr lang="en-US" sz="6000" i="1" dirty="0" smtClean="0"/>
                      <m:t> </m:t>
                    </m:r>
                    <m:r>
                      <m:rPr>
                        <m:nor/>
                      </m:rPr>
                      <a:rPr lang="en-US" sz="6000" i="1" dirty="0" smtClean="0"/>
                      <m:t>x</m:t>
                    </m:r>
                    <m:r>
                      <m:rPr>
                        <m:nor/>
                      </m:rPr>
                      <a:rPr lang="en-US" sz="6000" i="1" dirty="0" smtClean="0"/>
                      <m:t> </m:t>
                    </m:r>
                    <m:r>
                      <m:rPr>
                        <m:nor/>
                      </m:rPr>
                      <a:rPr lang="en-US" sz="6000" i="1" dirty="0" err="1" smtClean="0"/>
                      <m:t>Ba</m:t>
                    </m:r>
                    <m:r>
                      <m:rPr>
                        <m:nor/>
                      </m:rPr>
                      <a:rPr lang="en-US" sz="6000" b="0" i="1" dirty="0" smtClean="0"/>
                      <m:t>c</m:t>
                    </m:r>
                    <m:r>
                      <m:rPr>
                        <m:nor/>
                      </m:rPr>
                      <a:rPr lang="en-US" sz="6000" i="1" dirty="0" err="1" smtClean="0"/>
                      <m:t>kup</m:t>
                    </m:r>
                    <m:r>
                      <m:rPr>
                        <m:nor/>
                      </m:rPr>
                      <a:rPr lang="en-US" sz="6000" i="1" dirty="0" err="1" smtClean="0"/>
                      <m:t>_</m:t>
                    </m:r>
                    <m:r>
                      <m:rPr>
                        <m:nor/>
                      </m:rPr>
                      <a:rPr lang="en-US" sz="6000" i="1" dirty="0" err="1" smtClean="0"/>
                      <m:t>and</m:t>
                    </m:r>
                    <m:r>
                      <m:rPr>
                        <m:nor/>
                      </m:rPr>
                      <a:rPr lang="en-US" sz="6000" i="1" dirty="0" err="1" smtClean="0"/>
                      <m:t>_</m:t>
                    </m:r>
                    <m:r>
                      <m:rPr>
                        <m:nor/>
                      </m:rPr>
                      <a:rPr lang="en-US" sz="6000" i="1" dirty="0" err="1" smtClean="0"/>
                      <m:t>Recovery</m:t>
                    </m:r>
                    <m:r>
                      <m:rPr>
                        <m:nor/>
                      </m:rPr>
                      <a:rPr lang="en-US" sz="6000" i="1" dirty="0" smtClean="0"/>
                      <m:t>,</m:t>
                    </m:r>
                  </m:oMath>
                </a14:m>
                <a:endParaRPr lang="en-US" sz="6000" i="1" dirty="0" smtClean="0"/>
              </a:p>
              <a:p>
                <a14:m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</m:t>
                    </m:r>
                    <m:r>
                      <a:rPr lang="en-US" sz="6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∈{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𝑆𝐴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𝑎𝑢</m:t>
                    </m:r>
                    <m:r>
                      <a:rPr lang="en-US" sz="6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6000" dirty="0" smtClean="0"/>
                  <a:t>)</a:t>
                </a:r>
                <a:r>
                  <a:rPr lang="en-US" sz="6000" b="1" dirty="0" smtClean="0"/>
                  <a:t>&gt;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i="1" dirty="0" smtClean="0"/>
                  <a:t>Report</a:t>
                </a:r>
                <a:r>
                  <a:rPr lang="en-US" sz="6000" dirty="0" smtClean="0"/>
                  <a:t> is an administrative obligation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i="1" dirty="0" smtClean="0"/>
                  <a:t>au, u, SA </a:t>
                </a:r>
                <a:r>
                  <a:rPr lang="en-US" sz="6000" dirty="0" smtClean="0"/>
                  <a:t>are administrative user, application user, and set of System Administrators respectively.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dirty="0" smtClean="0"/>
                  <a:t>“</a:t>
                </a:r>
                <a:r>
                  <a:rPr lang="en-US" sz="6000" i="1" dirty="0" err="1" smtClean="0"/>
                  <a:t>Backup_and_Recovery</a:t>
                </a:r>
                <a:r>
                  <a:rPr lang="en-US" sz="6000" i="1" dirty="0" smtClean="0"/>
                  <a:t>” </a:t>
                </a:r>
                <a:r>
                  <a:rPr lang="en-US" sz="6000" dirty="0"/>
                  <a:t> </a:t>
                </a:r>
                <a:r>
                  <a:rPr lang="en-US" sz="6000" dirty="0" smtClean="0"/>
                  <a:t>is a role name.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dirty="0" smtClean="0"/>
                  <a:t>Segregates having administrative rights over roles and executing them.</a:t>
                </a:r>
              </a:p>
              <a:p>
                <a:pPr marL="857250" indent="-857250">
                  <a:buFont typeface="Wingdings" panose="05000000000000000000" pitchFamily="2" charset="2"/>
                  <a:buChar char="ü"/>
                </a:pPr>
                <a:r>
                  <a:rPr lang="en-US" sz="6000" dirty="0" smtClean="0"/>
                  <a:t>In a decentralized administration of RBAC, Co-admins may be from different organizations.</a:t>
                </a:r>
                <a:endParaRPr lang="en-US" sz="6000" i="1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2807" y="12512843"/>
                <a:ext cx="12863593" cy="17635597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2891" t="-1072" r="-521" b="-13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>
            <a:off x="15890319" y="31894191"/>
            <a:ext cx="12863592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Co-admin accountability checking gains importance as the cloud and mobile services increase their presence in practical business applications.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Further study is required on designing precise administrative obligations for different application contexts.</a:t>
            </a:r>
          </a:p>
          <a:p>
            <a:pPr marL="857250" indent="-857250">
              <a:buFont typeface="Wingdings" panose="05000000000000000000" pitchFamily="2" charset="2"/>
              <a:buChar char="ü"/>
            </a:pPr>
            <a:r>
              <a:rPr lang="en-US" sz="6000" dirty="0" smtClean="0"/>
              <a:t>Development of supportive tools for accountability checking.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1500561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181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Security Enhanced Administrative  Role Based Access Control Models Rajkumar P V  and Ravi Sandhu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Enhanced Administrative  Role Based Access Control Models Rajkumar P V and Ravi Sandhu</dc:title>
  <dc:creator>raj raj</dc:creator>
  <cp:lastModifiedBy>Ravi Sandhu</cp:lastModifiedBy>
  <cp:revision>24</cp:revision>
  <dcterms:created xsi:type="dcterms:W3CDTF">2016-10-24T13:56:54Z</dcterms:created>
  <dcterms:modified xsi:type="dcterms:W3CDTF">2016-10-30T16:17:33Z</dcterms:modified>
</cp:coreProperties>
</file>