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56" r:id="rId5"/>
    <p:sldId id="304" r:id="rId6"/>
    <p:sldId id="336" r:id="rId7"/>
    <p:sldId id="323" r:id="rId8"/>
    <p:sldId id="308" r:id="rId9"/>
    <p:sldId id="309" r:id="rId10"/>
    <p:sldId id="325" r:id="rId11"/>
    <p:sldId id="261" r:id="rId12"/>
    <p:sldId id="329" r:id="rId13"/>
    <p:sldId id="265" r:id="rId14"/>
    <p:sldId id="313" r:id="rId15"/>
    <p:sldId id="314" r:id="rId16"/>
    <p:sldId id="271" r:id="rId17"/>
    <p:sldId id="272" r:id="rId18"/>
    <p:sldId id="274" r:id="rId19"/>
    <p:sldId id="275" r:id="rId20"/>
    <p:sldId id="333" r:id="rId21"/>
    <p:sldId id="276" r:id="rId22"/>
    <p:sldId id="278" r:id="rId23"/>
    <p:sldId id="279" r:id="rId24"/>
    <p:sldId id="331" r:id="rId25"/>
    <p:sldId id="330" r:id="rId26"/>
    <p:sldId id="282" r:id="rId27"/>
    <p:sldId id="321" r:id="rId28"/>
    <p:sldId id="285" r:id="rId29"/>
    <p:sldId id="327" r:id="rId30"/>
    <p:sldId id="302" r:id="rId31"/>
    <p:sldId id="303" r:id="rId32"/>
    <p:sldId id="320" r:id="rId33"/>
    <p:sldId id="262" r:id="rId34"/>
    <p:sldId id="286" r:id="rId35"/>
    <p:sldId id="312" r:id="rId36"/>
    <p:sldId id="266" r:id="rId37"/>
    <p:sldId id="268" r:id="rId38"/>
    <p:sldId id="269" r:id="rId39"/>
    <p:sldId id="270" r:id="rId40"/>
    <p:sldId id="277" r:id="rId41"/>
    <p:sldId id="311" r:id="rId42"/>
    <p:sldId id="315" r:id="rId43"/>
    <p:sldId id="316" r:id="rId44"/>
    <p:sldId id="326" r:id="rId45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1FF"/>
    <a:srgbClr val="F15A22"/>
    <a:srgbClr val="FF8B02"/>
    <a:srgbClr val="FF950E"/>
    <a:srgbClr val="FF9002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40" autoAdjust="0"/>
    <p:restoredTop sz="88535"/>
  </p:normalViewPr>
  <p:slideViewPr>
    <p:cSldViewPr snapToGrid="0" snapToObjects="1">
      <p:cViewPr varScale="1">
        <p:scale>
          <a:sx n="97" d="100"/>
          <a:sy n="97" d="100"/>
        </p:scale>
        <p:origin x="2400" y="72"/>
      </p:cViewPr>
      <p:guideLst/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3T11:46:52.572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23T11:46:52.572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6CC4E-300B-6245-A179-CE8EFB197469}" type="doc">
      <dgm:prSet loTypeId="urn:microsoft.com/office/officeart/2008/layout/HexagonCluster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2D4098-0D18-6845-B7E7-F3D7D09FCD29}">
      <dgm:prSet phldrT="[Text]"/>
      <dgm:spPr/>
      <dgm:t>
        <a:bodyPr/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Self</a:t>
          </a:r>
          <a:r>
            <a:rPr lang="en-US" baseline="0" dirty="0"/>
            <a:t> driving car</a:t>
          </a:r>
          <a:endParaRPr lang="en-US" dirty="0"/>
        </a:p>
      </dgm:t>
    </dgm:pt>
    <dgm:pt modelId="{EC82E440-7B52-8B43-BB44-8C042A4B8564}" type="parTrans" cxnId="{DA2C0DAE-1BBA-BD41-9F3B-A0505991622E}">
      <dgm:prSet/>
      <dgm:spPr/>
      <dgm:t>
        <a:bodyPr/>
        <a:lstStyle/>
        <a:p>
          <a:endParaRPr lang="en-US"/>
        </a:p>
      </dgm:t>
    </dgm:pt>
    <dgm:pt modelId="{04AD498B-4040-954E-8098-3749D42ACD99}" type="sibTrans" cxnId="{DA2C0DAE-1BBA-BD41-9F3B-A0505991622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CF3E5B-82A1-894E-9A19-7794C9F29AB4}">
      <dgm:prSet phldrT="[Text]"/>
      <dgm:spPr/>
      <dgm:t>
        <a:bodyPr/>
        <a:lstStyle/>
        <a:p>
          <a:r>
            <a:rPr lang="en-US" dirty="0"/>
            <a:t>Healthcare</a:t>
          </a:r>
        </a:p>
      </dgm:t>
    </dgm:pt>
    <dgm:pt modelId="{C5270437-9ADB-3B49-B263-979C401A8535}" type="parTrans" cxnId="{CCD6D163-C3F2-3347-B068-DC79CE92E0F1}">
      <dgm:prSet/>
      <dgm:spPr/>
      <dgm:t>
        <a:bodyPr/>
        <a:lstStyle/>
        <a:p>
          <a:endParaRPr lang="en-US"/>
        </a:p>
      </dgm:t>
    </dgm:pt>
    <dgm:pt modelId="{54FB558A-0217-2745-B874-BCDF51B389B1}" type="sibTrans" cxnId="{CCD6D163-C3F2-3347-B068-DC79CE92E0F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EA84D4E-D3CD-5E48-B993-D5D0FC731BC5}">
      <dgm:prSet phldrT="[Text]"/>
      <dgm:spPr/>
      <dgm:t>
        <a:bodyPr/>
        <a:lstStyle/>
        <a:p>
          <a:r>
            <a:rPr lang="en-US" dirty="0"/>
            <a:t>Banking</a:t>
          </a:r>
        </a:p>
      </dgm:t>
    </dgm:pt>
    <dgm:pt modelId="{440BB4FF-73B1-CF4D-B196-6EC0465263DB}" type="parTrans" cxnId="{36B7B324-A156-DA4C-A7C8-621D985C9A7A}">
      <dgm:prSet/>
      <dgm:spPr/>
      <dgm:t>
        <a:bodyPr/>
        <a:lstStyle/>
        <a:p>
          <a:endParaRPr lang="en-US"/>
        </a:p>
      </dgm:t>
    </dgm:pt>
    <dgm:pt modelId="{64CD3D73-84DD-E744-B62B-614C296886F7}" type="sibTrans" cxnId="{36B7B324-A156-DA4C-A7C8-621D985C9A7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BAB06A-C2D4-6347-9026-5CFCE769898F}" type="pres">
      <dgm:prSet presAssocID="{8126CC4E-300B-6245-A179-CE8EFB197469}" presName="Name0" presStyleCnt="0">
        <dgm:presLayoutVars>
          <dgm:chMax val="21"/>
          <dgm:chPref val="21"/>
        </dgm:presLayoutVars>
      </dgm:prSet>
      <dgm:spPr/>
    </dgm:pt>
    <dgm:pt modelId="{3A691A92-4AB9-E542-B314-4580A87A6DF4}" type="pres">
      <dgm:prSet presAssocID="{DE2D4098-0D18-6845-B7E7-F3D7D09FCD29}" presName="text1" presStyleCnt="0"/>
      <dgm:spPr/>
    </dgm:pt>
    <dgm:pt modelId="{7B277134-5B27-1340-98CD-7047D8C049DA}" type="pres">
      <dgm:prSet presAssocID="{DE2D4098-0D18-6845-B7E7-F3D7D09FCD2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92D936-B954-5840-84D6-EF8AA91AA31A}" type="pres">
      <dgm:prSet presAssocID="{DE2D4098-0D18-6845-B7E7-F3D7D09FCD29}" presName="textaccent1" presStyleCnt="0"/>
      <dgm:spPr/>
    </dgm:pt>
    <dgm:pt modelId="{39B77F89-0EF8-B54F-A19A-6EC36E72018C}" type="pres">
      <dgm:prSet presAssocID="{DE2D4098-0D18-6845-B7E7-F3D7D09FCD29}" presName="accentRepeatNode" presStyleLbl="solidAlignAcc1" presStyleIdx="0" presStyleCnt="6"/>
      <dgm:spPr/>
    </dgm:pt>
    <dgm:pt modelId="{DBB67F10-E1B4-2945-9403-2DEBFF366B39}" type="pres">
      <dgm:prSet presAssocID="{04AD498B-4040-954E-8098-3749D42ACD99}" presName="image1" presStyleCnt="0"/>
      <dgm:spPr/>
    </dgm:pt>
    <dgm:pt modelId="{CCE33C65-4776-3A46-993C-ED1B9AE397A1}" type="pres">
      <dgm:prSet presAssocID="{04AD498B-4040-954E-8098-3749D42ACD99}" presName="imageRepeatNode" presStyleLbl="alignAcc1" presStyleIdx="0" presStyleCnt="3"/>
      <dgm:spPr/>
    </dgm:pt>
    <dgm:pt modelId="{494ECC77-24CD-6A49-92C8-3756554191AC}" type="pres">
      <dgm:prSet presAssocID="{04AD498B-4040-954E-8098-3749D42ACD99}" presName="imageaccent1" presStyleCnt="0"/>
      <dgm:spPr/>
    </dgm:pt>
    <dgm:pt modelId="{FEE6D0A2-37F6-6246-812D-21769B026C8D}" type="pres">
      <dgm:prSet presAssocID="{04AD498B-4040-954E-8098-3749D42ACD99}" presName="accentRepeatNode" presStyleLbl="solidAlignAcc1" presStyleIdx="1" presStyleCnt="6"/>
      <dgm:spPr/>
    </dgm:pt>
    <dgm:pt modelId="{506DC3BA-F47D-0242-B262-32624A1E124C}" type="pres">
      <dgm:prSet presAssocID="{D8CF3E5B-82A1-894E-9A19-7794C9F29AB4}" presName="text2" presStyleCnt="0"/>
      <dgm:spPr/>
    </dgm:pt>
    <dgm:pt modelId="{D6DA1ACA-5916-E34E-8E95-17132F4BE91D}" type="pres">
      <dgm:prSet presAssocID="{D8CF3E5B-82A1-894E-9A19-7794C9F29AB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8F06BE-DD10-C34F-8EEC-FE5C2D138DA2}" type="pres">
      <dgm:prSet presAssocID="{D8CF3E5B-82A1-894E-9A19-7794C9F29AB4}" presName="textaccent2" presStyleCnt="0"/>
      <dgm:spPr/>
    </dgm:pt>
    <dgm:pt modelId="{57007E84-0B51-2241-88F7-895CAC529250}" type="pres">
      <dgm:prSet presAssocID="{D8CF3E5B-82A1-894E-9A19-7794C9F29AB4}" presName="accentRepeatNode" presStyleLbl="solidAlignAcc1" presStyleIdx="2" presStyleCnt="6"/>
      <dgm:spPr/>
    </dgm:pt>
    <dgm:pt modelId="{A04B78A7-3D50-534F-A8EE-0818B09EEC27}" type="pres">
      <dgm:prSet presAssocID="{54FB558A-0217-2745-B874-BCDF51B389B1}" presName="image2" presStyleCnt="0"/>
      <dgm:spPr/>
    </dgm:pt>
    <dgm:pt modelId="{C5F2A47B-4774-7E49-A72F-A84E30FB42D4}" type="pres">
      <dgm:prSet presAssocID="{54FB558A-0217-2745-B874-BCDF51B389B1}" presName="imageRepeatNode" presStyleLbl="alignAcc1" presStyleIdx="1" presStyleCnt="3"/>
      <dgm:spPr/>
    </dgm:pt>
    <dgm:pt modelId="{4CF078F6-6D6E-2841-A10B-2F18F76E5551}" type="pres">
      <dgm:prSet presAssocID="{54FB558A-0217-2745-B874-BCDF51B389B1}" presName="imageaccent2" presStyleCnt="0"/>
      <dgm:spPr/>
    </dgm:pt>
    <dgm:pt modelId="{703DAA53-2979-0F4E-B028-9DA9B989F9E5}" type="pres">
      <dgm:prSet presAssocID="{54FB558A-0217-2745-B874-BCDF51B389B1}" presName="accentRepeatNode" presStyleLbl="solidAlignAcc1" presStyleIdx="3" presStyleCnt="6"/>
      <dgm:spPr/>
    </dgm:pt>
    <dgm:pt modelId="{231B1139-92FE-8147-8B11-69C4E4F06BFD}" type="pres">
      <dgm:prSet presAssocID="{3EA84D4E-D3CD-5E48-B993-D5D0FC731BC5}" presName="text3" presStyleCnt="0"/>
      <dgm:spPr/>
    </dgm:pt>
    <dgm:pt modelId="{7B7D5B42-572A-4645-B28F-D867C8B01319}" type="pres">
      <dgm:prSet presAssocID="{3EA84D4E-D3CD-5E48-B993-D5D0FC731BC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9F6469B-22E0-244F-A31C-02E0B2980F83}" type="pres">
      <dgm:prSet presAssocID="{3EA84D4E-D3CD-5E48-B993-D5D0FC731BC5}" presName="textaccent3" presStyleCnt="0"/>
      <dgm:spPr/>
    </dgm:pt>
    <dgm:pt modelId="{28D5C0DF-773D-9D4C-B0BE-6DA7F007500A}" type="pres">
      <dgm:prSet presAssocID="{3EA84D4E-D3CD-5E48-B993-D5D0FC731BC5}" presName="accentRepeatNode" presStyleLbl="solidAlignAcc1" presStyleIdx="4" presStyleCnt="6"/>
      <dgm:spPr/>
    </dgm:pt>
    <dgm:pt modelId="{D5648C59-4C6B-C549-8A67-C18331C27876}" type="pres">
      <dgm:prSet presAssocID="{64CD3D73-84DD-E744-B62B-614C296886F7}" presName="image3" presStyleCnt="0"/>
      <dgm:spPr/>
    </dgm:pt>
    <dgm:pt modelId="{0ECC04EB-5F50-C643-ACCE-43E4FA42ACB6}" type="pres">
      <dgm:prSet presAssocID="{64CD3D73-84DD-E744-B62B-614C296886F7}" presName="imageRepeatNode" presStyleLbl="alignAcc1" presStyleIdx="2" presStyleCnt="3"/>
      <dgm:spPr/>
    </dgm:pt>
    <dgm:pt modelId="{DC3EBF9B-EB75-9746-B448-D5029C78C603}" type="pres">
      <dgm:prSet presAssocID="{64CD3D73-84DD-E744-B62B-614C296886F7}" presName="imageaccent3" presStyleCnt="0"/>
      <dgm:spPr/>
    </dgm:pt>
    <dgm:pt modelId="{0B1108B6-BF7D-EC4F-AD1A-C4A5EF6B8B47}" type="pres">
      <dgm:prSet presAssocID="{64CD3D73-84DD-E744-B62B-614C296886F7}" presName="accentRepeatNode" presStyleLbl="solidAlignAcc1" presStyleIdx="5" presStyleCnt="6"/>
      <dgm:spPr/>
    </dgm:pt>
  </dgm:ptLst>
  <dgm:cxnLst>
    <dgm:cxn modelId="{6AD3AE09-EA3D-B240-877C-8208E40C869F}" type="presOf" srcId="{DE2D4098-0D18-6845-B7E7-F3D7D09FCD29}" destId="{7B277134-5B27-1340-98CD-7047D8C049DA}" srcOrd="0" destOrd="0" presId="urn:microsoft.com/office/officeart/2008/layout/HexagonCluster"/>
    <dgm:cxn modelId="{C05E5F0A-038D-1543-AE26-C13B187299CD}" type="presOf" srcId="{64CD3D73-84DD-E744-B62B-614C296886F7}" destId="{0ECC04EB-5F50-C643-ACCE-43E4FA42ACB6}" srcOrd="0" destOrd="0" presId="urn:microsoft.com/office/officeart/2008/layout/HexagonCluster"/>
    <dgm:cxn modelId="{36B7B324-A156-DA4C-A7C8-621D985C9A7A}" srcId="{8126CC4E-300B-6245-A179-CE8EFB197469}" destId="{3EA84D4E-D3CD-5E48-B993-D5D0FC731BC5}" srcOrd="2" destOrd="0" parTransId="{440BB4FF-73B1-CF4D-B196-6EC0465263DB}" sibTransId="{64CD3D73-84DD-E744-B62B-614C296886F7}"/>
    <dgm:cxn modelId="{CCD6D163-C3F2-3347-B068-DC79CE92E0F1}" srcId="{8126CC4E-300B-6245-A179-CE8EFB197469}" destId="{D8CF3E5B-82A1-894E-9A19-7794C9F29AB4}" srcOrd="1" destOrd="0" parTransId="{C5270437-9ADB-3B49-B263-979C401A8535}" sibTransId="{54FB558A-0217-2745-B874-BCDF51B389B1}"/>
    <dgm:cxn modelId="{055B3B59-CA48-3B43-8DF7-0D7E397AFEA9}" type="presOf" srcId="{04AD498B-4040-954E-8098-3749D42ACD99}" destId="{CCE33C65-4776-3A46-993C-ED1B9AE397A1}" srcOrd="0" destOrd="0" presId="urn:microsoft.com/office/officeart/2008/layout/HexagonCluster"/>
    <dgm:cxn modelId="{FCE1059E-17D2-194B-8C35-05E70B0174C6}" type="presOf" srcId="{8126CC4E-300B-6245-A179-CE8EFB197469}" destId="{66BAB06A-C2D4-6347-9026-5CFCE769898F}" srcOrd="0" destOrd="0" presId="urn:microsoft.com/office/officeart/2008/layout/HexagonCluster"/>
    <dgm:cxn modelId="{CDDE62AB-8E0C-A44F-A436-EA9D4EDEA3BE}" type="presOf" srcId="{54FB558A-0217-2745-B874-BCDF51B389B1}" destId="{C5F2A47B-4774-7E49-A72F-A84E30FB42D4}" srcOrd="0" destOrd="0" presId="urn:microsoft.com/office/officeart/2008/layout/HexagonCluster"/>
    <dgm:cxn modelId="{DA2C0DAE-1BBA-BD41-9F3B-A0505991622E}" srcId="{8126CC4E-300B-6245-A179-CE8EFB197469}" destId="{DE2D4098-0D18-6845-B7E7-F3D7D09FCD29}" srcOrd="0" destOrd="0" parTransId="{EC82E440-7B52-8B43-BB44-8C042A4B8564}" sibTransId="{04AD498B-4040-954E-8098-3749D42ACD99}"/>
    <dgm:cxn modelId="{AF6A2EBB-0661-2F42-93F5-327F0155173B}" type="presOf" srcId="{3EA84D4E-D3CD-5E48-B993-D5D0FC731BC5}" destId="{7B7D5B42-572A-4645-B28F-D867C8B01319}" srcOrd="0" destOrd="0" presId="urn:microsoft.com/office/officeart/2008/layout/HexagonCluster"/>
    <dgm:cxn modelId="{05E81BDF-06AE-4444-9E61-917FEA0EAB9F}" type="presOf" srcId="{D8CF3E5B-82A1-894E-9A19-7794C9F29AB4}" destId="{D6DA1ACA-5916-E34E-8E95-17132F4BE91D}" srcOrd="0" destOrd="0" presId="urn:microsoft.com/office/officeart/2008/layout/HexagonCluster"/>
    <dgm:cxn modelId="{3E379662-4C6D-6940-A857-FF8489044590}" type="presParOf" srcId="{66BAB06A-C2D4-6347-9026-5CFCE769898F}" destId="{3A691A92-4AB9-E542-B314-4580A87A6DF4}" srcOrd="0" destOrd="0" presId="urn:microsoft.com/office/officeart/2008/layout/HexagonCluster"/>
    <dgm:cxn modelId="{375AF0D4-36F4-6041-85E6-5E19A086CED9}" type="presParOf" srcId="{3A691A92-4AB9-E542-B314-4580A87A6DF4}" destId="{7B277134-5B27-1340-98CD-7047D8C049DA}" srcOrd="0" destOrd="0" presId="urn:microsoft.com/office/officeart/2008/layout/HexagonCluster"/>
    <dgm:cxn modelId="{5BF80487-E91E-2F4C-B9E9-B760A38CCDEA}" type="presParOf" srcId="{66BAB06A-C2D4-6347-9026-5CFCE769898F}" destId="{3392D936-B954-5840-84D6-EF8AA91AA31A}" srcOrd="1" destOrd="0" presId="urn:microsoft.com/office/officeart/2008/layout/HexagonCluster"/>
    <dgm:cxn modelId="{10469F06-AD3C-9541-8C5A-DF3CC90E0AF7}" type="presParOf" srcId="{3392D936-B954-5840-84D6-EF8AA91AA31A}" destId="{39B77F89-0EF8-B54F-A19A-6EC36E72018C}" srcOrd="0" destOrd="0" presId="urn:microsoft.com/office/officeart/2008/layout/HexagonCluster"/>
    <dgm:cxn modelId="{C0B72EAE-4203-6B40-9704-F58ECFDC477D}" type="presParOf" srcId="{66BAB06A-C2D4-6347-9026-5CFCE769898F}" destId="{DBB67F10-E1B4-2945-9403-2DEBFF366B39}" srcOrd="2" destOrd="0" presId="urn:microsoft.com/office/officeart/2008/layout/HexagonCluster"/>
    <dgm:cxn modelId="{DD1FB849-241C-E24D-8C75-7D142ADA439B}" type="presParOf" srcId="{DBB67F10-E1B4-2945-9403-2DEBFF366B39}" destId="{CCE33C65-4776-3A46-993C-ED1B9AE397A1}" srcOrd="0" destOrd="0" presId="urn:microsoft.com/office/officeart/2008/layout/HexagonCluster"/>
    <dgm:cxn modelId="{CB2766A7-DC34-364C-AE7E-72FD94045953}" type="presParOf" srcId="{66BAB06A-C2D4-6347-9026-5CFCE769898F}" destId="{494ECC77-24CD-6A49-92C8-3756554191AC}" srcOrd="3" destOrd="0" presId="urn:microsoft.com/office/officeart/2008/layout/HexagonCluster"/>
    <dgm:cxn modelId="{9CE2B28A-343B-4641-81A3-7458D571C09D}" type="presParOf" srcId="{494ECC77-24CD-6A49-92C8-3756554191AC}" destId="{FEE6D0A2-37F6-6246-812D-21769B026C8D}" srcOrd="0" destOrd="0" presId="urn:microsoft.com/office/officeart/2008/layout/HexagonCluster"/>
    <dgm:cxn modelId="{A6E3D97C-C57D-E14A-AA91-8C92F7563810}" type="presParOf" srcId="{66BAB06A-C2D4-6347-9026-5CFCE769898F}" destId="{506DC3BA-F47D-0242-B262-32624A1E124C}" srcOrd="4" destOrd="0" presId="urn:microsoft.com/office/officeart/2008/layout/HexagonCluster"/>
    <dgm:cxn modelId="{B29EB001-0AA5-3646-A62B-71864DF5A2ED}" type="presParOf" srcId="{506DC3BA-F47D-0242-B262-32624A1E124C}" destId="{D6DA1ACA-5916-E34E-8E95-17132F4BE91D}" srcOrd="0" destOrd="0" presId="urn:microsoft.com/office/officeart/2008/layout/HexagonCluster"/>
    <dgm:cxn modelId="{6374C6B5-979F-B64A-A37D-D107B6D360BF}" type="presParOf" srcId="{66BAB06A-C2D4-6347-9026-5CFCE769898F}" destId="{6D8F06BE-DD10-C34F-8EEC-FE5C2D138DA2}" srcOrd="5" destOrd="0" presId="urn:microsoft.com/office/officeart/2008/layout/HexagonCluster"/>
    <dgm:cxn modelId="{EDF6F120-6658-9840-886C-281BC312508F}" type="presParOf" srcId="{6D8F06BE-DD10-C34F-8EEC-FE5C2D138DA2}" destId="{57007E84-0B51-2241-88F7-895CAC529250}" srcOrd="0" destOrd="0" presId="urn:microsoft.com/office/officeart/2008/layout/HexagonCluster"/>
    <dgm:cxn modelId="{77B66950-F13E-C94F-990A-C7659243B261}" type="presParOf" srcId="{66BAB06A-C2D4-6347-9026-5CFCE769898F}" destId="{A04B78A7-3D50-534F-A8EE-0818B09EEC27}" srcOrd="6" destOrd="0" presId="urn:microsoft.com/office/officeart/2008/layout/HexagonCluster"/>
    <dgm:cxn modelId="{50E0FF86-BFFD-0D4A-8AEC-A3914B496D48}" type="presParOf" srcId="{A04B78A7-3D50-534F-A8EE-0818B09EEC27}" destId="{C5F2A47B-4774-7E49-A72F-A84E30FB42D4}" srcOrd="0" destOrd="0" presId="urn:microsoft.com/office/officeart/2008/layout/HexagonCluster"/>
    <dgm:cxn modelId="{FF5EA5FA-4AFD-3141-89E8-1D8663BB5397}" type="presParOf" srcId="{66BAB06A-C2D4-6347-9026-5CFCE769898F}" destId="{4CF078F6-6D6E-2841-A10B-2F18F76E5551}" srcOrd="7" destOrd="0" presId="urn:microsoft.com/office/officeart/2008/layout/HexagonCluster"/>
    <dgm:cxn modelId="{A0D83739-ECC5-114D-8B19-587C31BF51C8}" type="presParOf" srcId="{4CF078F6-6D6E-2841-A10B-2F18F76E5551}" destId="{703DAA53-2979-0F4E-B028-9DA9B989F9E5}" srcOrd="0" destOrd="0" presId="urn:microsoft.com/office/officeart/2008/layout/HexagonCluster"/>
    <dgm:cxn modelId="{46852EC8-58AA-2A43-B482-0F0A50F4FB29}" type="presParOf" srcId="{66BAB06A-C2D4-6347-9026-5CFCE769898F}" destId="{231B1139-92FE-8147-8B11-69C4E4F06BFD}" srcOrd="8" destOrd="0" presId="urn:microsoft.com/office/officeart/2008/layout/HexagonCluster"/>
    <dgm:cxn modelId="{5B47B72E-798E-844B-893F-5E5560A39982}" type="presParOf" srcId="{231B1139-92FE-8147-8B11-69C4E4F06BFD}" destId="{7B7D5B42-572A-4645-B28F-D867C8B01319}" srcOrd="0" destOrd="0" presId="urn:microsoft.com/office/officeart/2008/layout/HexagonCluster"/>
    <dgm:cxn modelId="{D25D7F21-A407-1C4D-A94A-695E683FFE30}" type="presParOf" srcId="{66BAB06A-C2D4-6347-9026-5CFCE769898F}" destId="{69F6469B-22E0-244F-A31C-02E0B2980F83}" srcOrd="9" destOrd="0" presId="urn:microsoft.com/office/officeart/2008/layout/HexagonCluster"/>
    <dgm:cxn modelId="{A86CBA29-78D7-9D49-BBF6-4D60AD11EE87}" type="presParOf" srcId="{69F6469B-22E0-244F-A31C-02E0B2980F83}" destId="{28D5C0DF-773D-9D4C-B0BE-6DA7F007500A}" srcOrd="0" destOrd="0" presId="urn:microsoft.com/office/officeart/2008/layout/HexagonCluster"/>
    <dgm:cxn modelId="{036009AE-3A26-3442-BED6-9268E57DC4DB}" type="presParOf" srcId="{66BAB06A-C2D4-6347-9026-5CFCE769898F}" destId="{D5648C59-4C6B-C549-8A67-C18331C27876}" srcOrd="10" destOrd="0" presId="urn:microsoft.com/office/officeart/2008/layout/HexagonCluster"/>
    <dgm:cxn modelId="{16632A98-30BE-5C49-80B5-B50987DD788F}" type="presParOf" srcId="{D5648C59-4C6B-C549-8A67-C18331C27876}" destId="{0ECC04EB-5F50-C643-ACCE-43E4FA42ACB6}" srcOrd="0" destOrd="0" presId="urn:microsoft.com/office/officeart/2008/layout/HexagonCluster"/>
    <dgm:cxn modelId="{7BC73F4D-06B9-2341-9D7F-84E9F2A61623}" type="presParOf" srcId="{66BAB06A-C2D4-6347-9026-5CFCE769898F}" destId="{DC3EBF9B-EB75-9746-B448-D5029C78C603}" srcOrd="11" destOrd="0" presId="urn:microsoft.com/office/officeart/2008/layout/HexagonCluster"/>
    <dgm:cxn modelId="{1CEA9FB3-24F1-E748-9794-F9AC2FCF9CAF}" type="presParOf" srcId="{DC3EBF9B-EB75-9746-B448-D5029C78C603}" destId="{0B1108B6-BF7D-EC4F-AD1A-C4A5EF6B8B4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6D078-270E-6A4E-BBF8-42CD8645982F}" type="doc">
      <dgm:prSet loTypeId="urn:microsoft.com/office/officeart/2005/8/layout/vList6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07C60B-7F9F-8241-B541-CD8F0A0C47BE}">
      <dgm:prSet phldrT="[Text]" custT="1"/>
      <dgm:spPr/>
      <dgm:t>
        <a:bodyPr/>
        <a:lstStyle/>
        <a:p>
          <a:r>
            <a:rPr lang="en-US" sz="2000" dirty="0"/>
            <a:t>Classical ML</a:t>
          </a:r>
          <a:r>
            <a:rPr lang="en-US" sz="2000" baseline="0" dirty="0"/>
            <a:t> Algorithms</a:t>
          </a:r>
          <a:endParaRPr lang="en-US" sz="2000" dirty="0"/>
        </a:p>
      </dgm:t>
    </dgm:pt>
    <dgm:pt modelId="{6CA9B7C5-C2DB-5741-91B6-E54C5B743675}" type="parTrans" cxnId="{257CE88A-4D77-1A47-AD92-D44B86F01E28}">
      <dgm:prSet/>
      <dgm:spPr/>
      <dgm:t>
        <a:bodyPr/>
        <a:lstStyle/>
        <a:p>
          <a:endParaRPr lang="en-US" sz="2000"/>
        </a:p>
      </dgm:t>
    </dgm:pt>
    <dgm:pt modelId="{F6E4C021-0D8B-BA46-BE28-5EE362E1DB41}" type="sibTrans" cxnId="{257CE88A-4D77-1A47-AD92-D44B86F01E28}">
      <dgm:prSet/>
      <dgm:spPr/>
      <dgm:t>
        <a:bodyPr/>
        <a:lstStyle/>
        <a:p>
          <a:endParaRPr lang="en-US" sz="2000"/>
        </a:p>
      </dgm:t>
    </dgm:pt>
    <dgm:pt modelId="{81048282-85AB-E746-A080-E2149FE85304}">
      <dgm:prSet phldrT="[Text]" custT="1"/>
      <dgm:spPr/>
      <dgm:t>
        <a:bodyPr/>
        <a:lstStyle/>
        <a:p>
          <a:r>
            <a:rPr lang="en-US" sz="2000" dirty="0"/>
            <a:t>State-of-the-art policy mining and ML-based techniques</a:t>
          </a:r>
        </a:p>
      </dgm:t>
    </dgm:pt>
    <dgm:pt modelId="{96BBB177-CF1C-5649-9E59-4437BBD2C4D1}" type="parTrans" cxnId="{7F36297A-F378-3A4C-BA5F-99F0591D5040}">
      <dgm:prSet/>
      <dgm:spPr/>
      <dgm:t>
        <a:bodyPr/>
        <a:lstStyle/>
        <a:p>
          <a:endParaRPr lang="en-US" sz="2000"/>
        </a:p>
      </dgm:t>
    </dgm:pt>
    <dgm:pt modelId="{5B167317-F3A6-8A42-B9EB-3BA9D860BD32}" type="sibTrans" cxnId="{7F36297A-F378-3A4C-BA5F-99F0591D5040}">
      <dgm:prSet/>
      <dgm:spPr/>
      <dgm:t>
        <a:bodyPr/>
        <a:lstStyle/>
        <a:p>
          <a:endParaRPr lang="en-US" sz="2000"/>
        </a:p>
      </dgm:t>
    </dgm:pt>
    <dgm:pt modelId="{AA05A45B-1FE9-5043-97A0-03E7E102CB06}">
      <dgm:prSet phldrT="[Text]" custT="1"/>
      <dgm:spPr/>
      <dgm:t>
        <a:bodyPr/>
        <a:lstStyle/>
        <a:p>
          <a:r>
            <a:rPr lang="en-US" sz="2000" dirty="0"/>
            <a:t>SVM</a:t>
          </a:r>
        </a:p>
      </dgm:t>
    </dgm:pt>
    <dgm:pt modelId="{4AF57126-7138-CB4D-AD45-04D11F1AE022}" type="parTrans" cxnId="{0470C81C-9856-3E4F-8E72-850CA452AD0A}">
      <dgm:prSet/>
      <dgm:spPr/>
      <dgm:t>
        <a:bodyPr/>
        <a:lstStyle/>
        <a:p>
          <a:endParaRPr lang="en-US" sz="2000"/>
        </a:p>
      </dgm:t>
    </dgm:pt>
    <dgm:pt modelId="{8916FE87-4AAD-2D40-A95B-C80BF147FDB8}" type="sibTrans" cxnId="{0470C81C-9856-3E4F-8E72-850CA452AD0A}">
      <dgm:prSet/>
      <dgm:spPr/>
      <dgm:t>
        <a:bodyPr/>
        <a:lstStyle/>
        <a:p>
          <a:endParaRPr lang="en-US" sz="2000"/>
        </a:p>
      </dgm:t>
    </dgm:pt>
    <dgm:pt modelId="{BE3D1E5B-BFCC-EF4C-B7B7-F2957F045511}">
      <dgm:prSet phldrT="[Text]" custT="1"/>
      <dgm:spPr/>
      <dgm:t>
        <a:bodyPr/>
        <a:lstStyle/>
        <a:p>
          <a:r>
            <a:rPr lang="en-US" sz="2000" dirty="0" err="1"/>
            <a:t>XuStoller</a:t>
          </a:r>
          <a:r>
            <a:rPr lang="en-US" sz="2000" dirty="0"/>
            <a:t> [1]</a:t>
          </a:r>
        </a:p>
      </dgm:t>
    </dgm:pt>
    <dgm:pt modelId="{D564DA83-10FB-C547-867C-BB77FF9BE7C8}" type="parTrans" cxnId="{923CFA2C-E41D-2D41-BC06-3042A09AD49C}">
      <dgm:prSet/>
      <dgm:spPr/>
      <dgm:t>
        <a:bodyPr/>
        <a:lstStyle/>
        <a:p>
          <a:endParaRPr lang="en-US" sz="2000"/>
        </a:p>
      </dgm:t>
    </dgm:pt>
    <dgm:pt modelId="{6F4A6AB0-E579-CA48-AC63-6099D3F71AD4}" type="sibTrans" cxnId="{923CFA2C-E41D-2D41-BC06-3042A09AD49C}">
      <dgm:prSet/>
      <dgm:spPr/>
      <dgm:t>
        <a:bodyPr/>
        <a:lstStyle/>
        <a:p>
          <a:endParaRPr lang="en-US" sz="2000"/>
        </a:p>
      </dgm:t>
    </dgm:pt>
    <dgm:pt modelId="{968066A0-6681-4945-AB3E-7E572B5CF7CD}">
      <dgm:prSet phldrT="[Text]" custT="1"/>
      <dgm:spPr/>
      <dgm:t>
        <a:bodyPr/>
        <a:lstStyle/>
        <a:p>
          <a:r>
            <a:rPr lang="en-US" sz="2000" dirty="0"/>
            <a:t>Random Forest (RF)</a:t>
          </a:r>
        </a:p>
      </dgm:t>
    </dgm:pt>
    <dgm:pt modelId="{8DA1DDE7-5443-504D-B120-C224F647C159}" type="parTrans" cxnId="{A5B23238-73A3-4C42-87A2-39C4EFFCC31C}">
      <dgm:prSet/>
      <dgm:spPr/>
      <dgm:t>
        <a:bodyPr/>
        <a:lstStyle/>
        <a:p>
          <a:endParaRPr lang="en-US" sz="2000"/>
        </a:p>
      </dgm:t>
    </dgm:pt>
    <dgm:pt modelId="{B9B3D7B6-E2A7-1241-9E0F-073EE89AB1ED}" type="sibTrans" cxnId="{A5B23238-73A3-4C42-87A2-39C4EFFCC31C}">
      <dgm:prSet/>
      <dgm:spPr/>
      <dgm:t>
        <a:bodyPr/>
        <a:lstStyle/>
        <a:p>
          <a:endParaRPr lang="en-US" sz="2000"/>
        </a:p>
      </dgm:t>
    </dgm:pt>
    <dgm:pt modelId="{DE5EB7F2-4EFE-494F-98C0-58EC16813786}">
      <dgm:prSet phldrT="[Text]" custT="1"/>
      <dgm:spPr/>
      <dgm:t>
        <a:bodyPr/>
        <a:lstStyle/>
        <a:p>
          <a:r>
            <a:rPr lang="en-US" sz="2000" dirty="0"/>
            <a:t>Multiple instances of DLBACα</a:t>
          </a:r>
        </a:p>
      </dgm:t>
    </dgm:pt>
    <dgm:pt modelId="{59EA6D50-EF7F-C54E-B505-C9B467778C99}" type="parTrans" cxnId="{9EC7C8E3-D7B2-7A45-828A-C7B22FBE56E4}">
      <dgm:prSet/>
      <dgm:spPr/>
      <dgm:t>
        <a:bodyPr/>
        <a:lstStyle/>
        <a:p>
          <a:endParaRPr lang="en-US"/>
        </a:p>
      </dgm:t>
    </dgm:pt>
    <dgm:pt modelId="{45D069C2-BB3B-6B49-A42A-1BE9C850EB8C}" type="sibTrans" cxnId="{9EC7C8E3-D7B2-7A45-828A-C7B22FBE56E4}">
      <dgm:prSet/>
      <dgm:spPr/>
      <dgm:t>
        <a:bodyPr/>
        <a:lstStyle/>
        <a:p>
          <a:endParaRPr lang="en-US"/>
        </a:p>
      </dgm:t>
    </dgm:pt>
    <dgm:pt modelId="{E0C5448E-9CA7-774D-8440-67B9205CD4F0}">
      <dgm:prSet phldrT="[Text]" custT="1"/>
      <dgm:spPr/>
      <dgm:t>
        <a:bodyPr/>
        <a:lstStyle/>
        <a:p>
          <a:r>
            <a:rPr lang="en-US" sz="2000" dirty="0" err="1"/>
            <a:t>ResNet</a:t>
          </a:r>
          <a:r>
            <a:rPr lang="en-US" sz="2000" dirty="0"/>
            <a:t> (DLBAC</a:t>
          </a:r>
          <a:r>
            <a:rPr lang="el-GR" sz="2000" baseline="-25000" dirty="0"/>
            <a:t>α</a:t>
          </a:r>
          <a:r>
            <a:rPr lang="en-US" sz="2000" baseline="-25000" dirty="0"/>
            <a:t>-R</a:t>
          </a:r>
          <a:r>
            <a:rPr lang="en-US" sz="2000" dirty="0"/>
            <a:t>)</a:t>
          </a:r>
        </a:p>
      </dgm:t>
    </dgm:pt>
    <dgm:pt modelId="{4E2F60A1-D8D8-9F44-BEB6-5E9478E3408B}" type="parTrans" cxnId="{FC7814C5-5727-7342-8231-27A0696D6FF6}">
      <dgm:prSet/>
      <dgm:spPr/>
      <dgm:t>
        <a:bodyPr/>
        <a:lstStyle/>
        <a:p>
          <a:endParaRPr lang="en-US"/>
        </a:p>
      </dgm:t>
    </dgm:pt>
    <dgm:pt modelId="{45FCF704-5A32-F743-9C62-37BDBF2CDE10}" type="sibTrans" cxnId="{FC7814C5-5727-7342-8231-27A0696D6FF6}">
      <dgm:prSet/>
      <dgm:spPr/>
      <dgm:t>
        <a:bodyPr/>
        <a:lstStyle/>
        <a:p>
          <a:endParaRPr lang="en-US"/>
        </a:p>
      </dgm:t>
    </dgm:pt>
    <dgm:pt modelId="{29D5F3AB-ABD9-2F44-AD2F-F9C36AF21D5E}">
      <dgm:prSet phldrT="[Text]" custT="1"/>
      <dgm:spPr/>
      <dgm:t>
        <a:bodyPr/>
        <a:lstStyle/>
        <a:p>
          <a:r>
            <a:rPr lang="en-US" sz="2000" dirty="0" err="1"/>
            <a:t>DenseNet</a:t>
          </a:r>
          <a:r>
            <a:rPr lang="en-US" sz="2000" dirty="0"/>
            <a:t> (DLBAC</a:t>
          </a:r>
          <a:r>
            <a:rPr lang="el-GR" sz="2000" baseline="-25000" dirty="0"/>
            <a:t>α</a:t>
          </a:r>
          <a:r>
            <a:rPr lang="en-US" sz="2000" baseline="-25000" dirty="0"/>
            <a:t>-D</a:t>
          </a:r>
          <a:r>
            <a:rPr lang="en-US" sz="2000" dirty="0"/>
            <a:t>)</a:t>
          </a:r>
        </a:p>
      </dgm:t>
    </dgm:pt>
    <dgm:pt modelId="{E189993E-DCF3-E94D-AB1C-F120CE1E82A1}" type="parTrans" cxnId="{B26F998E-48E8-A24F-9993-A0483C0AC54B}">
      <dgm:prSet/>
      <dgm:spPr/>
      <dgm:t>
        <a:bodyPr/>
        <a:lstStyle/>
        <a:p>
          <a:endParaRPr lang="en-US"/>
        </a:p>
      </dgm:t>
    </dgm:pt>
    <dgm:pt modelId="{169B6132-7CE1-C64D-8BAD-12A97D735F06}" type="sibTrans" cxnId="{B26F998E-48E8-A24F-9993-A0483C0AC54B}">
      <dgm:prSet/>
      <dgm:spPr/>
      <dgm:t>
        <a:bodyPr/>
        <a:lstStyle/>
        <a:p>
          <a:endParaRPr lang="en-US"/>
        </a:p>
      </dgm:t>
    </dgm:pt>
    <dgm:pt modelId="{3A350003-2667-4549-BFAC-C9B6252C3135}">
      <dgm:prSet phldrT="[Text]" custT="1"/>
      <dgm:spPr/>
      <dgm:t>
        <a:bodyPr/>
        <a:lstStyle/>
        <a:p>
          <a:r>
            <a:rPr lang="en-US" sz="2000" dirty="0" err="1"/>
            <a:t>Xception</a:t>
          </a:r>
          <a:r>
            <a:rPr lang="en-US" sz="2000" dirty="0"/>
            <a:t> (DLBAC</a:t>
          </a:r>
          <a:r>
            <a:rPr lang="el-GR" sz="2000" baseline="-25000" dirty="0"/>
            <a:t>α</a:t>
          </a:r>
          <a:r>
            <a:rPr lang="en-US" sz="2000" baseline="-25000" dirty="0"/>
            <a:t>-X</a:t>
          </a:r>
          <a:r>
            <a:rPr lang="en-US" sz="2000" dirty="0"/>
            <a:t>)</a:t>
          </a:r>
        </a:p>
      </dgm:t>
    </dgm:pt>
    <dgm:pt modelId="{AA698962-523C-684D-93C5-14D5FFE458A3}" type="parTrans" cxnId="{F32589BE-52F2-7F4D-9D1D-8AB1A63E75ED}">
      <dgm:prSet/>
      <dgm:spPr/>
      <dgm:t>
        <a:bodyPr/>
        <a:lstStyle/>
        <a:p>
          <a:endParaRPr lang="en-US"/>
        </a:p>
      </dgm:t>
    </dgm:pt>
    <dgm:pt modelId="{BCA7868E-4FFF-1940-BB5D-FEBCF7188664}" type="sibTrans" cxnId="{F32589BE-52F2-7F4D-9D1D-8AB1A63E75ED}">
      <dgm:prSet/>
      <dgm:spPr/>
      <dgm:t>
        <a:bodyPr/>
        <a:lstStyle/>
        <a:p>
          <a:endParaRPr lang="en-US"/>
        </a:p>
      </dgm:t>
    </dgm:pt>
    <dgm:pt modelId="{F0A46FFB-CC1B-D042-B207-227B2C167854}">
      <dgm:prSet phldrT="[Text]" custT="1"/>
      <dgm:spPr/>
      <dgm:t>
        <a:bodyPr/>
        <a:lstStyle/>
        <a:p>
          <a:r>
            <a:rPr lang="en-US" sz="2000" dirty="0"/>
            <a:t>Multilayer</a:t>
          </a:r>
          <a:r>
            <a:rPr lang="en-US" sz="2000" baseline="0" dirty="0"/>
            <a:t> </a:t>
          </a:r>
          <a:r>
            <a:rPr lang="en-US" sz="2000" dirty="0"/>
            <a:t>Perceptron (MLP)</a:t>
          </a:r>
        </a:p>
      </dgm:t>
    </dgm:pt>
    <dgm:pt modelId="{E6C336C7-683E-AD40-BC4E-1B77E2B3B83D}" type="parTrans" cxnId="{AC16EFE5-8233-684F-92EA-DF73ABC4D2B7}">
      <dgm:prSet/>
      <dgm:spPr/>
      <dgm:t>
        <a:bodyPr/>
        <a:lstStyle/>
        <a:p>
          <a:endParaRPr lang="en-US"/>
        </a:p>
      </dgm:t>
    </dgm:pt>
    <dgm:pt modelId="{BC521A87-F4C3-AD40-B1ED-F0F3C30888C3}" type="sibTrans" cxnId="{AC16EFE5-8233-684F-92EA-DF73ABC4D2B7}">
      <dgm:prSet/>
      <dgm:spPr/>
      <dgm:t>
        <a:bodyPr/>
        <a:lstStyle/>
        <a:p>
          <a:endParaRPr lang="en-US"/>
        </a:p>
      </dgm:t>
    </dgm:pt>
    <dgm:pt modelId="{A6877563-7A04-9443-AF0A-615D785F2837}">
      <dgm:prSet phldrT="[Text]" custT="1"/>
      <dgm:spPr/>
      <dgm:t>
        <a:bodyPr/>
        <a:lstStyle/>
        <a:p>
          <a:r>
            <a:rPr lang="en-US" sz="2000" dirty="0"/>
            <a:t>Rhapsody [2]</a:t>
          </a:r>
        </a:p>
      </dgm:t>
    </dgm:pt>
    <dgm:pt modelId="{C1FD51D1-CAE7-3941-8EFE-C12C173723B7}" type="parTrans" cxnId="{799B4478-6ED3-DF4D-82B9-1B398C96776E}">
      <dgm:prSet/>
      <dgm:spPr/>
      <dgm:t>
        <a:bodyPr/>
        <a:lstStyle/>
        <a:p>
          <a:endParaRPr lang="en-US"/>
        </a:p>
      </dgm:t>
    </dgm:pt>
    <dgm:pt modelId="{A9DE985E-F846-6649-971A-B1BAD9558364}" type="sibTrans" cxnId="{799B4478-6ED3-DF4D-82B9-1B398C96776E}">
      <dgm:prSet/>
      <dgm:spPr/>
      <dgm:t>
        <a:bodyPr/>
        <a:lstStyle/>
        <a:p>
          <a:endParaRPr lang="en-US"/>
        </a:p>
      </dgm:t>
    </dgm:pt>
    <dgm:pt modelId="{06437AB6-BC81-E644-B497-176DE72E1577}">
      <dgm:prSet phldrT="[Text]" custT="1"/>
      <dgm:spPr/>
      <dgm:t>
        <a:bodyPr/>
        <a:lstStyle/>
        <a:p>
          <a:r>
            <a:rPr lang="en-US" sz="2000" dirty="0"/>
            <a:t>EPDE-ML [3]</a:t>
          </a:r>
        </a:p>
      </dgm:t>
    </dgm:pt>
    <dgm:pt modelId="{4CE63D18-A860-A343-9676-7B4BD2A7CD19}" type="parTrans" cxnId="{56479C51-3746-F541-8C99-A30F62795944}">
      <dgm:prSet/>
      <dgm:spPr/>
      <dgm:t>
        <a:bodyPr/>
        <a:lstStyle/>
        <a:p>
          <a:endParaRPr lang="en-US"/>
        </a:p>
      </dgm:t>
    </dgm:pt>
    <dgm:pt modelId="{7FCFD040-ED1A-AF4A-9297-9E911DC8EE70}" type="sibTrans" cxnId="{56479C51-3746-F541-8C99-A30F62795944}">
      <dgm:prSet/>
      <dgm:spPr/>
      <dgm:t>
        <a:bodyPr/>
        <a:lstStyle/>
        <a:p>
          <a:endParaRPr lang="en-US"/>
        </a:p>
      </dgm:t>
    </dgm:pt>
    <dgm:pt modelId="{79A103A8-F43C-164C-984F-DED9495A4AB2}" type="pres">
      <dgm:prSet presAssocID="{F246D078-270E-6A4E-BBF8-42CD8645982F}" presName="Name0" presStyleCnt="0">
        <dgm:presLayoutVars>
          <dgm:dir/>
          <dgm:animLvl val="lvl"/>
          <dgm:resizeHandles/>
        </dgm:presLayoutVars>
      </dgm:prSet>
      <dgm:spPr/>
    </dgm:pt>
    <dgm:pt modelId="{13984C9B-DC9D-F34F-BD80-CEE397403C3B}" type="pres">
      <dgm:prSet presAssocID="{DE5EB7F2-4EFE-494F-98C0-58EC16813786}" presName="linNode" presStyleCnt="0"/>
      <dgm:spPr/>
    </dgm:pt>
    <dgm:pt modelId="{81BB5B9F-AA19-CD4B-925B-8F960D3B1672}" type="pres">
      <dgm:prSet presAssocID="{DE5EB7F2-4EFE-494F-98C0-58EC16813786}" presName="parentShp" presStyleLbl="node1" presStyleIdx="0" presStyleCnt="3">
        <dgm:presLayoutVars>
          <dgm:bulletEnabled val="1"/>
        </dgm:presLayoutVars>
      </dgm:prSet>
      <dgm:spPr/>
    </dgm:pt>
    <dgm:pt modelId="{92D83D8C-4119-D646-9C85-5BE973BFC842}" type="pres">
      <dgm:prSet presAssocID="{DE5EB7F2-4EFE-494F-98C0-58EC16813786}" presName="childShp" presStyleLbl="bgAccFollowNode1" presStyleIdx="0" presStyleCnt="3" custScaleY="110493">
        <dgm:presLayoutVars>
          <dgm:bulletEnabled val="1"/>
        </dgm:presLayoutVars>
      </dgm:prSet>
      <dgm:spPr/>
    </dgm:pt>
    <dgm:pt modelId="{29EB8C1A-49EF-3C42-B276-E600A92BF16E}" type="pres">
      <dgm:prSet presAssocID="{45D069C2-BB3B-6B49-A42A-1BE9C850EB8C}" presName="spacing" presStyleCnt="0"/>
      <dgm:spPr/>
    </dgm:pt>
    <dgm:pt modelId="{EDF28D29-51C8-EE4C-8744-8D231FCEAFC6}" type="pres">
      <dgm:prSet presAssocID="{3907C60B-7F9F-8241-B541-CD8F0A0C47BE}" presName="linNode" presStyleCnt="0"/>
      <dgm:spPr/>
    </dgm:pt>
    <dgm:pt modelId="{536A239E-E7C8-4D4C-90BB-A129FD1BD1C7}" type="pres">
      <dgm:prSet presAssocID="{3907C60B-7F9F-8241-B541-CD8F0A0C47BE}" presName="parentShp" presStyleLbl="node1" presStyleIdx="1" presStyleCnt="3">
        <dgm:presLayoutVars>
          <dgm:bulletEnabled val="1"/>
        </dgm:presLayoutVars>
      </dgm:prSet>
      <dgm:spPr/>
    </dgm:pt>
    <dgm:pt modelId="{81DDC870-2E8D-EE49-9B2B-9D75E52A1E5C}" type="pres">
      <dgm:prSet presAssocID="{3907C60B-7F9F-8241-B541-CD8F0A0C47BE}" presName="childShp" presStyleLbl="bgAccFollowNode1" presStyleIdx="1" presStyleCnt="3" custScaleY="113135">
        <dgm:presLayoutVars>
          <dgm:bulletEnabled val="1"/>
        </dgm:presLayoutVars>
      </dgm:prSet>
      <dgm:spPr/>
    </dgm:pt>
    <dgm:pt modelId="{11D0E126-CE6D-0945-A0A0-E0176CB0AD0C}" type="pres">
      <dgm:prSet presAssocID="{F6E4C021-0D8B-BA46-BE28-5EE362E1DB41}" presName="spacing" presStyleCnt="0"/>
      <dgm:spPr/>
    </dgm:pt>
    <dgm:pt modelId="{40DB45F0-53E9-044B-8803-4E2C05747A96}" type="pres">
      <dgm:prSet presAssocID="{81048282-85AB-E746-A080-E2149FE85304}" presName="linNode" presStyleCnt="0"/>
      <dgm:spPr/>
    </dgm:pt>
    <dgm:pt modelId="{A9A13559-325B-D944-9B63-7DA0AEE12390}" type="pres">
      <dgm:prSet presAssocID="{81048282-85AB-E746-A080-E2149FE85304}" presName="parentShp" presStyleLbl="node1" presStyleIdx="2" presStyleCnt="3">
        <dgm:presLayoutVars>
          <dgm:bulletEnabled val="1"/>
        </dgm:presLayoutVars>
      </dgm:prSet>
      <dgm:spPr/>
    </dgm:pt>
    <dgm:pt modelId="{2D50E0C0-D3D9-2D46-9583-DA1A5DADA1E9}" type="pres">
      <dgm:prSet presAssocID="{81048282-85AB-E746-A080-E2149FE85304}" presName="childShp" presStyleLbl="bgAccFollowNode1" presStyleIdx="2" presStyleCnt="3" custScaleY="105102">
        <dgm:presLayoutVars>
          <dgm:bulletEnabled val="1"/>
        </dgm:presLayoutVars>
      </dgm:prSet>
      <dgm:spPr/>
    </dgm:pt>
  </dgm:ptLst>
  <dgm:cxnLst>
    <dgm:cxn modelId="{0470C81C-9856-3E4F-8E72-850CA452AD0A}" srcId="{3907C60B-7F9F-8241-B541-CD8F0A0C47BE}" destId="{AA05A45B-1FE9-5043-97A0-03E7E102CB06}" srcOrd="0" destOrd="0" parTransId="{4AF57126-7138-CB4D-AD45-04D11F1AE022}" sibTransId="{8916FE87-4AAD-2D40-A95B-C80BF147FDB8}"/>
    <dgm:cxn modelId="{9C00421E-601A-4D4C-8BFA-C1E9EF36B506}" type="presOf" srcId="{F0A46FFB-CC1B-D042-B207-227B2C167854}" destId="{81DDC870-2E8D-EE49-9B2B-9D75E52A1E5C}" srcOrd="0" destOrd="2" presId="urn:microsoft.com/office/officeart/2005/8/layout/vList6"/>
    <dgm:cxn modelId="{07B9C820-E533-B04D-BD27-348BD4B3CC77}" type="presOf" srcId="{3907C60B-7F9F-8241-B541-CD8F0A0C47BE}" destId="{536A239E-E7C8-4D4C-90BB-A129FD1BD1C7}" srcOrd="0" destOrd="0" presId="urn:microsoft.com/office/officeart/2005/8/layout/vList6"/>
    <dgm:cxn modelId="{7EC70924-278D-6446-995B-A06C4DF64C26}" type="presOf" srcId="{A6877563-7A04-9443-AF0A-615D785F2837}" destId="{2D50E0C0-D3D9-2D46-9583-DA1A5DADA1E9}" srcOrd="0" destOrd="1" presId="urn:microsoft.com/office/officeart/2005/8/layout/vList6"/>
    <dgm:cxn modelId="{923CFA2C-E41D-2D41-BC06-3042A09AD49C}" srcId="{81048282-85AB-E746-A080-E2149FE85304}" destId="{BE3D1E5B-BFCC-EF4C-B7B7-F2957F045511}" srcOrd="0" destOrd="0" parTransId="{D564DA83-10FB-C547-867C-BB77FF9BE7C8}" sibTransId="{6F4A6AB0-E579-CA48-AC63-6099D3F71AD4}"/>
    <dgm:cxn modelId="{AF106B31-B1E0-8F47-8EE1-33798C993122}" type="presOf" srcId="{DE5EB7F2-4EFE-494F-98C0-58EC16813786}" destId="{81BB5B9F-AA19-CD4B-925B-8F960D3B1672}" srcOrd="0" destOrd="0" presId="urn:microsoft.com/office/officeart/2005/8/layout/vList6"/>
    <dgm:cxn modelId="{18075735-2732-1D41-B738-3F91F1044035}" type="presOf" srcId="{BE3D1E5B-BFCC-EF4C-B7B7-F2957F045511}" destId="{2D50E0C0-D3D9-2D46-9583-DA1A5DADA1E9}" srcOrd="0" destOrd="0" presId="urn:microsoft.com/office/officeart/2005/8/layout/vList6"/>
    <dgm:cxn modelId="{A5B23238-73A3-4C42-87A2-39C4EFFCC31C}" srcId="{3907C60B-7F9F-8241-B541-CD8F0A0C47BE}" destId="{968066A0-6681-4945-AB3E-7E572B5CF7CD}" srcOrd="1" destOrd="0" parTransId="{8DA1DDE7-5443-504D-B120-C224F647C159}" sibTransId="{B9B3D7B6-E2A7-1241-9E0F-073EE89AB1ED}"/>
    <dgm:cxn modelId="{C987B440-E82A-DF48-AC8C-36B601E0560F}" type="presOf" srcId="{06437AB6-BC81-E644-B497-176DE72E1577}" destId="{2D50E0C0-D3D9-2D46-9583-DA1A5DADA1E9}" srcOrd="0" destOrd="2" presId="urn:microsoft.com/office/officeart/2005/8/layout/vList6"/>
    <dgm:cxn modelId="{65A78244-6969-094C-A6C7-54C1E6E0AF41}" type="presOf" srcId="{E0C5448E-9CA7-774D-8440-67B9205CD4F0}" destId="{92D83D8C-4119-D646-9C85-5BE973BFC842}" srcOrd="0" destOrd="0" presId="urn:microsoft.com/office/officeart/2005/8/layout/vList6"/>
    <dgm:cxn modelId="{56479C51-3746-F541-8C99-A30F62795944}" srcId="{81048282-85AB-E746-A080-E2149FE85304}" destId="{06437AB6-BC81-E644-B497-176DE72E1577}" srcOrd="2" destOrd="0" parTransId="{4CE63D18-A860-A343-9676-7B4BD2A7CD19}" sibTransId="{7FCFD040-ED1A-AF4A-9297-9E911DC8EE70}"/>
    <dgm:cxn modelId="{759FE251-433F-2F44-BA91-863C3B91949B}" type="presOf" srcId="{3A350003-2667-4549-BFAC-C9B6252C3135}" destId="{92D83D8C-4119-D646-9C85-5BE973BFC842}" srcOrd="0" destOrd="2" presId="urn:microsoft.com/office/officeart/2005/8/layout/vList6"/>
    <dgm:cxn modelId="{690B6554-48E3-F243-B715-98B53B788A93}" type="presOf" srcId="{81048282-85AB-E746-A080-E2149FE85304}" destId="{A9A13559-325B-D944-9B63-7DA0AEE12390}" srcOrd="0" destOrd="0" presId="urn:microsoft.com/office/officeart/2005/8/layout/vList6"/>
    <dgm:cxn modelId="{799B4478-6ED3-DF4D-82B9-1B398C96776E}" srcId="{81048282-85AB-E746-A080-E2149FE85304}" destId="{A6877563-7A04-9443-AF0A-615D785F2837}" srcOrd="1" destOrd="0" parTransId="{C1FD51D1-CAE7-3941-8EFE-C12C173723B7}" sibTransId="{A9DE985E-F846-6649-971A-B1BAD9558364}"/>
    <dgm:cxn modelId="{7F36297A-F378-3A4C-BA5F-99F0591D5040}" srcId="{F246D078-270E-6A4E-BBF8-42CD8645982F}" destId="{81048282-85AB-E746-A080-E2149FE85304}" srcOrd="2" destOrd="0" parTransId="{96BBB177-CF1C-5649-9E59-4437BBD2C4D1}" sibTransId="{5B167317-F3A6-8A42-B9EB-3BA9D860BD32}"/>
    <dgm:cxn modelId="{257CE88A-4D77-1A47-AD92-D44B86F01E28}" srcId="{F246D078-270E-6A4E-BBF8-42CD8645982F}" destId="{3907C60B-7F9F-8241-B541-CD8F0A0C47BE}" srcOrd="1" destOrd="0" parTransId="{6CA9B7C5-C2DB-5741-91B6-E54C5B743675}" sibTransId="{F6E4C021-0D8B-BA46-BE28-5EE362E1DB41}"/>
    <dgm:cxn modelId="{B26F998E-48E8-A24F-9993-A0483C0AC54B}" srcId="{DE5EB7F2-4EFE-494F-98C0-58EC16813786}" destId="{29D5F3AB-ABD9-2F44-AD2F-F9C36AF21D5E}" srcOrd="1" destOrd="0" parTransId="{E189993E-DCF3-E94D-AB1C-F120CE1E82A1}" sibTransId="{169B6132-7CE1-C64D-8BAD-12A97D735F06}"/>
    <dgm:cxn modelId="{3AAB05AE-6D27-C240-8ABC-BD5EC71DCD47}" type="presOf" srcId="{AA05A45B-1FE9-5043-97A0-03E7E102CB06}" destId="{81DDC870-2E8D-EE49-9B2B-9D75E52A1E5C}" srcOrd="0" destOrd="0" presId="urn:microsoft.com/office/officeart/2005/8/layout/vList6"/>
    <dgm:cxn modelId="{82309BB0-743A-4646-BCCD-DD00CB0EBB95}" type="presOf" srcId="{968066A0-6681-4945-AB3E-7E572B5CF7CD}" destId="{81DDC870-2E8D-EE49-9B2B-9D75E52A1E5C}" srcOrd="0" destOrd="1" presId="urn:microsoft.com/office/officeart/2005/8/layout/vList6"/>
    <dgm:cxn modelId="{F32589BE-52F2-7F4D-9D1D-8AB1A63E75ED}" srcId="{DE5EB7F2-4EFE-494F-98C0-58EC16813786}" destId="{3A350003-2667-4549-BFAC-C9B6252C3135}" srcOrd="2" destOrd="0" parTransId="{AA698962-523C-684D-93C5-14D5FFE458A3}" sibTransId="{BCA7868E-4FFF-1940-BB5D-FEBCF7188664}"/>
    <dgm:cxn modelId="{FC7814C5-5727-7342-8231-27A0696D6FF6}" srcId="{DE5EB7F2-4EFE-494F-98C0-58EC16813786}" destId="{E0C5448E-9CA7-774D-8440-67B9205CD4F0}" srcOrd="0" destOrd="0" parTransId="{4E2F60A1-D8D8-9F44-BEB6-5E9478E3408B}" sibTransId="{45FCF704-5A32-F743-9C62-37BDBF2CDE10}"/>
    <dgm:cxn modelId="{25BEAAD0-24E1-9148-B844-79B14657979F}" type="presOf" srcId="{29D5F3AB-ABD9-2F44-AD2F-F9C36AF21D5E}" destId="{92D83D8C-4119-D646-9C85-5BE973BFC842}" srcOrd="0" destOrd="1" presId="urn:microsoft.com/office/officeart/2005/8/layout/vList6"/>
    <dgm:cxn modelId="{CE128ED8-B8C2-FF40-81B7-D2391CEB0CDE}" type="presOf" srcId="{F246D078-270E-6A4E-BBF8-42CD8645982F}" destId="{79A103A8-F43C-164C-984F-DED9495A4AB2}" srcOrd="0" destOrd="0" presId="urn:microsoft.com/office/officeart/2005/8/layout/vList6"/>
    <dgm:cxn modelId="{9EC7C8E3-D7B2-7A45-828A-C7B22FBE56E4}" srcId="{F246D078-270E-6A4E-BBF8-42CD8645982F}" destId="{DE5EB7F2-4EFE-494F-98C0-58EC16813786}" srcOrd="0" destOrd="0" parTransId="{59EA6D50-EF7F-C54E-B505-C9B467778C99}" sibTransId="{45D069C2-BB3B-6B49-A42A-1BE9C850EB8C}"/>
    <dgm:cxn modelId="{AC16EFE5-8233-684F-92EA-DF73ABC4D2B7}" srcId="{3907C60B-7F9F-8241-B541-CD8F0A0C47BE}" destId="{F0A46FFB-CC1B-D042-B207-227B2C167854}" srcOrd="2" destOrd="0" parTransId="{E6C336C7-683E-AD40-BC4E-1B77E2B3B83D}" sibTransId="{BC521A87-F4C3-AD40-B1ED-F0F3C30888C3}"/>
    <dgm:cxn modelId="{32B1066B-F8A6-EA44-81D0-FE9E5526CDD4}" type="presParOf" srcId="{79A103A8-F43C-164C-984F-DED9495A4AB2}" destId="{13984C9B-DC9D-F34F-BD80-CEE397403C3B}" srcOrd="0" destOrd="0" presId="urn:microsoft.com/office/officeart/2005/8/layout/vList6"/>
    <dgm:cxn modelId="{A650DD2A-14FC-E449-8510-4E622D8CA3EC}" type="presParOf" srcId="{13984C9B-DC9D-F34F-BD80-CEE397403C3B}" destId="{81BB5B9F-AA19-CD4B-925B-8F960D3B1672}" srcOrd="0" destOrd="0" presId="urn:microsoft.com/office/officeart/2005/8/layout/vList6"/>
    <dgm:cxn modelId="{FDE4CD0D-9F6F-4041-9F8A-71F69F75B1C8}" type="presParOf" srcId="{13984C9B-DC9D-F34F-BD80-CEE397403C3B}" destId="{92D83D8C-4119-D646-9C85-5BE973BFC842}" srcOrd="1" destOrd="0" presId="urn:microsoft.com/office/officeart/2005/8/layout/vList6"/>
    <dgm:cxn modelId="{24DAF33B-92EB-B54A-91DE-74FF0507045A}" type="presParOf" srcId="{79A103A8-F43C-164C-984F-DED9495A4AB2}" destId="{29EB8C1A-49EF-3C42-B276-E600A92BF16E}" srcOrd="1" destOrd="0" presId="urn:microsoft.com/office/officeart/2005/8/layout/vList6"/>
    <dgm:cxn modelId="{10009668-439A-0C4E-9AA3-C61E9B65D724}" type="presParOf" srcId="{79A103A8-F43C-164C-984F-DED9495A4AB2}" destId="{EDF28D29-51C8-EE4C-8744-8D231FCEAFC6}" srcOrd="2" destOrd="0" presId="urn:microsoft.com/office/officeart/2005/8/layout/vList6"/>
    <dgm:cxn modelId="{A48F2BE4-93D6-CE4B-8FEC-138C6A99CCD2}" type="presParOf" srcId="{EDF28D29-51C8-EE4C-8744-8D231FCEAFC6}" destId="{536A239E-E7C8-4D4C-90BB-A129FD1BD1C7}" srcOrd="0" destOrd="0" presId="urn:microsoft.com/office/officeart/2005/8/layout/vList6"/>
    <dgm:cxn modelId="{69C45F8E-609A-8742-917A-CE36AC7377AD}" type="presParOf" srcId="{EDF28D29-51C8-EE4C-8744-8D231FCEAFC6}" destId="{81DDC870-2E8D-EE49-9B2B-9D75E52A1E5C}" srcOrd="1" destOrd="0" presId="urn:microsoft.com/office/officeart/2005/8/layout/vList6"/>
    <dgm:cxn modelId="{4A150B03-3285-3547-A8B8-A001828ACBEB}" type="presParOf" srcId="{79A103A8-F43C-164C-984F-DED9495A4AB2}" destId="{11D0E126-CE6D-0945-A0A0-E0176CB0AD0C}" srcOrd="3" destOrd="0" presId="urn:microsoft.com/office/officeart/2005/8/layout/vList6"/>
    <dgm:cxn modelId="{26A180F8-2CA0-884B-9B0A-B7CA0163A7C6}" type="presParOf" srcId="{79A103A8-F43C-164C-984F-DED9495A4AB2}" destId="{40DB45F0-53E9-044B-8803-4E2C05747A96}" srcOrd="4" destOrd="0" presId="urn:microsoft.com/office/officeart/2005/8/layout/vList6"/>
    <dgm:cxn modelId="{8A2CA2CF-3BB2-7247-843E-052C72CE46EA}" type="presParOf" srcId="{40DB45F0-53E9-044B-8803-4E2C05747A96}" destId="{A9A13559-325B-D944-9B63-7DA0AEE12390}" srcOrd="0" destOrd="0" presId="urn:microsoft.com/office/officeart/2005/8/layout/vList6"/>
    <dgm:cxn modelId="{353463E8-0B83-714A-BD15-2801CE5004CB}" type="presParOf" srcId="{40DB45F0-53E9-044B-8803-4E2C05747A96}" destId="{2D50E0C0-D3D9-2D46-9583-DA1A5DADA1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3E083-7194-1047-BE1C-9ED253521EB2}" type="doc">
      <dgm:prSet loTypeId="urn:microsoft.com/office/officeart/2009/3/layout/OpposingIdeas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8FA3B1-3C2E-AF45-AD08-2ACE7CFA446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2E1AED-86E5-FC4D-B9C5-DE35BA62C8CB}" type="parTrans" cxnId="{474E9B31-FDCE-A845-8F4A-A29D5B52655A}">
      <dgm:prSet/>
      <dgm:spPr/>
      <dgm:t>
        <a:bodyPr/>
        <a:lstStyle/>
        <a:p>
          <a:endParaRPr lang="en-US"/>
        </a:p>
      </dgm:t>
    </dgm:pt>
    <dgm:pt modelId="{0666A189-5780-B446-A0EB-6C06D5B1A770}" type="sibTrans" cxnId="{474E9B31-FDCE-A845-8F4A-A29D5B52655A}">
      <dgm:prSet/>
      <dgm:spPr/>
      <dgm:t>
        <a:bodyPr/>
        <a:lstStyle/>
        <a:p>
          <a:endParaRPr lang="en-US"/>
        </a:p>
      </dgm:t>
    </dgm:pt>
    <dgm:pt modelId="{07B41748-2D71-1F49-8B48-8482FA6EED46}">
      <dgm:prSet phldrT="[Text]"/>
      <dgm:spPr/>
      <dgm:t>
        <a:bodyPr/>
        <a:lstStyle/>
        <a:p>
          <a:r>
            <a:rPr lang="en-US" dirty="0"/>
            <a:t>F1, TPR</a:t>
          </a:r>
        </a:p>
      </dgm:t>
    </dgm:pt>
    <dgm:pt modelId="{1D11DA77-9C3F-CC4A-B5BC-AA23F00F1ADC}" type="parTrans" cxnId="{B1E9A2AB-4C9C-B143-ABC0-027DA60C8BA5}">
      <dgm:prSet/>
      <dgm:spPr/>
      <dgm:t>
        <a:bodyPr/>
        <a:lstStyle/>
        <a:p>
          <a:endParaRPr lang="en-US"/>
        </a:p>
      </dgm:t>
    </dgm:pt>
    <dgm:pt modelId="{1F19C45A-2446-4244-821D-7E9AFC79626F}" type="sibTrans" cxnId="{B1E9A2AB-4C9C-B143-ABC0-027DA60C8BA5}">
      <dgm:prSet/>
      <dgm:spPr/>
      <dgm:t>
        <a:bodyPr/>
        <a:lstStyle/>
        <a:p>
          <a:endParaRPr lang="en-US"/>
        </a:p>
      </dgm:t>
    </dgm:pt>
    <dgm:pt modelId="{E2D92FE0-8073-0541-A94E-BE74AA29799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243B929-B55A-4244-A872-A9E605C0F42C}" type="parTrans" cxnId="{09D6997B-D1B2-334C-9912-9EF36A168226}">
      <dgm:prSet/>
      <dgm:spPr/>
      <dgm:t>
        <a:bodyPr/>
        <a:lstStyle/>
        <a:p>
          <a:endParaRPr lang="en-US"/>
        </a:p>
      </dgm:t>
    </dgm:pt>
    <dgm:pt modelId="{43B36C91-D58A-9C4D-B048-3DEE46A8F73C}" type="sibTrans" cxnId="{09D6997B-D1B2-334C-9912-9EF36A168226}">
      <dgm:prSet/>
      <dgm:spPr/>
      <dgm:t>
        <a:bodyPr/>
        <a:lstStyle/>
        <a:p>
          <a:endParaRPr lang="en-US"/>
        </a:p>
      </dgm:t>
    </dgm:pt>
    <dgm:pt modelId="{B66A15A7-0E1C-7C44-9BCE-829A5D8E99E9}">
      <dgm:prSet phldrT="[Text]"/>
      <dgm:spPr/>
      <dgm:t>
        <a:bodyPr/>
        <a:lstStyle/>
        <a:p>
          <a:r>
            <a:rPr lang="en-US" dirty="0"/>
            <a:t>FPR</a:t>
          </a:r>
        </a:p>
      </dgm:t>
    </dgm:pt>
    <dgm:pt modelId="{6A891461-2B54-DB42-A794-DEC8D144C118}" type="parTrans" cxnId="{98F268DB-B9D4-7247-8203-B80DB7136EC3}">
      <dgm:prSet/>
      <dgm:spPr/>
      <dgm:t>
        <a:bodyPr/>
        <a:lstStyle/>
        <a:p>
          <a:endParaRPr lang="en-US"/>
        </a:p>
      </dgm:t>
    </dgm:pt>
    <dgm:pt modelId="{B1AA67E4-1B3A-A045-958D-F1812202DEC7}" type="sibTrans" cxnId="{98F268DB-B9D4-7247-8203-B80DB7136EC3}">
      <dgm:prSet/>
      <dgm:spPr/>
      <dgm:t>
        <a:bodyPr/>
        <a:lstStyle/>
        <a:p>
          <a:endParaRPr lang="en-US"/>
        </a:p>
      </dgm:t>
    </dgm:pt>
    <dgm:pt modelId="{A905EE13-1CB5-2644-A09D-93F1122DF8D5}" type="pres">
      <dgm:prSet presAssocID="{5D13E083-7194-1047-BE1C-9ED253521EB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81B64F3-D9AA-6043-806C-E0F19CE866FB}" type="pres">
      <dgm:prSet presAssocID="{5D13E083-7194-1047-BE1C-9ED253521EB2}" presName="Background" presStyleLbl="node1" presStyleIdx="0" presStyleCnt="1"/>
      <dgm:spPr/>
    </dgm:pt>
    <dgm:pt modelId="{8956DF1A-F149-E740-A5AF-2AECEAAE7B1F}" type="pres">
      <dgm:prSet presAssocID="{5D13E083-7194-1047-BE1C-9ED253521EB2}" presName="Divider" presStyleLbl="callout" presStyleIdx="0" presStyleCnt="1"/>
      <dgm:spPr/>
    </dgm:pt>
    <dgm:pt modelId="{3FFA9D4B-F0F6-D743-A8A3-88BA7BEF51A3}" type="pres">
      <dgm:prSet presAssocID="{5D13E083-7194-1047-BE1C-9ED253521EB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DC92C6-C6F0-CD4F-A984-6422B069E54E}" type="pres">
      <dgm:prSet presAssocID="{5D13E083-7194-1047-BE1C-9ED253521EB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DD0FDF-28B7-DF4E-A70F-24CC9CE4A73A}" type="pres">
      <dgm:prSet presAssocID="{5D13E083-7194-1047-BE1C-9ED253521EB2}" presName="ParentText1" presStyleLbl="revTx" presStyleIdx="0" presStyleCnt="0">
        <dgm:presLayoutVars>
          <dgm:chMax val="1"/>
          <dgm:chPref val="1"/>
        </dgm:presLayoutVars>
      </dgm:prSet>
      <dgm:spPr/>
    </dgm:pt>
    <dgm:pt modelId="{C770E3FA-72CF-3A45-8CF9-FE017D67A116}" type="pres">
      <dgm:prSet presAssocID="{5D13E083-7194-1047-BE1C-9ED253521EB2}" presName="ParentShape1" presStyleLbl="alignImgPlace1" presStyleIdx="0" presStyleCnt="2">
        <dgm:presLayoutVars/>
      </dgm:prSet>
      <dgm:spPr/>
    </dgm:pt>
    <dgm:pt modelId="{B748AB0D-34FD-3F48-ABA9-C4C418F1699C}" type="pres">
      <dgm:prSet presAssocID="{5D13E083-7194-1047-BE1C-9ED253521EB2}" presName="ParentText2" presStyleLbl="revTx" presStyleIdx="0" presStyleCnt="0">
        <dgm:presLayoutVars>
          <dgm:chMax val="1"/>
          <dgm:chPref val="1"/>
        </dgm:presLayoutVars>
      </dgm:prSet>
      <dgm:spPr/>
    </dgm:pt>
    <dgm:pt modelId="{6DE8BD2B-7D77-6B42-A0CC-F54927CE5139}" type="pres">
      <dgm:prSet presAssocID="{5D13E083-7194-1047-BE1C-9ED253521EB2}" presName="ParentShape2" presStyleLbl="alignImgPlace1" presStyleIdx="1" presStyleCnt="2" custAng="0">
        <dgm:presLayoutVars/>
      </dgm:prSet>
      <dgm:spPr/>
    </dgm:pt>
  </dgm:ptLst>
  <dgm:cxnLst>
    <dgm:cxn modelId="{8E86B50B-52A1-F145-8F71-E3AC6F120DB6}" type="presOf" srcId="{07B41748-2D71-1F49-8B48-8482FA6EED46}" destId="{3FFA9D4B-F0F6-D743-A8A3-88BA7BEF51A3}" srcOrd="0" destOrd="0" presId="urn:microsoft.com/office/officeart/2009/3/layout/OpposingIdeas"/>
    <dgm:cxn modelId="{F11DD10E-2CDE-4544-A9F0-8755BF0E532B}" type="presOf" srcId="{5D13E083-7194-1047-BE1C-9ED253521EB2}" destId="{A905EE13-1CB5-2644-A09D-93F1122DF8D5}" srcOrd="0" destOrd="0" presId="urn:microsoft.com/office/officeart/2009/3/layout/OpposingIdeas"/>
    <dgm:cxn modelId="{474E9B31-FDCE-A845-8F4A-A29D5B52655A}" srcId="{5D13E083-7194-1047-BE1C-9ED253521EB2}" destId="{B78FA3B1-3C2E-AF45-AD08-2ACE7CFA4466}" srcOrd="0" destOrd="0" parTransId="{302E1AED-86E5-FC4D-B9C5-DE35BA62C8CB}" sibTransId="{0666A189-5780-B446-A0EB-6C06D5B1A770}"/>
    <dgm:cxn modelId="{09D6997B-D1B2-334C-9912-9EF36A168226}" srcId="{5D13E083-7194-1047-BE1C-9ED253521EB2}" destId="{E2D92FE0-8073-0541-A94E-BE74AA29799A}" srcOrd="1" destOrd="0" parTransId="{9243B929-B55A-4244-A872-A9E605C0F42C}" sibTransId="{43B36C91-D58A-9C4D-B048-3DEE46A8F73C}"/>
    <dgm:cxn modelId="{ECA31795-C7FC-9E4C-BD80-929E2C6386B4}" type="presOf" srcId="{B78FA3B1-3C2E-AF45-AD08-2ACE7CFA4466}" destId="{5ADD0FDF-28B7-DF4E-A70F-24CC9CE4A73A}" srcOrd="0" destOrd="0" presId="urn:microsoft.com/office/officeart/2009/3/layout/OpposingIdeas"/>
    <dgm:cxn modelId="{B1E9A2AB-4C9C-B143-ABC0-027DA60C8BA5}" srcId="{B78FA3B1-3C2E-AF45-AD08-2ACE7CFA4466}" destId="{07B41748-2D71-1F49-8B48-8482FA6EED46}" srcOrd="0" destOrd="0" parTransId="{1D11DA77-9C3F-CC4A-B5BC-AA23F00F1ADC}" sibTransId="{1F19C45A-2446-4244-821D-7E9AFC79626F}"/>
    <dgm:cxn modelId="{8C79EFB2-2190-6D4E-96BD-11669CC8FF74}" type="presOf" srcId="{E2D92FE0-8073-0541-A94E-BE74AA29799A}" destId="{B748AB0D-34FD-3F48-ABA9-C4C418F1699C}" srcOrd="0" destOrd="0" presId="urn:microsoft.com/office/officeart/2009/3/layout/OpposingIdeas"/>
    <dgm:cxn modelId="{1F513BBF-00F3-F949-9BA5-A9137556C44B}" type="presOf" srcId="{E2D92FE0-8073-0541-A94E-BE74AA29799A}" destId="{6DE8BD2B-7D77-6B42-A0CC-F54927CE5139}" srcOrd="1" destOrd="0" presId="urn:microsoft.com/office/officeart/2009/3/layout/OpposingIdeas"/>
    <dgm:cxn modelId="{081A73CF-0295-2249-8CC8-F3A2E5BA0F20}" type="presOf" srcId="{B66A15A7-0E1C-7C44-9BCE-829A5D8E99E9}" destId="{B1DC92C6-C6F0-CD4F-A984-6422B069E54E}" srcOrd="0" destOrd="0" presId="urn:microsoft.com/office/officeart/2009/3/layout/OpposingIdeas"/>
    <dgm:cxn modelId="{98F268DB-B9D4-7247-8203-B80DB7136EC3}" srcId="{E2D92FE0-8073-0541-A94E-BE74AA29799A}" destId="{B66A15A7-0E1C-7C44-9BCE-829A5D8E99E9}" srcOrd="0" destOrd="0" parTransId="{6A891461-2B54-DB42-A794-DEC8D144C118}" sibTransId="{B1AA67E4-1B3A-A045-958D-F1812202DEC7}"/>
    <dgm:cxn modelId="{A91781FA-EB2A-4A43-BBF6-32A8F5287A76}" type="presOf" srcId="{B78FA3B1-3C2E-AF45-AD08-2ACE7CFA4466}" destId="{C770E3FA-72CF-3A45-8CF9-FE017D67A116}" srcOrd="1" destOrd="0" presId="urn:microsoft.com/office/officeart/2009/3/layout/OpposingIdeas"/>
    <dgm:cxn modelId="{A051A43D-9748-3742-A2BD-79BB2EA03D29}" type="presParOf" srcId="{A905EE13-1CB5-2644-A09D-93F1122DF8D5}" destId="{381B64F3-D9AA-6043-806C-E0F19CE866FB}" srcOrd="0" destOrd="0" presId="urn:microsoft.com/office/officeart/2009/3/layout/OpposingIdeas"/>
    <dgm:cxn modelId="{8AD41F4B-ADD1-544C-A012-0E28D3470A54}" type="presParOf" srcId="{A905EE13-1CB5-2644-A09D-93F1122DF8D5}" destId="{8956DF1A-F149-E740-A5AF-2AECEAAE7B1F}" srcOrd="1" destOrd="0" presId="urn:microsoft.com/office/officeart/2009/3/layout/OpposingIdeas"/>
    <dgm:cxn modelId="{0990B3B1-0A51-5F4F-A714-C4EF680E4CC6}" type="presParOf" srcId="{A905EE13-1CB5-2644-A09D-93F1122DF8D5}" destId="{3FFA9D4B-F0F6-D743-A8A3-88BA7BEF51A3}" srcOrd="2" destOrd="0" presId="urn:microsoft.com/office/officeart/2009/3/layout/OpposingIdeas"/>
    <dgm:cxn modelId="{F9F73979-C032-5C44-96F5-55A03B6FCAA3}" type="presParOf" srcId="{A905EE13-1CB5-2644-A09D-93F1122DF8D5}" destId="{B1DC92C6-C6F0-CD4F-A984-6422B069E54E}" srcOrd="3" destOrd="0" presId="urn:microsoft.com/office/officeart/2009/3/layout/OpposingIdeas"/>
    <dgm:cxn modelId="{25849B44-A26F-A94A-AB3A-4FDE9DC3D25B}" type="presParOf" srcId="{A905EE13-1CB5-2644-A09D-93F1122DF8D5}" destId="{5ADD0FDF-28B7-DF4E-A70F-24CC9CE4A73A}" srcOrd="4" destOrd="0" presId="urn:microsoft.com/office/officeart/2009/3/layout/OpposingIdeas"/>
    <dgm:cxn modelId="{594ED6C7-C9E5-5A47-8E73-734EAA51B18F}" type="presParOf" srcId="{A905EE13-1CB5-2644-A09D-93F1122DF8D5}" destId="{C770E3FA-72CF-3A45-8CF9-FE017D67A116}" srcOrd="5" destOrd="0" presId="urn:microsoft.com/office/officeart/2009/3/layout/OpposingIdeas"/>
    <dgm:cxn modelId="{39D300D3-B5B2-814E-A96D-D9F8B7B40964}" type="presParOf" srcId="{A905EE13-1CB5-2644-A09D-93F1122DF8D5}" destId="{B748AB0D-34FD-3F48-ABA9-C4C418F1699C}" srcOrd="6" destOrd="0" presId="urn:microsoft.com/office/officeart/2009/3/layout/OpposingIdeas"/>
    <dgm:cxn modelId="{11F232BD-4999-7540-BD72-B820B2FB3FC1}" type="presParOf" srcId="{A905EE13-1CB5-2644-A09D-93F1122DF8D5}" destId="{6DE8BD2B-7D77-6B42-A0CC-F54927CE513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7134-5B27-1340-98CD-7047D8C049DA}">
      <dsp:nvSpPr>
        <dsp:cNvPr id="0" name=""/>
        <dsp:cNvSpPr/>
      </dsp:nvSpPr>
      <dsp:spPr>
        <a:xfrm>
          <a:off x="1291159" y="1645426"/>
          <a:ext cx="1162272" cy="1002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Self</a:t>
          </a:r>
          <a:r>
            <a:rPr lang="en-US" sz="1500" kern="1200" baseline="0" dirty="0"/>
            <a:t> driving car</a:t>
          </a:r>
          <a:endParaRPr lang="en-US" sz="1500" kern="1200" dirty="0"/>
        </a:p>
      </dsp:txBody>
      <dsp:txXfrm>
        <a:off x="1471522" y="1800930"/>
        <a:ext cx="801546" cy="691073"/>
      </dsp:txXfrm>
    </dsp:sp>
    <dsp:sp modelId="{39B77F89-0EF8-B54F-A19A-6EC36E72018C}">
      <dsp:nvSpPr>
        <dsp:cNvPr id="0" name=""/>
        <dsp:cNvSpPr/>
      </dsp:nvSpPr>
      <dsp:spPr>
        <a:xfrm>
          <a:off x="1321353" y="2087824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33C65-4776-3A46-993C-ED1B9AE397A1}">
      <dsp:nvSpPr>
        <dsp:cNvPr id="0" name=""/>
        <dsp:cNvSpPr/>
      </dsp:nvSpPr>
      <dsp:spPr>
        <a:xfrm>
          <a:off x="297643" y="1107187"/>
          <a:ext cx="1162272" cy="1002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E6D0A2-37F6-6246-812D-21769B026C8D}">
      <dsp:nvSpPr>
        <dsp:cNvPr id="0" name=""/>
        <dsp:cNvSpPr/>
      </dsp:nvSpPr>
      <dsp:spPr>
        <a:xfrm>
          <a:off x="1088899" y="1976894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A1ACA-5916-E34E-8E95-17132F4BE91D}">
      <dsp:nvSpPr>
        <dsp:cNvPr id="0" name=""/>
        <dsp:cNvSpPr/>
      </dsp:nvSpPr>
      <dsp:spPr>
        <a:xfrm>
          <a:off x="2281365" y="1095274"/>
          <a:ext cx="1162272" cy="1002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Healthcare</a:t>
          </a:r>
        </a:p>
      </dsp:txBody>
      <dsp:txXfrm>
        <a:off x="2461728" y="1250778"/>
        <a:ext cx="801546" cy="691073"/>
      </dsp:txXfrm>
    </dsp:sp>
    <dsp:sp modelId="{57007E84-0B51-2241-88F7-895CAC529250}">
      <dsp:nvSpPr>
        <dsp:cNvPr id="0" name=""/>
        <dsp:cNvSpPr/>
      </dsp:nvSpPr>
      <dsp:spPr>
        <a:xfrm>
          <a:off x="3075930" y="1963921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2A47B-4774-7E49-A72F-A84E30FB42D4}">
      <dsp:nvSpPr>
        <dsp:cNvPr id="0" name=""/>
        <dsp:cNvSpPr/>
      </dsp:nvSpPr>
      <dsp:spPr>
        <a:xfrm>
          <a:off x="3271572" y="1645426"/>
          <a:ext cx="1162272" cy="1002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3DAA53-2979-0F4E-B028-9DA9B989F9E5}">
      <dsp:nvSpPr>
        <dsp:cNvPr id="0" name=""/>
        <dsp:cNvSpPr/>
      </dsp:nvSpPr>
      <dsp:spPr>
        <a:xfrm>
          <a:off x="3301766" y="2087824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7D5B42-572A-4645-B28F-D867C8B01319}">
      <dsp:nvSpPr>
        <dsp:cNvPr id="0" name=""/>
        <dsp:cNvSpPr/>
      </dsp:nvSpPr>
      <dsp:spPr>
        <a:xfrm>
          <a:off x="1291159" y="547504"/>
          <a:ext cx="1162272" cy="1002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Banking</a:t>
          </a:r>
        </a:p>
      </dsp:txBody>
      <dsp:txXfrm>
        <a:off x="1471522" y="703008"/>
        <a:ext cx="801546" cy="691073"/>
      </dsp:txXfrm>
    </dsp:sp>
    <dsp:sp modelId="{28D5C0DF-773D-9D4C-B0BE-6DA7F007500A}">
      <dsp:nvSpPr>
        <dsp:cNvPr id="0" name=""/>
        <dsp:cNvSpPr/>
      </dsp:nvSpPr>
      <dsp:spPr>
        <a:xfrm>
          <a:off x="2079105" y="569214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C04EB-5F50-C643-ACCE-43E4FA42ACB6}">
      <dsp:nvSpPr>
        <dsp:cNvPr id="0" name=""/>
        <dsp:cNvSpPr/>
      </dsp:nvSpPr>
      <dsp:spPr>
        <a:xfrm>
          <a:off x="2281365" y="0"/>
          <a:ext cx="1162272" cy="1002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1108B6-BF7D-EC4F-AD1A-C4A5EF6B8B47}">
      <dsp:nvSpPr>
        <dsp:cNvPr id="0" name=""/>
        <dsp:cNvSpPr/>
      </dsp:nvSpPr>
      <dsp:spPr>
        <a:xfrm>
          <a:off x="2315696" y="440015"/>
          <a:ext cx="136081" cy="117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3D8C-4119-D646-9C85-5BE973BFC842}">
      <dsp:nvSpPr>
        <dsp:cNvPr id="0" name=""/>
        <dsp:cNvSpPr/>
      </dsp:nvSpPr>
      <dsp:spPr>
        <a:xfrm>
          <a:off x="2739513" y="973"/>
          <a:ext cx="4104255" cy="1322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ResNet</a:t>
          </a:r>
          <a:r>
            <a:rPr lang="en-US" sz="2000" kern="1200" dirty="0"/>
            <a:t> (DLBAC</a:t>
          </a:r>
          <a:r>
            <a:rPr lang="el-GR" sz="2000" kern="1200" baseline="-25000" dirty="0"/>
            <a:t>α</a:t>
          </a:r>
          <a:r>
            <a:rPr lang="en-US" sz="2000" kern="1200" baseline="-25000" dirty="0"/>
            <a:t>-R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DenseNet</a:t>
          </a:r>
          <a:r>
            <a:rPr lang="en-US" sz="2000" kern="1200" dirty="0"/>
            <a:t> (DLBAC</a:t>
          </a:r>
          <a:r>
            <a:rPr lang="el-GR" sz="2000" kern="1200" baseline="-25000" dirty="0"/>
            <a:t>α</a:t>
          </a:r>
          <a:r>
            <a:rPr lang="en-US" sz="2000" kern="1200" baseline="-25000" dirty="0"/>
            <a:t>-D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Xception</a:t>
          </a:r>
          <a:r>
            <a:rPr lang="en-US" sz="2000" kern="1200" dirty="0"/>
            <a:t> (DLBAC</a:t>
          </a:r>
          <a:r>
            <a:rPr lang="el-GR" sz="2000" kern="1200" baseline="-25000" dirty="0"/>
            <a:t>α</a:t>
          </a:r>
          <a:r>
            <a:rPr lang="en-US" sz="2000" kern="1200" baseline="-25000" dirty="0"/>
            <a:t>-X</a:t>
          </a:r>
          <a:r>
            <a:rPr lang="en-US" sz="2000" kern="1200" dirty="0"/>
            <a:t>)</a:t>
          </a:r>
        </a:p>
      </dsp:txBody>
      <dsp:txXfrm>
        <a:off x="2739513" y="166279"/>
        <a:ext cx="3608337" cy="991835"/>
      </dsp:txXfrm>
    </dsp:sp>
    <dsp:sp modelId="{81BB5B9F-AA19-CD4B-925B-8F960D3B1672}">
      <dsp:nvSpPr>
        <dsp:cNvPr id="0" name=""/>
        <dsp:cNvSpPr/>
      </dsp:nvSpPr>
      <dsp:spPr>
        <a:xfrm>
          <a:off x="3343" y="63766"/>
          <a:ext cx="2736170" cy="1196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 instances of DLBACα</a:t>
          </a:r>
        </a:p>
      </dsp:txBody>
      <dsp:txXfrm>
        <a:off x="61769" y="122192"/>
        <a:ext cx="2619318" cy="1080008"/>
      </dsp:txXfrm>
    </dsp:sp>
    <dsp:sp modelId="{81DDC870-2E8D-EE49-9B2B-9D75E52A1E5C}">
      <dsp:nvSpPr>
        <dsp:cNvPr id="0" name=""/>
        <dsp:cNvSpPr/>
      </dsp:nvSpPr>
      <dsp:spPr>
        <a:xfrm>
          <a:off x="2739513" y="1443107"/>
          <a:ext cx="4104255" cy="13540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SVM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Random Forest (RF)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Multilayer</a:t>
          </a:r>
          <a:r>
            <a:rPr lang="en-US" sz="2000" kern="1200" baseline="0" dirty="0"/>
            <a:t> </a:t>
          </a:r>
          <a:r>
            <a:rPr lang="en-US" sz="2000" kern="1200" dirty="0"/>
            <a:t>Perceptron (MLP)</a:t>
          </a:r>
        </a:p>
      </dsp:txBody>
      <dsp:txXfrm>
        <a:off x="2739513" y="1612366"/>
        <a:ext cx="3596480" cy="1015551"/>
      </dsp:txXfrm>
    </dsp:sp>
    <dsp:sp modelId="{536A239E-E7C8-4D4C-90BB-A129FD1BD1C7}">
      <dsp:nvSpPr>
        <dsp:cNvPr id="0" name=""/>
        <dsp:cNvSpPr/>
      </dsp:nvSpPr>
      <dsp:spPr>
        <a:xfrm>
          <a:off x="3343" y="1521710"/>
          <a:ext cx="2736170" cy="1196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Classical ML</a:t>
          </a:r>
          <a:r>
            <a:rPr lang="en-US" sz="2000" kern="1200" baseline="0" dirty="0"/>
            <a:t> Algorithms</a:t>
          </a:r>
          <a:endParaRPr lang="en-US" sz="2000" kern="1200" dirty="0"/>
        </a:p>
      </dsp:txBody>
      <dsp:txXfrm>
        <a:off x="61769" y="1580136"/>
        <a:ext cx="2619318" cy="1080008"/>
      </dsp:txXfrm>
    </dsp:sp>
    <dsp:sp modelId="{2D50E0C0-D3D9-2D46-9583-DA1A5DADA1E9}">
      <dsp:nvSpPr>
        <dsp:cNvPr id="0" name=""/>
        <dsp:cNvSpPr/>
      </dsp:nvSpPr>
      <dsp:spPr>
        <a:xfrm>
          <a:off x="2739513" y="2916861"/>
          <a:ext cx="4104255" cy="12579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XuStoller</a:t>
          </a:r>
          <a:r>
            <a:rPr lang="en-US" sz="2000" kern="1200" dirty="0"/>
            <a:t> [1]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Rhapsody [2]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EPDE-ML [3]</a:t>
          </a:r>
        </a:p>
      </dsp:txBody>
      <dsp:txXfrm>
        <a:off x="2739513" y="3074102"/>
        <a:ext cx="3632534" cy="943443"/>
      </dsp:txXfrm>
    </dsp:sp>
    <dsp:sp modelId="{A9A13559-325B-D944-9B63-7DA0AEE12390}">
      <dsp:nvSpPr>
        <dsp:cNvPr id="0" name=""/>
        <dsp:cNvSpPr/>
      </dsp:nvSpPr>
      <dsp:spPr>
        <a:xfrm>
          <a:off x="3343" y="2947393"/>
          <a:ext cx="2736170" cy="1196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State-of-the-art policy mining and ML-based techniques</a:t>
          </a:r>
        </a:p>
      </dsp:txBody>
      <dsp:txXfrm>
        <a:off x="61769" y="3005819"/>
        <a:ext cx="2619318" cy="1080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64F3-D9AA-6043-806C-E0F19CE866FB}">
      <dsp:nvSpPr>
        <dsp:cNvPr id="0" name=""/>
        <dsp:cNvSpPr/>
      </dsp:nvSpPr>
      <dsp:spPr>
        <a:xfrm>
          <a:off x="382360" y="926958"/>
          <a:ext cx="2294163" cy="1233722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6DF1A-F149-E740-A5AF-2AECEAAE7B1F}">
      <dsp:nvSpPr>
        <dsp:cNvPr id="0" name=""/>
        <dsp:cNvSpPr/>
      </dsp:nvSpPr>
      <dsp:spPr>
        <a:xfrm>
          <a:off x="1529442" y="1057807"/>
          <a:ext cx="305" cy="9720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9D4B-F0F6-D743-A8A3-88BA7BEF51A3}">
      <dsp:nvSpPr>
        <dsp:cNvPr id="0" name=""/>
        <dsp:cNvSpPr/>
      </dsp:nvSpPr>
      <dsp:spPr>
        <a:xfrm>
          <a:off x="458832" y="1020422"/>
          <a:ext cx="994137" cy="10467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F1, TPR</a:t>
          </a:r>
        </a:p>
      </dsp:txBody>
      <dsp:txXfrm>
        <a:off x="458832" y="1020422"/>
        <a:ext cx="994137" cy="1046795"/>
      </dsp:txXfrm>
    </dsp:sp>
    <dsp:sp modelId="{B1DC92C6-C6F0-CD4F-A984-6422B069E54E}">
      <dsp:nvSpPr>
        <dsp:cNvPr id="0" name=""/>
        <dsp:cNvSpPr/>
      </dsp:nvSpPr>
      <dsp:spPr>
        <a:xfrm>
          <a:off x="1605914" y="1020422"/>
          <a:ext cx="994137" cy="10467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FPR</a:t>
          </a:r>
        </a:p>
      </dsp:txBody>
      <dsp:txXfrm>
        <a:off x="1605914" y="1020422"/>
        <a:ext cx="994137" cy="1046795"/>
      </dsp:txXfrm>
    </dsp:sp>
    <dsp:sp modelId="{C770E3FA-72CF-3A45-8CF9-FE017D67A116}">
      <dsp:nvSpPr>
        <dsp:cNvPr id="0" name=""/>
        <dsp:cNvSpPr/>
      </dsp:nvSpPr>
      <dsp:spPr>
        <a:xfrm rot="16200000">
          <a:off x="-481759" y="1090940"/>
          <a:ext cx="1345879" cy="38236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-423972" y="1244643"/>
        <a:ext cx="1230304" cy="190530"/>
      </dsp:txXfrm>
    </dsp:sp>
    <dsp:sp modelId="{6DE8BD2B-7D77-6B42-A0CC-F54927CE5139}">
      <dsp:nvSpPr>
        <dsp:cNvPr id="0" name=""/>
        <dsp:cNvSpPr/>
      </dsp:nvSpPr>
      <dsp:spPr>
        <a:xfrm rot="5400000">
          <a:off x="2194764" y="1614338"/>
          <a:ext cx="1345879" cy="38236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252552" y="1652466"/>
        <a:ext cx="1230304" cy="19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access control, there is a lack</a:t>
            </a:r>
            <a:r>
              <a:rPr lang="en-US" baseline="0" dirty="0"/>
              <a:t> of dataset. Therefore, researchers generally rely on synthetic datasets. However, we experimented on both synthetic and real-world datasets. First we will talk about synthetic dataset 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visualize</a:t>
            </a:r>
            <a:r>
              <a:rPr lang="en-US" baseline="0" dirty="0"/>
              <a:t> the dataset using t-SNE plot to understand the characteristics of the dataset</a:t>
            </a:r>
          </a:p>
          <a:p>
            <a:endParaRPr lang="en-US" baseline="0" dirty="0"/>
          </a:p>
          <a:p>
            <a:r>
              <a:rPr lang="en-US" baseline="0" dirty="0"/>
              <a:t>As the dots are easily separable in groups, creating a rule for each group can easily solve the access control mining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real-world systems are much more complex with lots of overlapping among authorization tuples</a:t>
            </a:r>
          </a:p>
          <a:p>
            <a:r>
              <a:rPr lang="en-US" dirty="0"/>
              <a:t>We try to simulate</a:t>
            </a:r>
            <a:r>
              <a:rPr lang="en-US" baseline="0" dirty="0"/>
              <a:t> real-world scenario as close as possible in our synthetic dataset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Eventually we create 8 datasets for </a:t>
            </a:r>
            <a:r>
              <a:rPr lang="en-US" dirty="0" err="1"/>
              <a:t>DLBAC</a:t>
            </a:r>
            <a:r>
              <a:rPr lang="en-US" baseline="0" dirty="0" err="1"/>
              <a:t>_alpha</a:t>
            </a:r>
            <a:r>
              <a:rPr lang="en-US" baseline="0" dirty="0"/>
              <a:t> experimentation</a:t>
            </a:r>
          </a:p>
          <a:p>
            <a:r>
              <a:rPr lang="en-US" baseline="0" dirty="0"/>
              <a:t>We also experiment the performance of </a:t>
            </a:r>
            <a:r>
              <a:rPr lang="en-US" baseline="0" dirty="0" err="1"/>
              <a:t>DLBAC_alpha</a:t>
            </a:r>
            <a:r>
              <a:rPr lang="en-US" baseline="0" dirty="0"/>
              <a:t> with two real-world datasets.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Essentially the binary matrix</a:t>
            </a:r>
            <a:r>
              <a:rPr lang="en-US" baseline="0" dirty="0"/>
              <a:t> is the input to the network</a:t>
            </a:r>
          </a:p>
          <a:p>
            <a:r>
              <a:rPr lang="en-US" baseline="0" dirty="0"/>
              <a:t>And network to learn to predict access probabilities for respective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access control decision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 from comparing the probability of granting the permission at the output of the network with a threshold.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Rationale of using deep learning algorithm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52FD4"/>
                </a:solidFill>
              </a:rPr>
              <a:t>FP: </a:t>
            </a:r>
            <a:r>
              <a:rPr lang="en-US" dirty="0"/>
              <a:t>falsely permitted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52FD4"/>
                </a:solidFill>
              </a:rPr>
              <a:t>FN: </a:t>
            </a:r>
            <a:r>
              <a:rPr lang="en-US" dirty="0"/>
              <a:t>falsely denied access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Policies (or models) with a </a:t>
            </a:r>
            <a:r>
              <a:rPr lang="en-US" b="1" dirty="0"/>
              <a:t>higher F1 score: how precise it is.</a:t>
            </a:r>
          </a:p>
          <a:p>
            <a:r>
              <a:rPr lang="en-US" b="1" dirty="0"/>
              <a:t> </a:t>
            </a:r>
            <a:r>
              <a:rPr lang="en-US" dirty="0"/>
              <a:t>lead to </a:t>
            </a:r>
            <a:r>
              <a:rPr lang="en-US" b="1" dirty="0"/>
              <a:t>better generalization </a:t>
            </a:r>
            <a:r>
              <a:rPr lang="en-US" b="0" dirty="0"/>
              <a:t>(consider both precision and sensitivity).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higher TPR </a:t>
            </a:r>
            <a:r>
              <a:rPr lang="en-US" dirty="0"/>
              <a:t>is better as these scores indicate how </a:t>
            </a:r>
            <a:r>
              <a:rPr lang="en-US" b="1" dirty="0"/>
              <a:t>accurately and efficiently </a:t>
            </a:r>
            <a:r>
              <a:rPr lang="en-US" dirty="0"/>
              <a:t>the policies (or models) can </a:t>
            </a:r>
            <a:r>
              <a:rPr lang="en-US" b="1" dirty="0"/>
              <a:t>grant access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="1" dirty="0"/>
              <a:t>lower FPR </a:t>
            </a:r>
            <a:r>
              <a:rPr lang="en-US" dirty="0"/>
              <a:t>is better as they are </a:t>
            </a:r>
            <a:r>
              <a:rPr lang="en-US" b="1" dirty="0"/>
              <a:t>less likely to give access</a:t>
            </a:r>
            <a:r>
              <a:rPr lang="en-US" dirty="0"/>
              <a:t> to requests, those which should be denied according to the ground truth access control policy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52FD4"/>
                </a:solidFill>
              </a:rPr>
              <a:t>Lower TPR: Under-Privileged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52FD4"/>
                </a:solidFill>
              </a:rPr>
              <a:t>Higher FPR: Over-Privileged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5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performance, say RF, are close to DLBAC. However, the difference statistically significant.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TPR: accuracy in denying desirable</a:t>
            </a:r>
            <a:r>
              <a:rPr lang="en-US" baseline="0" dirty="0"/>
              <a:t> access</a:t>
            </a:r>
          </a:p>
          <a:p>
            <a:r>
              <a:rPr lang="en-US" baseline="0" dirty="0"/>
              <a:t>FPR: accuracy in permitting unwanted access</a:t>
            </a:r>
          </a:p>
          <a:p>
            <a:endParaRPr lang="en-US" dirty="0"/>
          </a:p>
          <a:p>
            <a:r>
              <a:rPr lang="en-US" dirty="0"/>
              <a:t>TPR = 1 - FNR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fundamental issue has remained the same -- human administrators need to manage accesses.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Clearly, this leads to all types of errors and inefficiencies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Over-provision: plenty of users with accesses that should not have those accesses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Under-provision: plenty of users that lack accesses that should indeed have those accesses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8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Formalize </a:t>
            </a:r>
            <a:r>
              <a:rPr lang="en-US" sz="1200" dirty="0">
                <a:solidFill>
                  <a:srgbClr val="00B0F0"/>
                </a:solidFill>
              </a:rPr>
              <a:t>DLBAC understanding </a:t>
            </a:r>
            <a:r>
              <a:rPr lang="en-US" sz="1200" dirty="0"/>
              <a:t>as a </a:t>
            </a:r>
            <a:r>
              <a:rPr lang="en-US" sz="1200" dirty="0">
                <a:solidFill>
                  <a:srgbClr val="00B0F0"/>
                </a:solidFill>
              </a:rPr>
              <a:t>neural network interpretation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Leverage </a:t>
            </a:r>
            <a:r>
              <a:rPr lang="en-US" sz="1200" dirty="0"/>
              <a:t>deep learning interpretation technique</a:t>
            </a:r>
            <a:endParaRPr lang="en-US" sz="12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25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Umeta4</a:t>
            </a:r>
            <a:r>
              <a:rPr lang="en-US" baseline="0" dirty="0"/>
              <a:t> and rmeta2 are most significant metadata for this decision</a:t>
            </a:r>
          </a:p>
          <a:p>
            <a:r>
              <a:rPr lang="en-US" baseline="0" dirty="0"/>
              <a:t>Whereas umeta7 and rmeta0 has no impact at all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Understanding single decision is known as local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52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Global interpretation: Understanding the significance of metadata in the entire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Lets assume, system admin know another user </a:t>
            </a:r>
            <a:r>
              <a:rPr lang="en-US" b="1" baseline="0" dirty="0"/>
              <a:t>Dave</a:t>
            </a:r>
            <a:r>
              <a:rPr lang="en-US" baseline="0" dirty="0"/>
              <a:t> has access to </a:t>
            </a:r>
            <a:r>
              <a:rPr lang="en-US" b="1" baseline="0" dirty="0" err="1"/>
              <a:t>projectC</a:t>
            </a:r>
            <a:r>
              <a:rPr lang="en-US" baseline="0" dirty="0"/>
              <a:t> resource</a:t>
            </a:r>
          </a:p>
          <a:p>
            <a:endParaRPr lang="en-US" baseline="0" dirty="0"/>
          </a:p>
          <a:p>
            <a:r>
              <a:rPr lang="en-US" b="1" baseline="0" dirty="0"/>
              <a:t>System admin </a:t>
            </a:r>
            <a:r>
              <a:rPr lang="en-US" baseline="0" dirty="0"/>
              <a:t>can apply “integrated gradients” based understanding to learn </a:t>
            </a:r>
            <a:r>
              <a:rPr lang="en-US" b="1" baseline="0" dirty="0"/>
              <a:t>what are the important metadata </a:t>
            </a:r>
            <a:r>
              <a:rPr lang="en-US" baseline="0" dirty="0"/>
              <a:t>of Dave for this specific decision.</a:t>
            </a:r>
          </a:p>
          <a:p>
            <a:r>
              <a:rPr lang="en-US" baseline="0" dirty="0"/>
              <a:t>Then, the admin change </a:t>
            </a:r>
            <a:r>
              <a:rPr lang="en-US" b="1" baseline="0" dirty="0"/>
              <a:t>Carol’s</a:t>
            </a:r>
            <a:r>
              <a:rPr lang="en-US" baseline="0" dirty="0"/>
              <a:t> respective metadata values with </a:t>
            </a:r>
            <a:r>
              <a:rPr lang="en-US" b="1" baseline="0" dirty="0"/>
              <a:t>Dave’s</a:t>
            </a:r>
            <a:r>
              <a:rPr lang="en-US" baseline="0" dirty="0"/>
              <a:t> metadata values.</a:t>
            </a:r>
          </a:p>
          <a:p>
            <a:r>
              <a:rPr lang="en-US" baseline="0" dirty="0"/>
              <a:t>Based on the </a:t>
            </a:r>
            <a:r>
              <a:rPr lang="en-US" b="1" baseline="0" dirty="0"/>
              <a:t>Carol’s</a:t>
            </a:r>
            <a:r>
              <a:rPr lang="en-US" baseline="0" dirty="0"/>
              <a:t> modified metadata, he now has access to </a:t>
            </a:r>
            <a:r>
              <a:rPr lang="en-US" b="1" baseline="0" dirty="0" err="1"/>
              <a:t>projectC</a:t>
            </a:r>
            <a:r>
              <a:rPr lang="en-US" baseline="0" dirty="0"/>
              <a:t> resource.</a:t>
            </a:r>
          </a:p>
          <a:p>
            <a:r>
              <a:rPr lang="en-US" baseline="0" dirty="0"/>
              <a:t>Integrated Gradients doesn’t establish the relationship among 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</a:t>
            </a:r>
            <a:r>
              <a:rPr lang="en-US" baseline="0" dirty="0"/>
              <a:t> transferring technique could help to identify such relationships.</a:t>
            </a:r>
          </a:p>
          <a:p>
            <a:r>
              <a:rPr lang="en-US" baseline="0" dirty="0"/>
              <a:t>With this technique we can approximately understand the decision of </a:t>
            </a:r>
            <a:r>
              <a:rPr lang="en-US" baseline="0" dirty="0" err="1"/>
              <a:t>DLBAC_alpha</a:t>
            </a:r>
            <a:r>
              <a:rPr lang="en-US" baseline="0" dirty="0"/>
              <a:t> in the form of traditional rules.</a:t>
            </a:r>
          </a:p>
          <a:p>
            <a:endParaRPr lang="en-US" baseline="0" dirty="0"/>
          </a:p>
          <a:p>
            <a:r>
              <a:rPr lang="en-US" baseline="0" dirty="0"/>
              <a:t>The probabilities are the knowledge of </a:t>
            </a:r>
            <a:r>
              <a:rPr lang="en-US" baseline="0" dirty="0" err="1"/>
              <a:t>dlbac_alpha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0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Updating access control state to affect a particular change</a:t>
            </a:r>
          </a:p>
          <a:p>
            <a:r>
              <a:rPr lang="en-US" dirty="0"/>
              <a:t>Could be mitigated by developing life-long learning based methods</a:t>
            </a:r>
          </a:p>
          <a:p>
            <a:endParaRPr lang="en-US" dirty="0"/>
          </a:p>
          <a:p>
            <a:r>
              <a:rPr lang="en-US" dirty="0"/>
              <a:t>May not substitute traditional forms of access control immediately </a:t>
            </a:r>
          </a:p>
          <a:p>
            <a:r>
              <a:rPr lang="en-US" dirty="0"/>
              <a:t>Could be integrated to operate in tandem with traditional access controls</a:t>
            </a:r>
          </a:p>
          <a:p>
            <a:endParaRPr lang="en-US" dirty="0"/>
          </a:p>
          <a:p>
            <a:r>
              <a:rPr lang="en-US" dirty="0"/>
              <a:t>Acquire access permissions based on modified user and resource metadata</a:t>
            </a:r>
          </a:p>
          <a:p>
            <a:r>
              <a:rPr lang="en-US" dirty="0"/>
              <a:t>Need to investigate from both ML and access control perspectives</a:t>
            </a:r>
          </a:p>
          <a:p>
            <a:endParaRPr lang="en-US" dirty="0"/>
          </a:p>
          <a:p>
            <a:r>
              <a:rPr lang="en-US" dirty="0"/>
              <a:t>Human biases or errors in training data may exist</a:t>
            </a:r>
          </a:p>
          <a:p>
            <a:r>
              <a:rPr lang="en-US" dirty="0"/>
              <a:t>Critical to audit training data, evaluate decisions for fairness,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8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far decision making is concern, the DLBAC make access decisions based on a trained network as opposed to the rules or user/permission assignments in the case of ABAC and RBAC.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6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ResNet</a:t>
            </a:r>
            <a:r>
              <a:rPr lang="en-US" dirty="0"/>
              <a:t> also has some other advantages</a:t>
            </a:r>
            <a:r>
              <a:rPr lang="en-US" baseline="0" dirty="0"/>
              <a:t> like reduced parameters and training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simulate the idea of</a:t>
            </a:r>
            <a:r>
              <a:rPr lang="en-US" baseline="0" dirty="0"/>
              <a:t> real-world intuition</a:t>
            </a:r>
          </a:p>
          <a:p>
            <a:r>
              <a:rPr lang="en-US" baseline="0" dirty="0"/>
              <a:t>System admin do not consider all of the attributes while granting access.</a:t>
            </a:r>
          </a:p>
          <a:p>
            <a:r>
              <a:rPr lang="en-US" baseline="0" dirty="0"/>
              <a:t>There might have other metadata that have a passive impact of 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0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simulate the idea of</a:t>
            </a:r>
            <a:r>
              <a:rPr lang="en-US" baseline="0" dirty="0"/>
              <a:t> real-world intuition</a:t>
            </a:r>
          </a:p>
          <a:p>
            <a:r>
              <a:rPr lang="en-US" baseline="0" dirty="0"/>
              <a:t>System admin do not consider all of the attributes while granting access.</a:t>
            </a:r>
          </a:p>
          <a:p>
            <a:r>
              <a:rPr lang="en-US" baseline="0" dirty="0"/>
              <a:t>There might have other metadata that have a </a:t>
            </a:r>
            <a:r>
              <a:rPr lang="en-US" baseline="0"/>
              <a:t>passive impact of 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3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9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another reason why we created our</a:t>
            </a:r>
            <a:r>
              <a:rPr lang="en-US" baseline="0" dirty="0"/>
              <a:t> synthetic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2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talk a bit details about a toy access control system</a:t>
            </a:r>
          </a:p>
          <a:p>
            <a:endParaRPr lang="en-US" dirty="0"/>
          </a:p>
          <a:p>
            <a:r>
              <a:rPr lang="en-US" baseline="0" dirty="0"/>
              <a:t>The idea of attribute engineering is to obtain a meaningful access control attribute combining one or more metadata.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rules are crafted in a way such that it can cover all the given access control state.</a:t>
            </a:r>
          </a:p>
          <a:p>
            <a:endParaRPr lang="en-US" dirty="0"/>
          </a:p>
          <a:p>
            <a:r>
              <a:rPr lang="en-US" dirty="0"/>
              <a:t>What if another user with different attributes value configuration that was not seen during this policy engineering process? – that is the idea of generalization where this rule based system suffers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</a:t>
            </a:r>
            <a:r>
              <a:rPr lang="en-US" baseline="0" dirty="0"/>
              <a:t> to explore current progresses in deep learning system. Deep learning is successful in many applications including banking ,healthcare and autonomous vehicle systems.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these possible advantages,</a:t>
            </a:r>
            <a:r>
              <a:rPr lang="en-US" baseline="0" dirty="0"/>
              <a:t> we propose an automated and dynamic access control system leveraging advances in deep learning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5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For </a:t>
            </a:r>
            <a:r>
              <a:rPr lang="en-US" dirty="0" err="1"/>
              <a:t>DLBAC_alpha</a:t>
            </a:r>
            <a:r>
              <a:rPr lang="en-US" dirty="0"/>
              <a:t> experiments we choose </a:t>
            </a:r>
            <a:r>
              <a:rPr lang="en-US" dirty="0" err="1"/>
              <a:t>ResNet</a:t>
            </a:r>
            <a:r>
              <a:rPr lang="en-US" dirty="0"/>
              <a:t> as the candidate neural network due to its advantages in different domains. 1. </a:t>
            </a:r>
            <a:r>
              <a:rPr lang="en-US" sz="1200" dirty="0" err="1"/>
              <a:t>ResNet</a:t>
            </a:r>
            <a:r>
              <a:rPr lang="en-US" sz="1200" dirty="0"/>
              <a:t> dominates in different deep learning applications and, 2. it reduces parameters and faster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9524"/>
            <a:ext cx="9144000" cy="1333047"/>
          </a:xfrm>
        </p:spPr>
        <p:txBody>
          <a:bodyPr/>
          <a:lstStyle/>
          <a:p>
            <a:r>
              <a:rPr lang="en-US" sz="4000" dirty="0">
                <a:latin typeface="Garamond" charset="0"/>
                <a:ea typeface="Garamond" charset="0"/>
                <a:cs typeface="Garamond" charset="0"/>
              </a:rPr>
              <a:t>Toward </a:t>
            </a:r>
            <a:br>
              <a:rPr lang="en-US" sz="40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4000" dirty="0">
                <a:latin typeface="Garamond" charset="0"/>
                <a:ea typeface="Garamond" charset="0"/>
                <a:cs typeface="Garamond" charset="0"/>
              </a:rPr>
              <a:t>Deep Learning Based Access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80658"/>
            <a:ext cx="6858000" cy="156754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u="sng" dirty="0"/>
              <a:t>Mohammad Nur Nobi</a:t>
            </a:r>
            <a:r>
              <a:rPr lang="en-US" sz="2400" dirty="0"/>
              <a:t>, Ram Krishnan, </a:t>
            </a:r>
            <a:r>
              <a:rPr lang="en-US" sz="2400" dirty="0" err="1"/>
              <a:t>Yufei</a:t>
            </a:r>
            <a:r>
              <a:rPr lang="en-US" sz="2400" dirty="0"/>
              <a:t> Huang</a:t>
            </a:r>
            <a:r>
              <a:rPr lang="en-US" sz="2400" baseline="30000" dirty="0"/>
              <a:t>*</a:t>
            </a:r>
            <a:r>
              <a:rPr lang="en-US" sz="2400" dirty="0"/>
              <a:t>, </a:t>
            </a:r>
            <a:r>
              <a:rPr lang="en-US" sz="2400" dirty="0" err="1"/>
              <a:t>Mehrnoosh</a:t>
            </a:r>
            <a:r>
              <a:rPr lang="en-US" sz="2400" dirty="0"/>
              <a:t> </a:t>
            </a:r>
            <a:r>
              <a:rPr lang="en-US" sz="2400" dirty="0" err="1"/>
              <a:t>Shakarami</a:t>
            </a:r>
            <a:r>
              <a:rPr lang="en-US" sz="2400" dirty="0"/>
              <a:t>, Ravi Sandhu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055C4E-6244-B14C-9920-948AADC26D6C}"/>
              </a:ext>
            </a:extLst>
          </p:cNvPr>
          <p:cNvSpPr txBox="1">
            <a:spLocks/>
          </p:cNvSpPr>
          <p:nvPr/>
        </p:nvSpPr>
        <p:spPr>
          <a:xfrm>
            <a:off x="1143000" y="4648201"/>
            <a:ext cx="6858000" cy="1284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University of Texas at San Antonio</a:t>
            </a:r>
          </a:p>
          <a:p>
            <a:r>
              <a:rPr lang="en-US" sz="2000" dirty="0"/>
              <a:t>*University of Pittsburgh</a:t>
            </a:r>
          </a:p>
          <a:p>
            <a:endParaRPr lang="en-US" dirty="0"/>
          </a:p>
          <a:p>
            <a:r>
              <a:rPr lang="en-US" dirty="0"/>
              <a:t>April 26, 2022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0442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Authorization Tuple and Dataset in DLBAC</a:t>
            </a:r>
            <a:r>
              <a:rPr lang="en-US" sz="2800" baseline="-25000" dirty="0">
                <a:latin typeface="+mj-lt"/>
              </a:rPr>
              <a:t>α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090" y="5132821"/>
            <a:ext cx="252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User metadata values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1826" y="5132821"/>
            <a:ext cx="2904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Resource metadata values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9114" y="5132216"/>
            <a:ext cx="246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Access to operations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796643" y="3070988"/>
            <a:ext cx="306166" cy="37611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5401706" y="3292771"/>
            <a:ext cx="306166" cy="33176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8016330" y="4056465"/>
            <a:ext cx="306166" cy="17503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9650"/>
              </p:ext>
            </p:extLst>
          </p:nvPr>
        </p:nvGraphicFramePr>
        <p:xfrm>
          <a:off x="2022783" y="1466589"/>
          <a:ext cx="376119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3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join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developer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projA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Nov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63174"/>
              </p:ext>
            </p:extLst>
          </p:nvPr>
        </p:nvGraphicFramePr>
        <p:xfrm>
          <a:off x="2022783" y="2295506"/>
          <a:ext cx="37611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projA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902957" y="5750296"/>
            <a:ext cx="8007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 </a:t>
            </a:r>
            <a:r>
              <a:rPr lang="en-US" sz="2000" b="1" dirty="0">
                <a:solidFill>
                  <a:srgbClr val="00B0F0"/>
                </a:solidFill>
              </a:rPr>
              <a:t>dataset</a:t>
            </a:r>
            <a:r>
              <a:rPr lang="en-US" sz="2000" dirty="0">
                <a:solidFill>
                  <a:srgbClr val="00B0F0"/>
                </a:solidFill>
              </a:rPr>
              <a:t> for DLBACα is the collection of such authorization tuples (samples)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276" y="1600864"/>
            <a:ext cx="207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User</a:t>
            </a:r>
            <a:r>
              <a:rPr lang="en-US" dirty="0"/>
              <a:t>: Alice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446120"/>
            <a:ext cx="2030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Resource</a:t>
            </a:r>
            <a:r>
              <a:rPr lang="en-US" dirty="0"/>
              <a:t>: </a:t>
            </a:r>
            <a:r>
              <a:rPr lang="en-US" dirty="0" err="1"/>
              <a:t>projectA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40200"/>
              </p:ext>
            </p:extLst>
          </p:nvPr>
        </p:nvGraphicFramePr>
        <p:xfrm>
          <a:off x="74588" y="4408873"/>
          <a:ext cx="3761192" cy="3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2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developer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projA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Nov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68472" y="1760063"/>
            <a:ext cx="313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Operations:</a:t>
            </a:r>
            <a:r>
              <a:rPr lang="en-US" dirty="0"/>
              <a:t> op1, op2, op3, op4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33158" y="3375883"/>
            <a:ext cx="302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&lt;</a:t>
            </a:r>
            <a:r>
              <a:rPr lang="en-US" dirty="0"/>
              <a:t>Alice, </a:t>
            </a:r>
            <a:r>
              <a:rPr lang="en-US" dirty="0" err="1"/>
              <a:t>projectA</a:t>
            </a:r>
            <a:r>
              <a:rPr lang="en-US" dirty="0"/>
              <a:t>, {op1, op3}</a:t>
            </a:r>
            <a:r>
              <a:rPr lang="en-US" b="1" dirty="0"/>
              <a:t>&gt;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94777" y="1051850"/>
            <a:ext cx="340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User/ Resource metadata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79940"/>
              </p:ext>
            </p:extLst>
          </p:nvPr>
        </p:nvGraphicFramePr>
        <p:xfrm>
          <a:off x="3894120" y="4412518"/>
          <a:ext cx="3319484" cy="33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projA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07093"/>
              </p:ext>
            </p:extLst>
          </p:nvPr>
        </p:nvGraphicFramePr>
        <p:xfrm>
          <a:off x="7294219" y="4412517"/>
          <a:ext cx="1750388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24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 rot="16200000">
            <a:off x="5689048" y="3059450"/>
            <a:ext cx="322123" cy="1016172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294777" y="3728598"/>
            <a:ext cx="1793973" cy="577588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6" idx="0"/>
          </p:cNvCxnSpPr>
          <p:nvPr/>
        </p:nvCxnSpPr>
        <p:spPr>
          <a:xfrm>
            <a:off x="4755539" y="3728598"/>
            <a:ext cx="798323" cy="683920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358196" y="3745215"/>
            <a:ext cx="1526270" cy="641486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1149" y="3371918"/>
            <a:ext cx="252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Authorization Tuple:</a:t>
            </a:r>
          </a:p>
        </p:txBody>
      </p:sp>
    </p:spTree>
    <p:extLst>
      <p:ext uri="{BB962C8B-B14F-4D97-AF65-F5344CB8AC3E}">
        <p14:creationId xmlns:p14="http://schemas.microsoft.com/office/powerpoint/2010/main" val="13466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 animBg="1"/>
      <p:bldP spid="1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6" y="2665880"/>
            <a:ext cx="3508234" cy="26263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Dataset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1917" y="6237201"/>
            <a:ext cx="6634733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/>
              <a:t>1. Xu et al. 2014. "Mining attribute-based access control policies." IEEE TDSC.</a:t>
            </a:r>
            <a:endParaRPr lang="en-US" i="1" dirty="0"/>
          </a:p>
        </p:txBody>
      </p:sp>
      <p:sp>
        <p:nvSpPr>
          <p:cNvPr id="37" name="Rectangle 36"/>
          <p:cNvSpPr/>
          <p:nvPr/>
        </p:nvSpPr>
        <p:spPr>
          <a:xfrm>
            <a:off x="302659" y="5357668"/>
            <a:ext cx="3705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t-SNE plot of </a:t>
            </a:r>
            <a:r>
              <a:rPr lang="en-US" sz="2000"/>
              <a:t>a synthetic dataset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4509385" y="2081793"/>
            <a:ext cx="4566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1541FF"/>
                </a:solidFill>
              </a:rPr>
              <a:t>dot</a:t>
            </a:r>
            <a:r>
              <a:rPr lang="en-US" dirty="0"/>
              <a:t> represents an authorization tuple</a:t>
            </a:r>
          </a:p>
          <a:p>
            <a:endParaRPr lang="en-US" dirty="0"/>
          </a:p>
          <a:p>
            <a:r>
              <a:rPr lang="en-US" dirty="0"/>
              <a:t>Each </a:t>
            </a:r>
            <a:r>
              <a:rPr lang="en-US" dirty="0">
                <a:solidFill>
                  <a:srgbClr val="1541FF"/>
                </a:solidFill>
              </a:rPr>
              <a:t>color</a:t>
            </a:r>
            <a:r>
              <a:rPr lang="en-US" dirty="0"/>
              <a:t> indicates a unique combination of access operations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1541FF"/>
                </a:solidFill>
              </a:rPr>
              <a:t>position</a:t>
            </a:r>
            <a:r>
              <a:rPr lang="en-US" dirty="0"/>
              <a:t> of a tuple is based on both user and resource metadata values</a:t>
            </a:r>
          </a:p>
          <a:p>
            <a:endParaRPr lang="en-US" dirty="0"/>
          </a:p>
          <a:p>
            <a:r>
              <a:rPr lang="en-US" dirty="0"/>
              <a:t>Two </a:t>
            </a:r>
            <a:r>
              <a:rPr lang="en-US" dirty="0">
                <a:solidFill>
                  <a:srgbClr val="1541FF"/>
                </a:solidFill>
              </a:rPr>
              <a:t>tuples are closed </a:t>
            </a:r>
            <a:r>
              <a:rPr lang="en-US" dirty="0"/>
              <a:t>to each other, which indicates they have </a:t>
            </a:r>
            <a:r>
              <a:rPr lang="en-US" dirty="0">
                <a:solidFill>
                  <a:srgbClr val="1541FF"/>
                </a:solidFill>
              </a:rPr>
              <a:t>similar</a:t>
            </a:r>
            <a:r>
              <a:rPr lang="en-US" dirty="0"/>
              <a:t> user-resource metadata values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multiple tuples of the </a:t>
            </a:r>
            <a:r>
              <a:rPr lang="en-US" dirty="0">
                <a:solidFill>
                  <a:srgbClr val="1541FF"/>
                </a:solidFill>
              </a:rPr>
              <a:t>same color</a:t>
            </a:r>
            <a:r>
              <a:rPr lang="en-US" dirty="0"/>
              <a:t> indicate they have the </a:t>
            </a:r>
            <a:r>
              <a:rPr lang="en-US" dirty="0">
                <a:solidFill>
                  <a:srgbClr val="1541FF"/>
                </a:solidFill>
              </a:rPr>
              <a:t>same access</a:t>
            </a:r>
          </a:p>
        </p:txBody>
      </p:sp>
      <p:sp>
        <p:nvSpPr>
          <p:cNvPr id="42" name="Oval 41"/>
          <p:cNvSpPr/>
          <p:nvPr/>
        </p:nvSpPr>
        <p:spPr>
          <a:xfrm>
            <a:off x="3161308" y="3795032"/>
            <a:ext cx="360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77277" y="4301426"/>
            <a:ext cx="360000" cy="360000"/>
          </a:xfrm>
          <a:prstGeom prst="ellipse">
            <a:avLst/>
          </a:prstGeom>
          <a:noFill/>
          <a:ln w="19050">
            <a:solidFill>
              <a:srgbClr val="1541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3022" y="3157880"/>
            <a:ext cx="360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1917" y="3405955"/>
            <a:ext cx="360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11918" y="1170388"/>
            <a:ext cx="729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Generate a synthetic dataset using Xu et al. [1]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6591445" y="34633"/>
            <a:ext cx="473900" cy="4494056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2038759" y="1407622"/>
            <a:ext cx="276301" cy="1387771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91760" y="2300385"/>
            <a:ext cx="589606" cy="364995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176911" y="2271742"/>
            <a:ext cx="2404455" cy="1267616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97653" y="1947095"/>
            <a:ext cx="302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&lt;</a:t>
            </a:r>
            <a:r>
              <a:rPr lang="en-US" dirty="0"/>
              <a:t>Alice, </a:t>
            </a:r>
            <a:r>
              <a:rPr lang="en-US" dirty="0" err="1"/>
              <a:t>projectA</a:t>
            </a:r>
            <a:r>
              <a:rPr lang="en-US" dirty="0"/>
              <a:t>, {op1, op3}</a:t>
            </a:r>
            <a:r>
              <a:rPr lang="en-US" b="1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3343971" y="1500191"/>
            <a:ext cx="369332" cy="1263139"/>
          </a:xfrm>
          <a:prstGeom prst="rect">
            <a:avLst/>
          </a:prstGeom>
          <a:noFill/>
          <a:ln w="19050">
            <a:solidFill>
              <a:srgbClr val="F15A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532812" y="713936"/>
            <a:ext cx="591165" cy="4494053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6532811" y="1539082"/>
            <a:ext cx="591165" cy="4494054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5926440" y="2903126"/>
            <a:ext cx="1803914" cy="4494055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361304" y="4561115"/>
            <a:ext cx="1220062" cy="315686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0"/>
          </p:cNvCxnSpPr>
          <p:nvPr/>
        </p:nvCxnSpPr>
        <p:spPr>
          <a:xfrm flipH="1" flipV="1">
            <a:off x="4079679" y="2132675"/>
            <a:ext cx="501688" cy="148986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 animBg="1"/>
      <p:bldP spid="43" grpId="0" animBg="1"/>
      <p:bldP spid="44" grpId="0" animBg="1"/>
      <p:bldP spid="45" grpId="0" animBg="1"/>
      <p:bldP spid="18" grpId="0" animBg="1"/>
      <p:bldP spid="19" grpId="0" animBg="1"/>
      <p:bldP spid="21" grpId="0"/>
      <p:bldP spid="28" grpId="0" animBg="1"/>
      <p:bldP spid="29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02772"/>
            <a:ext cx="5167860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Real-world Systems Are Complex </a:t>
            </a:r>
            <a:r>
              <a:rPr lang="en-US" sz="2800" b="1" dirty="0">
                <a:latin typeface="+mj-lt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4381" y="6237201"/>
            <a:ext cx="6665414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</a:pPr>
            <a:r>
              <a:rPr lang="en-US" dirty="0"/>
              <a:t>https://</a:t>
            </a:r>
            <a:r>
              <a:rPr lang="en-US" dirty="0" err="1"/>
              <a:t>www.kaggle.com</a:t>
            </a:r>
            <a:r>
              <a:rPr lang="en-US" dirty="0"/>
              <a:t>/c/amazon-employee-access-challenge/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02" y="1007529"/>
            <a:ext cx="5715593" cy="4286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380" y="5306192"/>
            <a:ext cx="76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dataset representing Amazon access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92501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List of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45" y="1170737"/>
            <a:ext cx="5542484" cy="2218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3644" y="1540207"/>
            <a:ext cx="4632377" cy="3667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644" y="1922956"/>
            <a:ext cx="4632377" cy="1362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3" y="3579517"/>
            <a:ext cx="8070112" cy="24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9426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Preparing Training Data for DLBACα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" y="2118445"/>
            <a:ext cx="8260080" cy="4118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2286" y="1306634"/>
            <a:ext cx="7379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We consider the data in our datasets are categorical</a:t>
            </a:r>
          </a:p>
        </p:txBody>
      </p:sp>
      <p:sp>
        <p:nvSpPr>
          <p:cNvPr id="10" name="Rounded Rectangle 9"/>
          <p:cNvSpPr/>
          <p:nvPr/>
        </p:nvSpPr>
        <p:spPr>
          <a:xfrm rot="5400000">
            <a:off x="5072822" y="3923732"/>
            <a:ext cx="1196124" cy="129940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2700" cap="sq">
            <a:solidFill>
              <a:srgbClr val="252FD4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 rot="5400000">
            <a:off x="7216106" y="3398086"/>
            <a:ext cx="612667" cy="176724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2700" cap="sq">
            <a:solidFill>
              <a:srgbClr val="252FD4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30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5588" y="5653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Decision Making Process in DLBACα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69" y="1594663"/>
            <a:ext cx="6449060" cy="4075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15083" y="5208480"/>
            <a:ext cx="287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52FD4"/>
                </a:solidFill>
              </a:rPr>
              <a:t>Permit decision is made comparing the output probability with </a:t>
            </a:r>
            <a:r>
              <a:rPr lang="en-US">
                <a:solidFill>
                  <a:srgbClr val="252FD4"/>
                </a:solidFill>
              </a:rPr>
              <a:t>a threshold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51245" y="3792303"/>
            <a:ext cx="1100839" cy="1505977"/>
          </a:xfrm>
          <a:prstGeom prst="straightConnector1">
            <a:avLst/>
          </a:prstGeom>
          <a:ln>
            <a:solidFill>
              <a:schemeClr val="accent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81512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Evaluation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1435219"/>
              </p:ext>
            </p:extLst>
          </p:nvPr>
        </p:nvGraphicFramePr>
        <p:xfrm>
          <a:off x="1153887" y="1484811"/>
          <a:ext cx="6847113" cy="417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695CBE-091A-204C-9516-C0294D7A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97" y="6392858"/>
            <a:ext cx="7200900" cy="365125"/>
          </a:xfrm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</a:pPr>
            <a:r>
              <a:rPr lang="en-US" sz="1000" dirty="0"/>
              <a:t>[1] Xu et al. 2014. "Mining attribute-based access control policies." IEEE TDSC</a:t>
            </a:r>
          </a:p>
          <a:p>
            <a:pPr algn="l" hangingPunct="0">
              <a:buClr>
                <a:srgbClr val="000000"/>
              </a:buClr>
              <a:buSzPct val="45000"/>
            </a:pPr>
            <a:r>
              <a:rPr lang="en-US" sz="1000" dirty="0"/>
              <a:t>[2] </a:t>
            </a:r>
            <a:r>
              <a:rPr lang="en-US" sz="1000" dirty="0" err="1"/>
              <a:t>Cotrini</a:t>
            </a:r>
            <a:r>
              <a:rPr lang="en-US" sz="1000" dirty="0"/>
              <a:t> et al. 2018. Mining ABAC rules from sparse logs. In IEEE Euro S&amp;P.</a:t>
            </a:r>
          </a:p>
          <a:p>
            <a:pPr algn="l" hangingPunct="0">
              <a:buClr>
                <a:srgbClr val="000000"/>
              </a:buClr>
              <a:buSzPct val="45000"/>
            </a:pPr>
            <a:r>
              <a:rPr lang="en-US" sz="1000" dirty="0"/>
              <a:t>[3] Liu et al. 2021.  Efficient Access Control Permission Decision Engine Based on Machine Learning. Security &amp; Communication Networks. </a:t>
            </a:r>
          </a:p>
          <a:p>
            <a:pPr algn="l" hangingPunct="0">
              <a:buClr>
                <a:srgbClr val="000000"/>
              </a:buClr>
              <a:buSzPct val="45000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912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81512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Evaluation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DE33E-0131-5144-90B0-1879D979F448}"/>
              </a:ext>
            </a:extLst>
          </p:cNvPr>
          <p:cNvSpPr/>
          <p:nvPr/>
        </p:nvSpPr>
        <p:spPr>
          <a:xfrm>
            <a:off x="3282045" y="2811311"/>
            <a:ext cx="514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higher F1 score: better generalization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6D2C2-AC0C-934F-8072-35729713E9D5}"/>
              </a:ext>
            </a:extLst>
          </p:cNvPr>
          <p:cNvSpPr/>
          <p:nvPr/>
        </p:nvSpPr>
        <p:spPr>
          <a:xfrm>
            <a:off x="3282045" y="3335504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higher TPR: accurate and efficient in granting access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A8F67-1FD8-C846-86C6-86EE84F666AC}"/>
              </a:ext>
            </a:extLst>
          </p:cNvPr>
          <p:cNvSpPr/>
          <p:nvPr/>
        </p:nvSpPr>
        <p:spPr>
          <a:xfrm>
            <a:off x="3282045" y="4229029"/>
            <a:ext cx="514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lower FPR: efficient in denying access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E38038-418F-5B48-8C97-CFE493BA8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253692"/>
              </p:ext>
            </p:extLst>
          </p:nvPr>
        </p:nvGraphicFramePr>
        <p:xfrm>
          <a:off x="65314" y="2207182"/>
          <a:ext cx="3058885" cy="308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B2E6E4E-F468-F24B-BCE2-5747D04618BF}"/>
              </a:ext>
            </a:extLst>
          </p:cNvPr>
          <p:cNvSpPr/>
          <p:nvPr/>
        </p:nvSpPr>
        <p:spPr>
          <a:xfrm>
            <a:off x="1492624" y="1776596"/>
            <a:ext cx="6252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80% samples for the training, and 20% testing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952200-C28C-034E-83B1-3E98E4707D88}"/>
              </a:ext>
            </a:extLst>
          </p:cNvPr>
          <p:cNvSpPr txBox="1"/>
          <p:nvPr/>
        </p:nvSpPr>
        <p:spPr>
          <a:xfrm>
            <a:off x="2556855" y="5266594"/>
            <a:ext cx="412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Under-Provision vs. Over-Provision</a:t>
            </a:r>
          </a:p>
        </p:txBody>
      </p:sp>
    </p:spTree>
    <p:extLst>
      <p:ext uri="{BB962C8B-B14F-4D97-AF65-F5344CB8AC3E}">
        <p14:creationId xmlns:p14="http://schemas.microsoft.com/office/powerpoint/2010/main" val="33220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Comparison with ML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1" y="1315720"/>
            <a:ext cx="6355837" cy="3743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499" y="5315354"/>
            <a:ext cx="77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DLBACα instances are more </a:t>
            </a:r>
            <a:r>
              <a:rPr lang="en-US" sz="2000" dirty="0">
                <a:solidFill>
                  <a:srgbClr val="00B0F0"/>
                </a:solidFill>
              </a:rPr>
              <a:t>effective and accurate </a:t>
            </a:r>
            <a:r>
              <a:rPr lang="en-US" sz="2000" dirty="0"/>
              <a:t>than classical ML approaches for making accurate access decisions</a:t>
            </a:r>
          </a:p>
        </p:txBody>
      </p:sp>
    </p:spTree>
    <p:extLst>
      <p:ext uri="{BB962C8B-B14F-4D97-AF65-F5344CB8AC3E}">
        <p14:creationId xmlns:p14="http://schemas.microsoft.com/office/powerpoint/2010/main" val="109644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73944"/>
            <a:ext cx="511039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Comparison with Policy Mining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0" y="1191842"/>
            <a:ext cx="6250943" cy="36369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8621" y="5179070"/>
            <a:ext cx="77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DLBACα can make </a:t>
            </a:r>
            <a:r>
              <a:rPr lang="en-US" sz="2000" dirty="0">
                <a:solidFill>
                  <a:srgbClr val="00B0F0"/>
                </a:solidFill>
              </a:rPr>
              <a:t>more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accurate</a:t>
            </a:r>
            <a:r>
              <a:rPr lang="en-US" sz="2000" dirty="0"/>
              <a:t> access control decisions and </a:t>
            </a:r>
            <a:r>
              <a:rPr lang="en-US" sz="2000" dirty="0">
                <a:solidFill>
                  <a:srgbClr val="00B0F0"/>
                </a:solidFill>
              </a:rPr>
              <a:t>generalize better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68B1D2-E3C3-0B49-9BD9-BF939BF6B94F}"/>
              </a:ext>
            </a:extLst>
          </p:cNvPr>
          <p:cNvSpPr/>
          <p:nvPr/>
        </p:nvSpPr>
        <p:spPr>
          <a:xfrm rot="16200000">
            <a:off x="2907426" y="3304929"/>
            <a:ext cx="283189" cy="2764604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436961"/>
            <a:ext cx="7886700" cy="2954961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There are many mainstream approaches for access control</a:t>
            </a:r>
          </a:p>
          <a:p>
            <a:pPr lvl="1"/>
            <a:r>
              <a:rPr lang="en-US" dirty="0">
                <a:latin typeface="Garamond" charset="0"/>
                <a:ea typeface="Garamond" charset="0"/>
                <a:cs typeface="Garamond" charset="0"/>
              </a:rPr>
              <a:t>Access Control Lists (ACLs), Role Based Access Control (RBAC), Attribute Based Access Control (ABAC), Relationship Based Access Control (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ReBAC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), etc.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These approaches have their benefits and numerous advancements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Skilled security administrators needed to engineer and manage accesses</a:t>
            </a:r>
          </a:p>
          <a:p>
            <a:pPr lvl="1"/>
            <a:r>
              <a:rPr lang="en-US" b="1" dirty="0"/>
              <a:t>Over-provisioned</a:t>
            </a:r>
            <a:r>
              <a:rPr lang="en-US" dirty="0"/>
              <a:t> to ease administrative burden </a:t>
            </a:r>
          </a:p>
          <a:p>
            <a:pPr lvl="1"/>
            <a:r>
              <a:rPr lang="en-US" b="1" dirty="0"/>
              <a:t>Under-provisioned</a:t>
            </a:r>
            <a:r>
              <a:rPr lang="en-US" dirty="0"/>
              <a:t> for the sake of tightened security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57" y="4816550"/>
            <a:ext cx="620850" cy="82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61" y="4816551"/>
            <a:ext cx="827800" cy="82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4863" y="5003252"/>
            <a:ext cx="1554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Access Control System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56207" y="5326147"/>
            <a:ext cx="113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49135" y="5349420"/>
            <a:ext cx="113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3944" y="4769332"/>
            <a:ext cx="124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access request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0783" y="4769332"/>
            <a:ext cx="9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permit/ deny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4190" y="5580321"/>
            <a:ext cx="124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ea typeface="Times New Roman" charset="0"/>
                <a:cs typeface="Times New Roman" charset="0"/>
              </a:rPr>
              <a:t>user</a:t>
            </a:r>
            <a:endParaRPr 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9069" y="5586269"/>
            <a:ext cx="124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resource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61AB4B-200B-BA44-9432-7E4C20C8A1A4}"/>
              </a:ext>
            </a:extLst>
          </p:cNvPr>
          <p:cNvSpPr txBox="1"/>
          <p:nvPr/>
        </p:nvSpPr>
        <p:spPr>
          <a:xfrm>
            <a:off x="3890189" y="4099534"/>
            <a:ext cx="136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Times New Roman" charset="0"/>
                <a:cs typeface="Times New Roman" charset="0"/>
              </a:rPr>
              <a:t>Policy + Attributes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FC1E94-0A97-CC4C-BEA8-93F0C4882ADA}"/>
              </a:ext>
            </a:extLst>
          </p:cNvPr>
          <p:cNvCxnSpPr/>
          <p:nvPr/>
        </p:nvCxnSpPr>
        <p:spPr>
          <a:xfrm flipV="1">
            <a:off x="4546408" y="4684309"/>
            <a:ext cx="0" cy="31690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6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73944"/>
            <a:ext cx="511039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Comparison with Policy Mining Algorithms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0" y="1724388"/>
            <a:ext cx="4451674" cy="255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18" y="1724388"/>
            <a:ext cx="4343348" cy="2551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3044" y="4886865"/>
            <a:ext cx="8537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DLBACα can </a:t>
            </a:r>
            <a:r>
              <a:rPr lang="en-US" sz="2000" dirty="0">
                <a:solidFill>
                  <a:srgbClr val="00B0F0"/>
                </a:solidFill>
              </a:rPr>
              <a:t>balance </a:t>
            </a:r>
            <a:r>
              <a:rPr lang="en-US" sz="2000" dirty="0"/>
              <a:t>both</a:t>
            </a:r>
            <a:r>
              <a:rPr lang="en-US" sz="2000" dirty="0">
                <a:solidFill>
                  <a:srgbClr val="00B0F0"/>
                </a:solidFill>
              </a:rPr>
              <a:t> permitting desired accesses</a:t>
            </a:r>
            <a:r>
              <a:rPr lang="en-US" sz="2000" dirty="0"/>
              <a:t> and</a:t>
            </a:r>
            <a:r>
              <a:rPr lang="en-US" sz="2000" dirty="0">
                <a:solidFill>
                  <a:srgbClr val="00B0F0"/>
                </a:solidFill>
              </a:rPr>
              <a:t> denying unwanted accesses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00019" y="1341585"/>
            <a:ext cx="4107505" cy="511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541FF"/>
                </a:solidFill>
              </a:rPr>
              <a:t>handling desired accesses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846539" y="1341585"/>
            <a:ext cx="4107505" cy="51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rgbClr val="1541FF"/>
                </a:solidFill>
              </a:rPr>
              <a:t>handling unwanted accesses</a:t>
            </a:r>
          </a:p>
        </p:txBody>
      </p:sp>
    </p:spTree>
    <p:extLst>
      <p:ext uri="{BB962C8B-B14F-4D97-AF65-F5344CB8AC3E}">
        <p14:creationId xmlns:p14="http://schemas.microsoft.com/office/powerpoint/2010/main" val="18803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7412" y="4051167"/>
            <a:ext cx="4896587" cy="1864974"/>
          </a:xfrm>
        </p:spPr>
        <p:txBody>
          <a:bodyPr>
            <a:normAutofit/>
          </a:bodyPr>
          <a:lstStyle/>
          <a:p>
            <a:r>
              <a:rPr lang="en-US" sz="2800" dirty="0"/>
              <a:t>Propose two approaches</a:t>
            </a:r>
          </a:p>
          <a:p>
            <a:pPr lvl="1"/>
            <a:r>
              <a:rPr lang="en-US" sz="2400" dirty="0"/>
              <a:t>Integrated Gradients</a:t>
            </a:r>
          </a:p>
          <a:p>
            <a:pPr lvl="1"/>
            <a:r>
              <a:rPr lang="en-US" sz="2400" dirty="0"/>
              <a:t>Knowledge Transferring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1965" y="33867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Understanding DLBAC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47413" y="1718146"/>
            <a:ext cx="438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/>
              <a:t>Why does Bob’s ‘op2’ access been denied for </a:t>
            </a:r>
            <a:r>
              <a:rPr lang="en-US" sz="2000" dirty="0" err="1"/>
              <a:t>projectB</a:t>
            </a:r>
            <a:r>
              <a:rPr lang="en-US" sz="2000" dirty="0"/>
              <a:t> resource?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6045" y="2426032"/>
            <a:ext cx="4396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/>
              <a:t>Which metadata are important/ influential for this decision?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47AA20-87A2-7941-9B4C-4DF1AE4FB4AD}"/>
              </a:ext>
            </a:extLst>
          </p:cNvPr>
          <p:cNvGrpSpPr/>
          <p:nvPr/>
        </p:nvGrpSpPr>
        <p:grpSpPr>
          <a:xfrm>
            <a:off x="395459" y="1920336"/>
            <a:ext cx="3293011" cy="3135076"/>
            <a:chOff x="468021" y="1617777"/>
            <a:chExt cx="3293011" cy="313507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0030911-B6DD-3E4E-8B4D-671E3C7677BB}"/>
                </a:ext>
              </a:extLst>
            </p:cNvPr>
            <p:cNvSpPr/>
            <p:nvPr/>
          </p:nvSpPr>
          <p:spPr>
            <a:xfrm>
              <a:off x="468022" y="2565475"/>
              <a:ext cx="3293010" cy="1050002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Document 13">
              <a:extLst>
                <a:ext uri="{FF2B5EF4-FFF2-40B4-BE49-F238E27FC236}">
                  <a16:creationId xmlns:a16="http://schemas.microsoft.com/office/drawing/2014/main" id="{EC63661D-4EBF-404F-ACC5-418D363BA5C1}"/>
                </a:ext>
              </a:extLst>
            </p:cNvPr>
            <p:cNvSpPr/>
            <p:nvPr/>
          </p:nvSpPr>
          <p:spPr>
            <a:xfrm>
              <a:off x="468021" y="1622770"/>
              <a:ext cx="1017833" cy="412569"/>
            </a:xfrm>
            <a:prstGeom prst="flowChartDocumen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Bob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B5E119-DB55-A545-8FF0-6348534ED209}"/>
                </a:ext>
              </a:extLst>
            </p:cNvPr>
            <p:cNvGrpSpPr/>
            <p:nvPr/>
          </p:nvGrpSpPr>
          <p:grpSpPr>
            <a:xfrm>
              <a:off x="1613629" y="2565475"/>
              <a:ext cx="1031135" cy="1041552"/>
              <a:chOff x="4699279" y="4003444"/>
              <a:chExt cx="1458224" cy="172658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F539286-FE65-A944-B825-F5577BC50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5510" y="4003444"/>
                <a:ext cx="1365763" cy="1365763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5DA3CA-41A0-1347-BEE0-AFF71C2ED3ED}"/>
                  </a:ext>
                </a:extLst>
              </p:cNvPr>
              <p:cNvSpPr/>
              <p:nvPr/>
            </p:nvSpPr>
            <p:spPr>
              <a:xfrm>
                <a:off x="4699279" y="5168807"/>
                <a:ext cx="1458224" cy="56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DLBACα</a:t>
                </a:r>
                <a:endParaRPr lang="en-US" sz="1600" i="1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19128A-DABA-DF4C-A837-0F61852F4E2E}"/>
                </a:ext>
              </a:extLst>
            </p:cNvPr>
            <p:cNvCxnSpPr>
              <a:cxnSpLocks/>
            </p:cNvCxnSpPr>
            <p:nvPr/>
          </p:nvCxnSpPr>
          <p:spPr>
            <a:xfrm>
              <a:off x="2147818" y="3615477"/>
              <a:ext cx="0" cy="3347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cument 16">
              <a:extLst>
                <a:ext uri="{FF2B5EF4-FFF2-40B4-BE49-F238E27FC236}">
                  <a16:creationId xmlns:a16="http://schemas.microsoft.com/office/drawing/2014/main" id="{AFCFBCC7-B857-7C46-8FD1-317DA0D9BC89}"/>
                </a:ext>
              </a:extLst>
            </p:cNvPr>
            <p:cNvSpPr/>
            <p:nvPr/>
          </p:nvSpPr>
          <p:spPr>
            <a:xfrm>
              <a:off x="2743199" y="1617777"/>
              <a:ext cx="1017833" cy="412569"/>
            </a:xfrm>
            <a:prstGeom prst="flowChartDocumen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projectB</a:t>
              </a:r>
              <a:endParaRPr lang="en-US" dirty="0"/>
            </a:p>
          </p:txBody>
        </p:sp>
        <p:sp>
          <p:nvSpPr>
            <p:cNvPr id="18" name="Document 17">
              <a:extLst>
                <a:ext uri="{FF2B5EF4-FFF2-40B4-BE49-F238E27FC236}">
                  <a16:creationId xmlns:a16="http://schemas.microsoft.com/office/drawing/2014/main" id="{0845C1CC-F29D-B242-9A08-E543420E5321}"/>
                </a:ext>
              </a:extLst>
            </p:cNvPr>
            <p:cNvSpPr/>
            <p:nvPr/>
          </p:nvSpPr>
          <p:spPr>
            <a:xfrm>
              <a:off x="1605610" y="1626156"/>
              <a:ext cx="1017833" cy="412569"/>
            </a:xfrm>
            <a:prstGeom prst="flowChartDocumen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op2</a:t>
              </a:r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0C6B2F76-937B-2A4E-9A56-1F0B46134147}"/>
                </a:ext>
              </a:extLst>
            </p:cNvPr>
            <p:cNvSpPr/>
            <p:nvPr/>
          </p:nvSpPr>
          <p:spPr>
            <a:xfrm rot="16200000">
              <a:off x="1868434" y="653901"/>
              <a:ext cx="492186" cy="3293011"/>
            </a:xfrm>
            <a:prstGeom prst="leftBrace">
              <a:avLst>
                <a:gd name="adj1" fmla="val 8333"/>
                <a:gd name="adj2" fmla="val 4966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rminator 19">
              <a:extLst>
                <a:ext uri="{FF2B5EF4-FFF2-40B4-BE49-F238E27FC236}">
                  <a16:creationId xmlns:a16="http://schemas.microsoft.com/office/drawing/2014/main" id="{0B7AF0FF-5234-1F4B-B706-3C90D588FBCC}"/>
                </a:ext>
              </a:extLst>
            </p:cNvPr>
            <p:cNvSpPr/>
            <p:nvPr/>
          </p:nvSpPr>
          <p:spPr>
            <a:xfrm>
              <a:off x="1515228" y="3958684"/>
              <a:ext cx="1198596" cy="394059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deny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7339BF-D7E6-5A42-91AD-293FCDF45189}"/>
                </a:ext>
              </a:extLst>
            </p:cNvPr>
            <p:cNvSpPr/>
            <p:nvPr/>
          </p:nvSpPr>
          <p:spPr>
            <a:xfrm>
              <a:off x="572070" y="4352743"/>
              <a:ext cx="3151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 sample access request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4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Integrated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7" y="2445090"/>
            <a:ext cx="3424842" cy="21577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75840" y="3015346"/>
            <a:ext cx="1451167" cy="7004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Integrated Gradients</a:t>
            </a:r>
          </a:p>
        </p:txBody>
      </p:sp>
      <p:sp>
        <p:nvSpPr>
          <p:cNvPr id="13" name="Document 12"/>
          <p:cNvSpPr/>
          <p:nvPr/>
        </p:nvSpPr>
        <p:spPr>
          <a:xfrm>
            <a:off x="223138" y="1829338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Bob’s metadata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3767" y="3398706"/>
            <a:ext cx="1031135" cy="1041552"/>
            <a:chOff x="4699279" y="4003444"/>
            <a:chExt cx="1458224" cy="17265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10" y="4003444"/>
              <a:ext cx="1365763" cy="13657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699279" y="5168807"/>
              <a:ext cx="1458224" cy="561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DLBACα</a:t>
              </a:r>
              <a:endParaRPr lang="en-US" sz="1600" i="1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987040" y="3408866"/>
            <a:ext cx="38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cument 23"/>
          <p:cNvSpPr/>
          <p:nvPr/>
        </p:nvSpPr>
        <p:spPr>
          <a:xfrm>
            <a:off x="231112" y="4616127"/>
            <a:ext cx="2207302" cy="450221"/>
          </a:xfrm>
          <a:prstGeom prst="flowChartDocumen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deny for op2</a:t>
            </a:r>
          </a:p>
        </p:txBody>
      </p:sp>
      <p:sp>
        <p:nvSpPr>
          <p:cNvPr id="32" name="Document 31"/>
          <p:cNvSpPr/>
          <p:nvPr/>
        </p:nvSpPr>
        <p:spPr>
          <a:xfrm>
            <a:off x="223138" y="2740866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projectB’s</a:t>
            </a:r>
            <a:r>
              <a:rPr lang="en-US" dirty="0"/>
              <a:t> metadata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2590800" y="1967882"/>
            <a:ext cx="467360" cy="28733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27007" y="3398706"/>
            <a:ext cx="38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 rot="5400000">
            <a:off x="5457362" y="3224356"/>
            <a:ext cx="1974704" cy="16910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2700">
            <a:solidFill>
              <a:srgbClr val="252FD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 rot="5400000">
            <a:off x="6632195" y="3224356"/>
            <a:ext cx="1974704" cy="16910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2700">
            <a:solidFill>
              <a:srgbClr val="252FD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 rot="2693280">
            <a:off x="6877603" y="4138082"/>
            <a:ext cx="321111" cy="60216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CCC534-8076-A64C-ABC1-9546C3C44299}"/>
              </a:ext>
            </a:extLst>
          </p:cNvPr>
          <p:cNvSpPr/>
          <p:nvPr/>
        </p:nvSpPr>
        <p:spPr>
          <a:xfrm>
            <a:off x="3086543" y="5274949"/>
            <a:ext cx="2397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Local Interpretation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35" grpId="0" animBg="1"/>
      <p:bldP spid="36" grpId="0" animBg="1"/>
      <p:bldP spid="37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Integrated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75840" y="2852061"/>
            <a:ext cx="1451167" cy="7004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Integrated Gradients</a:t>
            </a:r>
          </a:p>
        </p:txBody>
      </p:sp>
      <p:sp>
        <p:nvSpPr>
          <p:cNvPr id="13" name="Document 12"/>
          <p:cNvSpPr/>
          <p:nvPr/>
        </p:nvSpPr>
        <p:spPr>
          <a:xfrm>
            <a:off x="231112" y="1659365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39407" y="3235421"/>
            <a:ext cx="1038336" cy="1041552"/>
            <a:chOff x="4699279" y="4003444"/>
            <a:chExt cx="1458224" cy="17265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10" y="4003444"/>
              <a:ext cx="1365763" cy="13657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699279" y="5168807"/>
              <a:ext cx="1458224" cy="561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DLBACα</a:t>
              </a:r>
              <a:endParaRPr lang="en-US" sz="1600" i="1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987040" y="3245581"/>
            <a:ext cx="38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cument 23"/>
          <p:cNvSpPr/>
          <p:nvPr/>
        </p:nvSpPr>
        <p:spPr>
          <a:xfrm>
            <a:off x="231112" y="4338185"/>
            <a:ext cx="2207302" cy="450221"/>
          </a:xfrm>
          <a:prstGeom prst="flowChartDocumen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Document 31"/>
          <p:cNvSpPr/>
          <p:nvPr/>
        </p:nvSpPr>
        <p:spPr>
          <a:xfrm>
            <a:off x="223138" y="2577581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2590800" y="1804597"/>
            <a:ext cx="467360" cy="28733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27007" y="3235421"/>
            <a:ext cx="38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cument 26"/>
          <p:cNvSpPr/>
          <p:nvPr/>
        </p:nvSpPr>
        <p:spPr>
          <a:xfrm>
            <a:off x="276876" y="2630071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cument 25"/>
          <p:cNvSpPr/>
          <p:nvPr/>
        </p:nvSpPr>
        <p:spPr>
          <a:xfrm>
            <a:off x="342796" y="2691283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projectB’s</a:t>
            </a:r>
            <a:r>
              <a:rPr lang="en-US" dirty="0"/>
              <a:t> metadata</a:t>
            </a:r>
          </a:p>
        </p:txBody>
      </p:sp>
      <p:sp>
        <p:nvSpPr>
          <p:cNvPr id="29" name="Document 28"/>
          <p:cNvSpPr/>
          <p:nvPr/>
        </p:nvSpPr>
        <p:spPr>
          <a:xfrm>
            <a:off x="298198" y="1742118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cument 24"/>
          <p:cNvSpPr/>
          <p:nvPr/>
        </p:nvSpPr>
        <p:spPr>
          <a:xfrm>
            <a:off x="363147" y="1803330"/>
            <a:ext cx="2207302" cy="65784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Bob’s metadata</a:t>
            </a:r>
          </a:p>
        </p:txBody>
      </p:sp>
      <p:sp>
        <p:nvSpPr>
          <p:cNvPr id="31" name="Document 30"/>
          <p:cNvSpPr/>
          <p:nvPr/>
        </p:nvSpPr>
        <p:spPr>
          <a:xfrm>
            <a:off x="292170" y="4377391"/>
            <a:ext cx="2207302" cy="450221"/>
          </a:xfrm>
          <a:prstGeom prst="flowChartDocumen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Document 29"/>
          <p:cNvSpPr/>
          <p:nvPr/>
        </p:nvSpPr>
        <p:spPr>
          <a:xfrm>
            <a:off x="353228" y="4423494"/>
            <a:ext cx="2207302" cy="450221"/>
          </a:xfrm>
          <a:prstGeom prst="flowChartDocumen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deny for op2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95" y="2135934"/>
            <a:ext cx="3474749" cy="21577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9B8B5A8-1BBC-5B42-B12A-8E20E73A3B0A}"/>
              </a:ext>
            </a:extLst>
          </p:cNvPr>
          <p:cNvSpPr/>
          <p:nvPr/>
        </p:nvSpPr>
        <p:spPr>
          <a:xfrm>
            <a:off x="3086543" y="5255878"/>
            <a:ext cx="2397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Global Interpretation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7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5110392" cy="462224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Application of Integrated Gradient-based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1" y="1290666"/>
            <a:ext cx="8261498" cy="3658131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>
            <a:off x="2053356" y="3423198"/>
            <a:ext cx="0" cy="450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862848" y="3044996"/>
            <a:ext cx="396000" cy="39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987951" y="3044996"/>
            <a:ext cx="396000" cy="39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62848" y="3897455"/>
            <a:ext cx="396000" cy="39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987951" y="3897455"/>
            <a:ext cx="396000" cy="39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865989" y="2246506"/>
            <a:ext cx="396000" cy="396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987951" y="2246506"/>
            <a:ext cx="396000" cy="396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185951" y="3440996"/>
            <a:ext cx="0" cy="450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 rot="5400000">
            <a:off x="1662065" y="1586100"/>
            <a:ext cx="797566" cy="396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 w="12700">
            <a:solidFill>
              <a:srgbClr val="252FD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 rot="5400000">
            <a:off x="2787168" y="1586100"/>
            <a:ext cx="797566" cy="396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 w="12700">
            <a:solidFill>
              <a:srgbClr val="252FD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7" name="Rectangle 66"/>
          <p:cNvSpPr/>
          <p:nvPr/>
        </p:nvSpPr>
        <p:spPr>
          <a:xfrm rot="16200000">
            <a:off x="4327886" y="-1349913"/>
            <a:ext cx="735901" cy="7854342"/>
          </a:xfrm>
          <a:prstGeom prst="rect">
            <a:avLst/>
          </a:prstGeom>
          <a:noFill/>
          <a:ln w="19050">
            <a:solidFill>
              <a:srgbClr val="F15A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4327885" y="-571321"/>
            <a:ext cx="735901" cy="7854342"/>
          </a:xfrm>
          <a:prstGeom prst="rect">
            <a:avLst/>
          </a:prstGeom>
          <a:noFill/>
          <a:ln w="19050">
            <a:solidFill>
              <a:srgbClr val="F15A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6200000">
            <a:off x="7880153" y="3663551"/>
            <a:ext cx="335572" cy="941783"/>
          </a:xfrm>
          <a:prstGeom prst="rect">
            <a:avLst/>
          </a:prstGeom>
          <a:noFill/>
          <a:ln w="19050">
            <a:solidFill>
              <a:srgbClr val="1541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70" name="Content Placeholder 1"/>
          <p:cNvSpPr>
            <a:spLocks noGrp="1"/>
          </p:cNvSpPr>
          <p:nvPr>
            <p:ph idx="1"/>
          </p:nvPr>
        </p:nvSpPr>
        <p:spPr>
          <a:xfrm>
            <a:off x="2164584" y="4991487"/>
            <a:ext cx="5062501" cy="791642"/>
          </a:xfrm>
        </p:spPr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en-US" sz="2000"/>
              <a:t>Strengthen the effect of “influential metadata”</a:t>
            </a:r>
            <a:endParaRPr lang="en-US"/>
          </a:p>
          <a:p>
            <a:r>
              <a:rPr lang="en-US" dirty="0"/>
              <a:t>Can be utilized in future access modification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4015" y="5740032"/>
            <a:ext cx="595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doesn’t establish the relationship among metadata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uiExpand="1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9668" y="5342260"/>
            <a:ext cx="3279081" cy="8949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541FF"/>
                </a:solidFill>
              </a:rPr>
              <a:t>Rule: local interpretation</a:t>
            </a:r>
          </a:p>
          <a:p>
            <a:r>
              <a:rPr lang="en-US" dirty="0">
                <a:solidFill>
                  <a:srgbClr val="1541FF"/>
                </a:solidFill>
              </a:rPr>
              <a:t>DT: global interpretation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Knowledge Transferring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42" y="1492566"/>
            <a:ext cx="7552248" cy="3512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3772320"/>
            <a:ext cx="2903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approximately understand the decision in the form of traditional rules</a:t>
            </a:r>
          </a:p>
        </p:txBody>
      </p:sp>
    </p:spTree>
    <p:extLst>
      <p:ext uri="{BB962C8B-B14F-4D97-AF65-F5344CB8AC3E}">
        <p14:creationId xmlns:p14="http://schemas.microsoft.com/office/powerpoint/2010/main" val="11629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874" y="1520599"/>
            <a:ext cx="8529329" cy="3522888"/>
          </a:xfrm>
        </p:spPr>
        <p:txBody>
          <a:bodyPr>
            <a:normAutofit/>
          </a:bodyPr>
          <a:lstStyle/>
          <a:p>
            <a:r>
              <a:rPr lang="en-US" sz="2800" dirty="0"/>
              <a:t>DLBAC Administration</a:t>
            </a:r>
          </a:p>
          <a:p>
            <a:pPr lvl="1"/>
            <a:endParaRPr lang="en-US" sz="2800" dirty="0"/>
          </a:p>
          <a:p>
            <a:r>
              <a:rPr lang="en-US" sz="2800" dirty="0"/>
              <a:t>DLBAC in Tandem</a:t>
            </a:r>
          </a:p>
          <a:p>
            <a:pPr lvl="1"/>
            <a:endParaRPr lang="en-US" sz="2800" dirty="0"/>
          </a:p>
          <a:p>
            <a:r>
              <a:rPr lang="en-US" sz="2800" dirty="0"/>
              <a:t>Adversarial Attacks from Access Control Perspectives</a:t>
            </a:r>
          </a:p>
          <a:p>
            <a:endParaRPr lang="en-US" sz="2800" dirty="0"/>
          </a:p>
          <a:p>
            <a:r>
              <a:rPr lang="en-US" sz="2800" dirty="0"/>
              <a:t>Bias and Fairness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Future Research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65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42" y="3863198"/>
            <a:ext cx="4125434" cy="18048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45B38D-B62D-7140-B400-7402BF1389C7}"/>
              </a:ext>
            </a:extLst>
          </p:cNvPr>
          <p:cNvSpPr/>
          <p:nvPr/>
        </p:nvSpPr>
        <p:spPr>
          <a:xfrm>
            <a:off x="1821177" y="2609140"/>
            <a:ext cx="5659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dlbac</a:t>
            </a:r>
            <a:r>
              <a:rPr lang="en-US" sz="2800" dirty="0"/>
              <a:t>/</a:t>
            </a:r>
            <a:r>
              <a:rPr lang="en-US" sz="2800" dirty="0" err="1"/>
              <a:t>DlbacAlpha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783FB-DEB2-DB4D-B5D6-A10C59DECE44}"/>
              </a:ext>
            </a:extLst>
          </p:cNvPr>
          <p:cNvSpPr/>
          <p:nvPr/>
        </p:nvSpPr>
        <p:spPr>
          <a:xfrm>
            <a:off x="1626477" y="1701859"/>
            <a:ext cx="6258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DLBAC Source code and datasets URL:</a:t>
            </a:r>
          </a:p>
        </p:txBody>
      </p:sp>
    </p:spTree>
    <p:extLst>
      <p:ext uri="{BB962C8B-B14F-4D97-AF65-F5344CB8AC3E}">
        <p14:creationId xmlns:p14="http://schemas.microsoft.com/office/powerpoint/2010/main" val="22291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3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8809" y="2678986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charset="0"/>
                <a:ea typeface="Gill Sans MT" charset="0"/>
                <a:cs typeface="Gill Sans MT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0909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81512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A Sample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97E0E-EAD4-0E47-B736-23636CEB01D6}"/>
              </a:ext>
            </a:extLst>
          </p:cNvPr>
          <p:cNvSpPr txBox="1"/>
          <p:nvPr/>
        </p:nvSpPr>
        <p:spPr>
          <a:xfrm>
            <a:off x="-147581" y="1213596"/>
            <a:ext cx="42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Access Control State</a:t>
            </a:r>
            <a:endParaRPr lang="en-US" sz="24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CD770-2897-1D4A-BD27-B16B571113BE}"/>
              </a:ext>
            </a:extLst>
          </p:cNvPr>
          <p:cNvSpPr txBox="1"/>
          <p:nvPr/>
        </p:nvSpPr>
        <p:spPr>
          <a:xfrm>
            <a:off x="495356" y="1652759"/>
            <a:ext cx="4260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Times New Roman" charset="0"/>
                <a:cs typeface="Times New Roman" charset="0"/>
              </a:rPr>
              <a:t>&lt;Alice, service1, read&gt;</a:t>
            </a:r>
          </a:p>
          <a:p>
            <a:r>
              <a:rPr lang="en-US" sz="2400" dirty="0">
                <a:ea typeface="Times New Roman" charset="0"/>
                <a:cs typeface="Times New Roman" charset="0"/>
              </a:rPr>
              <a:t>&lt;Alice, service2, {read, write}&gt;</a:t>
            </a:r>
          </a:p>
          <a:p>
            <a:r>
              <a:rPr lang="en-US" sz="2400" dirty="0">
                <a:ea typeface="Times New Roman" charset="0"/>
                <a:cs typeface="Times New Roman" charset="0"/>
              </a:rPr>
              <a:t>&lt;Bob, service1, {read, write}&gt;</a:t>
            </a:r>
          </a:p>
          <a:p>
            <a:r>
              <a:rPr lang="en-US" sz="2400" dirty="0">
                <a:ea typeface="Times New Roman" charset="0"/>
                <a:cs typeface="Times New Roman" charset="0"/>
              </a:rPr>
              <a:t>&lt;Bob, service2, {read}&gt;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D8DE57-9164-674A-A347-3A7C4614C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32077"/>
              </p:ext>
            </p:extLst>
          </p:nvPr>
        </p:nvGraphicFramePr>
        <p:xfrm>
          <a:off x="231112" y="3895591"/>
          <a:ext cx="5183851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sz="18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join_date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credit_score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sz="18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Nov</a:t>
                      </a:r>
                      <a:r>
                        <a:rPr lang="en-US" sz="1800" baseline="0" dirty="0"/>
                        <a:t>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sz="18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</a:t>
                      </a:r>
                      <a:r>
                        <a:rPr lang="en-US" sz="1800" baseline="0" dirty="0"/>
                        <a:t> 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B354F8-9B87-6244-9D6C-75AB9995C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6600"/>
              </p:ext>
            </p:extLst>
          </p:nvPr>
        </p:nvGraphicFramePr>
        <p:xfrm>
          <a:off x="5572126" y="3895591"/>
          <a:ext cx="3443287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a typeface="Times New Roman" charset="0"/>
                          <a:cs typeface="Times New Roman" charset="0"/>
                        </a:rPr>
                        <a:t>process_time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sz="1800" dirty="0"/>
                        <a:t>service1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sz="1800" dirty="0"/>
                        <a:t>service2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C266700-E06B-184B-8ED2-5FEC992B618B}"/>
              </a:ext>
            </a:extLst>
          </p:cNvPr>
          <p:cNvSpPr txBox="1"/>
          <p:nvPr/>
        </p:nvSpPr>
        <p:spPr>
          <a:xfrm>
            <a:off x="692945" y="3409084"/>
            <a:ext cx="42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User Metadata</a:t>
            </a:r>
            <a:endParaRPr lang="en-US" sz="24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BC884-1842-FA46-927B-A1056C682FC5}"/>
              </a:ext>
            </a:extLst>
          </p:cNvPr>
          <p:cNvSpPr txBox="1"/>
          <p:nvPr/>
        </p:nvSpPr>
        <p:spPr>
          <a:xfrm>
            <a:off x="4953128" y="3409083"/>
            <a:ext cx="42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Resource Metadata</a:t>
            </a:r>
            <a:endParaRPr lang="en-US" sz="24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1C54A-3EDE-E949-B542-1123074AC6E5}"/>
              </a:ext>
            </a:extLst>
          </p:cNvPr>
          <p:cNvSpPr txBox="1"/>
          <p:nvPr/>
        </p:nvSpPr>
        <p:spPr>
          <a:xfrm>
            <a:off x="4644697" y="2323761"/>
            <a:ext cx="42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Times New Roman" charset="0"/>
                <a:cs typeface="Times New Roman" charset="0"/>
              </a:rPr>
              <a:t>&lt;User, Resource, {Operations}&gt;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34105-164B-0D4D-833F-65DFB0700E12}"/>
              </a:ext>
            </a:extLst>
          </p:cNvPr>
          <p:cNvSpPr txBox="1"/>
          <p:nvPr/>
        </p:nvSpPr>
        <p:spPr>
          <a:xfrm>
            <a:off x="4388459" y="1945121"/>
            <a:ext cx="42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Authorization Tuple</a:t>
            </a:r>
          </a:p>
        </p:txBody>
      </p:sp>
    </p:spTree>
    <p:extLst>
      <p:ext uri="{BB962C8B-B14F-4D97-AF65-F5344CB8AC3E}">
        <p14:creationId xmlns:p14="http://schemas.microsoft.com/office/powerpoint/2010/main" val="120506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8" y="521733"/>
            <a:ext cx="4932822" cy="462224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Decision Making in Classical Approaches vs. DLBAC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2" y="1602741"/>
            <a:ext cx="8747760" cy="38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A Candidate DLBAC Model : DLBAC</a:t>
            </a:r>
            <a:r>
              <a:rPr lang="en-US" sz="2800" baseline="-25000" dirty="0">
                <a:latin typeface="+mj-lt"/>
              </a:rPr>
              <a:t>α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3039" y="1315735"/>
            <a:ext cx="6732403" cy="1111393"/>
            <a:chOff x="612787" y="3996494"/>
            <a:chExt cx="10098677" cy="21831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8" y="3996494"/>
              <a:ext cx="2019300" cy="20193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594080" y="4553374"/>
              <a:ext cx="2323004" cy="105939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294209" y="5057091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917084" y="5046205"/>
              <a:ext cx="7755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594081" y="4733926"/>
              <a:ext cx="2283133" cy="43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ResNet</a:t>
              </a:r>
              <a:r>
                <a:rPr lang="en-US" sz="1600" dirty="0"/>
                <a:t> Network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28051" y="5748042"/>
              <a:ext cx="2483413" cy="43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Trained </a:t>
              </a:r>
              <a:r>
                <a:rPr lang="en-US" sz="1600" dirty="0" err="1"/>
                <a:t>ResNet</a:t>
              </a:r>
              <a:endParaRPr lang="en-US" sz="1600" i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2787" y="4553374"/>
              <a:ext cx="3681422" cy="1059394"/>
              <a:chOff x="264552" y="2588594"/>
              <a:chExt cx="4438627" cy="1059394"/>
            </a:xfrm>
          </p:grpSpPr>
          <p:sp>
            <p:nvSpPr>
              <p:cNvPr id="16" name="Document 15"/>
              <p:cNvSpPr/>
              <p:nvPr/>
            </p:nvSpPr>
            <p:spPr>
              <a:xfrm>
                <a:off x="264552" y="25885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</a:rPr>
                  <a:t>Training </a:t>
                </a:r>
                <a:r>
                  <a:rPr lang="en-US" sz="16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17" name="Document 16"/>
              <p:cNvSpPr/>
              <p:nvPr/>
            </p:nvSpPr>
            <p:spPr>
              <a:xfrm>
                <a:off x="416952" y="27409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</a:rPr>
                  <a:t>Training </a:t>
                </a:r>
                <a:r>
                  <a:rPr lang="en-US" sz="16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18" name="Document 17"/>
              <p:cNvSpPr/>
              <p:nvPr/>
            </p:nvSpPr>
            <p:spPr>
              <a:xfrm>
                <a:off x="569352" y="28933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Authorization Tuple</a:t>
                </a:r>
              </a:p>
            </p:txBody>
          </p:sp>
        </p:grpSp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474544" y="2646660"/>
            <a:ext cx="8529329" cy="122981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err="1"/>
              <a:t>ResNet</a:t>
            </a:r>
            <a:r>
              <a:rPr lang="en-US" dirty="0"/>
              <a:t> dominates in different deep learning applications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Reduces parameters and faster training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Reducing the effect of vanishing gradient problem through identify layers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82177" y="3907650"/>
            <a:ext cx="4945466" cy="1568908"/>
            <a:chOff x="1997590" y="4412618"/>
            <a:chExt cx="5659285" cy="197514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178090" y="5679613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178090" y="5310829"/>
              <a:ext cx="6223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/>
                <a:t>relu</a:t>
              </a:r>
              <a:endParaRPr lang="en-US" sz="1600" i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7590" y="5382969"/>
              <a:ext cx="1460500" cy="593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weight layer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8790" y="5382969"/>
              <a:ext cx="1460500" cy="593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weight layer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997590" y="5663867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369290" y="5663867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743490" y="5492159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093190" y="5663867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034575" y="5263757"/>
              <a:ext cx="6223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/>
                <a:t>relu</a:t>
              </a:r>
              <a:endParaRPr lang="en-US" sz="1600" i="1" dirty="0"/>
            </a:p>
          </p:txBody>
        </p:sp>
        <p:sp>
          <p:nvSpPr>
            <p:cNvPr id="29" name="Arc 28"/>
            <p:cNvSpPr/>
            <p:nvPr/>
          </p:nvSpPr>
          <p:spPr>
            <a:xfrm rot="16200000">
              <a:off x="3921248" y="3350909"/>
              <a:ext cx="1473200" cy="4600516"/>
            </a:xfrm>
            <a:prstGeom prst="arc">
              <a:avLst>
                <a:gd name="adj1" fmla="val 16176745"/>
                <a:gd name="adj2" fmla="val 513351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9185" y="4412618"/>
              <a:ext cx="18001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identity layer</a:t>
              </a:r>
              <a:endParaRPr lang="en-US" sz="1600" i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61916" y="5699684"/>
            <a:ext cx="323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How about Authorization Tuples?</a:t>
            </a:r>
          </a:p>
        </p:txBody>
      </p:sp>
    </p:spTree>
    <p:extLst>
      <p:ext uri="{BB962C8B-B14F-4D97-AF65-F5344CB8AC3E}">
        <p14:creationId xmlns:p14="http://schemas.microsoft.com/office/powerpoint/2010/main" val="1017337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Network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67284" y="4362004"/>
            <a:ext cx="355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ResNet</a:t>
            </a:r>
            <a:r>
              <a:rPr lang="en-US" sz="2000" dirty="0"/>
              <a:t>, </a:t>
            </a:r>
            <a:r>
              <a:rPr lang="en-US" sz="2000" dirty="0" err="1"/>
              <a:t>DenseNet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68" y="1582610"/>
            <a:ext cx="2183941" cy="23447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3714" y="2486014"/>
            <a:ext cx="2501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For dataset 1-4: ResNet8</a:t>
            </a:r>
          </a:p>
          <a:p>
            <a:pPr algn="ctr"/>
            <a:r>
              <a:rPr lang="en-US" sz="1600" dirty="0"/>
              <a:t>For dataset 5-10: ResNet50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Dataset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gnetic Disk 6"/>
          <p:cNvSpPr/>
          <p:nvPr/>
        </p:nvSpPr>
        <p:spPr>
          <a:xfrm>
            <a:off x="617219" y="3430537"/>
            <a:ext cx="2700000" cy="1091031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Users and assign values to all metadata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733" y="3287711"/>
            <a:ext cx="2737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Proposed by Xu et al. , </a:t>
            </a:r>
            <a:r>
              <a:rPr lang="en-US" dirty="0">
                <a:solidFill>
                  <a:srgbClr val="252FD4"/>
                </a:solidFill>
              </a:rPr>
              <a:t>Mining attribute-based access control policies</a:t>
            </a:r>
            <a:r>
              <a:rPr lang="en-US" dirty="0"/>
              <a:t>, TDSC’2014</a:t>
            </a:r>
          </a:p>
          <a:p>
            <a:pPr algn="ctr"/>
            <a:endParaRPr lang="en-US" b="1" dirty="0">
              <a:solidFill>
                <a:srgbClr val="252F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229" y="2308098"/>
            <a:ext cx="5844491" cy="630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Create a set of ABAC Rules based on User and Resource metadata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287" y="1229394"/>
            <a:ext cx="195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of user metadata (8)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7030" y="1248850"/>
            <a:ext cx="195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of resource metadata (8)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6570" y="1290205"/>
            <a:ext cx="219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</a:t>
            </a:r>
            <a:r>
              <a:rPr lang="en-US"/>
              <a:t>of operations (4)</a:t>
            </a:r>
            <a:endParaRPr lang="en-US" dirty="0"/>
          </a:p>
        </p:txBody>
      </p:sp>
      <p:sp>
        <p:nvSpPr>
          <p:cNvPr id="13" name="Magnetic Disk 12"/>
          <p:cNvSpPr/>
          <p:nvPr/>
        </p:nvSpPr>
        <p:spPr>
          <a:xfrm>
            <a:off x="617219" y="4911780"/>
            <a:ext cx="5920821" cy="112413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Tuple based on User-Resource metadata and the Rules, and add to the dataset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3456603" y="1913818"/>
            <a:ext cx="5637" cy="3002400"/>
          </a:xfrm>
          <a:prstGeom prst="bentConnector3">
            <a:avLst>
              <a:gd name="adj1" fmla="val 505653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62020" y="2933593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83558" y="3080021"/>
            <a:ext cx="195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each Rule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2473830" y="884081"/>
            <a:ext cx="19456" cy="2002743"/>
          </a:xfrm>
          <a:prstGeom prst="bentConnector3">
            <a:avLst>
              <a:gd name="adj1" fmla="val 81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07030" y="2035127"/>
            <a:ext cx="2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05120" y="1837054"/>
            <a:ext cx="0" cy="45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9182" y="137255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39182" y="260866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39182" y="370046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139182" y="527861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3477276" y="3011210"/>
            <a:ext cx="19456" cy="3081600"/>
          </a:xfrm>
          <a:prstGeom prst="bentConnector3">
            <a:avLst>
              <a:gd name="adj1" fmla="val 81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98873" y="4706726"/>
            <a:ext cx="2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gnetic Disk 25"/>
          <p:cNvSpPr/>
          <p:nvPr/>
        </p:nvSpPr>
        <p:spPr>
          <a:xfrm>
            <a:off x="3736439" y="3424900"/>
            <a:ext cx="2815717" cy="112413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Resources and assign values to </a:t>
            </a:r>
            <a:r>
              <a:rPr lang="en-US"/>
              <a:t>all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0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Dataset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Magnetic Disk 15"/>
          <p:cNvSpPr/>
          <p:nvPr/>
        </p:nvSpPr>
        <p:spPr>
          <a:xfrm>
            <a:off x="1938019" y="3969018"/>
            <a:ext cx="2700000" cy="90510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Users and assign values to all metadata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9029" y="2938908"/>
            <a:ext cx="6009591" cy="602920"/>
          </a:xfrm>
          <a:prstGeom prst="roundRect">
            <a:avLst/>
          </a:prstGeom>
          <a:solidFill>
            <a:srgbClr val="252FD4">
              <a:alpha val="2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a set of ABAC Rules based on User-Resource metadata; keep “hidden metadata” invisible to the Rules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5087" y="1069374"/>
            <a:ext cx="195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of user metadata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7830" y="1088830"/>
            <a:ext cx="195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of resource metadata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87721" y="1307702"/>
            <a:ext cx="195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set of operations</a:t>
            </a:r>
          </a:p>
        </p:txBody>
      </p:sp>
      <p:sp>
        <p:nvSpPr>
          <p:cNvPr id="21" name="Magnetic Disk 20"/>
          <p:cNvSpPr/>
          <p:nvPr/>
        </p:nvSpPr>
        <p:spPr>
          <a:xfrm>
            <a:off x="1938019" y="5194076"/>
            <a:ext cx="5920821" cy="93748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Create Authorization Tuple </a:t>
            </a:r>
            <a:r>
              <a:rPr lang="en-US" dirty="0">
                <a:solidFill>
                  <a:schemeClr val="tx1"/>
                </a:solidFill>
              </a:rPr>
              <a:t>based on User-Resource metadata and the Rules, and add to the dataset</a:t>
            </a:r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4777403" y="2452298"/>
            <a:ext cx="5637" cy="3002400"/>
          </a:xfrm>
          <a:prstGeom prst="bentConnector3">
            <a:avLst>
              <a:gd name="adj1" fmla="val 505653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82820" y="3522873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04358" y="3618501"/>
            <a:ext cx="195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for each Rule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3794630" y="724061"/>
            <a:ext cx="19456" cy="2002743"/>
          </a:xfrm>
          <a:prstGeom prst="bentConnector3">
            <a:avLst>
              <a:gd name="adj1" fmla="val 81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27830" y="1875107"/>
            <a:ext cx="2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25920" y="1698715"/>
            <a:ext cx="0" cy="12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459982" y="121253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1459982" y="305824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1459982" y="42389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1459982" y="544879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4798076" y="3333790"/>
            <a:ext cx="19456" cy="3081600"/>
          </a:xfrm>
          <a:prstGeom prst="bentConnector3">
            <a:avLst>
              <a:gd name="adj1" fmla="val 81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19673" y="5029306"/>
            <a:ext cx="2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agnetic Disk 33"/>
          <p:cNvSpPr/>
          <p:nvPr/>
        </p:nvSpPr>
        <p:spPr>
          <a:xfrm>
            <a:off x="5158840" y="3963380"/>
            <a:ext cx="2849780" cy="910745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Resources and assign values to all metadata</a:t>
            </a:r>
          </a:p>
        </p:txBody>
      </p:sp>
      <p:sp>
        <p:nvSpPr>
          <p:cNvPr id="35" name="Oval 34"/>
          <p:cNvSpPr/>
          <p:nvPr/>
        </p:nvSpPr>
        <p:spPr>
          <a:xfrm>
            <a:off x="1459982" y="222283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026921" y="2148715"/>
            <a:ext cx="4294631" cy="564016"/>
          </a:xfrm>
          <a:prstGeom prst="roundRect">
            <a:avLst/>
          </a:prstGeom>
          <a:solidFill>
            <a:srgbClr val="252FD4">
              <a:alpha val="2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Hide a portion of metadata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853231" y="2710196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0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Dataset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64632" y="5175156"/>
            <a:ext cx="4232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dataset with 1000 users and 639 resources, </a:t>
            </a:r>
            <a:r>
              <a:rPr lang="en-US" sz="2000" b="1" dirty="0"/>
              <a:t>3 hidden </a:t>
            </a:r>
            <a:r>
              <a:rPr lang="en-US" sz="2000" dirty="0"/>
              <a:t>user/resource metadata.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31204" y="2690770"/>
            <a:ext cx="4167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There are tuples of same color those are easily distinguishable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62942" y="1625418"/>
            <a:ext cx="4069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3C9200"/>
                </a:solidFill>
              </a:rPr>
              <a:t>Mixes authorization tuples of other colors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65023" y="4051170"/>
            <a:ext cx="4299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Metadata values are assigned based on a very </a:t>
            </a:r>
            <a:r>
              <a:rPr lang="en-US">
                <a:solidFill>
                  <a:srgbClr val="252FD4"/>
                </a:solidFill>
              </a:rPr>
              <a:t>sparse distribution</a:t>
            </a:r>
            <a:endParaRPr lang="en-US" dirty="0">
              <a:solidFill>
                <a:srgbClr val="252FD4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" y="1246998"/>
            <a:ext cx="4861623" cy="3639491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2326641" y="1838960"/>
            <a:ext cx="2628000" cy="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244340" y="2997909"/>
            <a:ext cx="713127" cy="2183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52979" y="5009760"/>
            <a:ext cx="409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We </a:t>
            </a:r>
            <a:r>
              <a:rPr lang="en-US" i="1" dirty="0">
                <a:solidFill>
                  <a:srgbClr val="252FD4"/>
                </a:solidFill>
              </a:rPr>
              <a:t>determine a fixed set </a:t>
            </a:r>
            <a:r>
              <a:rPr lang="en-US" i="1" dirty="0"/>
              <a:t>of values for each metadata</a:t>
            </a:r>
          </a:p>
        </p:txBody>
      </p:sp>
      <p:sp>
        <p:nvSpPr>
          <p:cNvPr id="44" name="Oval 43"/>
          <p:cNvSpPr/>
          <p:nvPr/>
        </p:nvSpPr>
        <p:spPr>
          <a:xfrm>
            <a:off x="3939540" y="3121180"/>
            <a:ext cx="360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82340" y="2117880"/>
            <a:ext cx="360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37" idx="1"/>
          </p:cNvCxnSpPr>
          <p:nvPr/>
        </p:nvCxnSpPr>
        <p:spPr>
          <a:xfrm flipH="1" flipV="1">
            <a:off x="3842341" y="2308041"/>
            <a:ext cx="1088863" cy="7058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58340" y="1673380"/>
            <a:ext cx="360000" cy="360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27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Dataset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7832" y="4817514"/>
            <a:ext cx="4232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dataset with 800 users and 665 resources, 3 hidden metadata, </a:t>
            </a:r>
            <a:r>
              <a:rPr lang="en-US" b="1" dirty="0"/>
              <a:t>fixed set of metadata values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1" y="1125776"/>
            <a:ext cx="4581419" cy="343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10" y="1125776"/>
            <a:ext cx="4581419" cy="34360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6850" y="5105928"/>
            <a:ext cx="423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A real-world dataset from Amazon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3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Characteristics of </a:t>
            </a:r>
            <a:r>
              <a:rPr lang="en-US" sz="2800" dirty="0" err="1">
                <a:latin typeface="+mj-lt"/>
              </a:rPr>
              <a:t>AmazonKaggle</a:t>
            </a:r>
            <a:r>
              <a:rPr lang="en-US" sz="2800" dirty="0">
                <a:latin typeface="+mj-lt"/>
              </a:rPr>
              <a:t> and </a:t>
            </a:r>
            <a:r>
              <a:rPr lang="en-US" sz="2800" dirty="0" err="1">
                <a:latin typeface="+mj-lt"/>
              </a:rPr>
              <a:t>AmazonUCI</a:t>
            </a:r>
            <a:r>
              <a:rPr lang="en-US" sz="2800" dirty="0">
                <a:latin typeface="+mj-lt"/>
              </a:rPr>
              <a:t>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" y="1605757"/>
            <a:ext cx="4210659" cy="299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553222"/>
            <a:ext cx="4093107" cy="306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1530" y="5353426"/>
            <a:ext cx="416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Highly imbalanced 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310" y="4664789"/>
            <a:ext cx="2468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Amazon </a:t>
            </a:r>
            <a:r>
              <a:rPr lang="en-US" dirty="0" err="1"/>
              <a:t>Kaggle</a:t>
            </a:r>
            <a:r>
              <a:rPr lang="en-US" dirty="0"/>
              <a:t> Dataset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4472" y="4664622"/>
            <a:ext cx="2468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Amazon UCI Dataset</a:t>
            </a:r>
          </a:p>
        </p:txBody>
      </p:sp>
    </p:spTree>
    <p:extLst>
      <p:ext uri="{BB962C8B-B14F-4D97-AF65-F5344CB8AC3E}">
        <p14:creationId xmlns:p14="http://schemas.microsoft.com/office/powerpoint/2010/main" val="83738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73944"/>
            <a:ext cx="511039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Performance Comparison with Policy Mining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0241" y="4502076"/>
            <a:ext cx="77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deep learning based approach can </a:t>
            </a:r>
            <a:r>
              <a:rPr lang="en-US" sz="2000" dirty="0">
                <a:solidFill>
                  <a:srgbClr val="00B0F0"/>
                </a:solidFill>
              </a:rPr>
              <a:t>properly balance </a:t>
            </a:r>
            <a:r>
              <a:rPr lang="en-US" sz="2000" dirty="0"/>
              <a:t>both</a:t>
            </a:r>
            <a:r>
              <a:rPr lang="en-US" sz="2000" dirty="0">
                <a:solidFill>
                  <a:srgbClr val="00B0F0"/>
                </a:solidFill>
              </a:rPr>
              <a:t> over-provision and under-provision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" y="1760220"/>
            <a:ext cx="2999768" cy="1719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9" y="1760220"/>
            <a:ext cx="2933701" cy="172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60" y="1760220"/>
            <a:ext cx="2984504" cy="17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6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70877"/>
            <a:ext cx="4932822" cy="462224"/>
          </a:xfrm>
        </p:spPr>
        <p:txBody>
          <a:bodyPr/>
          <a:lstStyle/>
          <a:p>
            <a:r>
              <a:rPr lang="en-US" dirty="0">
                <a:latin typeface="+mj-lt"/>
              </a:rPr>
              <a:t>FPR Performance Improvement in DLBACα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56" y="1633058"/>
            <a:ext cx="6018325" cy="38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7170" y="487846"/>
            <a:ext cx="5591306" cy="462224"/>
          </a:xfrm>
        </p:spPr>
        <p:txBody>
          <a:bodyPr/>
          <a:lstStyle/>
          <a:p>
            <a:r>
              <a:rPr lang="en-US" dirty="0">
                <a:latin typeface="+mj-lt"/>
              </a:rPr>
              <a:t>Phase-1: Attribute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97287"/>
              </p:ext>
            </p:extLst>
          </p:nvPr>
        </p:nvGraphicFramePr>
        <p:xfrm>
          <a:off x="132402" y="1952483"/>
          <a:ext cx="3909237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join_date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credit_score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r>
                        <a:rPr lang="en-US" baseline="0" dirty="0"/>
                        <a:t>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r>
                        <a:rPr lang="en-US" baseline="0" dirty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69141"/>
              </p:ext>
            </p:extLst>
          </p:nvPr>
        </p:nvGraphicFramePr>
        <p:xfrm>
          <a:off x="5334628" y="1952483"/>
          <a:ext cx="2707758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a typeface="Times New Roman" charset="0"/>
                          <a:cs typeface="Times New Roman" charset="0"/>
                        </a:rPr>
                        <a:t>process_time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39260" y="1460710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15A22"/>
                </a:solidFill>
                <a:ea typeface="Times New Roman" charset="0"/>
                <a:cs typeface="Times New Roman" charset="0"/>
              </a:rPr>
              <a:t>User metadata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0747" y="1390633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15A22"/>
                </a:solidFill>
                <a:ea typeface="Times New Roman" charset="0"/>
                <a:cs typeface="Times New Roman" charset="0"/>
              </a:rPr>
              <a:t>Resource metadata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2425419" y="369427"/>
            <a:ext cx="239354" cy="2926762"/>
          </a:xfrm>
          <a:prstGeom prst="leftBrace">
            <a:avLst>
              <a:gd name="adj1" fmla="val 8333"/>
              <a:gd name="adj2" fmla="val 51387"/>
            </a:avLst>
          </a:prstGeom>
          <a:ln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A22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6960202" y="960336"/>
            <a:ext cx="239354" cy="1704018"/>
          </a:xfrm>
          <a:prstGeom prst="leftBrace">
            <a:avLst>
              <a:gd name="adj1" fmla="val 8333"/>
              <a:gd name="adj2" fmla="val 51387"/>
            </a:avLst>
          </a:prstGeom>
          <a:ln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A2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10326" y="5540908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User Attributes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19321"/>
              </p:ext>
            </p:extLst>
          </p:nvPr>
        </p:nvGraphicFramePr>
        <p:xfrm>
          <a:off x="1547170" y="4125070"/>
          <a:ext cx="2632064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C_status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79106"/>
              </p:ext>
            </p:extLst>
          </p:nvPr>
        </p:nvGraphicFramePr>
        <p:xfrm>
          <a:off x="6156882" y="4114440"/>
          <a:ext cx="1731720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S_status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969866" y="5540908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Resource Attributes</a:t>
            </a:r>
          </a:p>
        </p:txBody>
      </p:sp>
      <p:sp>
        <p:nvSpPr>
          <p:cNvPr id="51" name="Rectangle 50"/>
          <p:cNvSpPr/>
          <p:nvPr/>
        </p:nvSpPr>
        <p:spPr>
          <a:xfrm rot="16200000">
            <a:off x="2824091" y="1142221"/>
            <a:ext cx="292856" cy="2012117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6988702" y="1245300"/>
            <a:ext cx="292856" cy="1814517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952867" y="2123269"/>
            <a:ext cx="655097" cy="2203318"/>
          </a:xfrm>
          <a:custGeom>
            <a:avLst/>
            <a:gdLst>
              <a:gd name="connsiteX0" fmla="*/ 0 w 417923"/>
              <a:gd name="connsiteY0" fmla="*/ 0 h 2137144"/>
              <a:gd name="connsiteX1" fmla="*/ 414670 w 417923"/>
              <a:gd name="connsiteY1" fmla="*/ 1499191 h 2137144"/>
              <a:gd name="connsiteX2" fmla="*/ 159489 w 417923"/>
              <a:gd name="connsiteY2" fmla="*/ 2137144 h 2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923" h="2137144">
                <a:moveTo>
                  <a:pt x="0" y="0"/>
                </a:moveTo>
                <a:cubicBezTo>
                  <a:pt x="194044" y="571500"/>
                  <a:pt x="388089" y="1143000"/>
                  <a:pt x="414670" y="1499191"/>
                </a:cubicBezTo>
                <a:cubicBezTo>
                  <a:pt x="441251" y="1855382"/>
                  <a:pt x="300370" y="1996263"/>
                  <a:pt x="159489" y="2137144"/>
                </a:cubicBezTo>
              </a:path>
            </a:pathLst>
          </a:custGeom>
          <a:noFill/>
          <a:ln>
            <a:solidFill>
              <a:srgbClr val="1541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756144">
            <a:off x="7830258" y="2302532"/>
            <a:ext cx="656118" cy="1963111"/>
          </a:xfrm>
          <a:custGeom>
            <a:avLst/>
            <a:gdLst>
              <a:gd name="connsiteX0" fmla="*/ 0 w 417923"/>
              <a:gd name="connsiteY0" fmla="*/ 0 h 2137144"/>
              <a:gd name="connsiteX1" fmla="*/ 414670 w 417923"/>
              <a:gd name="connsiteY1" fmla="*/ 1499191 h 2137144"/>
              <a:gd name="connsiteX2" fmla="*/ 159489 w 417923"/>
              <a:gd name="connsiteY2" fmla="*/ 2137144 h 2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923" h="2137144">
                <a:moveTo>
                  <a:pt x="0" y="0"/>
                </a:moveTo>
                <a:cubicBezTo>
                  <a:pt x="194044" y="571500"/>
                  <a:pt x="388089" y="1143000"/>
                  <a:pt x="414670" y="1499191"/>
                </a:cubicBezTo>
                <a:cubicBezTo>
                  <a:pt x="441251" y="1855382"/>
                  <a:pt x="300370" y="1996263"/>
                  <a:pt x="159489" y="2137144"/>
                </a:cubicBezTo>
              </a:path>
            </a:pathLst>
          </a:custGeom>
          <a:noFill/>
          <a:ln>
            <a:solidFill>
              <a:srgbClr val="1541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88459" y="4875035"/>
            <a:ext cx="140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B050"/>
                </a:solidFill>
                <a:ea typeface="Times New Roman" charset="0"/>
                <a:cs typeface="Times New Roman" charset="0"/>
              </a:rPr>
              <a:t>Attributes</a:t>
            </a:r>
            <a:endParaRPr lang="en-US" sz="1600" dirty="0">
              <a:solidFill>
                <a:srgbClr val="00B050"/>
              </a:solidFill>
              <a:ea typeface="Times New Roman" charset="0"/>
              <a:cs typeface="Times New Roman" charset="0"/>
            </a:endParaRPr>
          </a:p>
          <a:p>
            <a:pPr algn="ctr"/>
            <a:r>
              <a:rPr lang="en-US" sz="1600" dirty="0">
                <a:solidFill>
                  <a:srgbClr val="00B050"/>
                </a:solidFill>
                <a:ea typeface="Times New Roman" charset="0"/>
                <a:cs typeface="Times New Roman" charset="0"/>
              </a:rPr>
              <a:t>Assignment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209849" y="4937752"/>
            <a:ext cx="375468" cy="229671"/>
          </a:xfrm>
          <a:prstGeom prst="straightConnector1">
            <a:avLst/>
          </a:prstGeom>
          <a:ln>
            <a:solidFill>
              <a:srgbClr val="00B05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972125" y="5189966"/>
            <a:ext cx="613192" cy="8634"/>
          </a:xfrm>
          <a:prstGeom prst="straightConnector1">
            <a:avLst/>
          </a:prstGeom>
          <a:ln>
            <a:solidFill>
              <a:srgbClr val="00B05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16200000">
            <a:off x="3602473" y="3858048"/>
            <a:ext cx="292856" cy="860672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6200000">
            <a:off x="7351983" y="3908179"/>
            <a:ext cx="292856" cy="719869"/>
          </a:xfrm>
          <a:prstGeom prst="rect">
            <a:avLst/>
          </a:prstGeom>
          <a:noFill/>
          <a:ln w="19050">
            <a:solidFill>
              <a:srgbClr val="154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32217" y="3638988"/>
            <a:ext cx="151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1541FF"/>
                </a:solidFill>
                <a:ea typeface="Times New Roman" charset="0"/>
                <a:cs typeface="Times New Roman" charset="0"/>
              </a:rPr>
              <a:t>Attribute</a:t>
            </a:r>
            <a:endParaRPr lang="en-US" sz="1600" dirty="0">
              <a:solidFill>
                <a:srgbClr val="1541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241581" y="-2100755"/>
            <a:ext cx="2620118" cy="889596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1" grpId="0" animBg="1"/>
      <p:bldP spid="52" grpId="0" animBg="1"/>
      <p:bldP spid="54" grpId="0" animBg="1"/>
      <p:bldP spid="62" grpId="0" animBg="1"/>
      <p:bldP spid="66" grpId="0"/>
      <p:bldP spid="72" grpId="0" animBg="1"/>
      <p:bldP spid="73" grpId="0" animBg="1"/>
      <p:bldP spid="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70877"/>
            <a:ext cx="4932822" cy="462224"/>
          </a:xfrm>
        </p:spPr>
        <p:txBody>
          <a:bodyPr/>
          <a:lstStyle/>
          <a:p>
            <a:r>
              <a:rPr lang="en-US" dirty="0">
                <a:latin typeface="+mj-lt"/>
              </a:rPr>
              <a:t>Decision Tree Generated from KT in DLBACα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32" y="1188775"/>
            <a:ext cx="6219829" cy="44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544" y="1615392"/>
            <a:ext cx="8529329" cy="3413808"/>
          </a:xfrm>
        </p:spPr>
        <p:txBody>
          <a:bodyPr>
            <a:normAutofit/>
          </a:bodyPr>
          <a:lstStyle/>
          <a:p>
            <a:r>
              <a:rPr lang="en-US" sz="2400" dirty="0"/>
              <a:t>Propose DLBAC framework as an automated access control system</a:t>
            </a:r>
          </a:p>
          <a:p>
            <a:r>
              <a:rPr lang="en-US" sz="2400" dirty="0"/>
              <a:t>Experiment and evaluate the performance of DLBAC prototype using both synthetic and real-world access control data</a:t>
            </a:r>
          </a:p>
          <a:p>
            <a:r>
              <a:rPr lang="en-US" sz="2400" dirty="0"/>
              <a:t>DLBAC Performance:</a:t>
            </a:r>
          </a:p>
          <a:p>
            <a:pPr lvl="1"/>
            <a:r>
              <a:rPr lang="en-US" sz="2100" dirty="0"/>
              <a:t>Make more accurate access control decisions and generalize better</a:t>
            </a:r>
          </a:p>
          <a:p>
            <a:pPr lvl="1"/>
            <a:r>
              <a:rPr lang="en-US" sz="2100" dirty="0"/>
              <a:t>Properly balance both permitting desired accesses and denying unwanted accesses</a:t>
            </a:r>
          </a:p>
          <a:p>
            <a:r>
              <a:rPr lang="en-US" sz="2400" dirty="0"/>
              <a:t>Propose two methods for understanding DLBAC decisions in human terms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3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78207" y="2649828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User Attributes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55505"/>
              </p:ext>
            </p:extLst>
          </p:nvPr>
        </p:nvGraphicFramePr>
        <p:xfrm>
          <a:off x="215051" y="1233990"/>
          <a:ext cx="2632064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C_status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05944"/>
              </p:ext>
            </p:extLst>
          </p:nvPr>
        </p:nvGraphicFramePr>
        <p:xfrm>
          <a:off x="4636505" y="1223360"/>
          <a:ext cx="1731720" cy="1285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573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S_status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2">
                <a:tc>
                  <a:txBody>
                    <a:bodyPr/>
                    <a:lstStyle/>
                    <a:p>
                      <a:r>
                        <a:rPr lang="en-US" dirty="0"/>
                        <a:t>service2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449489" y="2649828"/>
            <a:ext cx="210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Resource Attributes</a:t>
            </a:r>
          </a:p>
        </p:txBody>
      </p:sp>
      <p:sp>
        <p:nvSpPr>
          <p:cNvPr id="27" name="Left Brace 26"/>
          <p:cNvSpPr/>
          <p:nvPr/>
        </p:nvSpPr>
        <p:spPr>
          <a:xfrm rot="16200000">
            <a:off x="3140825" y="211319"/>
            <a:ext cx="301631" cy="615317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4885" y="3707417"/>
            <a:ext cx="628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ea typeface="Times New Roman" charset="0"/>
                <a:cs typeface="Times New Roman" charset="0"/>
              </a:rPr>
              <a:t>Rule</a:t>
            </a:r>
            <a:r>
              <a:rPr lang="en-US" sz="1600" dirty="0">
                <a:ea typeface="Times New Roman" charset="0"/>
                <a:cs typeface="Times New Roman" charset="0"/>
              </a:rPr>
              <a:t>: &lt;spending = high, </a:t>
            </a:r>
            <a:r>
              <a:rPr lang="en-US" sz="1600" dirty="0" err="1">
                <a:ea typeface="Times New Roman" charset="0"/>
                <a:cs typeface="Times New Roman" charset="0"/>
              </a:rPr>
              <a:t>C_status</a:t>
            </a:r>
            <a:r>
              <a:rPr lang="en-US" sz="1600" dirty="0">
                <a:ea typeface="Times New Roman" charset="0"/>
                <a:cs typeface="Times New Roman" charset="0"/>
              </a:rPr>
              <a:t> = platinum, </a:t>
            </a:r>
            <a:r>
              <a:rPr lang="en-US" sz="1600" dirty="0" err="1">
                <a:ea typeface="Times New Roman" charset="0"/>
                <a:cs typeface="Times New Roman" charset="0"/>
              </a:rPr>
              <a:t>S_status</a:t>
            </a:r>
            <a:r>
              <a:rPr lang="en-US" sz="1600" dirty="0">
                <a:ea typeface="Times New Roman" charset="0"/>
                <a:cs typeface="Times New Roman" charset="0"/>
              </a:rPr>
              <a:t> = premium&gt; = </a:t>
            </a:r>
            <a:r>
              <a:rPr lang="en-US" sz="1600" i="1" dirty="0">
                <a:ea typeface="Times New Roman" charset="0"/>
                <a:cs typeface="Times New Roman" charset="0"/>
              </a:rPr>
              <a:t>read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1938" y="3713246"/>
            <a:ext cx="6176287" cy="338554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8" y="4572991"/>
            <a:ext cx="620850" cy="827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42" y="4572992"/>
            <a:ext cx="827800" cy="827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62744" y="4802225"/>
            <a:ext cx="1554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Access Control System</a:t>
            </a:r>
            <a:endParaRPr lang="en-US" baseline="-2500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324088" y="5082588"/>
            <a:ext cx="113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17016" y="5105861"/>
            <a:ext cx="113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55330" y="4527245"/>
            <a:ext cx="87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access request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8664" y="4759693"/>
            <a:ext cx="93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ea typeface="Times New Roman" charset="0"/>
                <a:cs typeface="Times New Roman" charset="0"/>
              </a:rPr>
              <a:t>read</a:t>
            </a:r>
            <a:endParaRPr lang="en-US" sz="16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071" y="5336762"/>
            <a:ext cx="124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Alice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6950" y="5342710"/>
            <a:ext cx="124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charset="0"/>
                <a:cs typeface="Times New Roman" charset="0"/>
              </a:rPr>
              <a:t>service1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39880" y="4097899"/>
            <a:ext cx="0" cy="666000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7" idx="0"/>
          </p:cNvCxnSpPr>
          <p:nvPr/>
        </p:nvCxnSpPr>
        <p:spPr>
          <a:xfrm flipH="1" flipV="1">
            <a:off x="703240" y="1929713"/>
            <a:ext cx="2536640" cy="2872512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37" idx="0"/>
            <a:endCxn id="49" idx="1"/>
          </p:cNvCxnSpPr>
          <p:nvPr/>
        </p:nvCxnSpPr>
        <p:spPr>
          <a:xfrm flipV="1">
            <a:off x="3239880" y="1865938"/>
            <a:ext cx="1396625" cy="2936287"/>
          </a:xfrm>
          <a:prstGeom prst="straightConnector1">
            <a:avLst/>
          </a:prstGeom>
          <a:ln>
            <a:solidFill>
              <a:srgbClr val="00B0F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6200000">
            <a:off x="1634259" y="-408064"/>
            <a:ext cx="3325520" cy="629820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1FF"/>
              </a:solidFill>
            </a:endParaRPr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1818728" y="487846"/>
            <a:ext cx="493282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+mj-lt"/>
              </a:rPr>
              <a:t>Phase-2: Policy Engineering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CBFB16-603F-DB47-A5C3-5941F0B524A8}"/>
              </a:ext>
            </a:extLst>
          </p:cNvPr>
          <p:cNvSpPr txBox="1"/>
          <p:nvPr/>
        </p:nvSpPr>
        <p:spPr>
          <a:xfrm>
            <a:off x="6461901" y="2126272"/>
            <a:ext cx="276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&lt;Alice, service1, {read}&gt;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&lt;Alice, service2, {read, write}&gt;</a:t>
            </a:r>
          </a:p>
          <a:p>
            <a:r>
              <a:rPr lang="en-US" sz="16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&lt;Bob, service1, {read</a:t>
            </a:r>
            <a:r>
              <a:rPr lang="en-US" sz="1600" dirty="0">
                <a:ea typeface="Times New Roman" charset="0"/>
                <a:cs typeface="Times New Roman" charset="0"/>
              </a:rPr>
              <a:t>, write}&gt;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&lt;Bob, service2, {read}&gt;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30F2F7-2F32-EC41-95B2-9031994DC3F6}"/>
              </a:ext>
            </a:extLst>
          </p:cNvPr>
          <p:cNvSpPr txBox="1"/>
          <p:nvPr/>
        </p:nvSpPr>
        <p:spPr>
          <a:xfrm>
            <a:off x="6635923" y="1391791"/>
            <a:ext cx="222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Access Control State</a:t>
            </a:r>
            <a:endParaRPr lang="en-US" sz="20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5F7A50-4F2C-FC4F-A5D0-86333C8A11ED}"/>
              </a:ext>
            </a:extLst>
          </p:cNvPr>
          <p:cNvSpPr txBox="1"/>
          <p:nvPr/>
        </p:nvSpPr>
        <p:spPr>
          <a:xfrm>
            <a:off x="6446121" y="4973378"/>
            <a:ext cx="222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Generalization !</a:t>
            </a:r>
          </a:p>
        </p:txBody>
      </p:sp>
    </p:spTree>
    <p:extLst>
      <p:ext uri="{BB962C8B-B14F-4D97-AF65-F5344CB8AC3E}">
        <p14:creationId xmlns:p14="http://schemas.microsoft.com/office/powerpoint/2010/main" val="33116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3" grpId="0" animBg="1"/>
      <p:bldP spid="37" grpId="0" animBg="1"/>
      <p:bldP spid="40" grpId="0"/>
      <p:bldP spid="41" grpId="0"/>
      <p:bldP spid="42" grpId="0"/>
      <p:bldP spid="4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4242398"/>
            <a:ext cx="7886700" cy="1580541"/>
          </a:xfrm>
        </p:spPr>
        <p:txBody>
          <a:bodyPr>
            <a:normAutofit/>
          </a:bodyPr>
          <a:lstStyle/>
          <a:p>
            <a:r>
              <a:rPr lang="en-US" dirty="0"/>
              <a:t>Learn by</a:t>
            </a:r>
            <a:r>
              <a:rPr lang="en-US" dirty="0">
                <a:solidFill>
                  <a:srgbClr val="00B0F0"/>
                </a:solidFill>
              </a:rPr>
              <a:t> example</a:t>
            </a:r>
          </a:p>
          <a:p>
            <a:r>
              <a:rPr lang="en-US" dirty="0"/>
              <a:t>Learn directly from the </a:t>
            </a:r>
            <a:r>
              <a:rPr lang="en-US" dirty="0">
                <a:solidFill>
                  <a:srgbClr val="00B0F0"/>
                </a:solidFill>
              </a:rPr>
              <a:t>raw data </a:t>
            </a:r>
            <a:r>
              <a:rPr lang="en-US" dirty="0"/>
              <a:t>(no feature extraction)</a:t>
            </a:r>
          </a:p>
          <a:p>
            <a:r>
              <a:rPr lang="en-US" dirty="0"/>
              <a:t>Obtain an </a:t>
            </a:r>
            <a:r>
              <a:rPr lang="en-US" dirty="0">
                <a:solidFill>
                  <a:srgbClr val="00B0F0"/>
                </a:solidFill>
              </a:rPr>
              <a:t>excellent accuracy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481512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Deep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308960"/>
              </p:ext>
            </p:extLst>
          </p:nvPr>
        </p:nvGraphicFramePr>
        <p:xfrm>
          <a:off x="1919393" y="1260664"/>
          <a:ext cx="4731489" cy="264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23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633" y="1448595"/>
            <a:ext cx="8241030" cy="1220177"/>
          </a:xfrm>
        </p:spPr>
        <p:txBody>
          <a:bodyPr>
            <a:noAutofit/>
          </a:bodyPr>
          <a:lstStyle/>
          <a:p>
            <a:r>
              <a:rPr lang="en-US" sz="2400" dirty="0">
                <a:ea typeface="Gill Sans MT" charset="0"/>
                <a:cs typeface="Gill Sans MT" charset="0"/>
              </a:rPr>
              <a:t>Could it learn from </a:t>
            </a:r>
            <a:r>
              <a:rPr lang="en-US" sz="2400" dirty="0">
                <a:solidFill>
                  <a:srgbClr val="00B0F0"/>
                </a:solidFill>
                <a:ea typeface="Gill Sans MT" charset="0"/>
                <a:cs typeface="Gill Sans MT" charset="0"/>
              </a:rPr>
              <a:t>existing access control state </a:t>
            </a:r>
            <a:r>
              <a:rPr lang="en-US" sz="2400" dirty="0">
                <a:ea typeface="Gill Sans MT" charset="0"/>
                <a:cs typeface="Gill Sans MT" charset="0"/>
              </a:rPr>
              <a:t>of the system?</a:t>
            </a:r>
          </a:p>
          <a:p>
            <a:r>
              <a:rPr lang="en-US" sz="2400" dirty="0"/>
              <a:t>Could it learn directly from the </a:t>
            </a:r>
            <a:r>
              <a:rPr lang="en-US" sz="2400" dirty="0">
                <a:solidFill>
                  <a:srgbClr val="00B0F0"/>
                </a:solidFill>
              </a:rPr>
              <a:t>metadata?</a:t>
            </a:r>
            <a:endParaRPr lang="en-US" sz="2400" dirty="0">
              <a:ea typeface="Gill Sans MT" charset="0"/>
              <a:cs typeface="Gill Sans MT" charset="0"/>
            </a:endParaRPr>
          </a:p>
          <a:p>
            <a:r>
              <a:rPr lang="en-US" sz="2400" dirty="0">
                <a:ea typeface="Gill Sans MT" charset="0"/>
                <a:cs typeface="Gill Sans MT" charset="0"/>
              </a:rPr>
              <a:t>Could it make access control decisions that are </a:t>
            </a:r>
            <a:r>
              <a:rPr lang="en-US" sz="2400" dirty="0">
                <a:solidFill>
                  <a:srgbClr val="00B0F0"/>
                </a:solidFill>
                <a:ea typeface="Gill Sans MT" charset="0"/>
                <a:cs typeface="Gill Sans MT" charset="0"/>
              </a:rPr>
              <a:t>accurate and generalize better</a:t>
            </a:r>
            <a:r>
              <a:rPr lang="en-US" sz="2400" dirty="0">
                <a:ea typeface="Gill Sans MT" charset="0"/>
                <a:cs typeface="Gill Sans MT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Deep Learning in Access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428" y="3695567"/>
            <a:ext cx="5728062" cy="1154019"/>
            <a:chOff x="1524428" y="3287348"/>
            <a:chExt cx="5728062" cy="1154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595" y="3333094"/>
              <a:ext cx="620850" cy="827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999" y="3333095"/>
              <a:ext cx="827800" cy="827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95101" y="3679291"/>
              <a:ext cx="155427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Access Control System</a:t>
              </a:r>
              <a:endParaRPr lang="en-US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56445" y="3842691"/>
              <a:ext cx="11386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87687" y="3287348"/>
              <a:ext cx="87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a typeface="Times New Roman" charset="0"/>
                  <a:cs typeface="Times New Roman" charset="0"/>
                </a:rPr>
                <a:t>access request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1021" y="3519796"/>
              <a:ext cx="935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a typeface="Times New Roman" charset="0"/>
                  <a:cs typeface="Times New Roman" charset="0"/>
                </a:rPr>
                <a:t>permit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428" y="4096865"/>
              <a:ext cx="1243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a typeface="Times New Roman" charset="0"/>
                  <a:cs typeface="Times New Roman" charset="0"/>
                </a:rPr>
                <a:t>user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9307" y="4102813"/>
              <a:ext cx="1243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a typeface="Times New Roman" charset="0"/>
                  <a:cs typeface="Times New Roman" charset="0"/>
                </a:rPr>
                <a:t>resource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149373" y="3865964"/>
              <a:ext cx="11386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372237" y="3333094"/>
              <a:ext cx="0" cy="316908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46" y="3059832"/>
            <a:ext cx="712382" cy="712382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533633" y="5182557"/>
            <a:ext cx="8241030" cy="1544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Gill Sans MT" charset="0"/>
                <a:cs typeface="Gill Sans MT" charset="0"/>
              </a:rPr>
              <a:t>Obviates the need for related processes</a:t>
            </a:r>
          </a:p>
          <a:p>
            <a:pPr lvl="1"/>
            <a:r>
              <a:rPr lang="en-US" sz="1600" dirty="0">
                <a:solidFill>
                  <a:srgbClr val="00B0F0"/>
                </a:solidFill>
                <a:ea typeface="Gill Sans MT" charset="0"/>
                <a:cs typeface="Gill Sans MT" charset="0"/>
              </a:rPr>
              <a:t>Attribute Engineering and Assignments</a:t>
            </a:r>
          </a:p>
          <a:p>
            <a:pPr lvl="1"/>
            <a:r>
              <a:rPr lang="en-US" sz="1600" dirty="0">
                <a:solidFill>
                  <a:srgbClr val="00B0F0"/>
                </a:solidFill>
                <a:ea typeface="Gill Sans MT" charset="0"/>
                <a:cs typeface="Gill Sans MT" charset="0"/>
              </a:rPr>
              <a:t>Policy Engineering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0427" y="3118699"/>
            <a:ext cx="136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Times New Roman" charset="0"/>
                <a:cs typeface="Times New Roman" charset="0"/>
              </a:rPr>
              <a:t>Rules + Attributes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73238-362C-9B4A-B0A6-1321D4411227}"/>
              </a:ext>
            </a:extLst>
          </p:cNvPr>
          <p:cNvSpPr txBox="1"/>
          <p:nvPr/>
        </p:nvSpPr>
        <p:spPr>
          <a:xfrm>
            <a:off x="4952765" y="5241546"/>
            <a:ext cx="4124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41FF"/>
                </a:solidFill>
                <a:ea typeface="Times New Roman" charset="0"/>
                <a:cs typeface="Times New Roman" charset="0"/>
              </a:rPr>
              <a:t>Deep Learning Based Access Control (DLBAC)</a:t>
            </a:r>
          </a:p>
        </p:txBody>
      </p:sp>
    </p:spTree>
    <p:extLst>
      <p:ext uri="{BB962C8B-B14F-4D97-AF65-F5344CB8AC3E}">
        <p14:creationId xmlns:p14="http://schemas.microsoft.com/office/powerpoint/2010/main" val="22313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398" y="503435"/>
            <a:ext cx="5157202" cy="48801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Policy Engineering in Classical Approaches vs. DLBAC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" y="1727023"/>
            <a:ext cx="8503920" cy="38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14584"/>
            <a:ext cx="4932822" cy="4622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A Candidate DLBAC Model : DLBAC</a:t>
            </a:r>
            <a:r>
              <a:rPr lang="en-US" sz="2800" baseline="-25000" dirty="0">
                <a:latin typeface="+mj-lt"/>
              </a:rPr>
              <a:t>α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3395" y="1814513"/>
            <a:ext cx="8830618" cy="2421803"/>
            <a:chOff x="612787" y="3996494"/>
            <a:chExt cx="10268841" cy="21640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8" y="3996494"/>
              <a:ext cx="2421520" cy="20193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594080" y="4553374"/>
              <a:ext cx="2323004" cy="105939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294209" y="5057091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917084" y="5046205"/>
              <a:ext cx="7755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594081" y="4733926"/>
              <a:ext cx="2283133" cy="7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ResNet</a:t>
              </a:r>
              <a:r>
                <a:rPr lang="en-US" sz="2400" dirty="0"/>
                <a:t> Network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28051" y="5748042"/>
              <a:ext cx="2483413" cy="412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Trained </a:t>
              </a:r>
              <a:r>
                <a:rPr lang="en-US" sz="2400" dirty="0" err="1"/>
                <a:t>ResNet</a:t>
              </a:r>
              <a:endParaRPr lang="en-US" sz="2400" i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2787" y="4553374"/>
              <a:ext cx="3681422" cy="1059394"/>
              <a:chOff x="264552" y="2588594"/>
              <a:chExt cx="4438627" cy="1059394"/>
            </a:xfrm>
          </p:grpSpPr>
          <p:sp>
            <p:nvSpPr>
              <p:cNvPr id="16" name="Document 15"/>
              <p:cNvSpPr/>
              <p:nvPr/>
            </p:nvSpPr>
            <p:spPr>
              <a:xfrm>
                <a:off x="264552" y="25885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Training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17" name="Document 16"/>
              <p:cNvSpPr/>
              <p:nvPr/>
            </p:nvSpPr>
            <p:spPr>
              <a:xfrm>
                <a:off x="416952" y="27409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Training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18" name="Document 17"/>
              <p:cNvSpPr/>
              <p:nvPr/>
            </p:nvSpPr>
            <p:spPr>
              <a:xfrm>
                <a:off x="569352" y="2893394"/>
                <a:ext cx="4133827" cy="754594"/>
              </a:xfrm>
              <a:prstGeom prst="flowChart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Authorization Tuple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398066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4A0A5EB5F814EBD772C34E71964BE" ma:contentTypeVersion="32" ma:contentTypeDescription="Create a new document." ma:contentTypeScope="" ma:versionID="668a9f5e9b45f66e34e44b0c023d11bc">
  <xsd:schema xmlns:xsd="http://www.w3.org/2001/XMLSchema" xmlns:xs="http://www.w3.org/2001/XMLSchema" xmlns:p="http://schemas.microsoft.com/office/2006/metadata/properties" xmlns:ns2="d20ec3b1-bf76-4c9b-85fc-626fffcd8ab9" xmlns:ns3="8a7cfe68-fddd-471f-ac9b-dae613afc102" targetNamespace="http://schemas.microsoft.com/office/2006/metadata/properties" ma:root="true" ma:fieldsID="6b9846c097110dd544ca1baa28c412ef" ns2:_="" ns3:_="">
    <xsd:import namespace="d20ec3b1-bf76-4c9b-85fc-626fffcd8ab9"/>
    <xsd:import namespace="8a7cfe68-fddd-471f-ac9b-dae613afc102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ec3b1-bf76-4c9b-85fc-626fffcd8ab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cfe68-fddd-471f-ac9b-dae613afc102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d20ec3b1-bf76-4c9b-85fc-626fffcd8ab9" xsi:nil="true"/>
    <NotebookType xmlns="d20ec3b1-bf76-4c9b-85fc-626fffcd8ab9" xsi:nil="true"/>
    <FolderType xmlns="d20ec3b1-bf76-4c9b-85fc-626fffcd8ab9" xsi:nil="true"/>
    <TeamsChannelId xmlns="d20ec3b1-bf76-4c9b-85fc-626fffcd8ab9" xsi:nil="true"/>
    <Distribution_Groups xmlns="d20ec3b1-bf76-4c9b-85fc-626fffcd8ab9" xsi:nil="true"/>
    <DefaultSectionNames xmlns="d20ec3b1-bf76-4c9b-85fc-626fffcd8ab9" xsi:nil="true"/>
    <Is_Collaboration_Space_Locked xmlns="d20ec3b1-bf76-4c9b-85fc-626fffcd8ab9" xsi:nil="true"/>
    <AppVersion xmlns="d20ec3b1-bf76-4c9b-85fc-626fffcd8ab9" xsi:nil="true"/>
    <IsNotebookLocked xmlns="d20ec3b1-bf76-4c9b-85fc-626fffcd8ab9" xsi:nil="true"/>
    <Math_Settings xmlns="d20ec3b1-bf76-4c9b-85fc-626fffcd8ab9" xsi:nil="true"/>
    <Members xmlns="d20ec3b1-bf76-4c9b-85fc-626fffcd8ab9">
      <UserInfo>
        <DisplayName/>
        <AccountId xsi:nil="true"/>
        <AccountType/>
      </UserInfo>
    </Members>
    <Self_Registration_Enabled xmlns="d20ec3b1-bf76-4c9b-85fc-626fffcd8ab9" xsi:nil="true"/>
    <Invited_Members xmlns="d20ec3b1-bf76-4c9b-85fc-626fffcd8ab9" xsi:nil="true"/>
    <Templates xmlns="d20ec3b1-bf76-4c9b-85fc-626fffcd8ab9" xsi:nil="true"/>
    <Member_Groups xmlns="d20ec3b1-bf76-4c9b-85fc-626fffcd8ab9">
      <UserInfo>
        <DisplayName/>
        <AccountId xsi:nil="true"/>
        <AccountType/>
      </UserInfo>
    </Member_Groups>
    <Has_Leaders_Only_SectionGroup xmlns="d20ec3b1-bf76-4c9b-85fc-626fffcd8ab9" xsi:nil="true"/>
    <LMS_Mappings xmlns="d20ec3b1-bf76-4c9b-85fc-626fffcd8ab9" xsi:nil="true"/>
    <CultureName xmlns="d20ec3b1-bf76-4c9b-85fc-626fffcd8ab9" xsi:nil="true"/>
    <Owner xmlns="d20ec3b1-bf76-4c9b-85fc-626fffcd8ab9">
      <UserInfo>
        <DisplayName/>
        <AccountId xsi:nil="true"/>
        <AccountType/>
      </UserInfo>
    </Owner>
    <Leaders xmlns="d20ec3b1-bf76-4c9b-85fc-626fffcd8ab9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5ED9B384-6BFF-40C8-9B87-CA2A679B9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ec3b1-bf76-4c9b-85fc-626fffcd8ab9"/>
    <ds:schemaRef ds:uri="8a7cfe68-fddd-471f-ac9b-dae613afc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B6295E-6B7C-42B7-8CAE-B0118A1F9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ADB58-E830-43B6-A855-75CD6D1A3B94}">
  <ds:schemaRefs>
    <ds:schemaRef ds:uri="http://schemas.microsoft.com/office/2006/metadata/properties"/>
    <ds:schemaRef ds:uri="http://schemas.microsoft.com/office/infopath/2007/PartnerControls"/>
    <ds:schemaRef ds:uri="d20ec3b1-bf76-4c9b-85fc-626fffcd8a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ICS-Template 2018.03.06</Template>
  <TotalTime>13381</TotalTime>
  <Words>2535</Words>
  <Application>Microsoft Office PowerPoint</Application>
  <PresentationFormat>Letter Paper (8.5x11 in)</PresentationFormat>
  <Paragraphs>521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Garamond</vt:lpstr>
      <vt:lpstr>Gill Sans MT</vt:lpstr>
      <vt:lpstr>Times New Roman</vt:lpstr>
      <vt:lpstr>Wingdings</vt:lpstr>
      <vt:lpstr>ICS-Theme</vt:lpstr>
      <vt:lpstr>Toward  Deep Learning Based Access Control</vt:lpstr>
      <vt:lpstr>Introduction</vt:lpstr>
      <vt:lpstr>A Sample System</vt:lpstr>
      <vt:lpstr>Phase-1: Attribute Engineering</vt:lpstr>
      <vt:lpstr>PowerPoint Presentation</vt:lpstr>
      <vt:lpstr>Deep Learning</vt:lpstr>
      <vt:lpstr>Deep Learning in Access Control</vt:lpstr>
      <vt:lpstr>Policy Engineering in Classical Approaches vs. DLBAC</vt:lpstr>
      <vt:lpstr>A Candidate DLBAC Model : DLBACα</vt:lpstr>
      <vt:lpstr>Authorization Tuple and Dataset in DLBACα</vt:lpstr>
      <vt:lpstr>Dataset Generation</vt:lpstr>
      <vt:lpstr>Real-world Systems Are Complex !</vt:lpstr>
      <vt:lpstr>List of Datasets</vt:lpstr>
      <vt:lpstr>Preparing Training Data for DLBACα</vt:lpstr>
      <vt:lpstr>Decision Making Process in DLBACα</vt:lpstr>
      <vt:lpstr>Evaluation Methodology</vt:lpstr>
      <vt:lpstr>Evaluation Metrics</vt:lpstr>
      <vt:lpstr>Comparison with ML Algorithms</vt:lpstr>
      <vt:lpstr>Comparison with Policy Mining Algorithms</vt:lpstr>
      <vt:lpstr>Comparison with Policy Mining Algorithms (cont’d)</vt:lpstr>
      <vt:lpstr>Understanding DLBAC Decisions</vt:lpstr>
      <vt:lpstr>Integrated Gradients</vt:lpstr>
      <vt:lpstr>Integrated Gradients</vt:lpstr>
      <vt:lpstr>Application of Integrated Gradient-based Understanding</vt:lpstr>
      <vt:lpstr>Knowledge Transferring</vt:lpstr>
      <vt:lpstr>Future Research Directions</vt:lpstr>
      <vt:lpstr>PowerPoint Presentation</vt:lpstr>
      <vt:lpstr>PowerPoint Presentation</vt:lpstr>
      <vt:lpstr>PowerPoint Presentation</vt:lpstr>
      <vt:lpstr>Decision Making in Classical Approaches vs. DLBAC</vt:lpstr>
      <vt:lpstr>A Candidate DLBAC Model : DLBACα</vt:lpstr>
      <vt:lpstr>Network Architectures</vt:lpstr>
      <vt:lpstr>Dataset Generation</vt:lpstr>
      <vt:lpstr>Dataset Generation</vt:lpstr>
      <vt:lpstr>Dataset Generation</vt:lpstr>
      <vt:lpstr>Dataset Generation</vt:lpstr>
      <vt:lpstr>Characteristics of AmazonKaggle and AmazonUCI Datasets</vt:lpstr>
      <vt:lpstr>Performance Comparison with Policy Mining Algorithms</vt:lpstr>
      <vt:lpstr>FPR Performance Improvement in DLBACα</vt:lpstr>
      <vt:lpstr>Decision Tree Generated from KT in DLBACα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Ravi Sandhu</cp:lastModifiedBy>
  <cp:revision>412</cp:revision>
  <cp:lastPrinted>2021-11-30T15:44:15Z</cp:lastPrinted>
  <dcterms:created xsi:type="dcterms:W3CDTF">2021-11-18T20:21:08Z</dcterms:created>
  <dcterms:modified xsi:type="dcterms:W3CDTF">2022-06-08T16:56:03Z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0x0101000A44A0A5EB5F814EBD772C34E71964BE</vt:lpwstr>
  </property>
</Properties>
</file>