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 id="2147483708" r:id="rId2"/>
    <p:sldMasterId id="2147483720" r:id="rId3"/>
  </p:sldMasterIdLst>
  <p:notesMasterIdLst>
    <p:notesMasterId r:id="rId31"/>
  </p:notesMasterIdLst>
  <p:handoutMasterIdLst>
    <p:handoutMasterId r:id="rId32"/>
  </p:handoutMasterIdLst>
  <p:sldIdLst>
    <p:sldId id="256" r:id="rId4"/>
    <p:sldId id="347" r:id="rId5"/>
    <p:sldId id="354" r:id="rId6"/>
    <p:sldId id="366" r:id="rId7"/>
    <p:sldId id="356" r:id="rId8"/>
    <p:sldId id="368" r:id="rId9"/>
    <p:sldId id="371" r:id="rId10"/>
    <p:sldId id="372" r:id="rId11"/>
    <p:sldId id="370" r:id="rId12"/>
    <p:sldId id="373" r:id="rId13"/>
    <p:sldId id="367" r:id="rId14"/>
    <p:sldId id="369" r:id="rId15"/>
    <p:sldId id="374" r:id="rId16"/>
    <p:sldId id="375" r:id="rId17"/>
    <p:sldId id="376" r:id="rId18"/>
    <p:sldId id="377" r:id="rId19"/>
    <p:sldId id="379" r:id="rId20"/>
    <p:sldId id="382" r:id="rId21"/>
    <p:sldId id="378" r:id="rId22"/>
    <p:sldId id="380" r:id="rId23"/>
    <p:sldId id="383" r:id="rId24"/>
    <p:sldId id="381" r:id="rId25"/>
    <p:sldId id="384" r:id="rId26"/>
    <p:sldId id="385" r:id="rId27"/>
    <p:sldId id="386" r:id="rId28"/>
    <p:sldId id="387" r:id="rId29"/>
    <p:sldId id="350" r:id="rId30"/>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90087" autoAdjust="0"/>
  </p:normalViewPr>
  <p:slideViewPr>
    <p:cSldViewPr snapToGrid="0" snapToObjects="1">
      <p:cViewPr varScale="1">
        <p:scale>
          <a:sx n="61" d="100"/>
          <a:sy n="61" d="100"/>
        </p:scale>
        <p:origin x="1098" y="78"/>
      </p:cViewPr>
      <p:guideLst>
        <p:guide orient="horz" pos="2160"/>
        <p:guide pos="2880"/>
      </p:guideLst>
    </p:cSldViewPr>
  </p:slideViewPr>
  <p:outlineViewPr>
    <p:cViewPr>
      <p:scale>
        <a:sx n="33" d="100"/>
        <a:sy n="33" d="100"/>
      </p:scale>
      <p:origin x="0" y="14982"/>
    </p:cViewPr>
  </p:outlineViewPr>
  <p:notesTextViewPr>
    <p:cViewPr>
      <p:scale>
        <a:sx n="100" d="100"/>
        <a:sy n="100" d="100"/>
      </p:scale>
      <p:origin x="0" y="0"/>
    </p:cViewPr>
  </p:notesTextViewPr>
  <p:sorterViewPr>
    <p:cViewPr varScale="1">
      <p:scale>
        <a:sx n="1" d="1"/>
        <a:sy n="1" d="1"/>
      </p:scale>
      <p:origin x="0" y="-526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AEF5C0FE-85EA-5A41-B493-8AB6D991EFC4}" type="datetimeFigureOut">
              <a:rPr lang="en-US" smtClean="0"/>
              <a:pPr/>
              <a:t>3/22/2017</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97FD129C-5B04-F841-BF70-1E1B28675613}" type="slidenum">
              <a:rPr lang="en-US" smtClean="0"/>
              <a:pPr/>
              <a:t>‹#›</a:t>
            </a:fld>
            <a:endParaRPr lang="en-US"/>
          </a:p>
        </p:txBody>
      </p:sp>
    </p:spTree>
    <p:extLst>
      <p:ext uri="{BB962C8B-B14F-4D97-AF65-F5344CB8AC3E}">
        <p14:creationId xmlns:p14="http://schemas.microsoft.com/office/powerpoint/2010/main" val="11158037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71E67372-A515-A941-97F8-5AA9394712B9}" type="datetimeFigureOut">
              <a:rPr lang="en-US" smtClean="0"/>
              <a:pPr/>
              <a:t>3/22/2017</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9A5BCF7D-D9B6-BF49-BDF0-D03ECB54F586}" type="slidenum">
              <a:rPr lang="en-US" smtClean="0"/>
              <a:pPr/>
              <a:t>‹#›</a:t>
            </a:fld>
            <a:endParaRPr lang="en-US"/>
          </a:p>
        </p:txBody>
      </p:sp>
    </p:spTree>
    <p:extLst>
      <p:ext uri="{BB962C8B-B14F-4D97-AF65-F5344CB8AC3E}">
        <p14:creationId xmlns:p14="http://schemas.microsoft.com/office/powerpoint/2010/main" val="3459769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defTabSz="466618">
              <a:defRPr/>
            </a:pPr>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1</a:t>
            </a:fld>
            <a:endParaRPr lang="en-US"/>
          </a:p>
        </p:txBody>
      </p:sp>
    </p:spTree>
    <p:extLst>
      <p:ext uri="{BB962C8B-B14F-4D97-AF65-F5344CB8AC3E}">
        <p14:creationId xmlns:p14="http://schemas.microsoft.com/office/powerpoint/2010/main" val="2076451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11</a:t>
            </a:fld>
            <a:endParaRPr lang="en-US"/>
          </a:p>
        </p:txBody>
      </p:sp>
    </p:spTree>
    <p:extLst>
      <p:ext uri="{BB962C8B-B14F-4D97-AF65-F5344CB8AC3E}">
        <p14:creationId xmlns:p14="http://schemas.microsoft.com/office/powerpoint/2010/main" val="3816746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12</a:t>
            </a:fld>
            <a:endParaRPr lang="en-US"/>
          </a:p>
        </p:txBody>
      </p:sp>
    </p:spTree>
    <p:extLst>
      <p:ext uri="{BB962C8B-B14F-4D97-AF65-F5344CB8AC3E}">
        <p14:creationId xmlns:p14="http://schemas.microsoft.com/office/powerpoint/2010/main" val="841759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17</a:t>
            </a:fld>
            <a:endParaRPr lang="en-US"/>
          </a:p>
        </p:txBody>
      </p:sp>
    </p:spTree>
    <p:extLst>
      <p:ext uri="{BB962C8B-B14F-4D97-AF65-F5344CB8AC3E}">
        <p14:creationId xmlns:p14="http://schemas.microsoft.com/office/powerpoint/2010/main" val="2546719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18</a:t>
            </a:fld>
            <a:endParaRPr lang="en-US"/>
          </a:p>
        </p:txBody>
      </p:sp>
    </p:spTree>
    <p:extLst>
      <p:ext uri="{BB962C8B-B14F-4D97-AF65-F5344CB8AC3E}">
        <p14:creationId xmlns:p14="http://schemas.microsoft.com/office/powerpoint/2010/main" val="2166708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2</a:t>
            </a:fld>
            <a:endParaRPr lang="en-US"/>
          </a:p>
        </p:txBody>
      </p:sp>
    </p:spTree>
    <p:extLst>
      <p:ext uri="{BB962C8B-B14F-4D97-AF65-F5344CB8AC3E}">
        <p14:creationId xmlns:p14="http://schemas.microsoft.com/office/powerpoint/2010/main" val="3727528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3</a:t>
            </a:fld>
            <a:endParaRPr lang="en-US"/>
          </a:p>
        </p:txBody>
      </p:sp>
    </p:spTree>
    <p:extLst>
      <p:ext uri="{BB962C8B-B14F-4D97-AF65-F5344CB8AC3E}">
        <p14:creationId xmlns:p14="http://schemas.microsoft.com/office/powerpoint/2010/main" val="1554691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4</a:t>
            </a:fld>
            <a:endParaRPr lang="en-US"/>
          </a:p>
        </p:txBody>
      </p:sp>
    </p:spTree>
    <p:extLst>
      <p:ext uri="{BB962C8B-B14F-4D97-AF65-F5344CB8AC3E}">
        <p14:creationId xmlns:p14="http://schemas.microsoft.com/office/powerpoint/2010/main" val="530558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5</a:t>
            </a:fld>
            <a:endParaRPr lang="en-US"/>
          </a:p>
        </p:txBody>
      </p:sp>
    </p:spTree>
    <p:extLst>
      <p:ext uri="{BB962C8B-B14F-4D97-AF65-F5344CB8AC3E}">
        <p14:creationId xmlns:p14="http://schemas.microsoft.com/office/powerpoint/2010/main" val="3765861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6</a:t>
            </a:fld>
            <a:endParaRPr lang="en-US"/>
          </a:p>
        </p:txBody>
      </p:sp>
    </p:spTree>
    <p:extLst>
      <p:ext uri="{BB962C8B-B14F-4D97-AF65-F5344CB8AC3E}">
        <p14:creationId xmlns:p14="http://schemas.microsoft.com/office/powerpoint/2010/main" val="425927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7</a:t>
            </a:fld>
            <a:endParaRPr lang="en-US"/>
          </a:p>
        </p:txBody>
      </p:sp>
    </p:spTree>
    <p:extLst>
      <p:ext uri="{BB962C8B-B14F-4D97-AF65-F5344CB8AC3E}">
        <p14:creationId xmlns:p14="http://schemas.microsoft.com/office/powerpoint/2010/main" val="144110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8</a:t>
            </a:fld>
            <a:endParaRPr lang="en-US"/>
          </a:p>
        </p:txBody>
      </p:sp>
    </p:spTree>
    <p:extLst>
      <p:ext uri="{BB962C8B-B14F-4D97-AF65-F5344CB8AC3E}">
        <p14:creationId xmlns:p14="http://schemas.microsoft.com/office/powerpoint/2010/main" val="308352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5BCF7D-D9B6-BF49-BDF0-D03ECB54F586}" type="slidenum">
              <a:rPr lang="en-US" smtClean="0"/>
              <a:pPr/>
              <a:t>9</a:t>
            </a:fld>
            <a:endParaRPr lang="en-US"/>
          </a:p>
        </p:txBody>
      </p:sp>
    </p:spTree>
    <p:extLst>
      <p:ext uri="{BB962C8B-B14F-4D97-AF65-F5344CB8AC3E}">
        <p14:creationId xmlns:p14="http://schemas.microsoft.com/office/powerpoint/2010/main" val="762503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9/21/10</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pic>
        <p:nvPicPr>
          <p:cNvPr id="8" name="Picture 7" descr="UTSAVectorBlue.jpg"/>
          <p:cNvPicPr>
            <a:picLocks noChangeAspect="1"/>
          </p:cNvPicPr>
          <p:nvPr/>
        </p:nvPicPr>
        <p:blipFill>
          <a:blip r:embed="rId2"/>
          <a:srcRect/>
          <a:stretch>
            <a:fillRect/>
          </a:stretch>
        </p:blipFill>
        <p:spPr bwMode="auto">
          <a:xfrm>
            <a:off x="7300913" y="914400"/>
            <a:ext cx="1385887" cy="457200"/>
          </a:xfrm>
          <a:prstGeom prst="rect">
            <a:avLst/>
          </a:prstGeom>
          <a:noFill/>
          <a:ln w="9525">
            <a:noFill/>
            <a:miter lim="800000"/>
            <a:headEnd/>
            <a:tailEnd/>
          </a:ln>
        </p:spPr>
      </p:pic>
      <p:sp>
        <p:nvSpPr>
          <p:cNvPr id="9" name="Line 8"/>
          <p:cNvSpPr>
            <a:spLocks noChangeShapeType="1"/>
          </p:cNvSpPr>
          <p:nvPr/>
        </p:nvSpPr>
        <p:spPr bwMode="auto">
          <a:xfrm>
            <a:off x="1943100" y="1389063"/>
            <a:ext cx="5257800" cy="1587"/>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0711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pic>
        <p:nvPicPr>
          <p:cNvPr id="11" name="Picture 13" descr="ICS_Medium.png"/>
          <p:cNvPicPr>
            <a:picLocks noChangeAspect="1"/>
          </p:cNvPicPr>
          <p:nvPr userDrawn="1"/>
        </p:nvPicPr>
        <p:blipFill>
          <a:blip r:embed="rId3"/>
          <a:srcRect/>
          <a:stretch>
            <a:fillRect/>
          </a:stretch>
        </p:blipFill>
        <p:spPr bwMode="auto">
          <a:xfrm>
            <a:off x="463550" y="681435"/>
            <a:ext cx="1479550" cy="919163"/>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9/21/10</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9/21/10</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440" y="2129984"/>
            <a:ext cx="7773120" cy="1470394"/>
          </a:xfrm>
        </p:spPr>
        <p:txBody>
          <a:bodyPr/>
          <a:lstStyle>
            <a:lvl1pPr>
              <a:defRPr sz="3628"/>
            </a:lvl1pPr>
          </a:lstStyle>
          <a:p>
            <a:r>
              <a:rPr lang="en-US" altLang="zh-CN"/>
              <a:t>Click to edit Master title style</a:t>
            </a:r>
            <a:endParaRPr lang="en-US"/>
          </a:p>
        </p:txBody>
      </p:sp>
      <p:sp>
        <p:nvSpPr>
          <p:cNvPr id="3" name="Subtitle 2"/>
          <p:cNvSpPr>
            <a:spLocks noGrp="1"/>
          </p:cNvSpPr>
          <p:nvPr>
            <p:ph type="subTitle" idx="1"/>
          </p:nvPr>
        </p:nvSpPr>
        <p:spPr>
          <a:xfrm>
            <a:off x="1372321" y="3885528"/>
            <a:ext cx="6400800" cy="1752664"/>
          </a:xfrm>
        </p:spPr>
        <p:txBody>
          <a:bodyPr/>
          <a:lstStyle>
            <a:lvl1pPr marL="0" indent="0" algn="ctr">
              <a:buNone/>
              <a:defRPr sz="2540">
                <a:solidFill>
                  <a:schemeClr val="tx2"/>
                </a:solidFill>
              </a:defRPr>
            </a:lvl1pPr>
            <a:lvl2pPr marL="414683" indent="0" algn="ctr">
              <a:buNone/>
              <a:defRPr>
                <a:solidFill>
                  <a:schemeClr val="tx1">
                    <a:tint val="75000"/>
                  </a:schemeClr>
                </a:solidFill>
              </a:defRPr>
            </a:lvl2pPr>
            <a:lvl3pPr marL="829366" indent="0" algn="ctr">
              <a:buNone/>
              <a:defRPr>
                <a:solidFill>
                  <a:schemeClr val="tx1">
                    <a:tint val="75000"/>
                  </a:schemeClr>
                </a:solidFill>
              </a:defRPr>
            </a:lvl3pPr>
            <a:lvl4pPr marL="1244049" indent="0" algn="ctr">
              <a:buNone/>
              <a:defRPr>
                <a:solidFill>
                  <a:schemeClr val="tx1">
                    <a:tint val="75000"/>
                  </a:schemeClr>
                </a:solidFill>
              </a:defRPr>
            </a:lvl4pPr>
            <a:lvl5pPr marL="1658732" indent="0" algn="ctr">
              <a:buNone/>
              <a:defRPr>
                <a:solidFill>
                  <a:schemeClr val="tx1">
                    <a:tint val="75000"/>
                  </a:schemeClr>
                </a:solidFill>
              </a:defRPr>
            </a:lvl5pPr>
            <a:lvl6pPr marL="2073416" indent="0" algn="ctr">
              <a:buNone/>
              <a:defRPr>
                <a:solidFill>
                  <a:schemeClr val="tx1">
                    <a:tint val="75000"/>
                  </a:schemeClr>
                </a:solidFill>
              </a:defRPr>
            </a:lvl6pPr>
            <a:lvl7pPr marL="2488099" indent="0" algn="ctr">
              <a:buNone/>
              <a:defRPr>
                <a:solidFill>
                  <a:schemeClr val="tx1">
                    <a:tint val="75000"/>
                  </a:schemeClr>
                </a:solidFill>
              </a:defRPr>
            </a:lvl7pPr>
            <a:lvl8pPr marL="2902782" indent="0" algn="ctr">
              <a:buNone/>
              <a:defRPr>
                <a:solidFill>
                  <a:schemeClr val="tx1">
                    <a:tint val="75000"/>
                  </a:schemeClr>
                </a:solidFill>
              </a:defRPr>
            </a:lvl8pPr>
            <a:lvl9pPr marL="3317465" indent="0" algn="ctr">
              <a:buNone/>
              <a:defRPr>
                <a:solidFill>
                  <a:schemeClr val="tx1">
                    <a:tint val="75000"/>
                  </a:schemeClr>
                </a:solidFill>
              </a:defRPr>
            </a:lvl9pPr>
          </a:lstStyle>
          <a:p>
            <a:r>
              <a:rPr lang="en-US" altLang="zh-CN" dirty="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
        <p:nvSpPr>
          <p:cNvPr id="9" name="Title 1"/>
          <p:cNvSpPr txBox="1">
            <a:spLocks/>
          </p:cNvSpPr>
          <p:nvPr userDrawn="1"/>
        </p:nvSpPr>
        <p:spPr bwMode="auto">
          <a:xfrm>
            <a:off x="2440802" y="51846"/>
            <a:ext cx="4282560" cy="626466"/>
          </a:xfrm>
          <a:prstGeom prst="rect">
            <a:avLst/>
          </a:prstGeom>
          <a:noFill/>
          <a:ln w="9525">
            <a:noFill/>
            <a:miter lim="800000"/>
            <a:headEnd/>
            <a:tailEnd/>
          </a:ln>
        </p:spPr>
        <p:txBody>
          <a:bodyPr vert="horz" wrap="square" lIns="82935" tIns="41468" rIns="82935" bIns="41468" numCol="1" anchor="ctr" anchorCtr="0" compatLnSpc="1">
            <a:prstTxWarp prst="textNoShape">
              <a:avLst/>
            </a:prstTxWarp>
          </a:bodyPr>
          <a:lstStyle>
            <a:lvl1pPr algn="ctr" rtl="0" eaLnBrk="1" fontAlgn="base" hangingPunct="1">
              <a:spcBef>
                <a:spcPct val="0"/>
              </a:spcBef>
              <a:spcAft>
                <a:spcPct val="0"/>
              </a:spcAft>
              <a:defRPr sz="3200" b="1" kern="1200">
                <a:solidFill>
                  <a:srgbClr val="131F49"/>
                </a:solidFill>
                <a:latin typeface="+mj-lt"/>
                <a:ea typeface="ＭＳ Ｐゴシック" charset="-128"/>
                <a:cs typeface="ＭＳ Ｐゴシック" charset="-128"/>
              </a:defRPr>
            </a:lvl1pPr>
            <a:lvl2pPr algn="ctr" rtl="0" eaLnBrk="1" fontAlgn="base" hangingPunct="1">
              <a:spcBef>
                <a:spcPct val="0"/>
              </a:spcBef>
              <a:spcAft>
                <a:spcPct val="0"/>
              </a:spcAft>
              <a:defRPr sz="3200">
                <a:solidFill>
                  <a:schemeClr val="tx1"/>
                </a:solidFill>
                <a:latin typeface="Calibri" pitchFamily="34" charset="0"/>
                <a:ea typeface="ＭＳ Ｐゴシック" charset="-128"/>
                <a:cs typeface="ＭＳ Ｐゴシック" charset="-128"/>
              </a:defRPr>
            </a:lvl2pPr>
            <a:lvl3pPr algn="ctr" rtl="0" eaLnBrk="1" fontAlgn="base" hangingPunct="1">
              <a:spcBef>
                <a:spcPct val="0"/>
              </a:spcBef>
              <a:spcAft>
                <a:spcPct val="0"/>
              </a:spcAft>
              <a:defRPr sz="3200">
                <a:solidFill>
                  <a:schemeClr val="tx1"/>
                </a:solidFill>
                <a:latin typeface="Calibri" pitchFamily="34" charset="0"/>
                <a:ea typeface="ＭＳ Ｐゴシック" charset="-128"/>
                <a:cs typeface="ＭＳ Ｐゴシック" charset="-128"/>
              </a:defRPr>
            </a:lvl3pPr>
            <a:lvl4pPr algn="ctr" rtl="0" eaLnBrk="1" fontAlgn="base" hangingPunct="1">
              <a:spcBef>
                <a:spcPct val="0"/>
              </a:spcBef>
              <a:spcAft>
                <a:spcPct val="0"/>
              </a:spcAft>
              <a:defRPr sz="3200">
                <a:solidFill>
                  <a:schemeClr val="tx1"/>
                </a:solidFill>
                <a:latin typeface="Calibri" pitchFamily="34" charset="0"/>
                <a:ea typeface="ＭＳ Ｐゴシック" charset="-128"/>
                <a:cs typeface="ＭＳ Ｐゴシック" charset="-128"/>
              </a:defRPr>
            </a:lvl4pPr>
            <a:lvl5pPr algn="ctr" rtl="0" eaLnBrk="1" fontAlgn="base" hangingPunct="1">
              <a:spcBef>
                <a:spcPct val="0"/>
              </a:spcBef>
              <a:spcAft>
                <a:spcPct val="0"/>
              </a:spcAft>
              <a:defRPr sz="3200">
                <a:solidFill>
                  <a:schemeClr val="tx1"/>
                </a:solidFill>
                <a:latin typeface="Calibri" pitchFamily="34" charset="0"/>
                <a:ea typeface="ＭＳ Ｐゴシック" charset="-128"/>
                <a:cs typeface="ＭＳ Ｐゴシック" charset="-128"/>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defTabSz="414683"/>
            <a:r>
              <a:rPr lang="en-US" altLang="zh-CN" sz="2903" dirty="0"/>
              <a:t>Institute for Cyber Security</a:t>
            </a:r>
            <a:endParaRPr lang="en-US" sz="2903" dirty="0"/>
          </a:p>
        </p:txBody>
      </p:sp>
    </p:spTree>
    <p:extLst>
      <p:ext uri="{BB962C8B-B14F-4D97-AF65-F5344CB8AC3E}">
        <p14:creationId xmlns:p14="http://schemas.microsoft.com/office/powerpoint/2010/main" val="32251723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4025390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880" y="4406864"/>
            <a:ext cx="7771680" cy="1362383"/>
          </a:xfrm>
        </p:spPr>
        <p:txBody>
          <a:bodyPr anchor="t"/>
          <a:lstStyle>
            <a:lvl1pPr algn="l">
              <a:defRPr sz="3628" b="1" cap="all"/>
            </a:lvl1pPr>
          </a:lstStyle>
          <a:p>
            <a:r>
              <a:rPr lang="en-US" altLang="zh-CN" dirty="0"/>
              <a:t>Click to edit Master title style</a:t>
            </a:r>
            <a:endParaRPr lang="en-US" dirty="0"/>
          </a:p>
        </p:txBody>
      </p:sp>
      <p:sp>
        <p:nvSpPr>
          <p:cNvPr id="3" name="Text Placeholder 2"/>
          <p:cNvSpPr>
            <a:spLocks noGrp="1"/>
          </p:cNvSpPr>
          <p:nvPr>
            <p:ph type="body" idx="1"/>
          </p:nvPr>
        </p:nvSpPr>
        <p:spPr>
          <a:xfrm>
            <a:off x="722880" y="2906225"/>
            <a:ext cx="7771680" cy="1500638"/>
          </a:xfrm>
        </p:spPr>
        <p:txBody>
          <a:bodyPr anchor="b"/>
          <a:lstStyle>
            <a:lvl1pPr marL="0" indent="0">
              <a:buNone/>
              <a:defRPr sz="1814">
                <a:solidFill>
                  <a:schemeClr val="tx1">
                    <a:tint val="75000"/>
                  </a:schemeClr>
                </a:solidFill>
              </a:defRPr>
            </a:lvl1pPr>
            <a:lvl2pPr marL="414683" indent="0">
              <a:buNone/>
              <a:defRPr sz="1633">
                <a:solidFill>
                  <a:schemeClr val="tx1">
                    <a:tint val="75000"/>
                  </a:schemeClr>
                </a:solidFill>
              </a:defRPr>
            </a:lvl2pPr>
            <a:lvl3pPr marL="829366" indent="0">
              <a:buNone/>
              <a:defRPr sz="1542">
                <a:solidFill>
                  <a:schemeClr val="tx1">
                    <a:tint val="75000"/>
                  </a:schemeClr>
                </a:solidFill>
              </a:defRPr>
            </a:lvl3pPr>
            <a:lvl4pPr marL="1244049" indent="0">
              <a:buNone/>
              <a:defRPr sz="1270">
                <a:solidFill>
                  <a:schemeClr val="tx1">
                    <a:tint val="75000"/>
                  </a:schemeClr>
                </a:solidFill>
              </a:defRPr>
            </a:lvl4pPr>
            <a:lvl5pPr marL="1658732" indent="0">
              <a:buNone/>
              <a:defRPr sz="1270">
                <a:solidFill>
                  <a:schemeClr val="tx1">
                    <a:tint val="75000"/>
                  </a:schemeClr>
                </a:solidFill>
              </a:defRPr>
            </a:lvl5pPr>
            <a:lvl6pPr marL="2073416" indent="0">
              <a:buNone/>
              <a:defRPr sz="1270">
                <a:solidFill>
                  <a:schemeClr val="tx1">
                    <a:tint val="75000"/>
                  </a:schemeClr>
                </a:solidFill>
              </a:defRPr>
            </a:lvl6pPr>
            <a:lvl7pPr marL="2488099" indent="0">
              <a:buNone/>
              <a:defRPr sz="1270">
                <a:solidFill>
                  <a:schemeClr val="tx1">
                    <a:tint val="75000"/>
                  </a:schemeClr>
                </a:solidFill>
              </a:defRPr>
            </a:lvl7pPr>
            <a:lvl8pPr marL="2902782" indent="0">
              <a:buNone/>
              <a:defRPr sz="1270">
                <a:solidFill>
                  <a:schemeClr val="tx1">
                    <a:tint val="75000"/>
                  </a:schemeClr>
                </a:solidFill>
              </a:defRPr>
            </a:lvl8pPr>
            <a:lvl9pPr marL="3317465" indent="0">
              <a:buNone/>
              <a:defRPr sz="127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2294415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US" dirty="0"/>
          </a:p>
        </p:txBody>
      </p:sp>
      <p:sp>
        <p:nvSpPr>
          <p:cNvPr id="3" name="Content Placeholder 2"/>
          <p:cNvSpPr>
            <a:spLocks noGrp="1"/>
          </p:cNvSpPr>
          <p:nvPr>
            <p:ph sz="half" idx="1"/>
          </p:nvPr>
        </p:nvSpPr>
        <p:spPr>
          <a:xfrm>
            <a:off x="457920" y="1600008"/>
            <a:ext cx="4044960" cy="4526395"/>
          </a:xfrm>
        </p:spPr>
        <p:txBody>
          <a:bodyPr/>
          <a:lstStyle>
            <a:lvl1pPr>
              <a:defRPr sz="2540"/>
            </a:lvl1pPr>
            <a:lvl2pPr>
              <a:defRPr sz="2177"/>
            </a:lvl2pPr>
            <a:lvl3pPr>
              <a:defRPr sz="1814"/>
            </a:lvl3pPr>
            <a:lvl4pPr>
              <a:defRPr sz="1633"/>
            </a:lvl4pPr>
            <a:lvl5pPr>
              <a:defRPr sz="1633"/>
            </a:lvl5pPr>
            <a:lvl6pPr>
              <a:defRPr sz="1633"/>
            </a:lvl6pPr>
            <a:lvl7pPr>
              <a:defRPr sz="1633"/>
            </a:lvl7pPr>
            <a:lvl8pPr>
              <a:defRPr sz="1633"/>
            </a:lvl8pPr>
            <a:lvl9pPr>
              <a:defRPr sz="1633"/>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Content Placeholder 3"/>
          <p:cNvSpPr>
            <a:spLocks noGrp="1"/>
          </p:cNvSpPr>
          <p:nvPr>
            <p:ph sz="half" idx="2"/>
          </p:nvPr>
        </p:nvSpPr>
        <p:spPr>
          <a:xfrm>
            <a:off x="4641122" y="1600008"/>
            <a:ext cx="4046400" cy="4526395"/>
          </a:xfrm>
        </p:spPr>
        <p:txBody>
          <a:bodyPr/>
          <a:lstStyle>
            <a:lvl1pPr>
              <a:defRPr sz="2540"/>
            </a:lvl1pPr>
            <a:lvl2pPr>
              <a:defRPr sz="2177"/>
            </a:lvl2pPr>
            <a:lvl3pPr>
              <a:defRPr sz="1814"/>
            </a:lvl3pPr>
            <a:lvl4pPr>
              <a:defRPr sz="1633"/>
            </a:lvl4pPr>
            <a:lvl5pPr>
              <a:defRPr sz="1633"/>
            </a:lvl5pPr>
            <a:lvl6pPr>
              <a:defRPr sz="1633"/>
            </a:lvl6pPr>
            <a:lvl7pPr>
              <a:defRPr sz="1633"/>
            </a:lvl7pPr>
            <a:lvl8pPr>
              <a:defRPr sz="1633"/>
            </a:lvl8pPr>
            <a:lvl9pPr>
              <a:defRPr sz="1633"/>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12316701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en-US"/>
          </a:p>
        </p:txBody>
      </p:sp>
      <p:sp>
        <p:nvSpPr>
          <p:cNvPr id="3" name="Text Placeholder 2"/>
          <p:cNvSpPr>
            <a:spLocks noGrp="1"/>
          </p:cNvSpPr>
          <p:nvPr>
            <p:ph type="body" idx="1"/>
          </p:nvPr>
        </p:nvSpPr>
        <p:spPr>
          <a:xfrm>
            <a:off x="457920" y="1535201"/>
            <a:ext cx="4039200" cy="639427"/>
          </a:xfrm>
        </p:spPr>
        <p:txBody>
          <a:bodyPr anchor="b"/>
          <a:lstStyle>
            <a:lvl1pPr marL="0" indent="0">
              <a:buNone/>
              <a:defRPr sz="2177" b="1"/>
            </a:lvl1pPr>
            <a:lvl2pPr marL="414683" indent="0">
              <a:buNone/>
              <a:defRPr sz="1814" b="1"/>
            </a:lvl2pPr>
            <a:lvl3pPr marL="829366" indent="0">
              <a:buNone/>
              <a:defRPr sz="1633" b="1"/>
            </a:lvl3pPr>
            <a:lvl4pPr marL="1244049" indent="0">
              <a:buNone/>
              <a:defRPr sz="1542" b="1"/>
            </a:lvl4pPr>
            <a:lvl5pPr marL="1658732" indent="0">
              <a:buNone/>
              <a:defRPr sz="1542" b="1"/>
            </a:lvl5pPr>
            <a:lvl6pPr marL="2073416" indent="0">
              <a:buNone/>
              <a:defRPr sz="1542" b="1"/>
            </a:lvl6pPr>
            <a:lvl7pPr marL="2488099" indent="0">
              <a:buNone/>
              <a:defRPr sz="1542" b="1"/>
            </a:lvl7pPr>
            <a:lvl8pPr marL="2902782" indent="0">
              <a:buNone/>
              <a:defRPr sz="1542" b="1"/>
            </a:lvl8pPr>
            <a:lvl9pPr marL="3317465" indent="0">
              <a:buNone/>
              <a:defRPr sz="1542" b="1"/>
            </a:lvl9pPr>
          </a:lstStyle>
          <a:p>
            <a:pPr lvl="0"/>
            <a:r>
              <a:rPr lang="en-US" altLang="zh-CN"/>
              <a:t>Click to edit Master text styles</a:t>
            </a:r>
          </a:p>
        </p:txBody>
      </p:sp>
      <p:sp>
        <p:nvSpPr>
          <p:cNvPr id="4" name="Content Placeholder 3"/>
          <p:cNvSpPr>
            <a:spLocks noGrp="1"/>
          </p:cNvSpPr>
          <p:nvPr>
            <p:ph sz="half" idx="2"/>
          </p:nvPr>
        </p:nvSpPr>
        <p:spPr>
          <a:xfrm>
            <a:off x="457920" y="2174628"/>
            <a:ext cx="4039200" cy="3951775"/>
          </a:xfrm>
        </p:spPr>
        <p:txBody>
          <a:bodyPr/>
          <a:lstStyle>
            <a:lvl1pPr>
              <a:defRPr sz="2177"/>
            </a:lvl1pPr>
            <a:lvl2pPr>
              <a:defRPr sz="1814"/>
            </a:lvl2pPr>
            <a:lvl3pPr>
              <a:defRPr sz="1633"/>
            </a:lvl3pPr>
            <a:lvl4pPr>
              <a:defRPr sz="1542"/>
            </a:lvl4pPr>
            <a:lvl5pPr>
              <a:defRPr sz="1542"/>
            </a:lvl5pPr>
            <a:lvl6pPr>
              <a:defRPr sz="1542"/>
            </a:lvl6pPr>
            <a:lvl7pPr>
              <a:defRPr sz="1542"/>
            </a:lvl7pPr>
            <a:lvl8pPr>
              <a:defRPr sz="1542"/>
            </a:lvl8pPr>
            <a:lvl9pPr>
              <a:defRPr sz="1542"/>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Text Placeholder 4"/>
          <p:cNvSpPr>
            <a:spLocks noGrp="1"/>
          </p:cNvSpPr>
          <p:nvPr>
            <p:ph type="body" sz="quarter" idx="3"/>
          </p:nvPr>
        </p:nvSpPr>
        <p:spPr>
          <a:xfrm>
            <a:off x="4645442" y="1535201"/>
            <a:ext cx="4042080" cy="639427"/>
          </a:xfrm>
        </p:spPr>
        <p:txBody>
          <a:bodyPr anchor="b"/>
          <a:lstStyle>
            <a:lvl1pPr marL="0" indent="0">
              <a:buNone/>
              <a:defRPr sz="2177" b="1"/>
            </a:lvl1pPr>
            <a:lvl2pPr marL="414683" indent="0">
              <a:buNone/>
              <a:defRPr sz="1814" b="1"/>
            </a:lvl2pPr>
            <a:lvl3pPr marL="829366" indent="0">
              <a:buNone/>
              <a:defRPr sz="1633" b="1"/>
            </a:lvl3pPr>
            <a:lvl4pPr marL="1244049" indent="0">
              <a:buNone/>
              <a:defRPr sz="1542" b="1"/>
            </a:lvl4pPr>
            <a:lvl5pPr marL="1658732" indent="0">
              <a:buNone/>
              <a:defRPr sz="1542" b="1"/>
            </a:lvl5pPr>
            <a:lvl6pPr marL="2073416" indent="0">
              <a:buNone/>
              <a:defRPr sz="1542" b="1"/>
            </a:lvl6pPr>
            <a:lvl7pPr marL="2488099" indent="0">
              <a:buNone/>
              <a:defRPr sz="1542" b="1"/>
            </a:lvl7pPr>
            <a:lvl8pPr marL="2902782" indent="0">
              <a:buNone/>
              <a:defRPr sz="1542" b="1"/>
            </a:lvl8pPr>
            <a:lvl9pPr marL="3317465" indent="0">
              <a:buNone/>
              <a:defRPr sz="1542" b="1"/>
            </a:lvl9pPr>
          </a:lstStyle>
          <a:p>
            <a:pPr lvl="0"/>
            <a:r>
              <a:rPr lang="en-US" altLang="zh-CN"/>
              <a:t>Click to edit Master text styles</a:t>
            </a:r>
          </a:p>
        </p:txBody>
      </p:sp>
      <p:sp>
        <p:nvSpPr>
          <p:cNvPr id="6" name="Content Placeholder 5"/>
          <p:cNvSpPr>
            <a:spLocks noGrp="1"/>
          </p:cNvSpPr>
          <p:nvPr>
            <p:ph sz="quarter" idx="4"/>
          </p:nvPr>
        </p:nvSpPr>
        <p:spPr>
          <a:xfrm>
            <a:off x="4645442" y="2174628"/>
            <a:ext cx="4042080" cy="3951775"/>
          </a:xfrm>
        </p:spPr>
        <p:txBody>
          <a:bodyPr/>
          <a:lstStyle>
            <a:lvl1pPr>
              <a:defRPr sz="2177"/>
            </a:lvl1pPr>
            <a:lvl2pPr>
              <a:defRPr sz="1814"/>
            </a:lvl2pPr>
            <a:lvl3pPr>
              <a:defRPr sz="1633"/>
            </a:lvl3pPr>
            <a:lvl4pPr>
              <a:defRPr sz="1542"/>
            </a:lvl4pPr>
            <a:lvl5pPr>
              <a:defRPr sz="1542"/>
            </a:lvl5pPr>
            <a:lvl6pPr>
              <a:defRPr sz="1542"/>
            </a:lvl6pPr>
            <a:lvl7pPr>
              <a:defRPr sz="1542"/>
            </a:lvl7pPr>
            <a:lvl8pPr>
              <a:defRPr sz="1542"/>
            </a:lvl8pPr>
            <a:lvl9pPr>
              <a:defRPr sz="1542"/>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2075311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88612" y="51847"/>
            <a:ext cx="5177221" cy="733193"/>
          </a:xfrm>
        </p:spPr>
        <p:txBody>
          <a:bodyPr/>
          <a:lstStyle/>
          <a:p>
            <a:r>
              <a:rPr lang="en-US" altLang="zh-CN"/>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2226817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27464757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5321" y="101296"/>
            <a:ext cx="5316463" cy="671081"/>
          </a:xfrm>
          <a:noFill/>
          <a:ln w="9525">
            <a:noFill/>
            <a:miter lim="800000"/>
            <a:headEnd/>
            <a:tailEnd/>
          </a:ln>
        </p:spPr>
        <p:txBody>
          <a:bodyPr vert="horz" wrap="square" lIns="91430" tIns="45716" rIns="91430" bIns="45716" numCol="1" anchor="ctr" anchorCtr="0" compatLnSpc="1">
            <a:prstTxWarp prst="textNoShape">
              <a:avLst/>
            </a:prstTxWarp>
          </a:bodyPr>
          <a:lstStyle>
            <a:lvl1pPr>
              <a:defRPr lang="en-US" dirty="0"/>
            </a:lvl1pPr>
          </a:lstStyle>
          <a:p>
            <a:pPr lvl="0"/>
            <a:r>
              <a:rPr lang="en-US" altLang="zh-CN" dirty="0"/>
              <a:t>Click to edit Master title style</a:t>
            </a:r>
            <a:endParaRPr lang="en-US" dirty="0"/>
          </a:p>
        </p:txBody>
      </p:sp>
      <p:sp>
        <p:nvSpPr>
          <p:cNvPr id="3" name="Content Placeholder 2"/>
          <p:cNvSpPr>
            <a:spLocks noGrp="1"/>
          </p:cNvSpPr>
          <p:nvPr>
            <p:ph idx="1"/>
          </p:nvPr>
        </p:nvSpPr>
        <p:spPr>
          <a:xfrm>
            <a:off x="3575522" y="861010"/>
            <a:ext cx="5112000" cy="5240070"/>
          </a:xfrm>
        </p:spPr>
        <p:txBody>
          <a:bodyPr/>
          <a:lstStyle>
            <a:lvl1pPr>
              <a:defRPr sz="2903"/>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en-US" dirty="0"/>
          </a:p>
        </p:txBody>
      </p:sp>
      <p:sp>
        <p:nvSpPr>
          <p:cNvPr id="4" name="Text Placeholder 3"/>
          <p:cNvSpPr>
            <a:spLocks noGrp="1"/>
          </p:cNvSpPr>
          <p:nvPr>
            <p:ph type="body" sz="half" idx="2"/>
          </p:nvPr>
        </p:nvSpPr>
        <p:spPr>
          <a:xfrm>
            <a:off x="457920" y="861012"/>
            <a:ext cx="3008160" cy="5265393"/>
          </a:xfrm>
        </p:spPr>
        <p:txBody>
          <a:bodyPr/>
          <a:lstStyle>
            <a:lvl1pPr marL="0" indent="0">
              <a:buNone/>
              <a:defRPr sz="1270"/>
            </a:lvl1pPr>
            <a:lvl2pPr marL="414683" indent="0">
              <a:buNone/>
              <a:defRPr sz="1089"/>
            </a:lvl2pPr>
            <a:lvl3pPr marL="829366" indent="0">
              <a:buNone/>
              <a:defRPr sz="907"/>
            </a:lvl3pPr>
            <a:lvl4pPr marL="1244049" indent="0">
              <a:buNone/>
              <a:defRPr sz="816"/>
            </a:lvl4pPr>
            <a:lvl5pPr marL="1658732" indent="0">
              <a:buNone/>
              <a:defRPr sz="816"/>
            </a:lvl5pPr>
            <a:lvl6pPr marL="2073416" indent="0">
              <a:buNone/>
              <a:defRPr sz="816"/>
            </a:lvl6pPr>
            <a:lvl7pPr marL="2488099" indent="0">
              <a:buNone/>
              <a:defRPr sz="816"/>
            </a:lvl7pPr>
            <a:lvl8pPr marL="2902782" indent="0">
              <a:buNone/>
              <a:defRPr sz="816"/>
            </a:lvl8pPr>
            <a:lvl9pPr marL="3317465" indent="0">
              <a:buNone/>
              <a:defRPr sz="816"/>
            </a:lvl9pPr>
          </a:lstStyle>
          <a:p>
            <a:pPr lvl="0"/>
            <a:r>
              <a:rPr lang="en-US" altLang="zh-CN" dirty="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155145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n-US" dirty="0"/>
              <a:t>	9/21/10</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p:spPr>
        <p:txBody>
          <a:bodyPr/>
          <a:lstStyle/>
          <a:p>
            <a:fld id="{E2565ACD-144F-334D-837A-2EC7981FDADF}" type="slidenum">
              <a:rPr lang="en-US" smtClean="0"/>
              <a:pPr/>
              <a:t>‹#›</a:t>
            </a:fld>
            <a:endParaRPr lang="en-US"/>
          </a:p>
        </p:txBody>
      </p:sp>
      <p:pic>
        <p:nvPicPr>
          <p:cNvPr id="8" name="Picture 7" descr="UTSAVectorBlue.jpg"/>
          <p:cNvPicPr>
            <a:picLocks noChangeAspect="1"/>
          </p:cNvPicPr>
          <p:nvPr/>
        </p:nvPicPr>
        <p:blipFill>
          <a:blip r:embed="rId2"/>
          <a:srcRect/>
          <a:stretch>
            <a:fillRect/>
          </a:stretch>
        </p:blipFill>
        <p:spPr bwMode="auto">
          <a:xfrm>
            <a:off x="7984790" y="6240554"/>
            <a:ext cx="702010" cy="231591"/>
          </a:xfrm>
          <a:prstGeom prst="rect">
            <a:avLst/>
          </a:prstGeom>
          <a:noFill/>
          <a:ln w="9525">
            <a:noFill/>
            <a:miter lim="800000"/>
            <a:headEnd/>
            <a:tailEnd/>
          </a:ln>
        </p:spPr>
      </p:pic>
      <p:sp>
        <p:nvSpPr>
          <p:cNvPr id="9" name="Line 8"/>
          <p:cNvSpPr>
            <a:spLocks noChangeShapeType="1"/>
          </p:cNvSpPr>
          <p:nvPr/>
        </p:nvSpPr>
        <p:spPr bwMode="auto">
          <a:xfrm>
            <a:off x="449263" y="1390650"/>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2616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pic>
        <p:nvPicPr>
          <p:cNvPr id="11" name="Picture 13" descr="ICS_Medium.png"/>
          <p:cNvPicPr>
            <a:picLocks noChangeAspect="1"/>
          </p:cNvPicPr>
          <p:nvPr userDrawn="1"/>
        </p:nvPicPr>
        <p:blipFill>
          <a:blip r:embed="rId3"/>
          <a:srcRect/>
          <a:stretch>
            <a:fillRect/>
          </a:stretch>
        </p:blipFill>
        <p:spPr bwMode="auto">
          <a:xfrm>
            <a:off x="449263" y="6183557"/>
            <a:ext cx="556280" cy="345586"/>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802" y="4800026"/>
            <a:ext cx="5486400" cy="567420"/>
          </a:xfrm>
        </p:spPr>
        <p:txBody>
          <a:bodyPr anchor="b"/>
          <a:lstStyle>
            <a:lvl1pPr algn="l">
              <a:defRPr sz="1814" b="1"/>
            </a:lvl1pPr>
          </a:lstStyle>
          <a:p>
            <a:r>
              <a:rPr lang="en-US" altLang="zh-CN"/>
              <a:t>Click to edit Master title style</a:t>
            </a:r>
            <a:endParaRPr lang="en-US"/>
          </a:p>
        </p:txBody>
      </p:sp>
      <p:sp>
        <p:nvSpPr>
          <p:cNvPr id="3" name="Picture Placeholder 2"/>
          <p:cNvSpPr>
            <a:spLocks noGrp="1"/>
          </p:cNvSpPr>
          <p:nvPr>
            <p:ph type="pic" idx="1"/>
          </p:nvPr>
        </p:nvSpPr>
        <p:spPr>
          <a:xfrm>
            <a:off x="1792802" y="612065"/>
            <a:ext cx="5486400" cy="4115952"/>
          </a:xfrm>
        </p:spPr>
        <p:txBody>
          <a:bodyPr rtlCol="0">
            <a:normAutofit/>
          </a:bodyPr>
          <a:lstStyle>
            <a:lvl1pPr marL="0" indent="0">
              <a:buNone/>
              <a:defRPr sz="2903"/>
            </a:lvl1pPr>
            <a:lvl2pPr marL="414683" indent="0">
              <a:buNone/>
              <a:defRPr sz="2540"/>
            </a:lvl2pPr>
            <a:lvl3pPr marL="829366" indent="0">
              <a:buNone/>
              <a:defRPr sz="2177"/>
            </a:lvl3pPr>
            <a:lvl4pPr marL="1244049" indent="0">
              <a:buNone/>
              <a:defRPr sz="1814"/>
            </a:lvl4pPr>
            <a:lvl5pPr marL="1658732" indent="0">
              <a:buNone/>
              <a:defRPr sz="1814"/>
            </a:lvl5pPr>
            <a:lvl6pPr marL="2073416" indent="0">
              <a:buNone/>
              <a:defRPr sz="1814"/>
            </a:lvl6pPr>
            <a:lvl7pPr marL="2488099" indent="0">
              <a:buNone/>
              <a:defRPr sz="1814"/>
            </a:lvl7pPr>
            <a:lvl8pPr marL="2902782" indent="0">
              <a:buNone/>
              <a:defRPr sz="1814"/>
            </a:lvl8pPr>
            <a:lvl9pPr marL="3317465" indent="0">
              <a:buNone/>
              <a:defRPr sz="1814"/>
            </a:lvl9pPr>
          </a:lstStyle>
          <a:p>
            <a:pPr lvl="0"/>
            <a:r>
              <a:rPr lang="en-US" altLang="zh-CN" noProof="0"/>
              <a:t>Drag picture to placeholder or click icon to add</a:t>
            </a:r>
            <a:endParaRPr lang="en-US" noProof="0"/>
          </a:p>
        </p:txBody>
      </p:sp>
      <p:sp>
        <p:nvSpPr>
          <p:cNvPr id="4" name="Text Placeholder 3"/>
          <p:cNvSpPr>
            <a:spLocks noGrp="1"/>
          </p:cNvSpPr>
          <p:nvPr>
            <p:ph type="body" sz="half" idx="2"/>
          </p:nvPr>
        </p:nvSpPr>
        <p:spPr>
          <a:xfrm>
            <a:off x="1792802" y="5367444"/>
            <a:ext cx="5486400" cy="805044"/>
          </a:xfrm>
        </p:spPr>
        <p:txBody>
          <a:bodyPr/>
          <a:lstStyle>
            <a:lvl1pPr marL="0" indent="0">
              <a:buNone/>
              <a:defRPr sz="1270"/>
            </a:lvl1pPr>
            <a:lvl2pPr marL="414683" indent="0">
              <a:buNone/>
              <a:defRPr sz="1089"/>
            </a:lvl2pPr>
            <a:lvl3pPr marL="829366" indent="0">
              <a:buNone/>
              <a:defRPr sz="907"/>
            </a:lvl3pPr>
            <a:lvl4pPr marL="1244049" indent="0">
              <a:buNone/>
              <a:defRPr sz="816"/>
            </a:lvl4pPr>
            <a:lvl5pPr marL="1658732" indent="0">
              <a:buNone/>
              <a:defRPr sz="816"/>
            </a:lvl5pPr>
            <a:lvl6pPr marL="2073416" indent="0">
              <a:buNone/>
              <a:defRPr sz="816"/>
            </a:lvl6pPr>
            <a:lvl7pPr marL="2488099" indent="0">
              <a:buNone/>
              <a:defRPr sz="816"/>
            </a:lvl7pPr>
            <a:lvl8pPr marL="2902782" indent="0">
              <a:buNone/>
              <a:defRPr sz="816"/>
            </a:lvl8pPr>
            <a:lvl9pPr marL="3317465" indent="0">
              <a:buNone/>
              <a:defRPr sz="816"/>
            </a:lvl9pPr>
          </a:lstStyle>
          <a:p>
            <a:pPr lvl="0"/>
            <a:r>
              <a:rPr lang="en-US" altLang="zh-CN"/>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40507963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11599504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1200" y="275069"/>
            <a:ext cx="2056320" cy="5851334"/>
          </a:xfrm>
        </p:spPr>
        <p:txBody>
          <a:bodyPr vert="eaVert"/>
          <a:lstStyle/>
          <a:p>
            <a:r>
              <a:rPr lang="en-US" altLang="zh-CN"/>
              <a:t>Click to edit Master title style</a:t>
            </a:r>
            <a:endParaRPr lang="en-US"/>
          </a:p>
        </p:txBody>
      </p:sp>
      <p:sp>
        <p:nvSpPr>
          <p:cNvPr id="3" name="Vertical Text Placeholder 2"/>
          <p:cNvSpPr>
            <a:spLocks noGrp="1"/>
          </p:cNvSpPr>
          <p:nvPr>
            <p:ph type="body" orient="vert" idx="1"/>
          </p:nvPr>
        </p:nvSpPr>
        <p:spPr>
          <a:xfrm>
            <a:off x="457922" y="275069"/>
            <a:ext cx="6035040" cy="5851334"/>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5878066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440" y="2129984"/>
            <a:ext cx="7773120" cy="1470394"/>
          </a:xfrm>
        </p:spPr>
        <p:txBody>
          <a:bodyPr/>
          <a:lstStyle>
            <a:lvl1pPr>
              <a:defRPr sz="3628"/>
            </a:lvl1pPr>
          </a:lstStyle>
          <a:p>
            <a:r>
              <a:rPr lang="en-US" altLang="zh-CN"/>
              <a:t>Click to edit Master title style</a:t>
            </a:r>
            <a:endParaRPr lang="en-US"/>
          </a:p>
        </p:txBody>
      </p:sp>
      <p:sp>
        <p:nvSpPr>
          <p:cNvPr id="3" name="Subtitle 2"/>
          <p:cNvSpPr>
            <a:spLocks noGrp="1"/>
          </p:cNvSpPr>
          <p:nvPr>
            <p:ph type="subTitle" idx="1"/>
          </p:nvPr>
        </p:nvSpPr>
        <p:spPr>
          <a:xfrm>
            <a:off x="1372321" y="3885528"/>
            <a:ext cx="6400800" cy="1752664"/>
          </a:xfrm>
        </p:spPr>
        <p:txBody>
          <a:bodyPr/>
          <a:lstStyle>
            <a:lvl1pPr marL="0" indent="0" algn="ctr">
              <a:buNone/>
              <a:defRPr sz="2540">
                <a:solidFill>
                  <a:schemeClr val="tx2"/>
                </a:solidFill>
              </a:defRPr>
            </a:lvl1pPr>
            <a:lvl2pPr marL="414683" indent="0" algn="ctr">
              <a:buNone/>
              <a:defRPr>
                <a:solidFill>
                  <a:schemeClr val="tx1">
                    <a:tint val="75000"/>
                  </a:schemeClr>
                </a:solidFill>
              </a:defRPr>
            </a:lvl2pPr>
            <a:lvl3pPr marL="829366" indent="0" algn="ctr">
              <a:buNone/>
              <a:defRPr>
                <a:solidFill>
                  <a:schemeClr val="tx1">
                    <a:tint val="75000"/>
                  </a:schemeClr>
                </a:solidFill>
              </a:defRPr>
            </a:lvl3pPr>
            <a:lvl4pPr marL="1244049" indent="0" algn="ctr">
              <a:buNone/>
              <a:defRPr>
                <a:solidFill>
                  <a:schemeClr val="tx1">
                    <a:tint val="75000"/>
                  </a:schemeClr>
                </a:solidFill>
              </a:defRPr>
            </a:lvl4pPr>
            <a:lvl5pPr marL="1658732" indent="0" algn="ctr">
              <a:buNone/>
              <a:defRPr>
                <a:solidFill>
                  <a:schemeClr val="tx1">
                    <a:tint val="75000"/>
                  </a:schemeClr>
                </a:solidFill>
              </a:defRPr>
            </a:lvl5pPr>
            <a:lvl6pPr marL="2073416" indent="0" algn="ctr">
              <a:buNone/>
              <a:defRPr>
                <a:solidFill>
                  <a:schemeClr val="tx1">
                    <a:tint val="75000"/>
                  </a:schemeClr>
                </a:solidFill>
              </a:defRPr>
            </a:lvl6pPr>
            <a:lvl7pPr marL="2488099" indent="0" algn="ctr">
              <a:buNone/>
              <a:defRPr>
                <a:solidFill>
                  <a:schemeClr val="tx1">
                    <a:tint val="75000"/>
                  </a:schemeClr>
                </a:solidFill>
              </a:defRPr>
            </a:lvl7pPr>
            <a:lvl8pPr marL="2902782" indent="0" algn="ctr">
              <a:buNone/>
              <a:defRPr>
                <a:solidFill>
                  <a:schemeClr val="tx1">
                    <a:tint val="75000"/>
                  </a:schemeClr>
                </a:solidFill>
              </a:defRPr>
            </a:lvl8pPr>
            <a:lvl9pPr marL="3317465" indent="0" algn="ctr">
              <a:buNone/>
              <a:defRPr>
                <a:solidFill>
                  <a:schemeClr val="tx1">
                    <a:tint val="75000"/>
                  </a:schemeClr>
                </a:solidFill>
              </a:defRPr>
            </a:lvl9pPr>
          </a:lstStyle>
          <a:p>
            <a:r>
              <a:rPr lang="en-US" altLang="zh-CN" dirty="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
        <p:nvSpPr>
          <p:cNvPr id="9" name="Title 1"/>
          <p:cNvSpPr txBox="1">
            <a:spLocks/>
          </p:cNvSpPr>
          <p:nvPr userDrawn="1"/>
        </p:nvSpPr>
        <p:spPr bwMode="auto">
          <a:xfrm>
            <a:off x="2440802" y="51846"/>
            <a:ext cx="4282560" cy="626466"/>
          </a:xfrm>
          <a:prstGeom prst="rect">
            <a:avLst/>
          </a:prstGeom>
          <a:noFill/>
          <a:ln w="9525">
            <a:noFill/>
            <a:miter lim="800000"/>
            <a:headEnd/>
            <a:tailEnd/>
          </a:ln>
        </p:spPr>
        <p:txBody>
          <a:bodyPr vert="horz" wrap="square" lIns="82935" tIns="41468" rIns="82935" bIns="41468" numCol="1" anchor="ctr" anchorCtr="0" compatLnSpc="1">
            <a:prstTxWarp prst="textNoShape">
              <a:avLst/>
            </a:prstTxWarp>
          </a:bodyPr>
          <a:lstStyle>
            <a:lvl1pPr algn="ctr" rtl="0" eaLnBrk="1" fontAlgn="base" hangingPunct="1">
              <a:spcBef>
                <a:spcPct val="0"/>
              </a:spcBef>
              <a:spcAft>
                <a:spcPct val="0"/>
              </a:spcAft>
              <a:defRPr sz="3200" b="1" kern="1200">
                <a:solidFill>
                  <a:srgbClr val="131F49"/>
                </a:solidFill>
                <a:latin typeface="+mj-lt"/>
                <a:ea typeface="ＭＳ Ｐゴシック" charset="-128"/>
                <a:cs typeface="ＭＳ Ｐゴシック" charset="-128"/>
              </a:defRPr>
            </a:lvl1pPr>
            <a:lvl2pPr algn="ctr" rtl="0" eaLnBrk="1" fontAlgn="base" hangingPunct="1">
              <a:spcBef>
                <a:spcPct val="0"/>
              </a:spcBef>
              <a:spcAft>
                <a:spcPct val="0"/>
              </a:spcAft>
              <a:defRPr sz="3200">
                <a:solidFill>
                  <a:schemeClr val="tx1"/>
                </a:solidFill>
                <a:latin typeface="Calibri" pitchFamily="34" charset="0"/>
                <a:ea typeface="ＭＳ Ｐゴシック" charset="-128"/>
                <a:cs typeface="ＭＳ Ｐゴシック" charset="-128"/>
              </a:defRPr>
            </a:lvl2pPr>
            <a:lvl3pPr algn="ctr" rtl="0" eaLnBrk="1" fontAlgn="base" hangingPunct="1">
              <a:spcBef>
                <a:spcPct val="0"/>
              </a:spcBef>
              <a:spcAft>
                <a:spcPct val="0"/>
              </a:spcAft>
              <a:defRPr sz="3200">
                <a:solidFill>
                  <a:schemeClr val="tx1"/>
                </a:solidFill>
                <a:latin typeface="Calibri" pitchFamily="34" charset="0"/>
                <a:ea typeface="ＭＳ Ｐゴシック" charset="-128"/>
                <a:cs typeface="ＭＳ Ｐゴシック" charset="-128"/>
              </a:defRPr>
            </a:lvl3pPr>
            <a:lvl4pPr algn="ctr" rtl="0" eaLnBrk="1" fontAlgn="base" hangingPunct="1">
              <a:spcBef>
                <a:spcPct val="0"/>
              </a:spcBef>
              <a:spcAft>
                <a:spcPct val="0"/>
              </a:spcAft>
              <a:defRPr sz="3200">
                <a:solidFill>
                  <a:schemeClr val="tx1"/>
                </a:solidFill>
                <a:latin typeface="Calibri" pitchFamily="34" charset="0"/>
                <a:ea typeface="ＭＳ Ｐゴシック" charset="-128"/>
                <a:cs typeface="ＭＳ Ｐゴシック" charset="-128"/>
              </a:defRPr>
            </a:lvl4pPr>
            <a:lvl5pPr algn="ctr" rtl="0" eaLnBrk="1" fontAlgn="base" hangingPunct="1">
              <a:spcBef>
                <a:spcPct val="0"/>
              </a:spcBef>
              <a:spcAft>
                <a:spcPct val="0"/>
              </a:spcAft>
              <a:defRPr sz="3200">
                <a:solidFill>
                  <a:schemeClr val="tx1"/>
                </a:solidFill>
                <a:latin typeface="Calibri" pitchFamily="34" charset="0"/>
                <a:ea typeface="ＭＳ Ｐゴシック" charset="-128"/>
                <a:cs typeface="ＭＳ Ｐゴシック" charset="-128"/>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defTabSz="414683"/>
            <a:r>
              <a:rPr lang="en-US" altLang="zh-CN" sz="2903" dirty="0"/>
              <a:t>Institute for Cyber Security</a:t>
            </a:r>
            <a:endParaRPr lang="en-US" sz="2903" dirty="0"/>
          </a:p>
        </p:txBody>
      </p:sp>
    </p:spTree>
    <p:extLst>
      <p:ext uri="{BB962C8B-B14F-4D97-AF65-F5344CB8AC3E}">
        <p14:creationId xmlns:p14="http://schemas.microsoft.com/office/powerpoint/2010/main" val="40642445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19831521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880" y="4406864"/>
            <a:ext cx="7771680" cy="1362383"/>
          </a:xfrm>
        </p:spPr>
        <p:txBody>
          <a:bodyPr anchor="t"/>
          <a:lstStyle>
            <a:lvl1pPr algn="l">
              <a:defRPr sz="3628" b="1" cap="all"/>
            </a:lvl1pPr>
          </a:lstStyle>
          <a:p>
            <a:r>
              <a:rPr lang="en-US" altLang="zh-CN" dirty="0"/>
              <a:t>Click to edit Master title style</a:t>
            </a:r>
            <a:endParaRPr lang="en-US" dirty="0"/>
          </a:p>
        </p:txBody>
      </p:sp>
      <p:sp>
        <p:nvSpPr>
          <p:cNvPr id="3" name="Text Placeholder 2"/>
          <p:cNvSpPr>
            <a:spLocks noGrp="1"/>
          </p:cNvSpPr>
          <p:nvPr>
            <p:ph type="body" idx="1"/>
          </p:nvPr>
        </p:nvSpPr>
        <p:spPr>
          <a:xfrm>
            <a:off x="722880" y="2906225"/>
            <a:ext cx="7771680" cy="1500638"/>
          </a:xfrm>
        </p:spPr>
        <p:txBody>
          <a:bodyPr anchor="b"/>
          <a:lstStyle>
            <a:lvl1pPr marL="0" indent="0">
              <a:buNone/>
              <a:defRPr sz="1814">
                <a:solidFill>
                  <a:schemeClr val="tx1">
                    <a:tint val="75000"/>
                  </a:schemeClr>
                </a:solidFill>
              </a:defRPr>
            </a:lvl1pPr>
            <a:lvl2pPr marL="414683" indent="0">
              <a:buNone/>
              <a:defRPr sz="1633">
                <a:solidFill>
                  <a:schemeClr val="tx1">
                    <a:tint val="75000"/>
                  </a:schemeClr>
                </a:solidFill>
              </a:defRPr>
            </a:lvl2pPr>
            <a:lvl3pPr marL="829366" indent="0">
              <a:buNone/>
              <a:defRPr sz="1542">
                <a:solidFill>
                  <a:schemeClr val="tx1">
                    <a:tint val="75000"/>
                  </a:schemeClr>
                </a:solidFill>
              </a:defRPr>
            </a:lvl3pPr>
            <a:lvl4pPr marL="1244049" indent="0">
              <a:buNone/>
              <a:defRPr sz="1270">
                <a:solidFill>
                  <a:schemeClr val="tx1">
                    <a:tint val="75000"/>
                  </a:schemeClr>
                </a:solidFill>
              </a:defRPr>
            </a:lvl4pPr>
            <a:lvl5pPr marL="1658732" indent="0">
              <a:buNone/>
              <a:defRPr sz="1270">
                <a:solidFill>
                  <a:schemeClr val="tx1">
                    <a:tint val="75000"/>
                  </a:schemeClr>
                </a:solidFill>
              </a:defRPr>
            </a:lvl5pPr>
            <a:lvl6pPr marL="2073416" indent="0">
              <a:buNone/>
              <a:defRPr sz="1270">
                <a:solidFill>
                  <a:schemeClr val="tx1">
                    <a:tint val="75000"/>
                  </a:schemeClr>
                </a:solidFill>
              </a:defRPr>
            </a:lvl6pPr>
            <a:lvl7pPr marL="2488099" indent="0">
              <a:buNone/>
              <a:defRPr sz="1270">
                <a:solidFill>
                  <a:schemeClr val="tx1">
                    <a:tint val="75000"/>
                  </a:schemeClr>
                </a:solidFill>
              </a:defRPr>
            </a:lvl7pPr>
            <a:lvl8pPr marL="2902782" indent="0">
              <a:buNone/>
              <a:defRPr sz="1270">
                <a:solidFill>
                  <a:schemeClr val="tx1">
                    <a:tint val="75000"/>
                  </a:schemeClr>
                </a:solidFill>
              </a:defRPr>
            </a:lvl8pPr>
            <a:lvl9pPr marL="3317465" indent="0">
              <a:buNone/>
              <a:defRPr sz="127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3906314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US" dirty="0"/>
          </a:p>
        </p:txBody>
      </p:sp>
      <p:sp>
        <p:nvSpPr>
          <p:cNvPr id="3" name="Content Placeholder 2"/>
          <p:cNvSpPr>
            <a:spLocks noGrp="1"/>
          </p:cNvSpPr>
          <p:nvPr>
            <p:ph sz="half" idx="1"/>
          </p:nvPr>
        </p:nvSpPr>
        <p:spPr>
          <a:xfrm>
            <a:off x="457920" y="1600008"/>
            <a:ext cx="4044960" cy="4526395"/>
          </a:xfrm>
        </p:spPr>
        <p:txBody>
          <a:bodyPr/>
          <a:lstStyle>
            <a:lvl1pPr>
              <a:defRPr sz="2540"/>
            </a:lvl1pPr>
            <a:lvl2pPr>
              <a:defRPr sz="2177"/>
            </a:lvl2pPr>
            <a:lvl3pPr>
              <a:defRPr sz="1814"/>
            </a:lvl3pPr>
            <a:lvl4pPr>
              <a:defRPr sz="1633"/>
            </a:lvl4pPr>
            <a:lvl5pPr>
              <a:defRPr sz="1633"/>
            </a:lvl5pPr>
            <a:lvl6pPr>
              <a:defRPr sz="1633"/>
            </a:lvl6pPr>
            <a:lvl7pPr>
              <a:defRPr sz="1633"/>
            </a:lvl7pPr>
            <a:lvl8pPr>
              <a:defRPr sz="1633"/>
            </a:lvl8pPr>
            <a:lvl9pPr>
              <a:defRPr sz="1633"/>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Content Placeholder 3"/>
          <p:cNvSpPr>
            <a:spLocks noGrp="1"/>
          </p:cNvSpPr>
          <p:nvPr>
            <p:ph sz="half" idx="2"/>
          </p:nvPr>
        </p:nvSpPr>
        <p:spPr>
          <a:xfrm>
            <a:off x="4641122" y="1600008"/>
            <a:ext cx="4046400" cy="4526395"/>
          </a:xfrm>
        </p:spPr>
        <p:txBody>
          <a:bodyPr/>
          <a:lstStyle>
            <a:lvl1pPr>
              <a:defRPr sz="2540"/>
            </a:lvl1pPr>
            <a:lvl2pPr>
              <a:defRPr sz="2177"/>
            </a:lvl2pPr>
            <a:lvl3pPr>
              <a:defRPr sz="1814"/>
            </a:lvl3pPr>
            <a:lvl4pPr>
              <a:defRPr sz="1633"/>
            </a:lvl4pPr>
            <a:lvl5pPr>
              <a:defRPr sz="1633"/>
            </a:lvl5pPr>
            <a:lvl6pPr>
              <a:defRPr sz="1633"/>
            </a:lvl6pPr>
            <a:lvl7pPr>
              <a:defRPr sz="1633"/>
            </a:lvl7pPr>
            <a:lvl8pPr>
              <a:defRPr sz="1633"/>
            </a:lvl8pPr>
            <a:lvl9pPr>
              <a:defRPr sz="1633"/>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42295057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en-US"/>
          </a:p>
        </p:txBody>
      </p:sp>
      <p:sp>
        <p:nvSpPr>
          <p:cNvPr id="3" name="Text Placeholder 2"/>
          <p:cNvSpPr>
            <a:spLocks noGrp="1"/>
          </p:cNvSpPr>
          <p:nvPr>
            <p:ph type="body" idx="1"/>
          </p:nvPr>
        </p:nvSpPr>
        <p:spPr>
          <a:xfrm>
            <a:off x="457920" y="1535201"/>
            <a:ext cx="4039200" cy="639427"/>
          </a:xfrm>
        </p:spPr>
        <p:txBody>
          <a:bodyPr anchor="b"/>
          <a:lstStyle>
            <a:lvl1pPr marL="0" indent="0">
              <a:buNone/>
              <a:defRPr sz="2177" b="1"/>
            </a:lvl1pPr>
            <a:lvl2pPr marL="414683" indent="0">
              <a:buNone/>
              <a:defRPr sz="1814" b="1"/>
            </a:lvl2pPr>
            <a:lvl3pPr marL="829366" indent="0">
              <a:buNone/>
              <a:defRPr sz="1633" b="1"/>
            </a:lvl3pPr>
            <a:lvl4pPr marL="1244049" indent="0">
              <a:buNone/>
              <a:defRPr sz="1542" b="1"/>
            </a:lvl4pPr>
            <a:lvl5pPr marL="1658732" indent="0">
              <a:buNone/>
              <a:defRPr sz="1542" b="1"/>
            </a:lvl5pPr>
            <a:lvl6pPr marL="2073416" indent="0">
              <a:buNone/>
              <a:defRPr sz="1542" b="1"/>
            </a:lvl6pPr>
            <a:lvl7pPr marL="2488099" indent="0">
              <a:buNone/>
              <a:defRPr sz="1542" b="1"/>
            </a:lvl7pPr>
            <a:lvl8pPr marL="2902782" indent="0">
              <a:buNone/>
              <a:defRPr sz="1542" b="1"/>
            </a:lvl8pPr>
            <a:lvl9pPr marL="3317465" indent="0">
              <a:buNone/>
              <a:defRPr sz="1542" b="1"/>
            </a:lvl9pPr>
          </a:lstStyle>
          <a:p>
            <a:pPr lvl="0"/>
            <a:r>
              <a:rPr lang="en-US" altLang="zh-CN"/>
              <a:t>Click to edit Master text styles</a:t>
            </a:r>
          </a:p>
        </p:txBody>
      </p:sp>
      <p:sp>
        <p:nvSpPr>
          <p:cNvPr id="4" name="Content Placeholder 3"/>
          <p:cNvSpPr>
            <a:spLocks noGrp="1"/>
          </p:cNvSpPr>
          <p:nvPr>
            <p:ph sz="half" idx="2"/>
          </p:nvPr>
        </p:nvSpPr>
        <p:spPr>
          <a:xfrm>
            <a:off x="457920" y="2174628"/>
            <a:ext cx="4039200" cy="3951775"/>
          </a:xfrm>
        </p:spPr>
        <p:txBody>
          <a:bodyPr/>
          <a:lstStyle>
            <a:lvl1pPr>
              <a:defRPr sz="2177"/>
            </a:lvl1pPr>
            <a:lvl2pPr>
              <a:defRPr sz="1814"/>
            </a:lvl2pPr>
            <a:lvl3pPr>
              <a:defRPr sz="1633"/>
            </a:lvl3pPr>
            <a:lvl4pPr>
              <a:defRPr sz="1542"/>
            </a:lvl4pPr>
            <a:lvl5pPr>
              <a:defRPr sz="1542"/>
            </a:lvl5pPr>
            <a:lvl6pPr>
              <a:defRPr sz="1542"/>
            </a:lvl6pPr>
            <a:lvl7pPr>
              <a:defRPr sz="1542"/>
            </a:lvl7pPr>
            <a:lvl8pPr>
              <a:defRPr sz="1542"/>
            </a:lvl8pPr>
            <a:lvl9pPr>
              <a:defRPr sz="1542"/>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5" name="Text Placeholder 4"/>
          <p:cNvSpPr>
            <a:spLocks noGrp="1"/>
          </p:cNvSpPr>
          <p:nvPr>
            <p:ph type="body" sz="quarter" idx="3"/>
          </p:nvPr>
        </p:nvSpPr>
        <p:spPr>
          <a:xfrm>
            <a:off x="4645442" y="1535201"/>
            <a:ext cx="4042080" cy="639427"/>
          </a:xfrm>
        </p:spPr>
        <p:txBody>
          <a:bodyPr anchor="b"/>
          <a:lstStyle>
            <a:lvl1pPr marL="0" indent="0">
              <a:buNone/>
              <a:defRPr sz="2177" b="1"/>
            </a:lvl1pPr>
            <a:lvl2pPr marL="414683" indent="0">
              <a:buNone/>
              <a:defRPr sz="1814" b="1"/>
            </a:lvl2pPr>
            <a:lvl3pPr marL="829366" indent="0">
              <a:buNone/>
              <a:defRPr sz="1633" b="1"/>
            </a:lvl3pPr>
            <a:lvl4pPr marL="1244049" indent="0">
              <a:buNone/>
              <a:defRPr sz="1542" b="1"/>
            </a:lvl4pPr>
            <a:lvl5pPr marL="1658732" indent="0">
              <a:buNone/>
              <a:defRPr sz="1542" b="1"/>
            </a:lvl5pPr>
            <a:lvl6pPr marL="2073416" indent="0">
              <a:buNone/>
              <a:defRPr sz="1542" b="1"/>
            </a:lvl6pPr>
            <a:lvl7pPr marL="2488099" indent="0">
              <a:buNone/>
              <a:defRPr sz="1542" b="1"/>
            </a:lvl7pPr>
            <a:lvl8pPr marL="2902782" indent="0">
              <a:buNone/>
              <a:defRPr sz="1542" b="1"/>
            </a:lvl8pPr>
            <a:lvl9pPr marL="3317465" indent="0">
              <a:buNone/>
              <a:defRPr sz="1542" b="1"/>
            </a:lvl9pPr>
          </a:lstStyle>
          <a:p>
            <a:pPr lvl="0"/>
            <a:r>
              <a:rPr lang="en-US" altLang="zh-CN"/>
              <a:t>Click to edit Master text styles</a:t>
            </a:r>
          </a:p>
        </p:txBody>
      </p:sp>
      <p:sp>
        <p:nvSpPr>
          <p:cNvPr id="6" name="Content Placeholder 5"/>
          <p:cNvSpPr>
            <a:spLocks noGrp="1"/>
          </p:cNvSpPr>
          <p:nvPr>
            <p:ph sz="quarter" idx="4"/>
          </p:nvPr>
        </p:nvSpPr>
        <p:spPr>
          <a:xfrm>
            <a:off x="4645442" y="2174628"/>
            <a:ext cx="4042080" cy="3951775"/>
          </a:xfrm>
        </p:spPr>
        <p:txBody>
          <a:bodyPr/>
          <a:lstStyle>
            <a:lvl1pPr>
              <a:defRPr sz="2177"/>
            </a:lvl1pPr>
            <a:lvl2pPr>
              <a:defRPr sz="1814"/>
            </a:lvl2pPr>
            <a:lvl3pPr>
              <a:defRPr sz="1633"/>
            </a:lvl3pPr>
            <a:lvl4pPr>
              <a:defRPr sz="1542"/>
            </a:lvl4pPr>
            <a:lvl5pPr>
              <a:defRPr sz="1542"/>
            </a:lvl5pPr>
            <a:lvl6pPr>
              <a:defRPr sz="1542"/>
            </a:lvl6pPr>
            <a:lvl7pPr>
              <a:defRPr sz="1542"/>
            </a:lvl7pPr>
            <a:lvl8pPr>
              <a:defRPr sz="1542"/>
            </a:lvl8pPr>
            <a:lvl9pPr>
              <a:defRPr sz="1542"/>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17970263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88612" y="51847"/>
            <a:ext cx="5177221" cy="733193"/>
          </a:xfrm>
        </p:spPr>
        <p:txBody>
          <a:bodyPr/>
          <a:lstStyle/>
          <a:p>
            <a:r>
              <a:rPr lang="en-US" altLang="zh-CN"/>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15973513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3045345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9/21/10</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5321" y="101296"/>
            <a:ext cx="5316463" cy="671081"/>
          </a:xfrm>
          <a:noFill/>
          <a:ln w="9525">
            <a:noFill/>
            <a:miter lim="800000"/>
            <a:headEnd/>
            <a:tailEnd/>
          </a:ln>
        </p:spPr>
        <p:txBody>
          <a:bodyPr vert="horz" wrap="square" lIns="91430" tIns="45716" rIns="91430" bIns="45716" numCol="1" anchor="ctr" anchorCtr="0" compatLnSpc="1">
            <a:prstTxWarp prst="textNoShape">
              <a:avLst/>
            </a:prstTxWarp>
          </a:bodyPr>
          <a:lstStyle>
            <a:lvl1pPr>
              <a:defRPr lang="en-US" dirty="0"/>
            </a:lvl1pPr>
          </a:lstStyle>
          <a:p>
            <a:pPr lvl="0"/>
            <a:r>
              <a:rPr lang="en-US" altLang="zh-CN" dirty="0"/>
              <a:t>Click to edit Master title style</a:t>
            </a:r>
            <a:endParaRPr lang="en-US" dirty="0"/>
          </a:p>
        </p:txBody>
      </p:sp>
      <p:sp>
        <p:nvSpPr>
          <p:cNvPr id="3" name="Content Placeholder 2"/>
          <p:cNvSpPr>
            <a:spLocks noGrp="1"/>
          </p:cNvSpPr>
          <p:nvPr>
            <p:ph idx="1"/>
          </p:nvPr>
        </p:nvSpPr>
        <p:spPr>
          <a:xfrm>
            <a:off x="3575522" y="861010"/>
            <a:ext cx="5112000" cy="5240070"/>
          </a:xfrm>
        </p:spPr>
        <p:txBody>
          <a:bodyPr/>
          <a:lstStyle>
            <a:lvl1pPr>
              <a:defRPr sz="2903"/>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en-US" dirty="0"/>
          </a:p>
        </p:txBody>
      </p:sp>
      <p:sp>
        <p:nvSpPr>
          <p:cNvPr id="4" name="Text Placeholder 3"/>
          <p:cNvSpPr>
            <a:spLocks noGrp="1"/>
          </p:cNvSpPr>
          <p:nvPr>
            <p:ph type="body" sz="half" idx="2"/>
          </p:nvPr>
        </p:nvSpPr>
        <p:spPr>
          <a:xfrm>
            <a:off x="457920" y="861012"/>
            <a:ext cx="3008160" cy="5265393"/>
          </a:xfrm>
        </p:spPr>
        <p:txBody>
          <a:bodyPr/>
          <a:lstStyle>
            <a:lvl1pPr marL="0" indent="0">
              <a:buNone/>
              <a:defRPr sz="1270"/>
            </a:lvl1pPr>
            <a:lvl2pPr marL="414683" indent="0">
              <a:buNone/>
              <a:defRPr sz="1089"/>
            </a:lvl2pPr>
            <a:lvl3pPr marL="829366" indent="0">
              <a:buNone/>
              <a:defRPr sz="907"/>
            </a:lvl3pPr>
            <a:lvl4pPr marL="1244049" indent="0">
              <a:buNone/>
              <a:defRPr sz="816"/>
            </a:lvl4pPr>
            <a:lvl5pPr marL="1658732" indent="0">
              <a:buNone/>
              <a:defRPr sz="816"/>
            </a:lvl5pPr>
            <a:lvl6pPr marL="2073416" indent="0">
              <a:buNone/>
              <a:defRPr sz="816"/>
            </a:lvl6pPr>
            <a:lvl7pPr marL="2488099" indent="0">
              <a:buNone/>
              <a:defRPr sz="816"/>
            </a:lvl7pPr>
            <a:lvl8pPr marL="2902782" indent="0">
              <a:buNone/>
              <a:defRPr sz="816"/>
            </a:lvl8pPr>
            <a:lvl9pPr marL="3317465" indent="0">
              <a:buNone/>
              <a:defRPr sz="816"/>
            </a:lvl9pPr>
          </a:lstStyle>
          <a:p>
            <a:pPr lvl="0"/>
            <a:r>
              <a:rPr lang="en-US" altLang="zh-CN" dirty="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31687678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802" y="4800026"/>
            <a:ext cx="5486400" cy="567420"/>
          </a:xfrm>
        </p:spPr>
        <p:txBody>
          <a:bodyPr anchor="b"/>
          <a:lstStyle>
            <a:lvl1pPr algn="l">
              <a:defRPr sz="1814" b="1"/>
            </a:lvl1pPr>
          </a:lstStyle>
          <a:p>
            <a:r>
              <a:rPr lang="en-US" altLang="zh-CN"/>
              <a:t>Click to edit Master title style</a:t>
            </a:r>
            <a:endParaRPr lang="en-US"/>
          </a:p>
        </p:txBody>
      </p:sp>
      <p:sp>
        <p:nvSpPr>
          <p:cNvPr id="3" name="Picture Placeholder 2"/>
          <p:cNvSpPr>
            <a:spLocks noGrp="1"/>
          </p:cNvSpPr>
          <p:nvPr>
            <p:ph type="pic" idx="1"/>
          </p:nvPr>
        </p:nvSpPr>
        <p:spPr>
          <a:xfrm>
            <a:off x="1792802" y="612065"/>
            <a:ext cx="5486400" cy="4115952"/>
          </a:xfrm>
        </p:spPr>
        <p:txBody>
          <a:bodyPr rtlCol="0">
            <a:normAutofit/>
          </a:bodyPr>
          <a:lstStyle>
            <a:lvl1pPr marL="0" indent="0">
              <a:buNone/>
              <a:defRPr sz="2903"/>
            </a:lvl1pPr>
            <a:lvl2pPr marL="414683" indent="0">
              <a:buNone/>
              <a:defRPr sz="2540"/>
            </a:lvl2pPr>
            <a:lvl3pPr marL="829366" indent="0">
              <a:buNone/>
              <a:defRPr sz="2177"/>
            </a:lvl3pPr>
            <a:lvl4pPr marL="1244049" indent="0">
              <a:buNone/>
              <a:defRPr sz="1814"/>
            </a:lvl4pPr>
            <a:lvl5pPr marL="1658732" indent="0">
              <a:buNone/>
              <a:defRPr sz="1814"/>
            </a:lvl5pPr>
            <a:lvl6pPr marL="2073416" indent="0">
              <a:buNone/>
              <a:defRPr sz="1814"/>
            </a:lvl6pPr>
            <a:lvl7pPr marL="2488099" indent="0">
              <a:buNone/>
              <a:defRPr sz="1814"/>
            </a:lvl7pPr>
            <a:lvl8pPr marL="2902782" indent="0">
              <a:buNone/>
              <a:defRPr sz="1814"/>
            </a:lvl8pPr>
            <a:lvl9pPr marL="3317465" indent="0">
              <a:buNone/>
              <a:defRPr sz="1814"/>
            </a:lvl9pPr>
          </a:lstStyle>
          <a:p>
            <a:pPr lvl="0"/>
            <a:r>
              <a:rPr lang="en-US" altLang="zh-CN" noProof="0"/>
              <a:t>Drag picture to placeholder or click icon to add</a:t>
            </a:r>
            <a:endParaRPr lang="en-US" noProof="0"/>
          </a:p>
        </p:txBody>
      </p:sp>
      <p:sp>
        <p:nvSpPr>
          <p:cNvPr id="4" name="Text Placeholder 3"/>
          <p:cNvSpPr>
            <a:spLocks noGrp="1"/>
          </p:cNvSpPr>
          <p:nvPr>
            <p:ph type="body" sz="half" idx="2"/>
          </p:nvPr>
        </p:nvSpPr>
        <p:spPr>
          <a:xfrm>
            <a:off x="1792802" y="5367444"/>
            <a:ext cx="5486400" cy="805044"/>
          </a:xfrm>
        </p:spPr>
        <p:txBody>
          <a:bodyPr/>
          <a:lstStyle>
            <a:lvl1pPr marL="0" indent="0">
              <a:buNone/>
              <a:defRPr sz="1270"/>
            </a:lvl1pPr>
            <a:lvl2pPr marL="414683" indent="0">
              <a:buNone/>
              <a:defRPr sz="1089"/>
            </a:lvl2pPr>
            <a:lvl3pPr marL="829366" indent="0">
              <a:buNone/>
              <a:defRPr sz="907"/>
            </a:lvl3pPr>
            <a:lvl4pPr marL="1244049" indent="0">
              <a:buNone/>
              <a:defRPr sz="816"/>
            </a:lvl4pPr>
            <a:lvl5pPr marL="1658732" indent="0">
              <a:buNone/>
              <a:defRPr sz="816"/>
            </a:lvl5pPr>
            <a:lvl6pPr marL="2073416" indent="0">
              <a:buNone/>
              <a:defRPr sz="816"/>
            </a:lvl6pPr>
            <a:lvl7pPr marL="2488099" indent="0">
              <a:buNone/>
              <a:defRPr sz="816"/>
            </a:lvl7pPr>
            <a:lvl8pPr marL="2902782" indent="0">
              <a:buNone/>
              <a:defRPr sz="816"/>
            </a:lvl8pPr>
            <a:lvl9pPr marL="3317465" indent="0">
              <a:buNone/>
              <a:defRPr sz="816"/>
            </a:lvl9pPr>
          </a:lstStyle>
          <a:p>
            <a:pPr lvl="0"/>
            <a:r>
              <a:rPr lang="en-US" altLang="zh-CN"/>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23777489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10329644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1200" y="275069"/>
            <a:ext cx="2056320" cy="5851334"/>
          </a:xfrm>
        </p:spPr>
        <p:txBody>
          <a:bodyPr vert="eaVert"/>
          <a:lstStyle/>
          <a:p>
            <a:r>
              <a:rPr lang="en-US" altLang="zh-CN"/>
              <a:t>Click to edit Master title style</a:t>
            </a:r>
            <a:endParaRPr lang="en-US"/>
          </a:p>
        </p:txBody>
      </p:sp>
      <p:sp>
        <p:nvSpPr>
          <p:cNvPr id="3" name="Vertical Text Placeholder 2"/>
          <p:cNvSpPr>
            <a:spLocks noGrp="1"/>
          </p:cNvSpPr>
          <p:nvPr>
            <p:ph type="body" orient="vert" idx="1"/>
          </p:nvPr>
        </p:nvSpPr>
        <p:spPr>
          <a:xfrm>
            <a:off x="457922" y="275069"/>
            <a:ext cx="6035040" cy="5851334"/>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a:t>© </a:t>
            </a:r>
            <a:r>
              <a:rPr lang="en-US" dirty="0" err="1"/>
              <a:t>Tahmina</a:t>
            </a:r>
            <a:r>
              <a:rPr lang="en-US" dirty="0"/>
              <a:t> Ahmed</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084A2E2-4245-4880-AA04-A3886BD21EE2}" type="slidenum">
              <a:rPr lang="en-GB" smtClean="0"/>
              <a:pPr>
                <a:defRPr/>
              </a:pPr>
              <a:t>‹#›</a:t>
            </a:fld>
            <a:endParaRPr lang="en-GB"/>
          </a:p>
        </p:txBody>
      </p:sp>
    </p:spTree>
    <p:extLst>
      <p:ext uri="{BB962C8B-B14F-4D97-AF65-F5344CB8AC3E}">
        <p14:creationId xmlns:p14="http://schemas.microsoft.com/office/powerpoint/2010/main" val="605885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9/21/10</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9/21/10</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9/21/10</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9/21/10</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9/21/10</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9/21/10</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9/21/10</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65ACD-144F-334D-837A-2EC7981FDA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2088612" y="51846"/>
            <a:ext cx="5177221" cy="626466"/>
          </a:xfrm>
          <a:prstGeom prst="rect">
            <a:avLst/>
          </a:prstGeom>
          <a:noFill/>
          <a:ln w="9525">
            <a:noFill/>
            <a:miter lim="800000"/>
            <a:headEnd/>
            <a:tailEnd/>
          </a:ln>
        </p:spPr>
        <p:txBody>
          <a:bodyPr vert="horz" wrap="square" lIns="91430" tIns="45716" rIns="91430" bIns="45716" numCol="1" anchor="ctr" anchorCtr="0" compatLnSpc="1">
            <a:prstTxWarp prst="textNoShape">
              <a:avLst/>
            </a:prstTxWarp>
          </a:bodyPr>
          <a:lstStyle/>
          <a:p>
            <a:pPr lvl="0"/>
            <a:r>
              <a:rPr lang="en-US" altLang="zh-CN" dirty="0"/>
              <a:t>Click to edit Master title style</a:t>
            </a:r>
            <a:endParaRPr lang="en-US" dirty="0"/>
          </a:p>
        </p:txBody>
      </p:sp>
      <p:sp>
        <p:nvSpPr>
          <p:cNvPr id="4099" name="Text Placeholder 2"/>
          <p:cNvSpPr>
            <a:spLocks noGrp="1"/>
          </p:cNvSpPr>
          <p:nvPr>
            <p:ph type="body" idx="1"/>
          </p:nvPr>
        </p:nvSpPr>
        <p:spPr bwMode="auto">
          <a:xfrm>
            <a:off x="457922" y="1093075"/>
            <a:ext cx="8229600" cy="4825946"/>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en-US" dirty="0"/>
          </a:p>
        </p:txBody>
      </p:sp>
      <p:sp>
        <p:nvSpPr>
          <p:cNvPr id="4" name="Date Placeholder 3"/>
          <p:cNvSpPr>
            <a:spLocks noGrp="1"/>
          </p:cNvSpPr>
          <p:nvPr>
            <p:ph type="dt" sz="half" idx="2"/>
          </p:nvPr>
        </p:nvSpPr>
        <p:spPr>
          <a:xfrm>
            <a:off x="457920" y="6345007"/>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©Tahmina Ahmed</a:t>
            </a:r>
          </a:p>
          <a:p>
            <a:pPr defTabSz="414683" fontAlgn="base">
              <a:spcBef>
                <a:spcPct val="0"/>
              </a:spcBef>
              <a:spcAft>
                <a:spcPct val="0"/>
              </a:spcAft>
              <a:defRPr/>
            </a:pPr>
            <a:endParaRPr lang="en-GB" dirty="0"/>
          </a:p>
        </p:txBody>
      </p:sp>
      <p:sp>
        <p:nvSpPr>
          <p:cNvPr id="5" name="Footer Placeholder 4"/>
          <p:cNvSpPr>
            <a:spLocks noGrp="1"/>
          </p:cNvSpPr>
          <p:nvPr>
            <p:ph type="ftr" sz="quarter" idx="3"/>
          </p:nvPr>
        </p:nvSpPr>
        <p:spPr>
          <a:xfrm>
            <a:off x="2772156" y="6344167"/>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a:ea typeface="ＭＳ Ｐゴシック" pitchFamily="34" charset="-128"/>
              </a:rPr>
              <a:t>World-Leading Research with Real-World Impact!</a:t>
            </a:r>
            <a:endParaRPr lang="en-US" dirty="0">
              <a:ea typeface="ＭＳ Ｐゴシック" pitchFamily="34" charset="-128"/>
            </a:endParaRPr>
          </a:p>
        </p:txBody>
      </p:sp>
      <p:pic>
        <p:nvPicPr>
          <p:cNvPr id="4102" name="Picture 9" descr="UTSAGifBlue.gif"/>
          <p:cNvPicPr>
            <a:picLocks noChangeAspect="1"/>
          </p:cNvPicPr>
          <p:nvPr/>
        </p:nvPicPr>
        <p:blipFill>
          <a:blip r:embed="rId13" cstate="print"/>
          <a:srcRect/>
          <a:stretch>
            <a:fillRect/>
          </a:stretch>
        </p:blipFill>
        <p:spPr bwMode="auto">
          <a:xfrm>
            <a:off x="7662242" y="276511"/>
            <a:ext cx="1310400" cy="429165"/>
          </a:xfrm>
          <a:prstGeom prst="rect">
            <a:avLst/>
          </a:prstGeom>
          <a:noFill/>
          <a:ln w="9525">
            <a:noFill/>
            <a:miter lim="800000"/>
            <a:headEnd/>
            <a:tailEnd/>
          </a:ln>
        </p:spPr>
      </p:pic>
      <p:sp>
        <p:nvSpPr>
          <p:cNvPr id="9" name="Line 8"/>
          <p:cNvSpPr>
            <a:spLocks noChangeShapeType="1"/>
          </p:cNvSpPr>
          <p:nvPr userDrawn="1"/>
        </p:nvSpPr>
        <p:spPr bwMode="auto">
          <a:xfrm>
            <a:off x="2292480" y="777083"/>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a:solidFill>
                <a:prstClr val="black"/>
              </a:solidFill>
              <a:latin typeface="Arial" charset="0"/>
              <a:ea typeface="ＭＳ Ｐゴシック" pitchFamily="34" charset="-128"/>
            </a:endParaRPr>
          </a:p>
        </p:txBody>
      </p:sp>
      <p:sp>
        <p:nvSpPr>
          <p:cNvPr id="10"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a:solidFill>
                <a:prstClr val="black"/>
              </a:solidFill>
              <a:latin typeface="Arial" charset="0"/>
              <a:ea typeface="ＭＳ Ｐゴシック" pitchFamily="34" charset="-128"/>
            </a:endParaRPr>
          </a:p>
        </p:txBody>
      </p:sp>
      <p:sp>
        <p:nvSpPr>
          <p:cNvPr id="13" name="Slide Number Placeholder 5"/>
          <p:cNvSpPr>
            <a:spLocks noGrp="1"/>
          </p:cNvSpPr>
          <p:nvPr>
            <p:ph type="sldNum" sz="quarter" idx="4"/>
          </p:nvPr>
        </p:nvSpPr>
        <p:spPr>
          <a:xfrm>
            <a:off x="6723360" y="6344167"/>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a:t>
            </a:fld>
            <a:endParaRPr lang="en-GB"/>
          </a:p>
        </p:txBody>
      </p:sp>
      <p:pic>
        <p:nvPicPr>
          <p:cNvPr id="11" name="Picture 13" descr="ICS_Medium.png"/>
          <p:cNvPicPr>
            <a:picLocks noChangeAspect="1"/>
          </p:cNvPicPr>
          <p:nvPr/>
        </p:nvPicPr>
        <p:blipFill>
          <a:blip r:embed="rId14" cstate="print"/>
          <a:srcRect/>
          <a:stretch>
            <a:fillRect/>
          </a:stretch>
        </p:blipFill>
        <p:spPr bwMode="auto">
          <a:xfrm>
            <a:off x="467588" y="97951"/>
            <a:ext cx="1184428" cy="735898"/>
          </a:xfrm>
          <a:prstGeom prst="rect">
            <a:avLst/>
          </a:prstGeom>
          <a:noFill/>
          <a:ln w="9525">
            <a:noFill/>
            <a:miter lim="800000"/>
            <a:headEnd/>
            <a:tailEnd/>
          </a:ln>
        </p:spPr>
      </p:pic>
      <p:sp>
        <p:nvSpPr>
          <p:cNvPr id="14" name="Line 9"/>
          <p:cNvSpPr>
            <a:spLocks noChangeShapeType="1"/>
          </p:cNvSpPr>
          <p:nvPr userDrawn="1"/>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a:solidFill>
                <a:prstClr val="black"/>
              </a:solidFill>
              <a:latin typeface="Arial" charset="0"/>
              <a:ea typeface="ＭＳ Ｐゴシック" pitchFamily="34" charset="-128"/>
            </a:endParaRPr>
          </a:p>
        </p:txBody>
      </p:sp>
      <p:pic>
        <p:nvPicPr>
          <p:cNvPr id="15" name="Picture 9" descr="UTSAGifBlue.gif"/>
          <p:cNvPicPr>
            <a:picLocks noChangeAspect="1"/>
          </p:cNvPicPr>
          <p:nvPr userDrawn="1"/>
        </p:nvPicPr>
        <p:blipFill>
          <a:blip r:embed="rId13" cstate="print"/>
          <a:srcRect/>
          <a:stretch>
            <a:fillRect/>
          </a:stretch>
        </p:blipFill>
        <p:spPr bwMode="auto">
          <a:xfrm>
            <a:off x="7662242" y="276511"/>
            <a:ext cx="1310400" cy="429165"/>
          </a:xfrm>
          <a:prstGeom prst="rect">
            <a:avLst/>
          </a:prstGeom>
          <a:noFill/>
          <a:ln w="9525">
            <a:noFill/>
            <a:miter lim="800000"/>
            <a:headEnd/>
            <a:tailEnd/>
          </a:ln>
        </p:spPr>
      </p:pic>
    </p:spTree>
    <p:extLst>
      <p:ext uri="{BB962C8B-B14F-4D97-AF65-F5344CB8AC3E}">
        <p14:creationId xmlns:p14="http://schemas.microsoft.com/office/powerpoint/2010/main" val="217783404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ctr" rtl="0" eaLnBrk="1" fontAlgn="base" hangingPunct="1">
        <a:spcBef>
          <a:spcPct val="0"/>
        </a:spcBef>
        <a:spcAft>
          <a:spcPct val="0"/>
        </a:spcAft>
        <a:defRPr sz="2903" b="1" kern="1200">
          <a:solidFill>
            <a:srgbClr val="131F49"/>
          </a:solidFill>
          <a:latin typeface="+mj-lt"/>
          <a:ea typeface="ＭＳ Ｐゴシック" charset="-128"/>
          <a:cs typeface="ＭＳ Ｐゴシック" charset="-128"/>
        </a:defRPr>
      </a:lvl1pPr>
      <a:lvl2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2pPr>
      <a:lvl3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3pPr>
      <a:lvl4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4pPr>
      <a:lvl5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5pPr>
      <a:lvl6pPr marL="414683" algn="ctr" rtl="0" eaLnBrk="1" fontAlgn="base" hangingPunct="1">
        <a:spcBef>
          <a:spcPct val="0"/>
        </a:spcBef>
        <a:spcAft>
          <a:spcPct val="0"/>
        </a:spcAft>
        <a:defRPr sz="3991">
          <a:solidFill>
            <a:schemeClr val="tx1"/>
          </a:solidFill>
          <a:latin typeface="Calibri" pitchFamily="34" charset="0"/>
        </a:defRPr>
      </a:lvl6pPr>
      <a:lvl7pPr marL="829366" algn="ctr" rtl="0" eaLnBrk="1" fontAlgn="base" hangingPunct="1">
        <a:spcBef>
          <a:spcPct val="0"/>
        </a:spcBef>
        <a:spcAft>
          <a:spcPct val="0"/>
        </a:spcAft>
        <a:defRPr sz="3991">
          <a:solidFill>
            <a:schemeClr val="tx1"/>
          </a:solidFill>
          <a:latin typeface="Calibri" pitchFamily="34" charset="0"/>
        </a:defRPr>
      </a:lvl7pPr>
      <a:lvl8pPr marL="1244049" algn="ctr" rtl="0" eaLnBrk="1" fontAlgn="base" hangingPunct="1">
        <a:spcBef>
          <a:spcPct val="0"/>
        </a:spcBef>
        <a:spcAft>
          <a:spcPct val="0"/>
        </a:spcAft>
        <a:defRPr sz="3991">
          <a:solidFill>
            <a:schemeClr val="tx1"/>
          </a:solidFill>
          <a:latin typeface="Calibri" pitchFamily="34" charset="0"/>
        </a:defRPr>
      </a:lvl8pPr>
      <a:lvl9pPr marL="1658732" algn="ctr" rtl="0" eaLnBrk="1" fontAlgn="base" hangingPunct="1">
        <a:spcBef>
          <a:spcPct val="0"/>
        </a:spcBef>
        <a:spcAft>
          <a:spcPct val="0"/>
        </a:spcAft>
        <a:defRPr sz="3991">
          <a:solidFill>
            <a:schemeClr val="tx1"/>
          </a:solidFill>
          <a:latin typeface="Calibri" pitchFamily="34" charset="0"/>
        </a:defRPr>
      </a:lvl9pPr>
    </p:titleStyle>
    <p:bodyStyle>
      <a:lvl1pPr marL="311013" indent="-311013" algn="l" rtl="0" eaLnBrk="1" fontAlgn="base" hangingPunct="1">
        <a:spcBef>
          <a:spcPct val="20000"/>
        </a:spcBef>
        <a:spcAft>
          <a:spcPct val="0"/>
        </a:spcAft>
        <a:buFont typeface="Wingdings" pitchFamily="2" charset="2"/>
        <a:buChar char="Ø"/>
        <a:defRPr sz="2903" kern="1200">
          <a:solidFill>
            <a:schemeClr val="tx1"/>
          </a:solidFill>
          <a:latin typeface="+mn-lt"/>
          <a:ea typeface="ＭＳ Ｐゴシック" charset="-128"/>
          <a:cs typeface="ＭＳ Ｐゴシック" charset="-128"/>
        </a:defRPr>
      </a:lvl1pPr>
      <a:lvl2pPr marL="673860" indent="-259178" algn="l" rtl="0" eaLnBrk="1" fontAlgn="base" hangingPunct="1">
        <a:spcBef>
          <a:spcPct val="20000"/>
        </a:spcBef>
        <a:spcAft>
          <a:spcPct val="0"/>
        </a:spcAft>
        <a:buFont typeface="Wingdings" pitchFamily="2" charset="2"/>
        <a:buChar char="v"/>
        <a:defRPr sz="2540" kern="1200">
          <a:solidFill>
            <a:schemeClr val="tx2"/>
          </a:solidFill>
          <a:latin typeface="+mn-lt"/>
          <a:ea typeface="ＭＳ Ｐゴシック" charset="-128"/>
          <a:cs typeface="+mn-cs"/>
        </a:defRPr>
      </a:lvl2pPr>
      <a:lvl3pPr marL="1036707" indent="-207341" algn="l" rtl="0" eaLnBrk="1" fontAlgn="base" hangingPunct="1">
        <a:spcBef>
          <a:spcPct val="20000"/>
        </a:spcBef>
        <a:spcAft>
          <a:spcPct val="0"/>
        </a:spcAft>
        <a:buFont typeface="Courier New" pitchFamily="49" charset="0"/>
        <a:buChar char="o"/>
        <a:defRPr sz="2177" kern="1200">
          <a:solidFill>
            <a:schemeClr val="accent1"/>
          </a:solidFill>
          <a:latin typeface="+mn-lt"/>
          <a:ea typeface="ＭＳ Ｐゴシック" charset="-128"/>
          <a:cs typeface="+mn-cs"/>
        </a:defRPr>
      </a:lvl3pPr>
      <a:lvl4pPr marL="1451391" indent="-207341" algn="l" rtl="0" eaLnBrk="1" fontAlgn="base" hangingPunct="1">
        <a:spcBef>
          <a:spcPct val="20000"/>
        </a:spcBef>
        <a:spcAft>
          <a:spcPct val="0"/>
        </a:spcAft>
        <a:buFont typeface="Wingdings" pitchFamily="2" charset="2"/>
        <a:buChar char="§"/>
        <a:defRPr sz="1814" kern="1200">
          <a:solidFill>
            <a:schemeClr val="accent4"/>
          </a:solidFill>
          <a:latin typeface="+mn-lt"/>
          <a:ea typeface="ＭＳ Ｐゴシック" charset="-128"/>
          <a:cs typeface="+mn-cs"/>
        </a:defRPr>
      </a:lvl4pPr>
      <a:lvl5pPr marL="1866074" indent="-207341" algn="l" rtl="0" eaLnBrk="1" fontAlgn="base" hangingPunct="1">
        <a:spcBef>
          <a:spcPct val="20000"/>
        </a:spcBef>
        <a:spcAft>
          <a:spcPct val="0"/>
        </a:spcAft>
        <a:buFont typeface="Arial" charset="0"/>
        <a:buChar char="»"/>
        <a:defRPr sz="1814" kern="1200">
          <a:solidFill>
            <a:schemeClr val="accent6">
              <a:lumMod val="75000"/>
            </a:schemeClr>
          </a:solidFill>
          <a:latin typeface="+mn-lt"/>
          <a:ea typeface="ＭＳ Ｐゴシック" charset="-128"/>
          <a:cs typeface="+mn-cs"/>
        </a:defRPr>
      </a:lvl5pPr>
      <a:lvl6pPr marL="2280758" indent="-207341" algn="l" defTabSz="829366" rtl="0" eaLnBrk="1" latinLnBrk="0" hangingPunct="1">
        <a:spcBef>
          <a:spcPct val="20000"/>
        </a:spcBef>
        <a:buFont typeface="Arial" pitchFamily="34" charset="0"/>
        <a:buChar char="•"/>
        <a:defRPr sz="1814" kern="1200">
          <a:solidFill>
            <a:schemeClr val="tx1"/>
          </a:solidFill>
          <a:latin typeface="+mn-lt"/>
          <a:ea typeface="+mn-ea"/>
          <a:cs typeface="+mn-cs"/>
        </a:defRPr>
      </a:lvl6pPr>
      <a:lvl7pPr marL="2695440" indent="-207341" algn="l" defTabSz="829366" rtl="0" eaLnBrk="1" latinLnBrk="0" hangingPunct="1">
        <a:spcBef>
          <a:spcPct val="20000"/>
        </a:spcBef>
        <a:buFont typeface="Arial" pitchFamily="34" charset="0"/>
        <a:buChar char="•"/>
        <a:defRPr sz="1814" kern="1200">
          <a:solidFill>
            <a:schemeClr val="tx1"/>
          </a:solidFill>
          <a:latin typeface="+mn-lt"/>
          <a:ea typeface="+mn-ea"/>
          <a:cs typeface="+mn-cs"/>
        </a:defRPr>
      </a:lvl7pPr>
      <a:lvl8pPr marL="3110124" indent="-207341" algn="l" defTabSz="829366" rtl="0" eaLnBrk="1" latinLnBrk="0" hangingPunct="1">
        <a:spcBef>
          <a:spcPct val="20000"/>
        </a:spcBef>
        <a:buFont typeface="Arial" pitchFamily="34" charset="0"/>
        <a:buChar char="•"/>
        <a:defRPr sz="1814" kern="1200">
          <a:solidFill>
            <a:schemeClr val="tx1"/>
          </a:solidFill>
          <a:latin typeface="+mn-lt"/>
          <a:ea typeface="+mn-ea"/>
          <a:cs typeface="+mn-cs"/>
        </a:defRPr>
      </a:lvl8pPr>
      <a:lvl9pPr marL="3524806" indent="-207341" algn="l" defTabSz="829366" rtl="0" eaLnBrk="1" latinLnBrk="0" hangingPunct="1">
        <a:spcBef>
          <a:spcPct val="20000"/>
        </a:spcBef>
        <a:buFont typeface="Arial" pitchFamily="34" charset="0"/>
        <a:buChar char="•"/>
        <a:defRPr sz="1814" kern="1200">
          <a:solidFill>
            <a:schemeClr val="tx1"/>
          </a:solidFill>
          <a:latin typeface="+mn-lt"/>
          <a:ea typeface="+mn-ea"/>
          <a:cs typeface="+mn-cs"/>
        </a:defRPr>
      </a:lvl9pPr>
    </p:bodyStyle>
    <p:otherStyle>
      <a:defPPr>
        <a:defRPr lang="en-US"/>
      </a:defPPr>
      <a:lvl1pPr marL="0" algn="l" defTabSz="829366" rtl="0" eaLnBrk="1" latinLnBrk="0" hangingPunct="1">
        <a:defRPr sz="1633" kern="1200">
          <a:solidFill>
            <a:schemeClr val="tx1"/>
          </a:solidFill>
          <a:latin typeface="+mn-lt"/>
          <a:ea typeface="+mn-ea"/>
          <a:cs typeface="+mn-cs"/>
        </a:defRPr>
      </a:lvl1pPr>
      <a:lvl2pPr marL="414683" algn="l" defTabSz="829366" rtl="0" eaLnBrk="1" latinLnBrk="0" hangingPunct="1">
        <a:defRPr sz="1633" kern="1200">
          <a:solidFill>
            <a:schemeClr val="tx1"/>
          </a:solidFill>
          <a:latin typeface="+mn-lt"/>
          <a:ea typeface="+mn-ea"/>
          <a:cs typeface="+mn-cs"/>
        </a:defRPr>
      </a:lvl2pPr>
      <a:lvl3pPr marL="829366" algn="l" defTabSz="829366" rtl="0" eaLnBrk="1" latinLnBrk="0" hangingPunct="1">
        <a:defRPr sz="1633" kern="1200">
          <a:solidFill>
            <a:schemeClr val="tx1"/>
          </a:solidFill>
          <a:latin typeface="+mn-lt"/>
          <a:ea typeface="+mn-ea"/>
          <a:cs typeface="+mn-cs"/>
        </a:defRPr>
      </a:lvl3pPr>
      <a:lvl4pPr marL="1244049" algn="l" defTabSz="829366" rtl="0" eaLnBrk="1" latinLnBrk="0" hangingPunct="1">
        <a:defRPr sz="1633" kern="1200">
          <a:solidFill>
            <a:schemeClr val="tx1"/>
          </a:solidFill>
          <a:latin typeface="+mn-lt"/>
          <a:ea typeface="+mn-ea"/>
          <a:cs typeface="+mn-cs"/>
        </a:defRPr>
      </a:lvl4pPr>
      <a:lvl5pPr marL="1658732" algn="l" defTabSz="829366" rtl="0" eaLnBrk="1" latinLnBrk="0" hangingPunct="1">
        <a:defRPr sz="1633" kern="1200">
          <a:solidFill>
            <a:schemeClr val="tx1"/>
          </a:solidFill>
          <a:latin typeface="+mn-lt"/>
          <a:ea typeface="+mn-ea"/>
          <a:cs typeface="+mn-cs"/>
        </a:defRPr>
      </a:lvl5pPr>
      <a:lvl6pPr marL="2073416" algn="l" defTabSz="829366" rtl="0" eaLnBrk="1" latinLnBrk="0" hangingPunct="1">
        <a:defRPr sz="1633" kern="1200">
          <a:solidFill>
            <a:schemeClr val="tx1"/>
          </a:solidFill>
          <a:latin typeface="+mn-lt"/>
          <a:ea typeface="+mn-ea"/>
          <a:cs typeface="+mn-cs"/>
        </a:defRPr>
      </a:lvl6pPr>
      <a:lvl7pPr marL="2488099" algn="l" defTabSz="829366" rtl="0" eaLnBrk="1" latinLnBrk="0" hangingPunct="1">
        <a:defRPr sz="1633" kern="1200">
          <a:solidFill>
            <a:schemeClr val="tx1"/>
          </a:solidFill>
          <a:latin typeface="+mn-lt"/>
          <a:ea typeface="+mn-ea"/>
          <a:cs typeface="+mn-cs"/>
        </a:defRPr>
      </a:lvl7pPr>
      <a:lvl8pPr marL="2902782" algn="l" defTabSz="829366" rtl="0" eaLnBrk="1" latinLnBrk="0" hangingPunct="1">
        <a:defRPr sz="1633" kern="1200">
          <a:solidFill>
            <a:schemeClr val="tx1"/>
          </a:solidFill>
          <a:latin typeface="+mn-lt"/>
          <a:ea typeface="+mn-ea"/>
          <a:cs typeface="+mn-cs"/>
        </a:defRPr>
      </a:lvl8pPr>
      <a:lvl9pPr marL="3317465" algn="l" defTabSz="829366" rtl="0" eaLnBrk="1" latinLnBrk="0" hangingPunct="1">
        <a:defRPr sz="163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2088612" y="51846"/>
            <a:ext cx="5177221" cy="626466"/>
          </a:xfrm>
          <a:prstGeom prst="rect">
            <a:avLst/>
          </a:prstGeom>
          <a:noFill/>
          <a:ln w="9525">
            <a:noFill/>
            <a:miter lim="800000"/>
            <a:headEnd/>
            <a:tailEnd/>
          </a:ln>
        </p:spPr>
        <p:txBody>
          <a:bodyPr vert="horz" wrap="square" lIns="91430" tIns="45716" rIns="91430" bIns="45716" numCol="1" anchor="ctr" anchorCtr="0" compatLnSpc="1">
            <a:prstTxWarp prst="textNoShape">
              <a:avLst/>
            </a:prstTxWarp>
          </a:bodyPr>
          <a:lstStyle/>
          <a:p>
            <a:pPr lvl="0"/>
            <a:r>
              <a:rPr lang="en-US" altLang="zh-CN" dirty="0"/>
              <a:t>Click to edit Master title style</a:t>
            </a:r>
            <a:endParaRPr lang="en-US" dirty="0"/>
          </a:p>
        </p:txBody>
      </p:sp>
      <p:sp>
        <p:nvSpPr>
          <p:cNvPr id="4099" name="Text Placeholder 2"/>
          <p:cNvSpPr>
            <a:spLocks noGrp="1"/>
          </p:cNvSpPr>
          <p:nvPr>
            <p:ph type="body" idx="1"/>
          </p:nvPr>
        </p:nvSpPr>
        <p:spPr bwMode="auto">
          <a:xfrm>
            <a:off x="457922" y="1093075"/>
            <a:ext cx="8229600" cy="4825946"/>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en-US" dirty="0"/>
          </a:p>
        </p:txBody>
      </p:sp>
      <p:sp>
        <p:nvSpPr>
          <p:cNvPr id="4" name="Date Placeholder 3"/>
          <p:cNvSpPr>
            <a:spLocks noGrp="1"/>
          </p:cNvSpPr>
          <p:nvPr>
            <p:ph type="dt" sz="half" idx="2"/>
          </p:nvPr>
        </p:nvSpPr>
        <p:spPr>
          <a:xfrm>
            <a:off x="457920" y="6345007"/>
            <a:ext cx="2132640" cy="364358"/>
          </a:xfrm>
          <a:prstGeom prst="rect">
            <a:avLst/>
          </a:prstGeom>
        </p:spPr>
        <p:txBody>
          <a:bodyPr vert="horz" wrap="square" lIns="91430" tIns="45716" rIns="91430" bIns="45716" numCol="1" anchor="ctr" anchorCtr="0" compatLnSpc="1">
            <a:prstTxWarp prst="textNoShape">
              <a:avLst/>
            </a:prstTxWarp>
          </a:bodyPr>
          <a:lstStyle>
            <a:lvl1pP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r>
              <a:rPr lang="en-US"/>
              <a:t>©Tahmina Ahmed</a:t>
            </a:r>
          </a:p>
          <a:p>
            <a:pPr defTabSz="414683" fontAlgn="base">
              <a:spcBef>
                <a:spcPct val="0"/>
              </a:spcBef>
              <a:spcAft>
                <a:spcPct val="0"/>
              </a:spcAft>
              <a:defRPr/>
            </a:pPr>
            <a:endParaRPr lang="en-GB" dirty="0"/>
          </a:p>
        </p:txBody>
      </p:sp>
      <p:sp>
        <p:nvSpPr>
          <p:cNvPr id="5" name="Footer Placeholder 4"/>
          <p:cNvSpPr>
            <a:spLocks noGrp="1"/>
          </p:cNvSpPr>
          <p:nvPr>
            <p:ph type="ftr" sz="quarter" idx="3"/>
          </p:nvPr>
        </p:nvSpPr>
        <p:spPr>
          <a:xfrm>
            <a:off x="2772156" y="6344167"/>
            <a:ext cx="3781284" cy="364359"/>
          </a:xfrm>
          <a:prstGeom prst="rect">
            <a:avLst/>
          </a:prstGeom>
        </p:spPr>
        <p:txBody>
          <a:bodyPr vert="horz" wrap="square" lIns="91430" tIns="45716" rIns="91430" bIns="45716" numCol="1" anchor="ctr" anchorCtr="0" compatLnSpc="1">
            <a:prstTxWarp prst="textNoShape">
              <a:avLst/>
            </a:prstTxWarp>
          </a:bodyPr>
          <a:lstStyle>
            <a:lvl1pPr algn="ctr" hangingPunct="0">
              <a:buClr>
                <a:srgbClr val="000000"/>
              </a:buClr>
              <a:buSzPct val="45000"/>
              <a:buFont typeface="Wingdings" pitchFamily="2" charset="2"/>
              <a:buNone/>
              <a:defRPr sz="1270">
                <a:solidFill>
                  <a:srgbClr val="131F49"/>
                </a:solidFill>
                <a:latin typeface="Arial" pitchFamily="34" charset="0"/>
              </a:defRPr>
            </a:lvl1pPr>
          </a:lstStyle>
          <a:p>
            <a:pPr defTabSz="414683" fontAlgn="base">
              <a:spcBef>
                <a:spcPct val="0"/>
              </a:spcBef>
              <a:spcAft>
                <a:spcPct val="0"/>
              </a:spcAft>
              <a:defRPr/>
            </a:pPr>
            <a:r>
              <a:rPr lang="en-US">
                <a:ea typeface="ＭＳ Ｐゴシック" pitchFamily="34" charset="-128"/>
              </a:rPr>
              <a:t>World-Leading Research with Real-World Impact!</a:t>
            </a:r>
            <a:endParaRPr lang="en-US" dirty="0">
              <a:ea typeface="ＭＳ Ｐゴシック" pitchFamily="34" charset="-128"/>
            </a:endParaRPr>
          </a:p>
        </p:txBody>
      </p:sp>
      <p:pic>
        <p:nvPicPr>
          <p:cNvPr id="4102" name="Picture 9" descr="UTSAGifBlue.gif"/>
          <p:cNvPicPr>
            <a:picLocks noChangeAspect="1"/>
          </p:cNvPicPr>
          <p:nvPr/>
        </p:nvPicPr>
        <p:blipFill>
          <a:blip r:embed="rId13" cstate="print"/>
          <a:srcRect/>
          <a:stretch>
            <a:fillRect/>
          </a:stretch>
        </p:blipFill>
        <p:spPr bwMode="auto">
          <a:xfrm>
            <a:off x="7662242" y="276511"/>
            <a:ext cx="1310400" cy="429165"/>
          </a:xfrm>
          <a:prstGeom prst="rect">
            <a:avLst/>
          </a:prstGeom>
          <a:noFill/>
          <a:ln w="9525">
            <a:noFill/>
            <a:miter lim="800000"/>
            <a:headEnd/>
            <a:tailEnd/>
          </a:ln>
        </p:spPr>
      </p:pic>
      <p:sp>
        <p:nvSpPr>
          <p:cNvPr id="9" name="Line 8"/>
          <p:cNvSpPr>
            <a:spLocks noChangeShapeType="1"/>
          </p:cNvSpPr>
          <p:nvPr userDrawn="1"/>
        </p:nvSpPr>
        <p:spPr bwMode="auto">
          <a:xfrm>
            <a:off x="2292480" y="777083"/>
            <a:ext cx="4769280" cy="1441"/>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a:solidFill>
                <a:prstClr val="black"/>
              </a:solidFill>
              <a:latin typeface="Arial" charset="0"/>
              <a:ea typeface="ＭＳ Ｐゴシック" pitchFamily="34" charset="-128"/>
            </a:endParaRPr>
          </a:p>
        </p:txBody>
      </p:sp>
      <p:sp>
        <p:nvSpPr>
          <p:cNvPr id="10" name="Line 9"/>
          <p:cNvSpPr>
            <a:spLocks noChangeShapeType="1"/>
          </p:cNvSpPr>
          <p:nvPr/>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lstStyle/>
          <a:p>
            <a:pPr defTabSz="414683" fontAlgn="base" hangingPunct="0">
              <a:spcBef>
                <a:spcPct val="0"/>
              </a:spcBef>
              <a:spcAft>
                <a:spcPct val="0"/>
              </a:spcAft>
              <a:buClr>
                <a:srgbClr val="000000"/>
              </a:buClr>
              <a:buSzPct val="45000"/>
              <a:buFont typeface="Wingdings" charset="2"/>
              <a:buNone/>
              <a:defRPr/>
            </a:pPr>
            <a:endParaRPr lang="en-US" sz="1633">
              <a:solidFill>
                <a:prstClr val="black"/>
              </a:solidFill>
              <a:latin typeface="Arial" charset="0"/>
              <a:ea typeface="ＭＳ Ｐゴシック" pitchFamily="34" charset="-128"/>
            </a:endParaRPr>
          </a:p>
        </p:txBody>
      </p:sp>
      <p:sp>
        <p:nvSpPr>
          <p:cNvPr id="13" name="Slide Number Placeholder 5"/>
          <p:cNvSpPr>
            <a:spLocks noGrp="1"/>
          </p:cNvSpPr>
          <p:nvPr>
            <p:ph type="sldNum" sz="quarter" idx="4"/>
          </p:nvPr>
        </p:nvSpPr>
        <p:spPr>
          <a:xfrm>
            <a:off x="6723360" y="6344167"/>
            <a:ext cx="1964160" cy="364359"/>
          </a:xfrm>
          <a:prstGeom prst="rect">
            <a:avLst/>
          </a:prstGeom>
        </p:spPr>
        <p:txBody>
          <a:bodyPr vert="horz" wrap="square" lIns="91430" tIns="45716" rIns="91430" bIns="45716" numCol="1" anchor="ctr" anchorCtr="0" compatLnSpc="1">
            <a:prstTxWarp prst="textNoShape">
              <a:avLst/>
            </a:prstTxWarp>
          </a:bodyPr>
          <a:lstStyle>
            <a:lvl1pPr algn="r" hangingPunct="0">
              <a:buClr>
                <a:srgbClr val="000000"/>
              </a:buClr>
              <a:buSzPct val="45000"/>
              <a:buFont typeface="Wingdings" pitchFamily="2" charset="2"/>
              <a:buNone/>
              <a:defRPr sz="1089">
                <a:solidFill>
                  <a:srgbClr val="131F49"/>
                </a:solidFill>
                <a:latin typeface="Arial" pitchFamily="34" charset="0"/>
                <a:ea typeface="ＭＳ Ｐゴシック" charset="-128"/>
              </a:defRPr>
            </a:lvl1pPr>
          </a:lstStyle>
          <a:p>
            <a:pPr defTabSz="414683" fontAlgn="base">
              <a:spcBef>
                <a:spcPct val="0"/>
              </a:spcBef>
              <a:spcAft>
                <a:spcPct val="0"/>
              </a:spcAft>
              <a:defRPr/>
            </a:pPr>
            <a:fld id="{7084A2E2-4245-4880-AA04-A3886BD21EE2}" type="slidenum">
              <a:rPr lang="en-GB" smtClean="0"/>
              <a:pPr defTabSz="414683" fontAlgn="base">
                <a:spcBef>
                  <a:spcPct val="0"/>
                </a:spcBef>
                <a:spcAft>
                  <a:spcPct val="0"/>
                </a:spcAft>
                <a:defRPr/>
              </a:pPr>
              <a:t>‹#›</a:t>
            </a:fld>
            <a:endParaRPr lang="en-GB"/>
          </a:p>
        </p:txBody>
      </p:sp>
      <p:pic>
        <p:nvPicPr>
          <p:cNvPr id="11" name="Picture 13" descr="ICS_Medium.png"/>
          <p:cNvPicPr>
            <a:picLocks noChangeAspect="1"/>
          </p:cNvPicPr>
          <p:nvPr/>
        </p:nvPicPr>
        <p:blipFill>
          <a:blip r:embed="rId14" cstate="print"/>
          <a:srcRect/>
          <a:stretch>
            <a:fillRect/>
          </a:stretch>
        </p:blipFill>
        <p:spPr bwMode="auto">
          <a:xfrm>
            <a:off x="467588" y="97951"/>
            <a:ext cx="1184428" cy="735898"/>
          </a:xfrm>
          <a:prstGeom prst="rect">
            <a:avLst/>
          </a:prstGeom>
          <a:noFill/>
          <a:ln w="9525">
            <a:noFill/>
            <a:miter lim="800000"/>
            <a:headEnd/>
            <a:tailEnd/>
          </a:ln>
        </p:spPr>
      </p:pic>
      <p:sp>
        <p:nvSpPr>
          <p:cNvPr id="14" name="Line 9"/>
          <p:cNvSpPr>
            <a:spLocks noChangeShapeType="1"/>
          </p:cNvSpPr>
          <p:nvPr userDrawn="1"/>
        </p:nvSpPr>
        <p:spPr bwMode="auto">
          <a:xfrm>
            <a:off x="452160" y="6179690"/>
            <a:ext cx="8256960" cy="1440"/>
          </a:xfrm>
          <a:prstGeom prst="line">
            <a:avLst/>
          </a:prstGeom>
          <a:noFill/>
          <a:ln w="54720">
            <a:solidFill>
              <a:srgbClr val="FF950E"/>
            </a:solidFill>
            <a:round/>
            <a:headEnd/>
            <a:tailEnd/>
          </a:ln>
          <a:effectLst/>
        </p:spPr>
        <p:txBody>
          <a:bodyPr lIns="82935" tIns="41468" rIns="82935" bIns="41468" anchor="ctr"/>
          <a:lstStyle/>
          <a:p>
            <a:pPr defTabSz="414683" fontAlgn="base" hangingPunct="0">
              <a:spcBef>
                <a:spcPct val="0"/>
              </a:spcBef>
              <a:spcAft>
                <a:spcPct val="0"/>
              </a:spcAft>
              <a:buClr>
                <a:srgbClr val="000000"/>
              </a:buClr>
              <a:buSzPct val="45000"/>
              <a:buFont typeface="Wingdings" charset="2"/>
              <a:buNone/>
              <a:defRPr/>
            </a:pPr>
            <a:endParaRPr lang="en-US" sz="1633">
              <a:solidFill>
                <a:prstClr val="black"/>
              </a:solidFill>
              <a:latin typeface="Arial" charset="0"/>
              <a:ea typeface="ＭＳ Ｐゴシック" pitchFamily="34" charset="-128"/>
            </a:endParaRPr>
          </a:p>
        </p:txBody>
      </p:sp>
      <p:pic>
        <p:nvPicPr>
          <p:cNvPr id="15" name="Picture 9" descr="UTSAGifBlue.gif"/>
          <p:cNvPicPr>
            <a:picLocks noChangeAspect="1"/>
          </p:cNvPicPr>
          <p:nvPr userDrawn="1"/>
        </p:nvPicPr>
        <p:blipFill>
          <a:blip r:embed="rId13" cstate="print"/>
          <a:srcRect/>
          <a:stretch>
            <a:fillRect/>
          </a:stretch>
        </p:blipFill>
        <p:spPr bwMode="auto">
          <a:xfrm>
            <a:off x="7662242" y="276511"/>
            <a:ext cx="1310400" cy="429165"/>
          </a:xfrm>
          <a:prstGeom prst="rect">
            <a:avLst/>
          </a:prstGeom>
          <a:noFill/>
          <a:ln w="9525">
            <a:noFill/>
            <a:miter lim="800000"/>
            <a:headEnd/>
            <a:tailEnd/>
          </a:ln>
        </p:spPr>
      </p:pic>
    </p:spTree>
    <p:extLst>
      <p:ext uri="{BB962C8B-B14F-4D97-AF65-F5344CB8AC3E}">
        <p14:creationId xmlns:p14="http://schemas.microsoft.com/office/powerpoint/2010/main" val="318948519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p:txStyles>
    <p:titleStyle>
      <a:lvl1pPr algn="ctr" rtl="0" eaLnBrk="1" fontAlgn="base" hangingPunct="1">
        <a:spcBef>
          <a:spcPct val="0"/>
        </a:spcBef>
        <a:spcAft>
          <a:spcPct val="0"/>
        </a:spcAft>
        <a:defRPr sz="2903" b="1" kern="1200">
          <a:solidFill>
            <a:srgbClr val="131F49"/>
          </a:solidFill>
          <a:latin typeface="+mj-lt"/>
          <a:ea typeface="ＭＳ Ｐゴシック" charset="-128"/>
          <a:cs typeface="ＭＳ Ｐゴシック" charset="-128"/>
        </a:defRPr>
      </a:lvl1pPr>
      <a:lvl2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2pPr>
      <a:lvl3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3pPr>
      <a:lvl4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4pPr>
      <a:lvl5pPr algn="ctr" rtl="0" eaLnBrk="1" fontAlgn="base" hangingPunct="1">
        <a:spcBef>
          <a:spcPct val="0"/>
        </a:spcBef>
        <a:spcAft>
          <a:spcPct val="0"/>
        </a:spcAft>
        <a:defRPr sz="2903">
          <a:solidFill>
            <a:schemeClr val="tx1"/>
          </a:solidFill>
          <a:latin typeface="Calibri" pitchFamily="34" charset="0"/>
          <a:ea typeface="ＭＳ Ｐゴシック" charset="-128"/>
          <a:cs typeface="ＭＳ Ｐゴシック" charset="-128"/>
        </a:defRPr>
      </a:lvl5pPr>
      <a:lvl6pPr marL="414683" algn="ctr" rtl="0" eaLnBrk="1" fontAlgn="base" hangingPunct="1">
        <a:spcBef>
          <a:spcPct val="0"/>
        </a:spcBef>
        <a:spcAft>
          <a:spcPct val="0"/>
        </a:spcAft>
        <a:defRPr sz="3991">
          <a:solidFill>
            <a:schemeClr val="tx1"/>
          </a:solidFill>
          <a:latin typeface="Calibri" pitchFamily="34" charset="0"/>
        </a:defRPr>
      </a:lvl6pPr>
      <a:lvl7pPr marL="829366" algn="ctr" rtl="0" eaLnBrk="1" fontAlgn="base" hangingPunct="1">
        <a:spcBef>
          <a:spcPct val="0"/>
        </a:spcBef>
        <a:spcAft>
          <a:spcPct val="0"/>
        </a:spcAft>
        <a:defRPr sz="3991">
          <a:solidFill>
            <a:schemeClr val="tx1"/>
          </a:solidFill>
          <a:latin typeface="Calibri" pitchFamily="34" charset="0"/>
        </a:defRPr>
      </a:lvl7pPr>
      <a:lvl8pPr marL="1244049" algn="ctr" rtl="0" eaLnBrk="1" fontAlgn="base" hangingPunct="1">
        <a:spcBef>
          <a:spcPct val="0"/>
        </a:spcBef>
        <a:spcAft>
          <a:spcPct val="0"/>
        </a:spcAft>
        <a:defRPr sz="3991">
          <a:solidFill>
            <a:schemeClr val="tx1"/>
          </a:solidFill>
          <a:latin typeface="Calibri" pitchFamily="34" charset="0"/>
        </a:defRPr>
      </a:lvl8pPr>
      <a:lvl9pPr marL="1658732" algn="ctr" rtl="0" eaLnBrk="1" fontAlgn="base" hangingPunct="1">
        <a:spcBef>
          <a:spcPct val="0"/>
        </a:spcBef>
        <a:spcAft>
          <a:spcPct val="0"/>
        </a:spcAft>
        <a:defRPr sz="3991">
          <a:solidFill>
            <a:schemeClr val="tx1"/>
          </a:solidFill>
          <a:latin typeface="Calibri" pitchFamily="34" charset="0"/>
        </a:defRPr>
      </a:lvl9pPr>
    </p:titleStyle>
    <p:bodyStyle>
      <a:lvl1pPr marL="311013" indent="-311013" algn="l" rtl="0" eaLnBrk="1" fontAlgn="base" hangingPunct="1">
        <a:spcBef>
          <a:spcPct val="20000"/>
        </a:spcBef>
        <a:spcAft>
          <a:spcPct val="0"/>
        </a:spcAft>
        <a:buFont typeface="Wingdings" pitchFamily="2" charset="2"/>
        <a:buChar char="Ø"/>
        <a:defRPr sz="2903" kern="1200">
          <a:solidFill>
            <a:schemeClr val="tx1"/>
          </a:solidFill>
          <a:latin typeface="+mn-lt"/>
          <a:ea typeface="ＭＳ Ｐゴシック" charset="-128"/>
          <a:cs typeface="ＭＳ Ｐゴシック" charset="-128"/>
        </a:defRPr>
      </a:lvl1pPr>
      <a:lvl2pPr marL="673860" indent="-259178" algn="l" rtl="0" eaLnBrk="1" fontAlgn="base" hangingPunct="1">
        <a:spcBef>
          <a:spcPct val="20000"/>
        </a:spcBef>
        <a:spcAft>
          <a:spcPct val="0"/>
        </a:spcAft>
        <a:buFont typeface="Wingdings" pitchFamily="2" charset="2"/>
        <a:buChar char="v"/>
        <a:defRPr sz="2540" kern="1200">
          <a:solidFill>
            <a:schemeClr val="tx2"/>
          </a:solidFill>
          <a:latin typeface="+mn-lt"/>
          <a:ea typeface="ＭＳ Ｐゴシック" charset="-128"/>
          <a:cs typeface="+mn-cs"/>
        </a:defRPr>
      </a:lvl2pPr>
      <a:lvl3pPr marL="1036707" indent="-207341" algn="l" rtl="0" eaLnBrk="1" fontAlgn="base" hangingPunct="1">
        <a:spcBef>
          <a:spcPct val="20000"/>
        </a:spcBef>
        <a:spcAft>
          <a:spcPct val="0"/>
        </a:spcAft>
        <a:buFont typeface="Courier New" pitchFamily="49" charset="0"/>
        <a:buChar char="o"/>
        <a:defRPr sz="2177" kern="1200">
          <a:solidFill>
            <a:schemeClr val="accent1"/>
          </a:solidFill>
          <a:latin typeface="+mn-lt"/>
          <a:ea typeface="ＭＳ Ｐゴシック" charset="-128"/>
          <a:cs typeface="+mn-cs"/>
        </a:defRPr>
      </a:lvl3pPr>
      <a:lvl4pPr marL="1451391" indent="-207341" algn="l" rtl="0" eaLnBrk="1" fontAlgn="base" hangingPunct="1">
        <a:spcBef>
          <a:spcPct val="20000"/>
        </a:spcBef>
        <a:spcAft>
          <a:spcPct val="0"/>
        </a:spcAft>
        <a:buFont typeface="Wingdings" pitchFamily="2" charset="2"/>
        <a:buChar char="§"/>
        <a:defRPr sz="1814" kern="1200">
          <a:solidFill>
            <a:schemeClr val="accent4"/>
          </a:solidFill>
          <a:latin typeface="+mn-lt"/>
          <a:ea typeface="ＭＳ Ｐゴシック" charset="-128"/>
          <a:cs typeface="+mn-cs"/>
        </a:defRPr>
      </a:lvl4pPr>
      <a:lvl5pPr marL="1866074" indent="-207341" algn="l" rtl="0" eaLnBrk="1" fontAlgn="base" hangingPunct="1">
        <a:spcBef>
          <a:spcPct val="20000"/>
        </a:spcBef>
        <a:spcAft>
          <a:spcPct val="0"/>
        </a:spcAft>
        <a:buFont typeface="Arial" charset="0"/>
        <a:buChar char="»"/>
        <a:defRPr sz="1814" kern="1200">
          <a:solidFill>
            <a:schemeClr val="accent6">
              <a:lumMod val="75000"/>
            </a:schemeClr>
          </a:solidFill>
          <a:latin typeface="+mn-lt"/>
          <a:ea typeface="ＭＳ Ｐゴシック" charset="-128"/>
          <a:cs typeface="+mn-cs"/>
        </a:defRPr>
      </a:lvl5pPr>
      <a:lvl6pPr marL="2280758" indent="-207341" algn="l" defTabSz="829366" rtl="0" eaLnBrk="1" latinLnBrk="0" hangingPunct="1">
        <a:spcBef>
          <a:spcPct val="20000"/>
        </a:spcBef>
        <a:buFont typeface="Arial" pitchFamily="34" charset="0"/>
        <a:buChar char="•"/>
        <a:defRPr sz="1814" kern="1200">
          <a:solidFill>
            <a:schemeClr val="tx1"/>
          </a:solidFill>
          <a:latin typeface="+mn-lt"/>
          <a:ea typeface="+mn-ea"/>
          <a:cs typeface="+mn-cs"/>
        </a:defRPr>
      </a:lvl6pPr>
      <a:lvl7pPr marL="2695440" indent="-207341" algn="l" defTabSz="829366" rtl="0" eaLnBrk="1" latinLnBrk="0" hangingPunct="1">
        <a:spcBef>
          <a:spcPct val="20000"/>
        </a:spcBef>
        <a:buFont typeface="Arial" pitchFamily="34" charset="0"/>
        <a:buChar char="•"/>
        <a:defRPr sz="1814" kern="1200">
          <a:solidFill>
            <a:schemeClr val="tx1"/>
          </a:solidFill>
          <a:latin typeface="+mn-lt"/>
          <a:ea typeface="+mn-ea"/>
          <a:cs typeface="+mn-cs"/>
        </a:defRPr>
      </a:lvl7pPr>
      <a:lvl8pPr marL="3110124" indent="-207341" algn="l" defTabSz="829366" rtl="0" eaLnBrk="1" latinLnBrk="0" hangingPunct="1">
        <a:spcBef>
          <a:spcPct val="20000"/>
        </a:spcBef>
        <a:buFont typeface="Arial" pitchFamily="34" charset="0"/>
        <a:buChar char="•"/>
        <a:defRPr sz="1814" kern="1200">
          <a:solidFill>
            <a:schemeClr val="tx1"/>
          </a:solidFill>
          <a:latin typeface="+mn-lt"/>
          <a:ea typeface="+mn-ea"/>
          <a:cs typeface="+mn-cs"/>
        </a:defRPr>
      </a:lvl8pPr>
      <a:lvl9pPr marL="3524806" indent="-207341" algn="l" defTabSz="829366" rtl="0" eaLnBrk="1" latinLnBrk="0" hangingPunct="1">
        <a:spcBef>
          <a:spcPct val="20000"/>
        </a:spcBef>
        <a:buFont typeface="Arial" pitchFamily="34" charset="0"/>
        <a:buChar char="•"/>
        <a:defRPr sz="1814" kern="1200">
          <a:solidFill>
            <a:schemeClr val="tx1"/>
          </a:solidFill>
          <a:latin typeface="+mn-lt"/>
          <a:ea typeface="+mn-ea"/>
          <a:cs typeface="+mn-cs"/>
        </a:defRPr>
      </a:lvl9pPr>
    </p:bodyStyle>
    <p:otherStyle>
      <a:defPPr>
        <a:defRPr lang="en-US"/>
      </a:defPPr>
      <a:lvl1pPr marL="0" algn="l" defTabSz="829366" rtl="0" eaLnBrk="1" latinLnBrk="0" hangingPunct="1">
        <a:defRPr sz="1633" kern="1200">
          <a:solidFill>
            <a:schemeClr val="tx1"/>
          </a:solidFill>
          <a:latin typeface="+mn-lt"/>
          <a:ea typeface="+mn-ea"/>
          <a:cs typeface="+mn-cs"/>
        </a:defRPr>
      </a:lvl1pPr>
      <a:lvl2pPr marL="414683" algn="l" defTabSz="829366" rtl="0" eaLnBrk="1" latinLnBrk="0" hangingPunct="1">
        <a:defRPr sz="1633" kern="1200">
          <a:solidFill>
            <a:schemeClr val="tx1"/>
          </a:solidFill>
          <a:latin typeface="+mn-lt"/>
          <a:ea typeface="+mn-ea"/>
          <a:cs typeface="+mn-cs"/>
        </a:defRPr>
      </a:lvl2pPr>
      <a:lvl3pPr marL="829366" algn="l" defTabSz="829366" rtl="0" eaLnBrk="1" latinLnBrk="0" hangingPunct="1">
        <a:defRPr sz="1633" kern="1200">
          <a:solidFill>
            <a:schemeClr val="tx1"/>
          </a:solidFill>
          <a:latin typeface="+mn-lt"/>
          <a:ea typeface="+mn-ea"/>
          <a:cs typeface="+mn-cs"/>
        </a:defRPr>
      </a:lvl3pPr>
      <a:lvl4pPr marL="1244049" algn="l" defTabSz="829366" rtl="0" eaLnBrk="1" latinLnBrk="0" hangingPunct="1">
        <a:defRPr sz="1633" kern="1200">
          <a:solidFill>
            <a:schemeClr val="tx1"/>
          </a:solidFill>
          <a:latin typeface="+mn-lt"/>
          <a:ea typeface="+mn-ea"/>
          <a:cs typeface="+mn-cs"/>
        </a:defRPr>
      </a:lvl4pPr>
      <a:lvl5pPr marL="1658732" algn="l" defTabSz="829366" rtl="0" eaLnBrk="1" latinLnBrk="0" hangingPunct="1">
        <a:defRPr sz="1633" kern="1200">
          <a:solidFill>
            <a:schemeClr val="tx1"/>
          </a:solidFill>
          <a:latin typeface="+mn-lt"/>
          <a:ea typeface="+mn-ea"/>
          <a:cs typeface="+mn-cs"/>
        </a:defRPr>
      </a:lvl5pPr>
      <a:lvl6pPr marL="2073416" algn="l" defTabSz="829366" rtl="0" eaLnBrk="1" latinLnBrk="0" hangingPunct="1">
        <a:defRPr sz="1633" kern="1200">
          <a:solidFill>
            <a:schemeClr val="tx1"/>
          </a:solidFill>
          <a:latin typeface="+mn-lt"/>
          <a:ea typeface="+mn-ea"/>
          <a:cs typeface="+mn-cs"/>
        </a:defRPr>
      </a:lvl6pPr>
      <a:lvl7pPr marL="2488099" algn="l" defTabSz="829366" rtl="0" eaLnBrk="1" latinLnBrk="0" hangingPunct="1">
        <a:defRPr sz="1633" kern="1200">
          <a:solidFill>
            <a:schemeClr val="tx1"/>
          </a:solidFill>
          <a:latin typeface="+mn-lt"/>
          <a:ea typeface="+mn-ea"/>
          <a:cs typeface="+mn-cs"/>
        </a:defRPr>
      </a:lvl7pPr>
      <a:lvl8pPr marL="2902782" algn="l" defTabSz="829366" rtl="0" eaLnBrk="1" latinLnBrk="0" hangingPunct="1">
        <a:defRPr sz="1633" kern="1200">
          <a:solidFill>
            <a:schemeClr val="tx1"/>
          </a:solidFill>
          <a:latin typeface="+mn-lt"/>
          <a:ea typeface="+mn-ea"/>
          <a:cs typeface="+mn-cs"/>
        </a:defRPr>
      </a:lvl8pPr>
      <a:lvl9pPr marL="3317465" algn="l" defTabSz="829366"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4.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5.emf"/><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4.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1.bin"/><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23169"/>
            <a:ext cx="7772400" cy="1470025"/>
          </a:xfrm>
        </p:spPr>
        <p:txBody>
          <a:bodyPr>
            <a:normAutofit fontScale="90000"/>
          </a:bodyPr>
          <a:lstStyle/>
          <a:p>
            <a:r>
              <a:rPr lang="en-US" sz="3600" dirty="0"/>
              <a:t>Classifying and Comparing Attribute-Based and Relationship-Based Access control</a:t>
            </a:r>
          </a:p>
        </p:txBody>
      </p:sp>
      <p:sp>
        <p:nvSpPr>
          <p:cNvPr id="3" name="Subtitle 2"/>
          <p:cNvSpPr>
            <a:spLocks noGrp="1"/>
          </p:cNvSpPr>
          <p:nvPr>
            <p:ph type="subTitle" idx="1"/>
          </p:nvPr>
        </p:nvSpPr>
        <p:spPr/>
        <p:txBody>
          <a:bodyPr>
            <a:normAutofit/>
          </a:bodyPr>
          <a:lstStyle/>
          <a:p>
            <a:r>
              <a:rPr lang="en-US" sz="2400" dirty="0"/>
              <a:t>Tahmina Ahmed, Ravi Sandhu and </a:t>
            </a:r>
            <a:r>
              <a:rPr lang="en-US" sz="2400" dirty="0" err="1"/>
              <a:t>Jaehong</a:t>
            </a:r>
            <a:r>
              <a:rPr lang="en-US" sz="2400" dirty="0"/>
              <a:t> Park</a:t>
            </a:r>
          </a:p>
          <a:p>
            <a:r>
              <a:rPr lang="en-US" sz="2400" dirty="0"/>
              <a:t>ACM CODASPY</a:t>
            </a:r>
          </a:p>
          <a:p>
            <a:r>
              <a:rPr lang="en-US" sz="2400" dirty="0"/>
              <a:t>March 22-24, 2017</a:t>
            </a:r>
          </a:p>
        </p:txBody>
      </p:sp>
      <p:sp>
        <p:nvSpPr>
          <p:cNvPr id="4" name="Slide Number Placeholder 3"/>
          <p:cNvSpPr>
            <a:spLocks noGrp="1"/>
          </p:cNvSpPr>
          <p:nvPr>
            <p:ph type="sldNum" sz="quarter" idx="12"/>
          </p:nvPr>
        </p:nvSpPr>
        <p:spPr/>
        <p:txBody>
          <a:bodyPr/>
          <a:lstStyle/>
          <a:p>
            <a:fld id="{E2565ACD-144F-334D-837A-2EC7981FDADF}" type="slidenum">
              <a:rPr lang="en-US" smtClean="0"/>
              <a:pPr/>
              <a:t>1</a:t>
            </a:fld>
            <a:endParaRPr lang="en-US" dirty="0"/>
          </a:p>
        </p:txBody>
      </p:sp>
      <p:sp>
        <p:nvSpPr>
          <p:cNvPr id="5" name="Rectangle 4"/>
          <p:cNvSpPr/>
          <p:nvPr/>
        </p:nvSpPr>
        <p:spPr>
          <a:xfrm>
            <a:off x="2625418" y="966145"/>
            <a:ext cx="3610934" cy="461665"/>
          </a:xfrm>
          <a:prstGeom prst="rect">
            <a:avLst/>
          </a:prstGeom>
        </p:spPr>
        <p:txBody>
          <a:bodyPr wrap="none">
            <a:spAutoFit/>
          </a:bodyPr>
          <a:lstStyle/>
          <a:p>
            <a:pPr algn="ctr" eaLnBrk="0" hangingPunct="0">
              <a:buClr>
                <a:srgbClr val="000000"/>
              </a:buClr>
              <a:buSzPct val="45000"/>
              <a:buFont typeface="Wingdings" charset="2"/>
              <a:buNone/>
            </a:pPr>
            <a:r>
              <a:rPr lang="en-US" sz="2400" b="1" dirty="0">
                <a:solidFill>
                  <a:srgbClr val="131F49"/>
                </a:solidFill>
              </a:rPr>
              <a:t>Institute for Cyber Security</a:t>
            </a:r>
          </a:p>
        </p:txBody>
      </p:sp>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
        <p:nvSpPr>
          <p:cNvPr id="7" name="TextBox 6"/>
          <p:cNvSpPr txBox="1"/>
          <p:nvPr/>
        </p:nvSpPr>
        <p:spPr>
          <a:xfrm>
            <a:off x="2109166" y="3324225"/>
            <a:ext cx="5301284" cy="461665"/>
          </a:xfrm>
          <a:prstGeom prst="rect">
            <a:avLst/>
          </a:prstGeom>
          <a:noFill/>
        </p:spPr>
        <p:txBody>
          <a:bodyPr wrap="square" rtlCol="0">
            <a:spAutoFit/>
          </a:bodyPr>
          <a:lstStyle/>
          <a:p>
            <a:pPr algn="ctr"/>
            <a:r>
              <a:rPr lang="en-US" sz="2400" dirty="0"/>
              <a:t>by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10</a:t>
            </a:fld>
            <a:endParaRPr lang="en-GB"/>
          </a:p>
        </p:txBody>
      </p:sp>
      <p:sp>
        <p:nvSpPr>
          <p:cNvPr id="8" name="TextBox 7"/>
          <p:cNvSpPr txBox="1"/>
          <p:nvPr/>
        </p:nvSpPr>
        <p:spPr>
          <a:xfrm>
            <a:off x="634182" y="5058696"/>
            <a:ext cx="8053338" cy="369332"/>
          </a:xfrm>
          <a:prstGeom prst="rect">
            <a:avLst/>
          </a:prstGeom>
          <a:noFill/>
        </p:spPr>
        <p:txBody>
          <a:bodyPr wrap="square" rtlCol="0">
            <a:spAutoFit/>
          </a:bodyPr>
          <a:lstStyle/>
          <a:p>
            <a:r>
              <a:rPr lang="en-US" dirty="0"/>
              <a:t>Figure 4.: A Simple Relationship Graph Expressible in </a:t>
            </a:r>
            <a:r>
              <a:rPr lang="en-US" dirty="0" err="1"/>
              <a:t>ReBAC</a:t>
            </a:r>
            <a:r>
              <a:rPr lang="en-US" baseline="-25000" dirty="0" err="1"/>
              <a:t>B</a:t>
            </a:r>
            <a:r>
              <a:rPr lang="en-US" dirty="0"/>
              <a:t> [Crampton et al. 2014 ]</a:t>
            </a:r>
          </a:p>
        </p:txBody>
      </p:sp>
      <p:pic>
        <p:nvPicPr>
          <p:cNvPr id="9" name="Content Placeholder 8"/>
          <p:cNvPicPr>
            <a:picLocks noGrp="1" noChangeAspect="1"/>
          </p:cNvPicPr>
          <p:nvPr>
            <p:ph idx="1"/>
          </p:nvPr>
        </p:nvPicPr>
        <p:blipFill>
          <a:blip r:embed="rId2"/>
          <a:stretch>
            <a:fillRect/>
          </a:stretch>
        </p:blipFill>
        <p:spPr>
          <a:xfrm>
            <a:off x="457200" y="1159412"/>
            <a:ext cx="8229600" cy="3496556"/>
          </a:xfrm>
          <a:prstGeom prst="rect">
            <a:avLst/>
          </a:prstGeom>
        </p:spPr>
      </p:pic>
    </p:spTree>
    <p:extLst>
      <p:ext uri="{BB962C8B-B14F-4D97-AF65-F5344CB8AC3E}">
        <p14:creationId xmlns:p14="http://schemas.microsoft.com/office/powerpoint/2010/main" val="2504347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solidFill>
                  <a:schemeClr val="tx2">
                    <a:lumMod val="75000"/>
                  </a:schemeClr>
                </a:solidFill>
              </a:rPr>
              <a:t>Example (Continued…)</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11</a:t>
            </a:fld>
            <a:endParaRPr lang="en-GB"/>
          </a:p>
        </p:txBody>
      </p:sp>
      <p:pic>
        <p:nvPicPr>
          <p:cNvPr id="7" name="Picture 6"/>
          <p:cNvPicPr>
            <a:picLocks noChangeAspect="1"/>
          </p:cNvPicPr>
          <p:nvPr/>
        </p:nvPicPr>
        <p:blipFill>
          <a:blip r:embed="rId3"/>
          <a:stretch>
            <a:fillRect/>
          </a:stretch>
        </p:blipFill>
        <p:spPr>
          <a:xfrm>
            <a:off x="1740310" y="3367466"/>
            <a:ext cx="5383161" cy="1744554"/>
          </a:xfrm>
          <a:prstGeom prst="rect">
            <a:avLst/>
          </a:prstGeom>
        </p:spPr>
      </p:pic>
      <p:sp>
        <p:nvSpPr>
          <p:cNvPr id="10" name="TextBox 9"/>
          <p:cNvSpPr txBox="1"/>
          <p:nvPr/>
        </p:nvSpPr>
        <p:spPr>
          <a:xfrm>
            <a:off x="1621783" y="2698969"/>
            <a:ext cx="6489830" cy="646331"/>
          </a:xfrm>
          <a:prstGeom prst="rect">
            <a:avLst/>
          </a:prstGeom>
          <a:noFill/>
        </p:spPr>
        <p:txBody>
          <a:bodyPr wrap="square" rtlCol="0">
            <a:spAutoFit/>
          </a:bodyPr>
          <a:lstStyle/>
          <a:p>
            <a:r>
              <a:rPr lang="en-US" dirty="0"/>
              <a:t>Figure 5: An Example of Node Attributes in Relationship Graph Expressible in  </a:t>
            </a:r>
            <a:r>
              <a:rPr lang="en-US" dirty="0" err="1"/>
              <a:t>ReBAC</a:t>
            </a:r>
            <a:r>
              <a:rPr lang="en-US" baseline="-25000" dirty="0" err="1"/>
              <a:t>BN</a:t>
            </a:r>
            <a:endParaRPr lang="en-US" baseline="-25000" dirty="0"/>
          </a:p>
        </p:txBody>
      </p:sp>
      <p:sp>
        <p:nvSpPr>
          <p:cNvPr id="11" name="TextBox 10"/>
          <p:cNvSpPr txBox="1"/>
          <p:nvPr/>
        </p:nvSpPr>
        <p:spPr>
          <a:xfrm>
            <a:off x="1582455" y="5181606"/>
            <a:ext cx="6489830" cy="646331"/>
          </a:xfrm>
          <a:prstGeom prst="rect">
            <a:avLst/>
          </a:prstGeom>
          <a:noFill/>
        </p:spPr>
        <p:txBody>
          <a:bodyPr wrap="square" rtlCol="0">
            <a:spAutoFit/>
          </a:bodyPr>
          <a:lstStyle/>
          <a:p>
            <a:r>
              <a:rPr lang="en-US" dirty="0"/>
              <a:t>Figure 6: An Example of Edge Attributes in Relationship Graph Expressible in  </a:t>
            </a:r>
            <a:r>
              <a:rPr lang="en-US" dirty="0" err="1"/>
              <a:t>ReBAC</a:t>
            </a:r>
            <a:r>
              <a:rPr lang="en-US" baseline="-25000" dirty="0" err="1"/>
              <a:t>BE</a:t>
            </a:r>
            <a:endParaRPr lang="en-US" baseline="-25000" dirty="0"/>
          </a:p>
        </p:txBody>
      </p:sp>
      <p:pic>
        <p:nvPicPr>
          <p:cNvPr id="8" name="Picture 7"/>
          <p:cNvPicPr>
            <a:picLocks noChangeAspect="1"/>
          </p:cNvPicPr>
          <p:nvPr/>
        </p:nvPicPr>
        <p:blipFill>
          <a:blip r:embed="rId4"/>
          <a:stretch>
            <a:fillRect/>
          </a:stretch>
        </p:blipFill>
        <p:spPr>
          <a:xfrm>
            <a:off x="1771842" y="1008982"/>
            <a:ext cx="5383161" cy="1686910"/>
          </a:xfrm>
          <a:prstGeom prst="rect">
            <a:avLst/>
          </a:prstGeom>
        </p:spPr>
      </p:pic>
    </p:spTree>
    <p:extLst>
      <p:ext uri="{BB962C8B-B14F-4D97-AF65-F5344CB8AC3E}">
        <p14:creationId xmlns:p14="http://schemas.microsoft.com/office/powerpoint/2010/main" val="3545291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solidFill>
                  <a:schemeClr val="tx2">
                    <a:lumMod val="75000"/>
                  </a:schemeClr>
                </a:solidFill>
              </a:rPr>
              <a:t>Example (Continued…)</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12</a:t>
            </a:fld>
            <a:endParaRPr lang="en-GB"/>
          </a:p>
        </p:txBody>
      </p:sp>
      <p:pic>
        <p:nvPicPr>
          <p:cNvPr id="3" name="Picture 2"/>
          <p:cNvPicPr>
            <a:picLocks noChangeAspect="1"/>
          </p:cNvPicPr>
          <p:nvPr/>
        </p:nvPicPr>
        <p:blipFill>
          <a:blip r:embed="rId3"/>
          <a:stretch>
            <a:fillRect/>
          </a:stretch>
        </p:blipFill>
        <p:spPr>
          <a:xfrm>
            <a:off x="104308" y="1004276"/>
            <a:ext cx="6370233" cy="3199018"/>
          </a:xfrm>
          <a:prstGeom prst="rect">
            <a:avLst/>
          </a:prstGeom>
        </p:spPr>
      </p:pic>
      <p:sp>
        <p:nvSpPr>
          <p:cNvPr id="9" name="TextBox 8"/>
          <p:cNvSpPr txBox="1"/>
          <p:nvPr/>
        </p:nvSpPr>
        <p:spPr>
          <a:xfrm>
            <a:off x="1327084" y="4911131"/>
            <a:ext cx="6489830" cy="646331"/>
          </a:xfrm>
          <a:prstGeom prst="rect">
            <a:avLst/>
          </a:prstGeom>
          <a:noFill/>
        </p:spPr>
        <p:txBody>
          <a:bodyPr wrap="square" rtlCol="0">
            <a:spAutoFit/>
          </a:bodyPr>
          <a:lstStyle/>
          <a:p>
            <a:r>
              <a:rPr lang="en-US" dirty="0"/>
              <a:t>Figure 7: An Example of Node Attributes in Relationship Graph Expressible in  </a:t>
            </a:r>
            <a:r>
              <a:rPr lang="en-US" dirty="0" err="1"/>
              <a:t>ReBAC</a:t>
            </a:r>
            <a:r>
              <a:rPr lang="en-US" baseline="-25000" dirty="0" err="1"/>
              <a:t>BNES</a:t>
            </a:r>
            <a:r>
              <a:rPr lang="en-US" baseline="-25000" dirty="0"/>
              <a:t> </a:t>
            </a:r>
            <a:r>
              <a:rPr lang="en-US" dirty="0"/>
              <a:t>[Cheng et al. 2016]</a:t>
            </a:r>
            <a:endParaRPr lang="en-US" baseline="-25000" dirty="0"/>
          </a:p>
        </p:txBody>
      </p:sp>
      <p:sp>
        <p:nvSpPr>
          <p:cNvPr id="8" name="TextBox 7"/>
          <p:cNvSpPr txBox="1"/>
          <p:nvPr/>
        </p:nvSpPr>
        <p:spPr>
          <a:xfrm>
            <a:off x="6209071" y="1312408"/>
            <a:ext cx="3067665" cy="2308324"/>
          </a:xfrm>
          <a:prstGeom prst="rect">
            <a:avLst/>
          </a:prstGeom>
          <a:noFill/>
        </p:spPr>
        <p:txBody>
          <a:bodyPr wrap="square" rtlCol="0">
            <a:spAutoFit/>
          </a:bodyPr>
          <a:lstStyle/>
          <a:p>
            <a:r>
              <a:rPr lang="en-US" b="1" dirty="0"/>
              <a:t>Structure Edge Attribute:</a:t>
            </a:r>
          </a:p>
          <a:p>
            <a:r>
              <a:rPr lang="en-US" dirty="0" err="1"/>
              <a:t>dependsOn</a:t>
            </a:r>
            <a:endParaRPr lang="en-US" dirty="0"/>
          </a:p>
          <a:p>
            <a:endParaRPr lang="en-US" dirty="0"/>
          </a:p>
          <a:p>
            <a:r>
              <a:rPr lang="en-US" b="1" dirty="0"/>
              <a:t>Sub Attributes of </a:t>
            </a:r>
            <a:r>
              <a:rPr lang="en-US" b="1" dirty="0" err="1"/>
              <a:t>dependsON</a:t>
            </a:r>
            <a:endParaRPr lang="en-US" b="1" dirty="0"/>
          </a:p>
          <a:p>
            <a:r>
              <a:rPr lang="en-US" dirty="0"/>
              <a:t>Source Node </a:t>
            </a:r>
          </a:p>
          <a:p>
            <a:r>
              <a:rPr lang="en-US" dirty="0"/>
              <a:t>Target Node </a:t>
            </a:r>
          </a:p>
          <a:p>
            <a:r>
              <a:rPr lang="en-US" dirty="0" err="1"/>
              <a:t>RelationshipType</a:t>
            </a:r>
            <a:endParaRPr lang="en-US" dirty="0"/>
          </a:p>
          <a:p>
            <a:endParaRPr lang="en-US" dirty="0"/>
          </a:p>
        </p:txBody>
      </p:sp>
      <p:sp>
        <p:nvSpPr>
          <p:cNvPr id="12" name="TextBox 11"/>
          <p:cNvSpPr txBox="1"/>
          <p:nvPr/>
        </p:nvSpPr>
        <p:spPr>
          <a:xfrm>
            <a:off x="1725561" y="4011561"/>
            <a:ext cx="6218698" cy="646331"/>
          </a:xfrm>
          <a:prstGeom prst="rect">
            <a:avLst/>
          </a:prstGeom>
          <a:noFill/>
        </p:spPr>
        <p:txBody>
          <a:bodyPr wrap="square" rtlCol="0">
            <a:spAutoFit/>
          </a:bodyPr>
          <a:lstStyle/>
          <a:p>
            <a:r>
              <a:rPr lang="en-US" dirty="0" err="1"/>
              <a:t>dependsOn</a:t>
            </a:r>
            <a:r>
              <a:rPr lang="en-US" dirty="0"/>
              <a:t> (</a:t>
            </a:r>
            <a:r>
              <a:rPr lang="en-US" dirty="0" err="1"/>
              <a:t>u,r,UA</a:t>
            </a:r>
            <a:r>
              <a:rPr lang="en-US" dirty="0"/>
              <a:t>) = (</a:t>
            </a:r>
            <a:r>
              <a:rPr lang="en-US" dirty="0" err="1"/>
              <a:t>y,x,TT</a:t>
            </a:r>
            <a:r>
              <a:rPr lang="en-US" dirty="0"/>
              <a:t>)</a:t>
            </a:r>
          </a:p>
          <a:p>
            <a:endParaRPr lang="en-US" dirty="0"/>
          </a:p>
        </p:txBody>
      </p:sp>
    </p:spTree>
    <p:extLst>
      <p:ext uri="{BB962C8B-B14F-4D97-AF65-F5344CB8AC3E}">
        <p14:creationId xmlns:p14="http://schemas.microsoft.com/office/powerpoint/2010/main" val="1344111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 Tahmina Ahmed</a:t>
            </a:r>
            <a:endParaRPr lang="en-GB" dirty="0"/>
          </a:p>
        </p:txBody>
      </p:sp>
      <p:sp>
        <p:nvSpPr>
          <p:cNvPr id="3" name="Footer Placeholder 2"/>
          <p:cNvSpPr>
            <a:spLocks noGrp="1"/>
          </p:cNvSpPr>
          <p:nvPr>
            <p:ph type="ftr" sz="quarter" idx="11"/>
          </p:nvPr>
        </p:nvSpPr>
        <p:spPr/>
        <p:txBody>
          <a:bodyPr/>
          <a:lstStyle/>
          <a:p>
            <a:pPr>
              <a:defRPr/>
            </a:pPr>
            <a:r>
              <a:rPr lang="en-US"/>
              <a:t>World-Leading Research with Real-World Impact!</a:t>
            </a:r>
          </a:p>
        </p:txBody>
      </p:sp>
      <p:sp>
        <p:nvSpPr>
          <p:cNvPr id="4" name="Slide Number Placeholder 3"/>
          <p:cNvSpPr>
            <a:spLocks noGrp="1"/>
          </p:cNvSpPr>
          <p:nvPr>
            <p:ph type="sldNum" sz="quarter" idx="12"/>
          </p:nvPr>
        </p:nvSpPr>
        <p:spPr/>
        <p:txBody>
          <a:bodyPr/>
          <a:lstStyle/>
          <a:p>
            <a:pPr>
              <a:defRPr/>
            </a:pPr>
            <a:fld id="{7084A2E2-4245-4880-AA04-A3886BD21EE2}" type="slidenum">
              <a:rPr lang="en-GB" smtClean="0"/>
              <a:pPr>
                <a:defRPr/>
              </a:pPr>
              <a:t>13</a:t>
            </a:fld>
            <a:endParaRPr lang="en-GB"/>
          </a:p>
        </p:txBody>
      </p:sp>
      <p:sp>
        <p:nvSpPr>
          <p:cNvPr id="5" name="TextBox 4"/>
          <p:cNvSpPr txBox="1"/>
          <p:nvPr/>
        </p:nvSpPr>
        <p:spPr>
          <a:xfrm>
            <a:off x="2802195" y="146014"/>
            <a:ext cx="3436374" cy="584775"/>
          </a:xfrm>
          <a:prstGeom prst="rect">
            <a:avLst/>
          </a:prstGeom>
          <a:noFill/>
        </p:spPr>
        <p:txBody>
          <a:bodyPr wrap="square" rtlCol="0">
            <a:spAutoFit/>
          </a:bodyPr>
          <a:lstStyle/>
          <a:p>
            <a:r>
              <a:rPr lang="en-US" sz="3200" b="1" dirty="0">
                <a:solidFill>
                  <a:schemeClr val="tx2">
                    <a:lumMod val="75000"/>
                  </a:schemeClr>
                </a:solidFill>
              </a:rPr>
              <a:t>ABAC Classification</a:t>
            </a:r>
          </a:p>
        </p:txBody>
      </p:sp>
      <p:pic>
        <p:nvPicPr>
          <p:cNvPr id="6" name="Picture 5"/>
          <p:cNvPicPr>
            <a:picLocks noChangeAspect="1"/>
          </p:cNvPicPr>
          <p:nvPr/>
        </p:nvPicPr>
        <p:blipFill>
          <a:blip r:embed="rId2"/>
          <a:stretch>
            <a:fillRect/>
          </a:stretch>
        </p:blipFill>
        <p:spPr>
          <a:xfrm>
            <a:off x="889894" y="968501"/>
            <a:ext cx="7221719" cy="4753874"/>
          </a:xfrm>
          <a:prstGeom prst="rect">
            <a:avLst/>
          </a:prstGeom>
        </p:spPr>
      </p:pic>
      <p:sp>
        <p:nvSpPr>
          <p:cNvPr id="7" name="TextBox 6"/>
          <p:cNvSpPr txBox="1"/>
          <p:nvPr/>
        </p:nvSpPr>
        <p:spPr>
          <a:xfrm>
            <a:off x="2772157" y="5722375"/>
            <a:ext cx="2935470" cy="369332"/>
          </a:xfrm>
          <a:prstGeom prst="rect">
            <a:avLst/>
          </a:prstGeom>
          <a:noFill/>
        </p:spPr>
        <p:txBody>
          <a:bodyPr wrap="square" rtlCol="0">
            <a:spAutoFit/>
          </a:bodyPr>
          <a:lstStyle/>
          <a:p>
            <a:r>
              <a:rPr lang="en-US" dirty="0"/>
              <a:t>Figure 8: ABAC Framework</a:t>
            </a:r>
          </a:p>
        </p:txBody>
      </p:sp>
    </p:spTree>
    <p:extLst>
      <p:ext uri="{BB962C8B-B14F-4D97-AF65-F5344CB8AC3E}">
        <p14:creationId xmlns:p14="http://schemas.microsoft.com/office/powerpoint/2010/main" val="1463330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Expressing Relationship Graph with Attributes</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14</a:t>
            </a:fld>
            <a:endParaRPr lang="en-GB"/>
          </a:p>
        </p:txBody>
      </p:sp>
      <p:sp>
        <p:nvSpPr>
          <p:cNvPr id="8" name="TextBox 7"/>
          <p:cNvSpPr txBox="1"/>
          <p:nvPr/>
        </p:nvSpPr>
        <p:spPr>
          <a:xfrm>
            <a:off x="4955458" y="1415845"/>
            <a:ext cx="4041058" cy="2862322"/>
          </a:xfrm>
          <a:prstGeom prst="rect">
            <a:avLst/>
          </a:prstGeom>
          <a:noFill/>
        </p:spPr>
        <p:txBody>
          <a:bodyPr wrap="square" rtlCol="0">
            <a:spAutoFit/>
          </a:bodyPr>
          <a:lstStyle/>
          <a:p>
            <a:pPr marL="285750" indent="-285750">
              <a:buFont typeface="Arial" panose="020B0604020202020204" pitchFamily="34" charset="0"/>
              <a:buChar char="•"/>
            </a:pPr>
            <a:r>
              <a:rPr lang="en-US" dirty="0"/>
              <a:t>Entity types = {user, project, folder , document}</a:t>
            </a:r>
          </a:p>
          <a:p>
            <a:pPr marL="285750" indent="-285750">
              <a:buFont typeface="Arial" panose="020B0604020202020204" pitchFamily="34" charset="0"/>
              <a:buChar char="•"/>
            </a:pPr>
            <a:r>
              <a:rPr lang="en-US" dirty="0"/>
              <a:t>Attributes:</a:t>
            </a:r>
          </a:p>
          <a:p>
            <a:pPr marL="742950" lvl="1" indent="-285750">
              <a:buFont typeface="Wingdings" panose="05000000000000000000" pitchFamily="2" charset="2"/>
              <a:buChar char="q"/>
            </a:pPr>
            <a:r>
              <a:rPr lang="en-US" dirty="0"/>
              <a:t>User attributes ={Participant-of, Supervises}</a:t>
            </a:r>
          </a:p>
          <a:p>
            <a:pPr marL="742950" lvl="1" indent="-285750">
              <a:buFont typeface="Wingdings" panose="05000000000000000000" pitchFamily="2" charset="2"/>
              <a:buChar char="q"/>
            </a:pPr>
            <a:r>
              <a:rPr lang="en-US" dirty="0"/>
              <a:t>Folder attributes = {Resource-for, </a:t>
            </a:r>
            <a:r>
              <a:rPr lang="en-US" dirty="0" err="1"/>
              <a:t>FolderMember</a:t>
            </a:r>
            <a:r>
              <a:rPr lang="en-US" dirty="0"/>
              <a:t>-of}</a:t>
            </a:r>
          </a:p>
          <a:p>
            <a:pPr marL="742950" lvl="1" indent="-285750">
              <a:buFont typeface="Wingdings" panose="05000000000000000000" pitchFamily="2" charset="2"/>
              <a:buChar char="q"/>
            </a:pPr>
            <a:r>
              <a:rPr lang="en-US" dirty="0"/>
              <a:t>Project attributes = {}</a:t>
            </a:r>
          </a:p>
          <a:p>
            <a:pPr marL="742950" lvl="1" indent="-285750">
              <a:buFont typeface="Wingdings" panose="05000000000000000000" pitchFamily="2" charset="2"/>
              <a:buChar char="q"/>
            </a:pPr>
            <a:r>
              <a:rPr lang="en-US" dirty="0"/>
              <a:t>Document attributes ={</a:t>
            </a:r>
            <a:r>
              <a:rPr lang="en-US" dirty="0" err="1"/>
              <a:t>DocMember</a:t>
            </a:r>
            <a:r>
              <a:rPr lang="en-US" dirty="0"/>
              <a:t>-of}</a:t>
            </a:r>
          </a:p>
        </p:txBody>
      </p:sp>
      <p:sp>
        <p:nvSpPr>
          <p:cNvPr id="9" name="TextBox 8"/>
          <p:cNvSpPr txBox="1"/>
          <p:nvPr/>
        </p:nvSpPr>
        <p:spPr>
          <a:xfrm>
            <a:off x="1253613" y="4925961"/>
            <a:ext cx="6430297" cy="369332"/>
          </a:xfrm>
          <a:prstGeom prst="rect">
            <a:avLst/>
          </a:prstGeom>
          <a:noFill/>
        </p:spPr>
        <p:txBody>
          <a:bodyPr wrap="square" rtlCol="0">
            <a:spAutoFit/>
          </a:bodyPr>
          <a:lstStyle/>
          <a:p>
            <a:r>
              <a:rPr lang="en-US" dirty="0"/>
              <a:t>Relationship Graph in Figure 4 is Expressible with ABAC</a:t>
            </a:r>
            <a:r>
              <a:rPr lang="en-US" baseline="-25000" dirty="0"/>
              <a:t>E</a:t>
            </a:r>
          </a:p>
        </p:txBody>
      </p:sp>
      <p:sp>
        <p:nvSpPr>
          <p:cNvPr id="3" name="Content Placeholder 2"/>
          <p:cNvSpPr>
            <a:spLocks noGrp="1"/>
          </p:cNvSpPr>
          <p:nvPr>
            <p:ph idx="1"/>
          </p:nvPr>
        </p:nvSpPr>
        <p:spPr>
          <a:xfrm>
            <a:off x="457922" y="1326105"/>
            <a:ext cx="4366326" cy="2952061"/>
          </a:xfrm>
        </p:spPr>
        <p:txBody>
          <a:bodyPr/>
          <a:lstStyle/>
          <a:p>
            <a:endParaRPr lang="en-US" dirty="0"/>
          </a:p>
        </p:txBody>
      </p:sp>
      <p:pic>
        <p:nvPicPr>
          <p:cNvPr id="10" name="Picture 9"/>
          <p:cNvPicPr>
            <a:picLocks noChangeAspect="1"/>
          </p:cNvPicPr>
          <p:nvPr/>
        </p:nvPicPr>
        <p:blipFill>
          <a:blip r:embed="rId2"/>
          <a:stretch>
            <a:fillRect/>
          </a:stretch>
        </p:blipFill>
        <p:spPr>
          <a:xfrm>
            <a:off x="559925" y="1395413"/>
            <a:ext cx="4086539" cy="2199125"/>
          </a:xfrm>
          <a:prstGeom prst="rect">
            <a:avLst/>
          </a:prstGeom>
        </p:spPr>
      </p:pic>
    </p:spTree>
    <p:extLst>
      <p:ext uri="{BB962C8B-B14F-4D97-AF65-F5344CB8AC3E}">
        <p14:creationId xmlns:p14="http://schemas.microsoft.com/office/powerpoint/2010/main" val="787186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Expressing Relationship Graph with Attributes (Continued…)</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15</a:t>
            </a:fld>
            <a:endParaRPr lang="en-GB"/>
          </a:p>
        </p:txBody>
      </p:sp>
      <p:sp>
        <p:nvSpPr>
          <p:cNvPr id="8" name="TextBox 7"/>
          <p:cNvSpPr txBox="1"/>
          <p:nvPr/>
        </p:nvSpPr>
        <p:spPr>
          <a:xfrm>
            <a:off x="5058697" y="1504335"/>
            <a:ext cx="3893574" cy="1754326"/>
          </a:xfrm>
          <a:prstGeom prst="rect">
            <a:avLst/>
          </a:prstGeom>
          <a:noFill/>
        </p:spPr>
        <p:txBody>
          <a:bodyPr wrap="square" rtlCol="0">
            <a:spAutoFit/>
          </a:bodyPr>
          <a:lstStyle/>
          <a:p>
            <a:pPr marL="285750" indent="-285750">
              <a:buFont typeface="Arial" panose="020B0604020202020204" pitchFamily="34" charset="0"/>
              <a:buChar char="•"/>
            </a:pPr>
            <a:r>
              <a:rPr lang="en-US" dirty="0" err="1"/>
              <a:t>entityType</a:t>
            </a:r>
            <a:r>
              <a:rPr lang="en-US" dirty="0"/>
              <a:t> = {user}</a:t>
            </a:r>
          </a:p>
          <a:p>
            <a:pPr marL="285750" indent="-285750">
              <a:buFont typeface="Arial" panose="020B0604020202020204" pitchFamily="34" charset="0"/>
              <a:buChar char="•"/>
            </a:pPr>
            <a:r>
              <a:rPr lang="en-US" dirty="0"/>
              <a:t>Attribute:</a:t>
            </a:r>
          </a:p>
          <a:p>
            <a:pPr marL="742950" lvl="1" indent="-285750">
              <a:buFont typeface="Wingdings" panose="05000000000000000000" pitchFamily="2" charset="2"/>
              <a:buChar char="q"/>
            </a:pPr>
            <a:r>
              <a:rPr lang="en-US" dirty="0"/>
              <a:t>   User’s entity attribute ={friend}</a:t>
            </a:r>
          </a:p>
          <a:p>
            <a:pPr marL="742950" lvl="1" indent="-285750">
              <a:buFont typeface="Wingdings" panose="05000000000000000000" pitchFamily="2" charset="2"/>
              <a:buChar char="q"/>
            </a:pPr>
            <a:r>
              <a:rPr lang="en-US" dirty="0"/>
              <a:t>User’s Non Entity Attribute ={Name, Age, Gender}</a:t>
            </a:r>
          </a:p>
        </p:txBody>
      </p:sp>
      <p:sp>
        <p:nvSpPr>
          <p:cNvPr id="9" name="TextBox 8"/>
          <p:cNvSpPr txBox="1"/>
          <p:nvPr/>
        </p:nvSpPr>
        <p:spPr>
          <a:xfrm>
            <a:off x="314499" y="3183656"/>
            <a:ext cx="6430297" cy="369332"/>
          </a:xfrm>
          <a:prstGeom prst="rect">
            <a:avLst/>
          </a:prstGeom>
          <a:noFill/>
        </p:spPr>
        <p:txBody>
          <a:bodyPr wrap="square" rtlCol="0">
            <a:spAutoFit/>
          </a:bodyPr>
          <a:lstStyle/>
          <a:p>
            <a:r>
              <a:rPr lang="en-US" dirty="0"/>
              <a:t>Relationship Graph in Figure 5 is Expressible with ABAC</a:t>
            </a:r>
            <a:r>
              <a:rPr lang="en-US" baseline="-25000" dirty="0"/>
              <a:t>E</a:t>
            </a:r>
          </a:p>
        </p:txBody>
      </p:sp>
      <p:pic>
        <p:nvPicPr>
          <p:cNvPr id="10" name="Picture 9"/>
          <p:cNvPicPr>
            <a:picLocks noChangeAspect="1"/>
          </p:cNvPicPr>
          <p:nvPr/>
        </p:nvPicPr>
        <p:blipFill>
          <a:blip r:embed="rId2"/>
          <a:stretch>
            <a:fillRect/>
          </a:stretch>
        </p:blipFill>
        <p:spPr>
          <a:xfrm>
            <a:off x="419231" y="3740404"/>
            <a:ext cx="4486402" cy="1749704"/>
          </a:xfrm>
          <a:prstGeom prst="rect">
            <a:avLst/>
          </a:prstGeom>
        </p:spPr>
      </p:pic>
      <p:sp>
        <p:nvSpPr>
          <p:cNvPr id="11" name="TextBox 10"/>
          <p:cNvSpPr txBox="1"/>
          <p:nvPr/>
        </p:nvSpPr>
        <p:spPr>
          <a:xfrm>
            <a:off x="5136953" y="3794457"/>
            <a:ext cx="3893574" cy="2308324"/>
          </a:xfrm>
          <a:prstGeom prst="rect">
            <a:avLst/>
          </a:prstGeom>
          <a:noFill/>
        </p:spPr>
        <p:txBody>
          <a:bodyPr wrap="square" rtlCol="0">
            <a:spAutoFit/>
          </a:bodyPr>
          <a:lstStyle/>
          <a:p>
            <a:pPr marL="285750" indent="-285750">
              <a:buFont typeface="Arial" panose="020B0604020202020204" pitchFamily="34" charset="0"/>
              <a:buChar char="•"/>
            </a:pPr>
            <a:r>
              <a:rPr lang="en-US" dirty="0" err="1"/>
              <a:t>entityType</a:t>
            </a:r>
            <a:r>
              <a:rPr lang="en-US" dirty="0"/>
              <a:t> = {user, project, tenant}</a:t>
            </a:r>
          </a:p>
          <a:p>
            <a:pPr marL="285750" indent="-285750">
              <a:buFont typeface="Arial" panose="020B0604020202020204" pitchFamily="34" charset="0"/>
              <a:buChar char="•"/>
            </a:pPr>
            <a:r>
              <a:rPr lang="en-US" dirty="0"/>
              <a:t>Attribute:</a:t>
            </a:r>
          </a:p>
          <a:p>
            <a:pPr marL="742950" lvl="1" indent="-285750">
              <a:buFont typeface="Wingdings" panose="05000000000000000000" pitchFamily="2" charset="2"/>
              <a:buChar char="q"/>
            </a:pPr>
            <a:r>
              <a:rPr lang="en-US" dirty="0"/>
              <a:t>   user’s atomic entity attribute ={supervises}</a:t>
            </a:r>
          </a:p>
          <a:p>
            <a:pPr marL="742950" lvl="1" indent="-285750">
              <a:buFont typeface="Wingdings" panose="05000000000000000000" pitchFamily="2" charset="2"/>
              <a:buChar char="q"/>
            </a:pPr>
            <a:r>
              <a:rPr lang="en-US" dirty="0"/>
              <a:t>User’s structured entity Attribute ={</a:t>
            </a:r>
            <a:r>
              <a:rPr lang="en-US" dirty="0" err="1"/>
              <a:t>assignedBy</a:t>
            </a:r>
            <a:r>
              <a:rPr lang="en-US" dirty="0"/>
              <a:t>}</a:t>
            </a:r>
          </a:p>
          <a:p>
            <a:pPr lvl="1"/>
            <a:r>
              <a:rPr lang="en-US" dirty="0"/>
              <a:t>e.g. </a:t>
            </a:r>
            <a:r>
              <a:rPr lang="en-US" dirty="0" err="1"/>
              <a:t>assignedBy</a:t>
            </a:r>
            <a:r>
              <a:rPr lang="en-US" dirty="0"/>
              <a:t>(Bob) = (“Project1”, “supervises”, “Alice”)</a:t>
            </a:r>
          </a:p>
        </p:txBody>
      </p:sp>
      <p:sp>
        <p:nvSpPr>
          <p:cNvPr id="12" name="TextBox 11"/>
          <p:cNvSpPr txBox="1"/>
          <p:nvPr/>
        </p:nvSpPr>
        <p:spPr>
          <a:xfrm>
            <a:off x="392758" y="5510850"/>
            <a:ext cx="4339880" cy="646331"/>
          </a:xfrm>
          <a:prstGeom prst="rect">
            <a:avLst/>
          </a:prstGeom>
          <a:noFill/>
        </p:spPr>
        <p:txBody>
          <a:bodyPr wrap="square" rtlCol="0">
            <a:spAutoFit/>
          </a:bodyPr>
          <a:lstStyle/>
          <a:p>
            <a:r>
              <a:rPr lang="en-US" dirty="0"/>
              <a:t>Relationship Graph in Figure 6 is  Expressible with ABAC</a:t>
            </a:r>
            <a:r>
              <a:rPr lang="en-US" baseline="-25000" dirty="0"/>
              <a:t>ES</a:t>
            </a:r>
          </a:p>
        </p:txBody>
      </p:sp>
      <p:pic>
        <p:nvPicPr>
          <p:cNvPr id="13" name="Picture 12"/>
          <p:cNvPicPr>
            <a:picLocks noChangeAspect="1"/>
          </p:cNvPicPr>
          <p:nvPr/>
        </p:nvPicPr>
        <p:blipFill>
          <a:blip r:embed="rId3"/>
          <a:stretch>
            <a:fillRect/>
          </a:stretch>
        </p:blipFill>
        <p:spPr>
          <a:xfrm>
            <a:off x="409897" y="1508065"/>
            <a:ext cx="4950381" cy="1313031"/>
          </a:xfrm>
          <a:prstGeom prst="rect">
            <a:avLst/>
          </a:prstGeom>
        </p:spPr>
      </p:pic>
    </p:spTree>
    <p:extLst>
      <p:ext uri="{BB962C8B-B14F-4D97-AF65-F5344CB8AC3E}">
        <p14:creationId xmlns:p14="http://schemas.microsoft.com/office/powerpoint/2010/main" val="3117270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Expressing Relationship Graph with Attributes (Continued…)</a:t>
            </a:r>
          </a:p>
        </p:txBody>
      </p:sp>
      <p:pic>
        <p:nvPicPr>
          <p:cNvPr id="7" name="Content Placeholder 6"/>
          <p:cNvPicPr>
            <a:picLocks noGrp="1" noChangeAspect="1"/>
          </p:cNvPicPr>
          <p:nvPr>
            <p:ph idx="1"/>
          </p:nvPr>
        </p:nvPicPr>
        <p:blipFill>
          <a:blip r:embed="rId2"/>
          <a:stretch>
            <a:fillRect/>
          </a:stretch>
        </p:blipFill>
        <p:spPr>
          <a:xfrm>
            <a:off x="126163" y="1523388"/>
            <a:ext cx="4936780" cy="2480200"/>
          </a:xfrm>
          <a:prstGeom prst="rect">
            <a:avLst/>
          </a:prstGeom>
        </p:spPr>
      </p:pic>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16</a:t>
            </a:fld>
            <a:endParaRPr lang="en-GB"/>
          </a:p>
        </p:txBody>
      </p:sp>
      <p:sp>
        <p:nvSpPr>
          <p:cNvPr id="8" name="TextBox 7"/>
          <p:cNvSpPr txBox="1"/>
          <p:nvPr/>
        </p:nvSpPr>
        <p:spPr>
          <a:xfrm>
            <a:off x="4979762" y="1523388"/>
            <a:ext cx="4164237" cy="2308324"/>
          </a:xfrm>
          <a:prstGeom prst="rect">
            <a:avLst/>
          </a:prstGeom>
          <a:noFill/>
        </p:spPr>
        <p:txBody>
          <a:bodyPr wrap="square" rtlCol="0">
            <a:spAutoFit/>
          </a:bodyPr>
          <a:lstStyle/>
          <a:p>
            <a:pPr marL="285750" indent="-285750">
              <a:buFont typeface="Arial" panose="020B0604020202020204" pitchFamily="34" charset="0"/>
              <a:buChar char="•"/>
            </a:pPr>
            <a:r>
              <a:rPr lang="en-US" dirty="0"/>
              <a:t>Entity types: {user, tenant, role}</a:t>
            </a:r>
          </a:p>
          <a:p>
            <a:pPr marL="285750" indent="-285750">
              <a:buFont typeface="Arial" panose="020B0604020202020204" pitchFamily="34" charset="0"/>
              <a:buChar char="•"/>
            </a:pPr>
            <a:r>
              <a:rPr lang="en-US" dirty="0"/>
              <a:t>Attribute:</a:t>
            </a:r>
          </a:p>
          <a:p>
            <a:pPr marL="742950" lvl="1" indent="-285750">
              <a:buFont typeface="Wingdings" panose="05000000000000000000" pitchFamily="2" charset="2"/>
              <a:buChar char="q"/>
            </a:pPr>
            <a:r>
              <a:rPr lang="en-US" dirty="0"/>
              <a:t>User’s atomic entity attribute: {UO,UA}</a:t>
            </a:r>
          </a:p>
          <a:p>
            <a:pPr marL="742950" lvl="1" indent="-285750">
              <a:buFont typeface="Wingdings" panose="05000000000000000000" pitchFamily="2" charset="2"/>
              <a:buChar char="q"/>
            </a:pPr>
            <a:r>
              <a:rPr lang="en-US" dirty="0"/>
              <a:t>Users Structured Entity Attribute: {</a:t>
            </a:r>
            <a:r>
              <a:rPr lang="en-US" dirty="0" err="1"/>
              <a:t>dependentEdge</a:t>
            </a:r>
            <a:r>
              <a:rPr lang="en-US" dirty="0"/>
              <a:t>}</a:t>
            </a:r>
          </a:p>
          <a:p>
            <a:pPr lvl="1"/>
            <a:r>
              <a:rPr lang="en-US" dirty="0" err="1"/>
              <a:t>dependentEdge</a:t>
            </a:r>
            <a:r>
              <a:rPr lang="en-US" dirty="0"/>
              <a:t>(u) = (“</a:t>
            </a:r>
            <a:r>
              <a:rPr lang="en-US" dirty="0" err="1"/>
              <a:t>r”,“UA</a:t>
            </a:r>
            <a:r>
              <a:rPr lang="en-US" dirty="0"/>
              <a:t>”,</a:t>
            </a:r>
          </a:p>
          <a:p>
            <a:pPr lvl="1"/>
            <a:r>
              <a:rPr lang="en-US" dirty="0"/>
              <a:t>{(</a:t>
            </a:r>
            <a:r>
              <a:rPr lang="en-US" dirty="0" err="1"/>
              <a:t>y,x,TT</a:t>
            </a:r>
            <a:r>
              <a:rPr lang="en-US" dirty="0"/>
              <a:t>)} )</a:t>
            </a:r>
          </a:p>
        </p:txBody>
      </p:sp>
      <p:sp>
        <p:nvSpPr>
          <p:cNvPr id="10" name="TextBox 9"/>
          <p:cNvSpPr txBox="1"/>
          <p:nvPr/>
        </p:nvSpPr>
        <p:spPr>
          <a:xfrm>
            <a:off x="392758" y="4472880"/>
            <a:ext cx="6489956" cy="369332"/>
          </a:xfrm>
          <a:prstGeom prst="rect">
            <a:avLst/>
          </a:prstGeom>
          <a:noFill/>
        </p:spPr>
        <p:txBody>
          <a:bodyPr wrap="square" rtlCol="0">
            <a:spAutoFit/>
          </a:bodyPr>
          <a:lstStyle/>
          <a:p>
            <a:r>
              <a:rPr lang="en-US" dirty="0"/>
              <a:t>Relationship Graph in Figure 7 is  Expressible with ABAC</a:t>
            </a:r>
            <a:r>
              <a:rPr lang="en-US" baseline="-25000" dirty="0"/>
              <a:t>ES</a:t>
            </a:r>
          </a:p>
        </p:txBody>
      </p:sp>
    </p:spTree>
    <p:extLst>
      <p:ext uri="{BB962C8B-B14F-4D97-AF65-F5344CB8AC3E}">
        <p14:creationId xmlns:p14="http://schemas.microsoft.com/office/powerpoint/2010/main" val="3303823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t>Expressing Multilevel Relationship With Attributes</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17</a:t>
            </a:fld>
            <a:endParaRPr lang="en-GB"/>
          </a:p>
        </p:txBody>
      </p:sp>
      <p:sp>
        <p:nvSpPr>
          <p:cNvPr id="8" name="Oval 7"/>
          <p:cNvSpPr/>
          <p:nvPr/>
        </p:nvSpPr>
        <p:spPr>
          <a:xfrm>
            <a:off x="1713056" y="1319513"/>
            <a:ext cx="960699" cy="5671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Alice</a:t>
            </a:r>
          </a:p>
        </p:txBody>
      </p:sp>
      <p:sp>
        <p:nvSpPr>
          <p:cNvPr id="11" name="Oval 10"/>
          <p:cNvSpPr/>
          <p:nvPr/>
        </p:nvSpPr>
        <p:spPr>
          <a:xfrm>
            <a:off x="3877522" y="1319512"/>
            <a:ext cx="856527" cy="5671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Bob</a:t>
            </a:r>
          </a:p>
        </p:txBody>
      </p:sp>
      <p:sp>
        <p:nvSpPr>
          <p:cNvPr id="14" name="Oval 13"/>
          <p:cNvSpPr/>
          <p:nvPr/>
        </p:nvSpPr>
        <p:spPr>
          <a:xfrm>
            <a:off x="6180884" y="1319513"/>
            <a:ext cx="982317" cy="4745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Carol</a:t>
            </a:r>
          </a:p>
        </p:txBody>
      </p:sp>
      <p:sp>
        <p:nvSpPr>
          <p:cNvPr id="19" name="Rectangle 18"/>
          <p:cNvSpPr/>
          <p:nvPr/>
        </p:nvSpPr>
        <p:spPr>
          <a:xfrm>
            <a:off x="798653" y="2452427"/>
            <a:ext cx="3402957" cy="29366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r>
              <a:rPr lang="en-US" b="1" dirty="0">
                <a:solidFill>
                  <a:schemeClr val="tx1"/>
                </a:solidFill>
              </a:rPr>
              <a:t>Attribute Composition</a:t>
            </a:r>
          </a:p>
          <a:p>
            <a:pPr algn="ctr"/>
            <a:endParaRPr lang="en-US" b="1" dirty="0">
              <a:solidFill>
                <a:schemeClr val="tx1"/>
              </a:solidFill>
            </a:endParaRPr>
          </a:p>
          <a:p>
            <a:pPr marL="285750" indent="-285750" algn="ctr">
              <a:buFont typeface="Wingdings" panose="05000000000000000000" pitchFamily="2" charset="2"/>
              <a:buChar char="q"/>
            </a:pPr>
            <a:r>
              <a:rPr lang="en-US" dirty="0">
                <a:solidFill>
                  <a:schemeClr val="tx1"/>
                </a:solidFill>
              </a:rPr>
              <a:t>Needs one attribute: friend</a:t>
            </a:r>
          </a:p>
          <a:p>
            <a:pPr marL="285750" indent="-285750" algn="ctr">
              <a:buFont typeface="Wingdings" panose="05000000000000000000" pitchFamily="2" charset="2"/>
              <a:buChar char="q"/>
            </a:pPr>
            <a:r>
              <a:rPr lang="en-US" dirty="0">
                <a:solidFill>
                  <a:schemeClr val="tx1"/>
                </a:solidFill>
              </a:rPr>
              <a:t>Policy Expression uses </a:t>
            </a:r>
          </a:p>
          <a:p>
            <a:pPr algn="ctr"/>
            <a:r>
              <a:rPr lang="en-US" dirty="0">
                <a:solidFill>
                  <a:schemeClr val="tx1"/>
                </a:solidFill>
              </a:rPr>
              <a:t>Attribute composition</a:t>
            </a:r>
          </a:p>
          <a:p>
            <a:pPr algn="ctr"/>
            <a:endParaRPr lang="en-US" dirty="0">
              <a:solidFill>
                <a:schemeClr val="tx1"/>
              </a:solidFill>
            </a:endParaRPr>
          </a:p>
          <a:p>
            <a:pPr algn="ctr"/>
            <a:r>
              <a:rPr lang="en-US" dirty="0">
                <a:solidFill>
                  <a:schemeClr val="tx1"/>
                </a:solidFill>
              </a:rPr>
              <a:t>friend(Alice)={Bob}</a:t>
            </a:r>
          </a:p>
          <a:p>
            <a:pPr algn="ctr"/>
            <a:r>
              <a:rPr lang="en-US" dirty="0">
                <a:solidFill>
                  <a:schemeClr val="tx1"/>
                </a:solidFill>
              </a:rPr>
              <a:t>friend(friend(Alice))={Carol}</a:t>
            </a:r>
          </a:p>
          <a:p>
            <a:pPr marL="285750" indent="-285750" algn="ctr">
              <a:buFont typeface="Arial" panose="020B0604020202020204" pitchFamily="34" charset="0"/>
              <a:buChar char="•"/>
            </a:pPr>
            <a:endParaRPr lang="en-US" dirty="0">
              <a:solidFill>
                <a:schemeClr val="tx1"/>
              </a:solidFill>
            </a:endParaRPr>
          </a:p>
          <a:p>
            <a:pPr algn="ctr"/>
            <a:endParaRPr lang="en-US" dirty="0">
              <a:solidFill>
                <a:schemeClr val="tx1"/>
              </a:solidFill>
            </a:endParaRPr>
          </a:p>
          <a:p>
            <a:pPr algn="ctr"/>
            <a:endParaRPr lang="en-US" dirty="0">
              <a:solidFill>
                <a:schemeClr val="tx1"/>
              </a:solidFill>
            </a:endParaRPr>
          </a:p>
          <a:p>
            <a:pPr algn="ctr"/>
            <a:endParaRPr lang="en-US" dirty="0">
              <a:solidFill>
                <a:schemeClr val="tx1"/>
              </a:solidFill>
            </a:endParaRPr>
          </a:p>
        </p:txBody>
      </p:sp>
      <p:sp>
        <p:nvSpPr>
          <p:cNvPr id="20" name="Rectangle 19"/>
          <p:cNvSpPr/>
          <p:nvPr/>
        </p:nvSpPr>
        <p:spPr>
          <a:xfrm>
            <a:off x="5071642" y="2464784"/>
            <a:ext cx="3402957" cy="29366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r>
              <a:rPr lang="en-US" b="1" dirty="0">
                <a:solidFill>
                  <a:schemeClr val="tx1"/>
                </a:solidFill>
              </a:rPr>
              <a:t>Composite Attribute</a:t>
            </a:r>
          </a:p>
          <a:p>
            <a:pPr algn="ctr"/>
            <a:endParaRPr lang="en-US" b="1" dirty="0">
              <a:solidFill>
                <a:schemeClr val="tx1"/>
              </a:solidFill>
            </a:endParaRPr>
          </a:p>
          <a:p>
            <a:pPr marL="285750" indent="-285750" algn="ctr">
              <a:buFont typeface="Wingdings" panose="05000000000000000000" pitchFamily="2" charset="2"/>
              <a:buChar char="q"/>
            </a:pPr>
            <a:r>
              <a:rPr lang="en-US" dirty="0">
                <a:solidFill>
                  <a:schemeClr val="tx1"/>
                </a:solidFill>
              </a:rPr>
              <a:t>Needs two attribute</a:t>
            </a:r>
          </a:p>
          <a:p>
            <a:pPr algn="ctr"/>
            <a:r>
              <a:rPr lang="en-US" dirty="0">
                <a:solidFill>
                  <a:schemeClr val="tx1"/>
                </a:solidFill>
              </a:rPr>
              <a:t>1. friend</a:t>
            </a:r>
          </a:p>
          <a:p>
            <a:pPr algn="ctr"/>
            <a:r>
              <a:rPr lang="en-US" dirty="0">
                <a:solidFill>
                  <a:schemeClr val="tx1"/>
                </a:solidFill>
              </a:rPr>
              <a:t>                 2. </a:t>
            </a:r>
            <a:r>
              <a:rPr lang="en-US" dirty="0" err="1">
                <a:solidFill>
                  <a:schemeClr val="tx1"/>
                </a:solidFill>
              </a:rPr>
              <a:t>friendOfFriend</a:t>
            </a:r>
            <a:endParaRPr lang="en-US" dirty="0">
              <a:solidFill>
                <a:schemeClr val="tx1"/>
              </a:solidFill>
            </a:endParaRPr>
          </a:p>
          <a:p>
            <a:pPr marL="285750" indent="-285750" algn="ctr">
              <a:buFont typeface="Wingdings" panose="05000000000000000000" pitchFamily="2" charset="2"/>
              <a:buChar char="q"/>
            </a:pPr>
            <a:r>
              <a:rPr lang="en-US" dirty="0">
                <a:solidFill>
                  <a:schemeClr val="tx1"/>
                </a:solidFill>
              </a:rPr>
              <a:t>Policy Expression uses </a:t>
            </a:r>
          </a:p>
          <a:p>
            <a:pPr algn="ctr"/>
            <a:r>
              <a:rPr lang="en-US" dirty="0">
                <a:solidFill>
                  <a:schemeClr val="tx1"/>
                </a:solidFill>
              </a:rPr>
              <a:t>direct attributes</a:t>
            </a:r>
          </a:p>
          <a:p>
            <a:pPr algn="ctr"/>
            <a:r>
              <a:rPr lang="en-US" dirty="0">
                <a:solidFill>
                  <a:schemeClr val="tx1"/>
                </a:solidFill>
              </a:rPr>
              <a:t>friend(Alice) ={Bob}</a:t>
            </a:r>
          </a:p>
          <a:p>
            <a:pPr algn="ctr"/>
            <a:r>
              <a:rPr lang="en-US" dirty="0" err="1">
                <a:solidFill>
                  <a:schemeClr val="tx1"/>
                </a:solidFill>
              </a:rPr>
              <a:t>friendOfFriend</a:t>
            </a:r>
            <a:r>
              <a:rPr lang="en-US" dirty="0">
                <a:solidFill>
                  <a:schemeClr val="tx1"/>
                </a:solidFill>
              </a:rPr>
              <a:t>(Alice)={Carol} </a:t>
            </a:r>
          </a:p>
          <a:p>
            <a:pPr marL="285750" indent="-285750" algn="ctr">
              <a:buFont typeface="Arial" panose="020B0604020202020204" pitchFamily="34" charset="0"/>
              <a:buChar char="•"/>
            </a:pPr>
            <a:endParaRPr lang="en-US" b="1" dirty="0">
              <a:solidFill>
                <a:schemeClr val="tx1"/>
              </a:solidFill>
            </a:endParaRPr>
          </a:p>
          <a:p>
            <a:pPr algn="ctr"/>
            <a:endParaRPr lang="en-US" b="1" dirty="0">
              <a:solidFill>
                <a:schemeClr val="tx1"/>
              </a:solidFill>
            </a:endParaRPr>
          </a:p>
          <a:p>
            <a:pPr algn="ctr"/>
            <a:r>
              <a:rPr lang="en-US" b="1" dirty="0">
                <a:solidFill>
                  <a:schemeClr val="tx1"/>
                </a:solidFill>
              </a:rPr>
              <a:t>           </a:t>
            </a:r>
          </a:p>
          <a:p>
            <a:pPr marL="342900" indent="-342900" algn="ctr">
              <a:buFont typeface="+mj-lt"/>
              <a:buAutoNum type="arabicPeriod"/>
            </a:pPr>
            <a:endParaRPr lang="en-US" b="1" dirty="0">
              <a:solidFill>
                <a:schemeClr val="tx1"/>
              </a:solidFill>
            </a:endParaRPr>
          </a:p>
          <a:p>
            <a:pPr algn="ctr"/>
            <a:endParaRPr lang="en-US" dirty="0">
              <a:solidFill>
                <a:schemeClr val="tx1"/>
              </a:solidFill>
            </a:endParaRPr>
          </a:p>
        </p:txBody>
      </p:sp>
      <p:sp>
        <p:nvSpPr>
          <p:cNvPr id="21" name="Rectangle 20"/>
          <p:cNvSpPr/>
          <p:nvPr/>
        </p:nvSpPr>
        <p:spPr>
          <a:xfrm>
            <a:off x="2772156" y="1018202"/>
            <a:ext cx="954892" cy="4629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friend</a:t>
            </a:r>
          </a:p>
        </p:txBody>
      </p:sp>
      <p:sp>
        <p:nvSpPr>
          <p:cNvPr id="22" name="Rectangle 21"/>
          <p:cNvSpPr/>
          <p:nvPr/>
        </p:nvSpPr>
        <p:spPr>
          <a:xfrm>
            <a:off x="5077446" y="1032072"/>
            <a:ext cx="954892" cy="4629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friend</a:t>
            </a:r>
          </a:p>
        </p:txBody>
      </p:sp>
      <p:cxnSp>
        <p:nvCxnSpPr>
          <p:cNvPr id="15" name="Straight Connector 14"/>
          <p:cNvCxnSpPr/>
          <p:nvPr/>
        </p:nvCxnSpPr>
        <p:spPr>
          <a:xfrm flipV="1">
            <a:off x="2673755" y="1603092"/>
            <a:ext cx="1203767" cy="1"/>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4734049" y="1603090"/>
            <a:ext cx="1446835" cy="2"/>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174791" y="2001795"/>
            <a:ext cx="4102441" cy="369332"/>
          </a:xfrm>
          <a:prstGeom prst="rect">
            <a:avLst/>
          </a:prstGeom>
          <a:noFill/>
        </p:spPr>
        <p:txBody>
          <a:bodyPr wrap="square" rtlCol="0">
            <a:spAutoFit/>
          </a:bodyPr>
          <a:lstStyle/>
          <a:p>
            <a:r>
              <a:rPr lang="en-US" dirty="0"/>
              <a:t>Figure 9. A simple Relationship Graph</a:t>
            </a:r>
          </a:p>
        </p:txBody>
      </p:sp>
    </p:spTree>
    <p:extLst>
      <p:ext uri="{BB962C8B-B14F-4D97-AF65-F5344CB8AC3E}">
        <p14:creationId xmlns:p14="http://schemas.microsoft.com/office/powerpoint/2010/main" val="79166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18</a:t>
            </a:fld>
            <a:endParaRPr lang="en-GB"/>
          </a:p>
        </p:txBody>
      </p:sp>
      <p:sp>
        <p:nvSpPr>
          <p:cNvPr id="18" name="Rectangle 17"/>
          <p:cNvSpPr/>
          <p:nvPr/>
        </p:nvSpPr>
        <p:spPr>
          <a:xfrm>
            <a:off x="2590560" y="2221372"/>
            <a:ext cx="954892" cy="4629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friend</a:t>
            </a:r>
          </a:p>
        </p:txBody>
      </p:sp>
      <p:sp>
        <p:nvSpPr>
          <p:cNvPr id="25" name="TextBox 24"/>
          <p:cNvSpPr txBox="1"/>
          <p:nvPr/>
        </p:nvSpPr>
        <p:spPr>
          <a:xfrm>
            <a:off x="4453392" y="1694988"/>
            <a:ext cx="2956353" cy="646331"/>
          </a:xfrm>
          <a:prstGeom prst="rect">
            <a:avLst/>
          </a:prstGeom>
          <a:noFill/>
        </p:spPr>
        <p:txBody>
          <a:bodyPr wrap="square" rtlCol="0">
            <a:spAutoFit/>
          </a:bodyPr>
          <a:lstStyle/>
          <a:p>
            <a:r>
              <a:rPr lang="en-US" dirty="0"/>
              <a:t>friend(Alice)  =  {Amy, Carol}</a:t>
            </a:r>
          </a:p>
          <a:p>
            <a:r>
              <a:rPr lang="en-US" dirty="0" err="1"/>
              <a:t>friendOfFriend</a:t>
            </a:r>
            <a:r>
              <a:rPr lang="en-US" dirty="0"/>
              <a:t>(Alice) = {John} </a:t>
            </a:r>
          </a:p>
        </p:txBody>
      </p:sp>
      <p:pic>
        <p:nvPicPr>
          <p:cNvPr id="3" name="Picture 2"/>
          <p:cNvPicPr>
            <a:picLocks noChangeAspect="1"/>
          </p:cNvPicPr>
          <p:nvPr/>
        </p:nvPicPr>
        <p:blipFill>
          <a:blip r:embed="rId3"/>
          <a:stretch>
            <a:fillRect/>
          </a:stretch>
        </p:blipFill>
        <p:spPr>
          <a:xfrm>
            <a:off x="468392" y="989948"/>
            <a:ext cx="3857625" cy="2300799"/>
          </a:xfrm>
          <a:prstGeom prst="rect">
            <a:avLst/>
          </a:prstGeom>
        </p:spPr>
      </p:pic>
      <p:sp>
        <p:nvSpPr>
          <p:cNvPr id="10" name="TextBox 9"/>
          <p:cNvSpPr txBox="1"/>
          <p:nvPr/>
        </p:nvSpPr>
        <p:spPr>
          <a:xfrm>
            <a:off x="1173892" y="3572734"/>
            <a:ext cx="5918886" cy="2862322"/>
          </a:xfrm>
          <a:prstGeom prst="rect">
            <a:avLst/>
          </a:prstGeom>
          <a:noFill/>
        </p:spPr>
        <p:txBody>
          <a:bodyPr wrap="square" rtlCol="0">
            <a:spAutoFit/>
          </a:bodyPr>
          <a:lstStyle/>
          <a:p>
            <a:r>
              <a:rPr lang="en-US" dirty="0"/>
              <a:t>If the friend relationship between Amy and John  deleted</a:t>
            </a:r>
          </a:p>
          <a:p>
            <a:endParaRPr lang="en-US" dirty="0"/>
          </a:p>
          <a:p>
            <a:r>
              <a:rPr lang="en-US" dirty="0" err="1"/>
              <a:t>friendOfFriend</a:t>
            </a:r>
            <a:r>
              <a:rPr lang="en-US" dirty="0"/>
              <a:t>(Alice) =  ?</a:t>
            </a:r>
          </a:p>
          <a:p>
            <a:endParaRPr lang="en-US" dirty="0"/>
          </a:p>
          <a:p>
            <a:r>
              <a:rPr lang="en-US" dirty="0"/>
              <a:t>Instead of keeping the end user as attribute value we have to keep the exact path information.</a:t>
            </a:r>
          </a:p>
          <a:p>
            <a:endParaRPr lang="en-US" dirty="0"/>
          </a:p>
          <a:p>
            <a:r>
              <a:rPr lang="en-US" dirty="0"/>
              <a:t> </a:t>
            </a:r>
          </a:p>
          <a:p>
            <a:endParaRPr lang="en-US" dirty="0"/>
          </a:p>
          <a:p>
            <a:endParaRPr lang="en-US" dirty="0"/>
          </a:p>
        </p:txBody>
      </p:sp>
      <p:sp>
        <p:nvSpPr>
          <p:cNvPr id="12" name="TextBox 11"/>
          <p:cNvSpPr txBox="1"/>
          <p:nvPr/>
        </p:nvSpPr>
        <p:spPr>
          <a:xfrm>
            <a:off x="1173892" y="3237467"/>
            <a:ext cx="5379548" cy="369332"/>
          </a:xfrm>
          <a:prstGeom prst="rect">
            <a:avLst/>
          </a:prstGeom>
          <a:noFill/>
        </p:spPr>
        <p:txBody>
          <a:bodyPr wrap="square" rtlCol="0">
            <a:spAutoFit/>
          </a:bodyPr>
          <a:lstStyle/>
          <a:p>
            <a:r>
              <a:rPr lang="en-US" dirty="0"/>
              <a:t>Figure 10. A simple Relationship Graph</a:t>
            </a:r>
          </a:p>
        </p:txBody>
      </p:sp>
      <p:sp>
        <p:nvSpPr>
          <p:cNvPr id="7" name="Title 6"/>
          <p:cNvSpPr>
            <a:spLocks noGrp="1"/>
          </p:cNvSpPr>
          <p:nvPr>
            <p:ph type="title"/>
          </p:nvPr>
        </p:nvSpPr>
        <p:spPr/>
        <p:txBody>
          <a:bodyPr/>
          <a:lstStyle/>
          <a:p>
            <a:r>
              <a:rPr lang="en-US" dirty="0"/>
              <a:t>Example</a:t>
            </a:r>
          </a:p>
        </p:txBody>
      </p:sp>
    </p:spTree>
    <p:extLst>
      <p:ext uri="{BB962C8B-B14F-4D97-AF65-F5344CB8AC3E}">
        <p14:creationId xmlns:p14="http://schemas.microsoft.com/office/powerpoint/2010/main" val="26616374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19</a:t>
            </a:fld>
            <a:endParaRPr lang="en-GB"/>
          </a:p>
        </p:txBody>
      </p:sp>
      <p:pic>
        <p:nvPicPr>
          <p:cNvPr id="8" name="Picture 7"/>
          <p:cNvPicPr>
            <a:picLocks noChangeAspect="1"/>
          </p:cNvPicPr>
          <p:nvPr/>
        </p:nvPicPr>
        <p:blipFill>
          <a:blip r:embed="rId2"/>
          <a:stretch>
            <a:fillRect/>
          </a:stretch>
        </p:blipFill>
        <p:spPr>
          <a:xfrm>
            <a:off x="1385887" y="902039"/>
            <a:ext cx="6372225" cy="4421530"/>
          </a:xfrm>
          <a:prstGeom prst="rect">
            <a:avLst/>
          </a:prstGeom>
        </p:spPr>
      </p:pic>
      <p:sp>
        <p:nvSpPr>
          <p:cNvPr id="9" name="TextBox 8"/>
          <p:cNvSpPr txBox="1"/>
          <p:nvPr/>
        </p:nvSpPr>
        <p:spPr>
          <a:xfrm>
            <a:off x="1385887" y="5449330"/>
            <a:ext cx="6868427" cy="369332"/>
          </a:xfrm>
          <a:prstGeom prst="rect">
            <a:avLst/>
          </a:prstGeom>
          <a:noFill/>
        </p:spPr>
        <p:txBody>
          <a:bodyPr wrap="square" rtlCol="0">
            <a:spAutoFit/>
          </a:bodyPr>
          <a:lstStyle/>
          <a:p>
            <a:r>
              <a:rPr lang="en-US" dirty="0"/>
              <a:t>Figure 12: Multilevel Relationship Expression with Attribute </a:t>
            </a:r>
          </a:p>
        </p:txBody>
      </p:sp>
    </p:spTree>
    <p:extLst>
      <p:ext uri="{BB962C8B-B14F-4D97-AF65-F5344CB8AC3E}">
        <p14:creationId xmlns:p14="http://schemas.microsoft.com/office/powerpoint/2010/main" val="767410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latin typeface="Comic Sans MS" panose="030F0702030302020204" pitchFamily="66" charset="0"/>
              </a:rPr>
              <a:t>Outline</a:t>
            </a:r>
          </a:p>
        </p:txBody>
      </p:sp>
      <p:sp>
        <p:nvSpPr>
          <p:cNvPr id="3" name="内容占位符 2"/>
          <p:cNvSpPr>
            <a:spLocks noGrp="1"/>
          </p:cNvSpPr>
          <p:nvPr>
            <p:ph idx="1"/>
          </p:nvPr>
        </p:nvSpPr>
        <p:spPr/>
        <p:txBody>
          <a:bodyPr>
            <a:normAutofit fontScale="92500" lnSpcReduction="10000"/>
          </a:bodyPr>
          <a:lstStyle/>
          <a:p>
            <a:r>
              <a:rPr lang="en-US" dirty="0">
                <a:latin typeface="Helvetica" panose="020B0604020202020204" pitchFamily="34" charset="0"/>
                <a:cs typeface="Helvetica" panose="020B0604020202020204" pitchFamily="34" charset="0"/>
              </a:rPr>
              <a:t>Introduction </a:t>
            </a:r>
          </a:p>
          <a:p>
            <a:r>
              <a:rPr lang="en-US" dirty="0">
                <a:latin typeface="Helvetica" panose="020B0604020202020204" pitchFamily="34" charset="0"/>
                <a:cs typeface="Helvetica" panose="020B0604020202020204" pitchFamily="34" charset="0"/>
              </a:rPr>
              <a:t>Background &amp; Motivation</a:t>
            </a:r>
          </a:p>
          <a:p>
            <a:r>
              <a:rPr lang="en-US" dirty="0">
                <a:latin typeface="Helvetica" panose="020B0604020202020204" pitchFamily="34" charset="0"/>
                <a:cs typeface="Helvetica" panose="020B0604020202020204" pitchFamily="34" charset="0"/>
              </a:rPr>
              <a:t>Attributes: Definitions and Assumptions</a:t>
            </a:r>
          </a:p>
          <a:p>
            <a:r>
              <a:rPr lang="en-US" dirty="0" err="1">
                <a:latin typeface="Helvetica" panose="020B0604020202020204" pitchFamily="34" charset="0"/>
                <a:cs typeface="Helvetica" panose="020B0604020202020204" pitchFamily="34" charset="0"/>
              </a:rPr>
              <a:t>ReBAC</a:t>
            </a:r>
            <a:r>
              <a:rPr lang="en-US" dirty="0">
                <a:latin typeface="Helvetica" panose="020B0604020202020204" pitchFamily="34" charset="0"/>
                <a:cs typeface="Helvetica" panose="020B0604020202020204" pitchFamily="34" charset="0"/>
              </a:rPr>
              <a:t> Classification</a:t>
            </a:r>
          </a:p>
          <a:p>
            <a:r>
              <a:rPr lang="en-US" dirty="0">
                <a:latin typeface="Helvetica" panose="020B0604020202020204" pitchFamily="34" charset="0"/>
                <a:cs typeface="Helvetica" panose="020B0604020202020204" pitchFamily="34" charset="0"/>
              </a:rPr>
              <a:t>ABAC Classification</a:t>
            </a:r>
          </a:p>
          <a:p>
            <a:r>
              <a:rPr lang="en-US" dirty="0">
                <a:latin typeface="Helvetica" panose="020B0604020202020204" pitchFamily="34" charset="0"/>
                <a:cs typeface="Helvetica" panose="020B0604020202020204" pitchFamily="34" charset="0"/>
              </a:rPr>
              <a:t>Multilevel Relationship Expression With Attributes</a:t>
            </a:r>
          </a:p>
          <a:p>
            <a:r>
              <a:rPr lang="en-US" dirty="0">
                <a:latin typeface="Helvetica" panose="020B0604020202020204" pitchFamily="34" charset="0"/>
                <a:cs typeface="Helvetica" panose="020B0604020202020204" pitchFamily="34" charset="0"/>
              </a:rPr>
              <a:t>Comparison: ABAC Vs. </a:t>
            </a:r>
            <a:r>
              <a:rPr lang="en-US" dirty="0" err="1">
                <a:latin typeface="Helvetica" panose="020B0604020202020204" pitchFamily="34" charset="0"/>
                <a:cs typeface="Helvetica" panose="020B0604020202020204" pitchFamily="34" charset="0"/>
              </a:rPr>
              <a:t>ReBAC</a:t>
            </a:r>
            <a:endParaRPr lang="en-US" dirty="0">
              <a:latin typeface="Helvetica" panose="020B0604020202020204" pitchFamily="34" charset="0"/>
              <a:cs typeface="Helvetica" panose="020B0604020202020204" pitchFamily="34" charset="0"/>
            </a:endParaRPr>
          </a:p>
          <a:p>
            <a:r>
              <a:rPr lang="en-US" dirty="0">
                <a:latin typeface="Helvetica" panose="020B0604020202020204" pitchFamily="34" charset="0"/>
                <a:cs typeface="Helvetica" panose="020B0604020202020204" pitchFamily="34" charset="0"/>
              </a:rPr>
              <a:t>Conclusion</a:t>
            </a:r>
          </a:p>
          <a:p>
            <a:endParaRPr lang="en-US" dirty="0">
              <a:solidFill>
                <a:schemeClr val="bg1">
                  <a:lumMod val="50000"/>
                </a:schemeClr>
              </a:solidFill>
              <a:latin typeface="Helvetica" panose="020B0604020202020204" pitchFamily="34" charset="0"/>
              <a:cs typeface="Helvetica" panose="020B0604020202020204" pitchFamily="34" charset="0"/>
            </a:endParaRPr>
          </a:p>
          <a:p>
            <a:endParaRPr lang="en-US" baseline="-25000" dirty="0">
              <a:solidFill>
                <a:schemeClr val="bg1">
                  <a:lumMod val="50000"/>
                </a:schemeClr>
              </a:solidFill>
              <a:latin typeface="Helvetica" panose="020B0604020202020204" pitchFamily="34" charset="0"/>
              <a:cs typeface="Helvetica" panose="020B0604020202020204" pitchFamily="34" charset="0"/>
            </a:endParaRPr>
          </a:p>
          <a:p>
            <a:endParaRPr lang="en-US" baseline="-25000" dirty="0">
              <a:solidFill>
                <a:schemeClr val="bg1">
                  <a:lumMod val="50000"/>
                </a:schemeClr>
              </a:solidFill>
              <a:latin typeface="Helvetica" panose="020B0604020202020204" pitchFamily="34" charset="0"/>
              <a:cs typeface="Helvetica" panose="020B0604020202020204" pitchFamily="34" charset="0"/>
            </a:endParaRPr>
          </a:p>
        </p:txBody>
      </p:sp>
      <p:sp>
        <p:nvSpPr>
          <p:cNvPr id="4" name="灯片编号占位符 3"/>
          <p:cNvSpPr>
            <a:spLocks noGrp="1"/>
          </p:cNvSpPr>
          <p:nvPr>
            <p:ph type="sldNum" sz="quarter" idx="12"/>
          </p:nvPr>
        </p:nvSpPr>
        <p:spPr/>
        <p:txBody>
          <a:bodyPr/>
          <a:lstStyle/>
          <a:p>
            <a:fld id="{E2565ACD-144F-334D-837A-2EC7981FDADF}" type="slidenum">
              <a:rPr lang="en-US" smtClean="0"/>
              <a:pPr/>
              <a:t>2</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487474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Comparison: </a:t>
            </a:r>
            <a:r>
              <a:rPr lang="en-US" sz="2400" dirty="0"/>
              <a:t> On Dynamics</a:t>
            </a:r>
          </a:p>
        </p:txBody>
      </p:sp>
      <p:pic>
        <p:nvPicPr>
          <p:cNvPr id="7" name="Content Placeholder 6"/>
          <p:cNvPicPr>
            <a:picLocks noGrp="1" noChangeAspect="1"/>
          </p:cNvPicPr>
          <p:nvPr>
            <p:ph idx="1"/>
          </p:nvPr>
        </p:nvPicPr>
        <p:blipFill>
          <a:blip r:embed="rId2"/>
          <a:stretch>
            <a:fillRect/>
          </a:stretch>
        </p:blipFill>
        <p:spPr>
          <a:xfrm>
            <a:off x="86488" y="1316214"/>
            <a:ext cx="4609080" cy="3502926"/>
          </a:xfrm>
          <a:prstGeom prst="rect">
            <a:avLst/>
          </a:prstGeom>
        </p:spPr>
      </p:pic>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20</a:t>
            </a:fld>
            <a:endParaRPr lang="en-GB"/>
          </a:p>
        </p:txBody>
      </p:sp>
      <p:sp>
        <p:nvSpPr>
          <p:cNvPr id="8" name="TextBox 7"/>
          <p:cNvSpPr txBox="1"/>
          <p:nvPr/>
        </p:nvSpPr>
        <p:spPr>
          <a:xfrm>
            <a:off x="1385887" y="4831489"/>
            <a:ext cx="6868427" cy="646331"/>
          </a:xfrm>
          <a:prstGeom prst="rect">
            <a:avLst/>
          </a:prstGeom>
          <a:noFill/>
        </p:spPr>
        <p:txBody>
          <a:bodyPr wrap="square" rtlCol="0">
            <a:spAutoFit/>
          </a:bodyPr>
          <a:lstStyle/>
          <a:p>
            <a:r>
              <a:rPr lang="en-US" dirty="0"/>
              <a:t>Figure 12: </a:t>
            </a:r>
            <a:r>
              <a:rPr lang="en-US" dirty="0" err="1"/>
              <a:t>ReBAC</a:t>
            </a:r>
            <a:r>
              <a:rPr lang="en-US" dirty="0"/>
              <a:t> Dynamics, ABAC  Dynamics and Attribute Domain wise Comparison between </a:t>
            </a:r>
            <a:r>
              <a:rPr lang="en-US" dirty="0" err="1"/>
              <a:t>ReBAC</a:t>
            </a:r>
            <a:r>
              <a:rPr lang="en-US" dirty="0"/>
              <a:t> and ABAC </a:t>
            </a:r>
          </a:p>
        </p:txBody>
      </p:sp>
      <mc:AlternateContent xmlns:mc="http://schemas.openxmlformats.org/markup-compatibility/2006" xmlns:a14="http://schemas.microsoft.com/office/drawing/2010/main">
        <mc:Choice Requires="a14">
          <p:sp>
            <p:nvSpPr>
              <p:cNvPr id="9" name="TextBox 8"/>
              <p:cNvSpPr txBox="1"/>
              <p:nvPr/>
            </p:nvSpPr>
            <p:spPr>
              <a:xfrm>
                <a:off x="5251623" y="1390356"/>
                <a:ext cx="3892378" cy="331129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𝐴𝐵𝐴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𝑋</m:t>
                          </m:r>
                        </m:sub>
                      </m:sSub>
                      <m:r>
                        <a:rPr lang="en-US" b="0" i="1" smtClean="0">
                          <a:latin typeface="Cambria Math" panose="02040503050406030204" pitchFamily="18" charset="0"/>
                        </a:rPr>
                        <m:t>≡</m:t>
                      </m:r>
                      <m:r>
                        <a:rPr lang="en-US" b="0" i="1" smtClean="0">
                          <a:latin typeface="Cambria Math" panose="02040503050406030204" pitchFamily="18" charset="0"/>
                        </a:rPr>
                        <m:t>𝑅𝑒𝐵𝐴</m:t>
                      </m:r>
                      <m:sSub>
                        <m:sSubPr>
                          <m:ctrlPr>
                            <a:rPr lang="en-US" b="0" i="1" smtClean="0">
                              <a:latin typeface="Cambria Math" panose="02040503050406030204" pitchFamily="18" charset="0"/>
                            </a:rPr>
                          </m:ctrlPr>
                        </m:sSub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𝑌</m:t>
                              </m:r>
                            </m:sub>
                          </m:sSub>
                          <m:r>
                            <a:rPr lang="en-US" b="0" i="1" smtClean="0">
                              <a:latin typeface="Cambria Math" panose="02040503050406030204" pitchFamily="18" charset="0"/>
                            </a:rPr>
                            <m:t> </m:t>
                          </m:r>
                          <m:r>
                            <a:rPr lang="en-US" b="0" i="1" smtClean="0">
                              <a:latin typeface="Cambria Math" panose="02040503050406030204" pitchFamily="18" charset="0"/>
                            </a:rPr>
                            <m:t>𝑀𝑒𝑎𝑛𝑠</m:t>
                          </m:r>
                        </m:e>
                        <m:sub>
                          <m:r>
                            <a:rPr lang="en-US" b="0" i="1" smtClean="0">
                              <a:latin typeface="Cambria Math" panose="02040503050406030204" pitchFamily="18" charset="0"/>
                            </a:rPr>
                            <m:t>  </m:t>
                          </m:r>
                        </m:sub>
                      </m:sSub>
                    </m:oMath>
                  </m:oMathPara>
                </a14:m>
                <a:endParaRPr lang="en-US" b="0" dirty="0"/>
              </a:p>
              <a:p>
                <a:r>
                  <a:rPr lang="en-US" baseline="-25000" dirty="0"/>
                  <a:t> </a:t>
                </a:r>
              </a:p>
              <a:p>
                <a:pPr marL="285750" indent="-285750">
                  <a:buFont typeface="Arial" panose="020B0604020202020204" pitchFamily="34" charset="0"/>
                  <a:buChar char="•"/>
                </a:pPr>
                <a14:m>
                  <m:oMath xmlns:m="http://schemas.openxmlformats.org/officeDocument/2006/math">
                    <m:r>
                      <m:rPr>
                        <m:sty m:val="p"/>
                      </m:rPr>
                      <a:rPr lang="en-US" b="0" i="0" smtClean="0">
                        <a:latin typeface="Cambria Math" panose="02040503050406030204" pitchFamily="18" charset="0"/>
                      </a:rPr>
                      <m:t>Static</m:t>
                    </m:r>
                    <m:r>
                      <a:rPr lang="en-US" b="0" i="0" smtClean="0">
                        <a:latin typeface="Cambria Math" panose="02040503050406030204" pitchFamily="18" charset="0"/>
                      </a:rPr>
                      <m:t> </m:t>
                    </m:r>
                    <m:r>
                      <m:rPr>
                        <m:sty m:val="p"/>
                      </m:rPr>
                      <a:rPr lang="en-US" b="0" i="0" smtClean="0">
                        <a:latin typeface="Cambria Math" panose="02040503050406030204" pitchFamily="18" charset="0"/>
                      </a:rPr>
                      <m:t>and</m:t>
                    </m:r>
                    <m:r>
                      <a:rPr lang="en-US" b="0" i="0" smtClean="0">
                        <a:latin typeface="Cambria Math" panose="02040503050406030204" pitchFamily="18" charset="0"/>
                      </a:rPr>
                      <m:t> </m:t>
                    </m:r>
                    <m:r>
                      <m:rPr>
                        <m:sty m:val="p"/>
                      </m:rPr>
                      <a:rPr lang="en-US" b="0" i="0" smtClean="0">
                        <a:latin typeface="Cambria Math" panose="02040503050406030204" pitchFamily="18" charset="0"/>
                      </a:rPr>
                      <m:t>finite</m:t>
                    </m:r>
                    <m:r>
                      <a:rPr lang="en-US" b="0" i="0" smtClean="0">
                        <a:latin typeface="Cambria Math" panose="02040503050406030204" pitchFamily="18" charset="0"/>
                      </a:rPr>
                      <m:t> </m:t>
                    </m:r>
                    <m:r>
                      <m:rPr>
                        <m:sty m:val="p"/>
                      </m:rPr>
                      <a:rPr lang="en-US" b="0" i="0" smtClean="0">
                        <a:latin typeface="Cambria Math" panose="02040503050406030204" pitchFamily="18" charset="0"/>
                      </a:rPr>
                      <m:t>attribute</m:t>
                    </m:r>
                    <m:r>
                      <a:rPr lang="en-US" b="0" i="0" smtClean="0">
                        <a:latin typeface="Cambria Math" panose="02040503050406030204" pitchFamily="18" charset="0"/>
                      </a:rPr>
                      <m:t> </m:t>
                    </m:r>
                    <m:r>
                      <m:rPr>
                        <m:sty m:val="p"/>
                      </m:rPr>
                      <a:rPr lang="en-US" b="0" i="0" smtClean="0">
                        <a:latin typeface="Cambria Math" panose="02040503050406030204" pitchFamily="18" charset="0"/>
                      </a:rPr>
                      <m:t>domain</m:t>
                    </m:r>
                  </m:oMath>
                </a14:m>
                <a:endParaRPr lang="en-US" b="0" i="0"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𝐴𝐵𝐴</m:t>
                      </m:r>
                      <m:sSub>
                        <m:sSubPr>
                          <m:ctrlPr>
                            <a:rPr lang="en-US" i="1">
                              <a:latin typeface="Cambria Math" panose="02040503050406030204" pitchFamily="18" charset="0"/>
                            </a:rPr>
                          </m:ctrlPr>
                        </m:sSubPr>
                        <m:e>
                          <m:r>
                            <a:rPr lang="en-US" i="1">
                              <a:latin typeface="Cambria Math" panose="02040503050406030204" pitchFamily="18" charset="0"/>
                            </a:rPr>
                            <m:t>𝐶</m:t>
                          </m:r>
                        </m:e>
                        <m:sub>
                          <m:r>
                            <a:rPr lang="en-US" i="1">
                              <a:latin typeface="Cambria Math" panose="02040503050406030204" pitchFamily="18" charset="0"/>
                            </a:rPr>
                            <m:t>𝑋</m:t>
                          </m:r>
                        </m:sub>
                      </m:sSub>
                      <m:r>
                        <a:rPr lang="en-US" i="1">
                          <a:latin typeface="Cambria Math" panose="02040503050406030204" pitchFamily="18" charset="0"/>
                        </a:rPr>
                        <m:t>≡</m:t>
                      </m:r>
                      <m:r>
                        <a:rPr lang="en-US" b="0" i="1" smtClean="0">
                          <a:latin typeface="Cambria Math" panose="02040503050406030204" pitchFamily="18" charset="0"/>
                        </a:rPr>
                        <m:t>𝑆𝑡𝑎𝑡𝑖𝑐</m:t>
                      </m:r>
                      <m:r>
                        <a:rPr lang="en-US" b="0" i="1" smtClean="0">
                          <a:latin typeface="Cambria Math" panose="02040503050406030204" pitchFamily="18" charset="0"/>
                        </a:rPr>
                        <m:t> </m:t>
                      </m:r>
                      <m:r>
                        <a:rPr lang="en-US" i="1">
                          <a:latin typeface="Cambria Math" panose="02040503050406030204" pitchFamily="18" charset="0"/>
                        </a:rPr>
                        <m:t>𝑅𝑒𝐵𝐴</m:t>
                      </m:r>
                      <m:sSub>
                        <m:sSubPr>
                          <m:ctrlPr>
                            <a:rPr lang="en-US" i="1">
                              <a:latin typeface="Cambria Math" panose="02040503050406030204" pitchFamily="18" charset="0"/>
                            </a:rPr>
                          </m:ctrlPr>
                        </m:sSubPr>
                        <m:e>
                          <m:r>
                            <a:rPr lang="en-US" i="1">
                              <a:latin typeface="Cambria Math" panose="02040503050406030204" pitchFamily="18" charset="0"/>
                            </a:rPr>
                            <m:t>𝐶</m:t>
                          </m:r>
                        </m:e>
                        <m:sub>
                          <m:r>
                            <a:rPr lang="en-US" i="1">
                              <a:latin typeface="Cambria Math" panose="02040503050406030204" pitchFamily="18" charset="0"/>
                            </a:rPr>
                            <m:t>𝑌</m:t>
                          </m:r>
                        </m:sub>
                      </m:sSub>
                    </m:oMath>
                  </m:oMathPara>
                </a14:m>
                <a:endParaRPr lang="en-US" dirty="0"/>
              </a:p>
              <a:p>
                <a:pPr marL="285750" indent="-285750">
                  <a:buFont typeface="Arial" panose="020B0604020202020204" pitchFamily="34" charset="0"/>
                  <a:buChar char="•"/>
                </a:pPr>
                <a14:m>
                  <m:oMath xmlns:m="http://schemas.openxmlformats.org/officeDocument/2006/math">
                    <m:r>
                      <a:rPr lang="en-US" b="0" i="1" smtClean="0">
                        <a:latin typeface="Cambria Math" panose="02040503050406030204" pitchFamily="18" charset="0"/>
                      </a:rPr>
                      <m:t>𝐴𝐵𝐴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𝑋</m:t>
                        </m:r>
                      </m:sub>
                    </m:sSub>
                    <m:r>
                      <a:rPr lang="en-US" b="0" i="1" smtClean="0">
                        <a:latin typeface="Cambria Math" panose="02040503050406030204" pitchFamily="18" charset="0"/>
                      </a:rPr>
                      <m:t> </m:t>
                    </m:r>
                    <m:r>
                      <a:rPr lang="en-US" b="0" i="1" smtClean="0">
                        <a:latin typeface="Cambria Math" panose="02040503050406030204" pitchFamily="18" charset="0"/>
                      </a:rPr>
                      <m:t>𝐴𝑡𝑡𝑟𝑖𝑏𝑢𝑡𝑒</m:t>
                    </m:r>
                    <m:r>
                      <a:rPr lang="en-US" b="0" i="1" smtClean="0">
                        <a:latin typeface="Cambria Math" panose="02040503050406030204" pitchFamily="18" charset="0"/>
                      </a:rPr>
                      <m:t> </m:t>
                    </m:r>
                    <m:r>
                      <a:rPr lang="en-US" b="0" i="1" smtClean="0">
                        <a:latin typeface="Cambria Math" panose="02040503050406030204" pitchFamily="18" charset="0"/>
                      </a:rPr>
                      <m:t>𝑣𝑎𝑙𝑢𝑒</m:t>
                    </m:r>
                    <m:r>
                      <a:rPr lang="en-US" b="0" i="1" smtClean="0">
                        <a:latin typeface="Cambria Math" panose="02040503050406030204" pitchFamily="18" charset="0"/>
                      </a:rPr>
                      <m:t> </m:t>
                    </m:r>
                    <m:r>
                      <a:rPr lang="en-US" b="0" i="1" smtClean="0">
                        <a:latin typeface="Cambria Math" panose="02040503050406030204" pitchFamily="18" charset="0"/>
                      </a:rPr>
                      <m:t>𝑐h𝑎𝑛𝑔𝑒𝑠</m:t>
                    </m:r>
                    <m:r>
                      <a:rPr lang="en-US" b="0" i="1" smtClean="0">
                        <a:latin typeface="Cambria Math" panose="02040503050406030204" pitchFamily="18" charset="0"/>
                      </a:rPr>
                      <m:t> </m:t>
                    </m:r>
                  </m:oMath>
                </a14:m>
                <a:endParaRPr lang="en-US" b="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𝑤𝑖𝑡h</m:t>
                      </m:r>
                      <m:r>
                        <a:rPr lang="en-US" b="0" i="1" smtClean="0">
                          <a:latin typeface="Cambria Math" panose="02040503050406030204" pitchFamily="18" charset="0"/>
                        </a:rPr>
                        <m:t> </m:t>
                      </m:r>
                      <m:r>
                        <a:rPr lang="en-US" b="0" i="1" smtClean="0">
                          <a:latin typeface="Cambria Math" panose="02040503050406030204" pitchFamily="18" charset="0"/>
                        </a:rPr>
                        <m:t>𝑓𝑖𝑛𝑖𝑡𝑒</m:t>
                      </m:r>
                      <m:r>
                        <a:rPr lang="en-US" b="0" i="1" smtClean="0">
                          <a:latin typeface="Cambria Math" panose="02040503050406030204" pitchFamily="18" charset="0"/>
                        </a:rPr>
                        <m:t> </m:t>
                      </m:r>
                      <m:r>
                        <a:rPr lang="en-US" b="0" i="1" smtClean="0">
                          <a:latin typeface="Cambria Math" panose="02040503050406030204" pitchFamily="18" charset="0"/>
                        </a:rPr>
                        <m:t>𝑑𝑜𝑚𝑎𝑖𝑛</m:t>
                      </m:r>
                      <m:r>
                        <a:rPr lang="en-US" b="0" i="1" smtClean="0">
                          <a:latin typeface="Cambria Math" panose="02040503050406030204" pitchFamily="18" charset="0"/>
                        </a:rPr>
                        <m:t>≡</m:t>
                      </m:r>
                      <m:r>
                        <a:rPr lang="en-US" b="0" i="1" smtClean="0">
                          <a:latin typeface="Cambria Math" panose="02040503050406030204" pitchFamily="18" charset="0"/>
                        </a:rPr>
                        <m:t>𝑅𝑒𝑙𝑎𝑡𝑖𝑜𝑛𝑠h𝑖𝑝</m:t>
                      </m:r>
                      <m:r>
                        <a:rPr lang="en-US" b="0" i="1" smtClean="0">
                          <a:latin typeface="Cambria Math" panose="02040503050406030204" pitchFamily="18" charset="0"/>
                        </a:rPr>
                        <m:t> </m:t>
                      </m:r>
                      <m:r>
                        <a:rPr lang="en-US" b="0" i="1" smtClean="0">
                          <a:latin typeface="Cambria Math" panose="02040503050406030204" pitchFamily="18" charset="0"/>
                        </a:rPr>
                        <m:t>𝐷𝑦𝑛𝑎𝑚𝑖𝑐</m:t>
                      </m:r>
                      <m:r>
                        <a:rPr lang="en-US" b="0" i="1" smtClean="0">
                          <a:latin typeface="Cambria Math" panose="02040503050406030204" pitchFamily="18" charset="0"/>
                        </a:rPr>
                        <m:t> </m:t>
                      </m:r>
                      <m:r>
                        <a:rPr lang="en-US" b="0" i="1" smtClean="0">
                          <a:latin typeface="Cambria Math" panose="02040503050406030204" pitchFamily="18" charset="0"/>
                        </a:rPr>
                        <m:t>𝑅𝑒𝐵𝐴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𝑌</m:t>
                          </m:r>
                        </m:sub>
                      </m:sSub>
                    </m:oMath>
                  </m:oMathPara>
                </a14:m>
                <a:endParaRPr lang="en-US" b="0" dirty="0"/>
              </a:p>
              <a:p>
                <a:endParaRPr lang="en-US" dirty="0"/>
              </a:p>
              <a:p>
                <a:pPr marL="285750" indent="-285750">
                  <a:buFont typeface="Arial" panose="020B0604020202020204" pitchFamily="34" charset="0"/>
                  <a:buChar char="•"/>
                </a:pPr>
                <a14:m>
                  <m:oMath xmlns:m="http://schemas.openxmlformats.org/officeDocument/2006/math">
                    <m:r>
                      <a:rPr lang="en-US" b="0" i="1" smtClean="0">
                        <a:latin typeface="Cambria Math" panose="02040503050406030204" pitchFamily="18" charset="0"/>
                      </a:rPr>
                      <m:t>𝐴𝐵𝐴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𝑋</m:t>
                        </m:r>
                      </m:sub>
                    </m:sSub>
                    <m:r>
                      <a:rPr lang="en-US" b="0" i="1" smtClean="0">
                        <a:latin typeface="Cambria Math" panose="02040503050406030204" pitchFamily="18" charset="0"/>
                      </a:rPr>
                      <m:t> </m:t>
                    </m:r>
                    <m:r>
                      <a:rPr lang="en-US" b="0" i="1" smtClean="0">
                        <a:latin typeface="Cambria Math" panose="02040503050406030204" pitchFamily="18" charset="0"/>
                      </a:rPr>
                      <m:t>𝑤𝑖𝑡h</m:t>
                    </m:r>
                    <m:r>
                      <a:rPr lang="en-US" b="0" i="1" smtClean="0">
                        <a:latin typeface="Cambria Math" panose="02040503050406030204" pitchFamily="18" charset="0"/>
                      </a:rPr>
                      <m:t> </m:t>
                    </m:r>
                    <m:r>
                      <a:rPr lang="en-US" b="0" i="1" smtClean="0">
                        <a:latin typeface="Cambria Math" panose="02040503050406030204" pitchFamily="18" charset="0"/>
                      </a:rPr>
                      <m:t>𝑒𝑛𝑡𝑖𝑡𝑦</m:t>
                    </m:r>
                    <m:r>
                      <a:rPr lang="en-US" b="0" i="1" smtClean="0">
                        <a:latin typeface="Cambria Math" panose="02040503050406030204" pitchFamily="18" charset="0"/>
                      </a:rPr>
                      <m:t> </m:t>
                    </m:r>
                    <m:r>
                      <a:rPr lang="en-US" b="0" i="1" smtClean="0">
                        <a:latin typeface="Cambria Math" panose="02040503050406030204" pitchFamily="18" charset="0"/>
                      </a:rPr>
                      <m:t>𝑐h𝑎𝑛𝑔𝑒𝑠</m:t>
                    </m:r>
                    <m:r>
                      <a:rPr lang="en-US" b="0" i="1" smtClean="0">
                        <a:latin typeface="Cambria Math" panose="02040503050406030204" pitchFamily="18" charset="0"/>
                      </a:rPr>
                      <m:t> </m:t>
                    </m:r>
                    <m:r>
                      <a:rPr lang="en-US" b="0" i="1" smtClean="0">
                        <a:latin typeface="Cambria Math" panose="02040503050406030204" pitchFamily="18" charset="0"/>
                      </a:rPr>
                      <m:t>𝑎𝑛𝑑</m:t>
                    </m:r>
                    <m:r>
                      <a:rPr lang="en-US" b="0" i="1" smtClean="0">
                        <a:latin typeface="Cambria Math" panose="02040503050406030204" pitchFamily="18" charset="0"/>
                      </a:rPr>
                      <m:t> </m:t>
                    </m:r>
                  </m:oMath>
                </a14:m>
                <a:endParaRPr lang="en-US" b="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𝑖𝑛𝑓𝑖𝑛𝑖𝑡𝑒</m:t>
                      </m:r>
                      <m:r>
                        <a:rPr lang="en-US" b="0" i="1" smtClean="0">
                          <a:latin typeface="Cambria Math" panose="02040503050406030204" pitchFamily="18" charset="0"/>
                        </a:rPr>
                        <m:t> </m:t>
                      </m:r>
                      <m:r>
                        <a:rPr lang="en-US" b="0" i="1" smtClean="0">
                          <a:latin typeface="Cambria Math" panose="02040503050406030204" pitchFamily="18" charset="0"/>
                        </a:rPr>
                        <m:t>𝑑𝑜𝑚𝑖𝑛</m:t>
                      </m:r>
                      <m:r>
                        <a:rPr lang="en-US" b="0" i="1" smtClean="0">
                          <a:latin typeface="Cambria Math" panose="02040503050406030204" pitchFamily="18" charset="0"/>
                        </a:rPr>
                        <m:t> </m:t>
                      </m:r>
                      <m:r>
                        <a:rPr lang="en-US" b="0" i="1" smtClean="0">
                          <a:latin typeface="Cambria Math" panose="02040503050406030204" pitchFamily="18" charset="0"/>
                        </a:rPr>
                        <m:t>𝑒𝑛𝑡𝑖𝑡𝑦</m:t>
                      </m:r>
                      <m:r>
                        <a:rPr lang="en-US" b="0" i="1" smtClean="0">
                          <a:latin typeface="Cambria Math" panose="02040503050406030204" pitchFamily="18" charset="0"/>
                        </a:rPr>
                        <m:t> </m:t>
                      </m:r>
                      <m:r>
                        <a:rPr lang="en-US" b="0" i="1" smtClean="0">
                          <a:latin typeface="Cambria Math" panose="02040503050406030204" pitchFamily="18" charset="0"/>
                        </a:rPr>
                        <m:t>𝑎𝑡𝑡𝑟𝑖𝑏𝑢𝑡𝑒</m:t>
                      </m:r>
                      <m:r>
                        <a:rPr lang="en-US" b="0" i="1" smtClean="0">
                          <a:latin typeface="Cambria Math" panose="02040503050406030204" pitchFamily="18" charset="0"/>
                        </a:rPr>
                        <m:t> ≡</m:t>
                      </m:r>
                      <m:r>
                        <a:rPr lang="en-US" b="0" i="1" smtClean="0">
                          <a:latin typeface="Cambria Math" panose="02040503050406030204" pitchFamily="18" charset="0"/>
                        </a:rPr>
                        <m:t>𝑛𝑜𝑑𝑒</m:t>
                      </m:r>
                      <m:r>
                        <a:rPr lang="en-US" b="0" i="1" smtClean="0">
                          <a:latin typeface="Cambria Math" panose="02040503050406030204" pitchFamily="18" charset="0"/>
                        </a:rPr>
                        <m:t> </m:t>
                      </m:r>
                      <m:r>
                        <a:rPr lang="en-US" b="0" i="1" smtClean="0">
                          <a:latin typeface="Cambria Math" panose="02040503050406030204" pitchFamily="18" charset="0"/>
                        </a:rPr>
                        <m:t>𝑑𝑦𝑛𝑎𝑚𝑖𝑐</m:t>
                      </m:r>
                      <m:r>
                        <a:rPr lang="en-US" b="0" i="1" smtClean="0">
                          <a:latin typeface="Cambria Math" panose="02040503050406030204" pitchFamily="18" charset="0"/>
                        </a:rPr>
                        <m:t> </m:t>
                      </m:r>
                      <m:r>
                        <a:rPr lang="en-US" b="0" i="1" smtClean="0">
                          <a:latin typeface="Cambria Math" panose="02040503050406030204" pitchFamily="18" charset="0"/>
                        </a:rPr>
                        <m:t>𝑅𝑒𝐵𝐴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𝑌</m:t>
                          </m:r>
                        </m:sub>
                      </m:sSub>
                    </m:oMath>
                  </m:oMathPara>
                </a14:m>
                <a:endParaRPr lang="en-US" b="0" dirty="0"/>
              </a:p>
              <a:p>
                <a:pPr marL="285750" indent="-285750">
                  <a:buFont typeface="Arial" panose="020B0604020202020204" pitchFamily="34" charset="0"/>
                  <a:buChar char="•"/>
                </a:pPr>
                <a:endParaRPr lang="en-US" dirty="0"/>
              </a:p>
            </p:txBody>
          </p:sp>
        </mc:Choice>
        <mc:Fallback xmlns="">
          <p:sp>
            <p:nvSpPr>
              <p:cNvPr id="9" name="TextBox 8"/>
              <p:cNvSpPr txBox="1">
                <a:spLocks noRot="1" noChangeAspect="1" noMove="1" noResize="1" noEditPoints="1" noAdjustHandles="1" noChangeArrowheads="1" noChangeShapeType="1" noTextEdit="1"/>
              </p:cNvSpPr>
              <p:nvPr/>
            </p:nvSpPr>
            <p:spPr>
              <a:xfrm>
                <a:off x="5251623" y="1390356"/>
                <a:ext cx="3892378" cy="3311291"/>
              </a:xfrm>
              <a:prstGeom prst="rect">
                <a:avLst/>
              </a:prstGeom>
              <a:blipFill>
                <a:blip r:embed="rId3"/>
                <a:stretch>
                  <a:fillRect l="-939"/>
                </a:stretch>
              </a:blipFill>
            </p:spPr>
            <p:txBody>
              <a:bodyPr/>
              <a:lstStyle/>
              <a:p>
                <a:r>
                  <a:rPr lang="en-US">
                    <a:noFill/>
                  </a:rPr>
                  <a:t> </a:t>
                </a:r>
              </a:p>
            </p:txBody>
          </p:sp>
        </mc:Fallback>
      </mc:AlternateContent>
    </p:spTree>
    <p:extLst>
      <p:ext uri="{BB962C8B-B14F-4D97-AF65-F5344CB8AC3E}">
        <p14:creationId xmlns:p14="http://schemas.microsoft.com/office/powerpoint/2010/main" val="793536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4602" y="71906"/>
            <a:ext cx="5177221" cy="626466"/>
          </a:xfrm>
        </p:spPr>
        <p:txBody>
          <a:bodyPr/>
          <a:lstStyle/>
          <a:p>
            <a:r>
              <a:rPr lang="en-US" dirty="0"/>
              <a:t>Comparison:</a:t>
            </a:r>
            <a:r>
              <a:rPr lang="en-US" sz="2400" dirty="0"/>
              <a:t> Equivalent Structural Models for </a:t>
            </a:r>
            <a:r>
              <a:rPr lang="en-US" sz="2400" dirty="0" err="1"/>
              <a:t>ReBAC</a:t>
            </a:r>
            <a:r>
              <a:rPr lang="en-US" sz="2400" dirty="0"/>
              <a:t> and ABAC</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21</a:t>
            </a:fld>
            <a:endParaRPr lang="en-GB"/>
          </a:p>
        </p:txBody>
      </p:sp>
      <p:sp>
        <p:nvSpPr>
          <p:cNvPr id="9" name="TextBox 8"/>
          <p:cNvSpPr txBox="1"/>
          <p:nvPr/>
        </p:nvSpPr>
        <p:spPr>
          <a:xfrm>
            <a:off x="1385887" y="5399902"/>
            <a:ext cx="6868427" cy="369332"/>
          </a:xfrm>
          <a:prstGeom prst="rect">
            <a:avLst/>
          </a:prstGeom>
          <a:noFill/>
        </p:spPr>
        <p:txBody>
          <a:bodyPr wrap="square" rtlCol="0">
            <a:spAutoFit/>
          </a:bodyPr>
          <a:lstStyle/>
          <a:p>
            <a:r>
              <a:rPr lang="en-US" dirty="0"/>
              <a:t>Figure 13: Equivalence  of </a:t>
            </a:r>
            <a:r>
              <a:rPr lang="en-US" dirty="0" err="1"/>
              <a:t>ReBAC</a:t>
            </a:r>
            <a:r>
              <a:rPr lang="en-US" dirty="0"/>
              <a:t>  and  ABAC Structural Classification</a:t>
            </a:r>
          </a:p>
        </p:txBody>
      </p:sp>
      <p:sp>
        <p:nvSpPr>
          <p:cNvPr id="3" name="Content Placeholder 2"/>
          <p:cNvSpPr>
            <a:spLocks noGrp="1"/>
          </p:cNvSpPr>
          <p:nvPr>
            <p:ph idx="1"/>
          </p:nvPr>
        </p:nvSpPr>
        <p:spPr>
          <a:xfrm>
            <a:off x="457922" y="1093075"/>
            <a:ext cx="8229600" cy="4227444"/>
          </a:xfrm>
        </p:spPr>
        <p:txBody>
          <a:bodyPr/>
          <a:lstStyle/>
          <a:p>
            <a:endParaRPr lang="en-US" dirty="0"/>
          </a:p>
        </p:txBody>
      </p:sp>
      <p:pic>
        <p:nvPicPr>
          <p:cNvPr id="7" name="Picture 6"/>
          <p:cNvPicPr>
            <a:picLocks noChangeAspect="1"/>
          </p:cNvPicPr>
          <p:nvPr/>
        </p:nvPicPr>
        <p:blipFill>
          <a:blip r:embed="rId2"/>
          <a:stretch>
            <a:fillRect/>
          </a:stretch>
        </p:blipFill>
        <p:spPr>
          <a:xfrm>
            <a:off x="1072055" y="1163045"/>
            <a:ext cx="7182259" cy="4157474"/>
          </a:xfrm>
          <a:prstGeom prst="rect">
            <a:avLst/>
          </a:prstGeom>
        </p:spPr>
      </p:pic>
    </p:spTree>
    <p:extLst>
      <p:ext uri="{BB962C8B-B14F-4D97-AF65-F5344CB8AC3E}">
        <p14:creationId xmlns:p14="http://schemas.microsoft.com/office/powerpoint/2010/main" val="2585721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Comparison: </a:t>
            </a:r>
            <a:r>
              <a:rPr lang="en-US" sz="2400" dirty="0"/>
              <a:t>Non-Equivalent Structural models for </a:t>
            </a:r>
            <a:r>
              <a:rPr lang="en-US" sz="2400" dirty="0" err="1"/>
              <a:t>ReBAC</a:t>
            </a:r>
            <a:r>
              <a:rPr lang="en-US" sz="2400" dirty="0"/>
              <a:t> and ABAC</a:t>
            </a:r>
          </a:p>
        </p:txBody>
      </p:sp>
      <p:pic>
        <p:nvPicPr>
          <p:cNvPr id="7" name="Content Placeholder 6"/>
          <p:cNvPicPr>
            <a:picLocks noGrp="1" noChangeAspect="1"/>
          </p:cNvPicPr>
          <p:nvPr>
            <p:ph idx="1"/>
          </p:nvPr>
        </p:nvPicPr>
        <p:blipFill>
          <a:blip r:embed="rId2"/>
          <a:stretch>
            <a:fillRect/>
          </a:stretch>
        </p:blipFill>
        <p:spPr>
          <a:xfrm>
            <a:off x="1338751" y="871362"/>
            <a:ext cx="6466497" cy="4826000"/>
          </a:xfrm>
          <a:prstGeom prst="rect">
            <a:avLst/>
          </a:prstGeom>
        </p:spPr>
      </p:pic>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22</a:t>
            </a:fld>
            <a:endParaRPr lang="en-GB"/>
          </a:p>
        </p:txBody>
      </p:sp>
      <p:sp>
        <p:nvSpPr>
          <p:cNvPr id="8" name="TextBox 7"/>
          <p:cNvSpPr txBox="1"/>
          <p:nvPr/>
        </p:nvSpPr>
        <p:spPr>
          <a:xfrm>
            <a:off x="788277" y="5708820"/>
            <a:ext cx="7466038" cy="369332"/>
          </a:xfrm>
          <a:prstGeom prst="rect">
            <a:avLst/>
          </a:prstGeom>
          <a:noFill/>
        </p:spPr>
        <p:txBody>
          <a:bodyPr wrap="square" rtlCol="0">
            <a:spAutoFit/>
          </a:bodyPr>
          <a:lstStyle/>
          <a:p>
            <a:r>
              <a:rPr lang="en-US" dirty="0"/>
              <a:t>Figure 14:  Non-Equivalence of </a:t>
            </a:r>
            <a:r>
              <a:rPr lang="en-US" dirty="0" err="1"/>
              <a:t>ReBAC</a:t>
            </a:r>
            <a:r>
              <a:rPr lang="en-US" dirty="0"/>
              <a:t>  and  ABAC  Structural Classification</a:t>
            </a:r>
          </a:p>
        </p:txBody>
      </p:sp>
    </p:spTree>
    <p:extLst>
      <p:ext uri="{BB962C8B-B14F-4D97-AF65-F5344CB8AC3E}">
        <p14:creationId xmlns:p14="http://schemas.microsoft.com/office/powerpoint/2010/main" val="41507058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Comparison: On Performance</a:t>
            </a:r>
          </a:p>
        </p:txBody>
      </p:sp>
      <p:sp>
        <p:nvSpPr>
          <p:cNvPr id="3" name="Content Placeholder 2"/>
          <p:cNvSpPr>
            <a:spLocks noGrp="1"/>
          </p:cNvSpPr>
          <p:nvPr>
            <p:ph idx="1"/>
          </p:nvPr>
        </p:nvSpPr>
        <p:spPr>
          <a:xfrm>
            <a:off x="457922" y="1093075"/>
            <a:ext cx="8229600" cy="4714601"/>
          </a:xfrm>
        </p:spPr>
        <p:txBody>
          <a:bodyPr/>
          <a:lstStyle/>
          <a:p>
            <a:r>
              <a:rPr lang="en-US" sz="2000" dirty="0"/>
              <a:t>Attribute Composition is similar to  </a:t>
            </a:r>
            <a:r>
              <a:rPr lang="en-US" sz="2000" dirty="0" err="1"/>
              <a:t>ReBAC</a:t>
            </a:r>
            <a:r>
              <a:rPr lang="en-US" sz="2000" dirty="0"/>
              <a:t> and Both have polynomial complexity for authorization policy and constant complexity on update</a:t>
            </a:r>
          </a:p>
          <a:p>
            <a:r>
              <a:rPr lang="en-US" sz="2000" dirty="0"/>
              <a:t>Composite attribute has constant complexity on authorization policy and polynomial complexity on update to maintain relationship changes.</a:t>
            </a:r>
          </a:p>
          <a:p>
            <a:r>
              <a:rPr lang="en-US" sz="2000" dirty="0"/>
              <a:t>Performance Depends on :</a:t>
            </a:r>
          </a:p>
          <a:p>
            <a:pPr lvl="4">
              <a:buFont typeface="Wingdings" panose="05000000000000000000" pitchFamily="2" charset="2"/>
              <a:buChar char="q"/>
            </a:pPr>
            <a:r>
              <a:rPr lang="en-US" sz="2000" dirty="0">
                <a:solidFill>
                  <a:schemeClr val="tx1"/>
                </a:solidFill>
              </a:rPr>
              <a:t>     Node Dynamics</a:t>
            </a:r>
          </a:p>
          <a:p>
            <a:pPr lvl="4">
              <a:buFont typeface="Wingdings" panose="05000000000000000000" pitchFamily="2" charset="2"/>
              <a:buChar char="q"/>
            </a:pPr>
            <a:r>
              <a:rPr lang="en-US" sz="2000" dirty="0">
                <a:solidFill>
                  <a:schemeClr val="tx1"/>
                </a:solidFill>
              </a:rPr>
              <a:t>     Relationship Dynamics        </a:t>
            </a:r>
          </a:p>
          <a:p>
            <a:pPr lvl="4">
              <a:buFont typeface="Wingdings" panose="05000000000000000000" pitchFamily="2" charset="2"/>
              <a:buChar char="q"/>
            </a:pPr>
            <a:r>
              <a:rPr lang="en-US" dirty="0">
                <a:solidFill>
                  <a:schemeClr val="tx1"/>
                </a:solidFill>
              </a:rPr>
              <a:t>     Density of the Relationship Graph</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23</a:t>
            </a:fld>
            <a:endParaRPr lang="en-GB"/>
          </a:p>
        </p:txBody>
      </p:sp>
    </p:spTree>
    <p:extLst>
      <p:ext uri="{BB962C8B-B14F-4D97-AF65-F5344CB8AC3E}">
        <p14:creationId xmlns:p14="http://schemas.microsoft.com/office/powerpoint/2010/main" val="16977830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Comparison: Choice of Models</a:t>
            </a:r>
          </a:p>
        </p:txBody>
      </p:sp>
      <p:sp>
        <p:nvSpPr>
          <p:cNvPr id="3" name="Content Placeholder 2"/>
          <p:cNvSpPr>
            <a:spLocks noGrp="1"/>
          </p:cNvSpPr>
          <p:nvPr>
            <p:ph idx="1"/>
          </p:nvPr>
        </p:nvSpPr>
        <p:spPr/>
        <p:txBody>
          <a:bodyPr/>
          <a:lstStyle/>
          <a:p>
            <a:r>
              <a:rPr lang="en-US" sz="2000" dirty="0"/>
              <a:t>For static system or only non entity attribute change------</a:t>
            </a:r>
            <a:r>
              <a:rPr lang="en-US" sz="2000" dirty="0">
                <a:solidFill>
                  <a:schemeClr val="accent6">
                    <a:lumMod val="75000"/>
                  </a:schemeClr>
                </a:solidFill>
              </a:rPr>
              <a:t>Composite attribute is the best approach</a:t>
            </a:r>
          </a:p>
          <a:p>
            <a:r>
              <a:rPr lang="en-US" sz="2000" dirty="0"/>
              <a:t>System with huge node dynamics, relationship dynamics and high relationship density----- </a:t>
            </a:r>
            <a:r>
              <a:rPr lang="en-US" sz="2000" dirty="0">
                <a:solidFill>
                  <a:schemeClr val="accent6">
                    <a:lumMod val="75000"/>
                  </a:schemeClr>
                </a:solidFill>
              </a:rPr>
              <a:t>Attribute composition is the best option</a:t>
            </a:r>
          </a:p>
          <a:p>
            <a:r>
              <a:rPr lang="en-US" sz="2000" dirty="0"/>
              <a:t>If the system is in the middle between two extremes ---- </a:t>
            </a:r>
            <a:r>
              <a:rPr lang="en-US" sz="2000" dirty="0">
                <a:solidFill>
                  <a:schemeClr val="accent6">
                    <a:lumMod val="75000"/>
                  </a:schemeClr>
                </a:solidFill>
              </a:rPr>
              <a:t>A hybrid approach where both composite attribute and attribute composition is used.</a:t>
            </a:r>
          </a:p>
          <a:p>
            <a:r>
              <a:rPr lang="en-US" sz="2000" dirty="0"/>
              <a:t>Hybrid Approach:</a:t>
            </a:r>
          </a:p>
          <a:p>
            <a:pPr marL="0" indent="0">
              <a:buNone/>
            </a:pPr>
            <a:r>
              <a:rPr lang="en-US" sz="2000" dirty="0"/>
              <a:t>To achieve p level relationship composition it uses m level composite attribute and n level attribute composition  where p = n X m.</a:t>
            </a:r>
          </a:p>
          <a:p>
            <a:pPr marL="0" indent="0">
              <a:buNone/>
            </a:pPr>
            <a:endParaRPr lang="en-US" sz="2000" dirty="0"/>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24</a:t>
            </a:fld>
            <a:endParaRPr lang="en-GB"/>
          </a:p>
        </p:txBody>
      </p:sp>
    </p:spTree>
    <p:extLst>
      <p:ext uri="{BB962C8B-B14F-4D97-AF65-F5344CB8AC3E}">
        <p14:creationId xmlns:p14="http://schemas.microsoft.com/office/powerpoint/2010/main" val="2549497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Comparison: </a:t>
            </a:r>
            <a:r>
              <a:rPr lang="en-US" sz="2400" dirty="0"/>
              <a:t>In Respect of PEI Framework</a:t>
            </a:r>
          </a:p>
        </p:txBody>
      </p:sp>
      <p:pic>
        <p:nvPicPr>
          <p:cNvPr id="8" name="Content Placeholder 7"/>
          <p:cNvPicPr>
            <a:picLocks noGrp="1" noChangeAspect="1"/>
          </p:cNvPicPr>
          <p:nvPr>
            <p:ph idx="1"/>
          </p:nvPr>
        </p:nvPicPr>
        <p:blipFill>
          <a:blip r:embed="rId2"/>
          <a:stretch>
            <a:fillRect/>
          </a:stretch>
        </p:blipFill>
        <p:spPr>
          <a:xfrm>
            <a:off x="2207967" y="896079"/>
            <a:ext cx="4728066" cy="4826000"/>
          </a:xfrm>
          <a:prstGeom prst="rect">
            <a:avLst/>
          </a:prstGeom>
        </p:spPr>
      </p:pic>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25</a:t>
            </a:fld>
            <a:endParaRPr lang="en-GB"/>
          </a:p>
        </p:txBody>
      </p:sp>
      <p:sp>
        <p:nvSpPr>
          <p:cNvPr id="10" name="Rectangle 9"/>
          <p:cNvSpPr/>
          <p:nvPr/>
        </p:nvSpPr>
        <p:spPr>
          <a:xfrm>
            <a:off x="2879125" y="2100646"/>
            <a:ext cx="2446637" cy="790833"/>
          </a:xfrm>
          <a:prstGeom prst="rect">
            <a:avLst/>
          </a:prstGeom>
          <a:no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a:endCxn id="10" idx="3"/>
          </p:cNvCxnSpPr>
          <p:nvPr/>
        </p:nvCxnSpPr>
        <p:spPr>
          <a:xfrm flipH="1">
            <a:off x="5325762" y="2100646"/>
            <a:ext cx="1227678" cy="395417"/>
          </a:xfrm>
          <a:prstGeom prst="straightConnector1">
            <a:avLst/>
          </a:prstGeom>
          <a:ln>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16" name="Rounded Rectangle 15"/>
          <p:cNvSpPr/>
          <p:nvPr/>
        </p:nvSpPr>
        <p:spPr>
          <a:xfrm>
            <a:off x="6549084" y="1433383"/>
            <a:ext cx="2262006" cy="1396311"/>
          </a:xfrm>
          <a:prstGeom prst="round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No Difference</a:t>
            </a:r>
          </a:p>
        </p:txBody>
      </p:sp>
      <p:sp>
        <p:nvSpPr>
          <p:cNvPr id="17" name="Rounded Rectangle 16"/>
          <p:cNvSpPr/>
          <p:nvPr/>
        </p:nvSpPr>
        <p:spPr>
          <a:xfrm>
            <a:off x="6425513" y="3781170"/>
            <a:ext cx="2385577" cy="1532238"/>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Both the approaches differ here</a:t>
            </a:r>
          </a:p>
        </p:txBody>
      </p:sp>
      <p:sp>
        <p:nvSpPr>
          <p:cNvPr id="19" name="Rectangle 18"/>
          <p:cNvSpPr/>
          <p:nvPr/>
        </p:nvSpPr>
        <p:spPr>
          <a:xfrm>
            <a:off x="2879125" y="3101546"/>
            <a:ext cx="2446637" cy="133453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p:cNvCxnSpPr>
            <a:stCxn id="17" idx="1"/>
          </p:cNvCxnSpPr>
          <p:nvPr/>
        </p:nvCxnSpPr>
        <p:spPr>
          <a:xfrm flipH="1" flipV="1">
            <a:off x="5325763" y="4028303"/>
            <a:ext cx="1099750" cy="518986"/>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2088612" y="5560142"/>
            <a:ext cx="4135207" cy="369332"/>
          </a:xfrm>
          <a:prstGeom prst="rect">
            <a:avLst/>
          </a:prstGeom>
          <a:noFill/>
        </p:spPr>
        <p:txBody>
          <a:bodyPr wrap="square" rtlCol="0">
            <a:spAutoFit/>
          </a:bodyPr>
          <a:lstStyle/>
          <a:p>
            <a:r>
              <a:rPr lang="en-US" dirty="0"/>
              <a:t>Figure 15: PEI Framework</a:t>
            </a:r>
          </a:p>
        </p:txBody>
      </p:sp>
    </p:spTree>
    <p:extLst>
      <p:ext uri="{BB962C8B-B14F-4D97-AF65-F5344CB8AC3E}">
        <p14:creationId xmlns:p14="http://schemas.microsoft.com/office/powerpoint/2010/main" val="3442468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endParaRPr lang="en-US" sz="2400" dirty="0"/>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26</a:t>
            </a:fld>
            <a:endParaRPr lang="en-GB"/>
          </a:p>
        </p:txBody>
      </p:sp>
      <p:sp>
        <p:nvSpPr>
          <p:cNvPr id="9" name="Rectangle 8"/>
          <p:cNvSpPr/>
          <p:nvPr/>
        </p:nvSpPr>
        <p:spPr>
          <a:xfrm>
            <a:off x="693677" y="1266012"/>
            <a:ext cx="7835468" cy="3170099"/>
          </a:xfrm>
          <a:prstGeom prst="rect">
            <a:avLst/>
          </a:prstGeom>
        </p:spPr>
        <p:txBody>
          <a:bodyPr wrap="square">
            <a:spAutoFit/>
          </a:bodyPr>
          <a:lstStyle/>
          <a:p>
            <a:pPr marL="285750" indent="-285750">
              <a:buFont typeface="Arial" panose="020B0604020202020204" pitchFamily="34" charset="0"/>
              <a:buChar char="•"/>
            </a:pPr>
            <a:r>
              <a:rPr lang="en-US" sz="2000" dirty="0"/>
              <a:t>Our results indicate that the relationship between ABAC and </a:t>
            </a:r>
            <a:r>
              <a:rPr lang="en-US" sz="2000" dirty="0" err="1"/>
              <a:t>ReBAC</a:t>
            </a:r>
            <a:r>
              <a:rPr lang="en-US" sz="2000" dirty="0"/>
              <a:t> is subtle and variable depending on the precise flavor of these two access control approaches in any given model. At the same time we are able to make some general statements about this comparison. </a:t>
            </a:r>
          </a:p>
          <a:p>
            <a:endParaRPr lang="en-US" sz="2000" dirty="0"/>
          </a:p>
          <a:p>
            <a:pPr marL="285750" indent="-285750">
              <a:buFont typeface="Arial" panose="020B0604020202020204" pitchFamily="34" charset="0"/>
              <a:buChar char="•"/>
            </a:pPr>
            <a:r>
              <a:rPr lang="en-US" sz="2000" dirty="0"/>
              <a:t>Metrics beyond theoretical equivalence need to be brought into consideration to better understand the relative advantages and disadvantages of these two approaches. Performance is one such metrics but others such as maintainability, robustness, and agility, also need to be studied.</a:t>
            </a:r>
          </a:p>
        </p:txBody>
      </p:sp>
    </p:spTree>
    <p:extLst>
      <p:ext uri="{BB962C8B-B14F-4D97-AF65-F5344CB8AC3E}">
        <p14:creationId xmlns:p14="http://schemas.microsoft.com/office/powerpoint/2010/main" val="26931869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latin typeface="Comic Sans MS" panose="030F0702030302020204" pitchFamily="66" charset="0"/>
              </a:rPr>
              <a:t>Questions/Comments</a:t>
            </a:r>
          </a:p>
        </p:txBody>
      </p:sp>
      <p:pic>
        <p:nvPicPr>
          <p:cNvPr id="5" name="内容占位符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14737" y="2667794"/>
            <a:ext cx="1914525" cy="2390775"/>
          </a:xfrm>
        </p:spPr>
      </p:pic>
      <p:sp>
        <p:nvSpPr>
          <p:cNvPr id="4" name="灯片编号占位符 3"/>
          <p:cNvSpPr>
            <a:spLocks noGrp="1"/>
          </p:cNvSpPr>
          <p:nvPr>
            <p:ph type="sldNum" sz="quarter" idx="12"/>
          </p:nvPr>
        </p:nvSpPr>
        <p:spPr/>
        <p:txBody>
          <a:bodyPr/>
          <a:lstStyle/>
          <a:p>
            <a:fld id="{E2565ACD-144F-334D-837A-2EC7981FDADF}" type="slidenum">
              <a:rPr lang="en-US" smtClean="0"/>
              <a:pPr/>
              <a:t>27</a:t>
            </a:fld>
            <a:endParaRPr lang="en-US"/>
          </a:p>
        </p:txBody>
      </p:sp>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61553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err="1"/>
              <a:t>ReBAC</a:t>
            </a:r>
            <a:endParaRPr lang="en-US" sz="3200" dirty="0"/>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3</a:t>
            </a:fld>
            <a:endParaRPr lang="en-GB"/>
          </a:p>
        </p:txBody>
      </p:sp>
      <p:sp>
        <p:nvSpPr>
          <p:cNvPr id="7" name="Oval 6"/>
          <p:cNvSpPr/>
          <p:nvPr/>
        </p:nvSpPr>
        <p:spPr>
          <a:xfrm>
            <a:off x="2566519" y="2011787"/>
            <a:ext cx="1685927" cy="7032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633" dirty="0">
                <a:solidFill>
                  <a:schemeClr val="tx1"/>
                </a:solidFill>
              </a:rPr>
              <a:t>Social</a:t>
            </a:r>
          </a:p>
        </p:txBody>
      </p:sp>
      <p:cxnSp>
        <p:nvCxnSpPr>
          <p:cNvPr id="9" name="Straight Arrow Connector 8"/>
          <p:cNvCxnSpPr>
            <a:stCxn id="7" idx="4"/>
            <a:endCxn id="11" idx="0"/>
          </p:cNvCxnSpPr>
          <p:nvPr/>
        </p:nvCxnSpPr>
        <p:spPr>
          <a:xfrm flipH="1">
            <a:off x="3373420" y="2715008"/>
            <a:ext cx="36062" cy="138841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2498902" y="4103423"/>
            <a:ext cx="1749036" cy="9646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633" dirty="0">
                <a:solidFill>
                  <a:prstClr val="black"/>
                </a:solidFill>
              </a:rPr>
              <a:t>Beyond Social</a:t>
            </a:r>
          </a:p>
        </p:txBody>
      </p:sp>
      <p:sp>
        <p:nvSpPr>
          <p:cNvPr id="19" name="Cloud Callout 18"/>
          <p:cNvSpPr/>
          <p:nvPr/>
        </p:nvSpPr>
        <p:spPr>
          <a:xfrm>
            <a:off x="3314816" y="1146288"/>
            <a:ext cx="2952626" cy="933117"/>
          </a:xfrm>
          <a:prstGeom prst="cloud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451" dirty="0">
                <a:solidFill>
                  <a:prstClr val="black"/>
                </a:solidFill>
              </a:rPr>
              <a:t>Uses social relationship to access OSN resources</a:t>
            </a:r>
            <a:r>
              <a:rPr lang="en-US" sz="1633" dirty="0">
                <a:solidFill>
                  <a:prstClr val="black"/>
                </a:solidFill>
              </a:rPr>
              <a:t>   </a:t>
            </a:r>
          </a:p>
        </p:txBody>
      </p:sp>
      <p:sp>
        <p:nvSpPr>
          <p:cNvPr id="21" name="Cloud Callout 20"/>
          <p:cNvSpPr/>
          <p:nvPr/>
        </p:nvSpPr>
        <p:spPr>
          <a:xfrm>
            <a:off x="3353885" y="2931377"/>
            <a:ext cx="3369475" cy="1341810"/>
          </a:xfrm>
          <a:prstGeom prst="cloud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451" dirty="0">
                <a:solidFill>
                  <a:prstClr val="black"/>
                </a:solidFill>
              </a:rPr>
              <a:t>Uses social relationship/relationship between system entities to access resources in any system</a:t>
            </a:r>
            <a:r>
              <a:rPr lang="en-US" sz="1633" dirty="0">
                <a:solidFill>
                  <a:prstClr val="black"/>
                </a:solidFill>
              </a:rPr>
              <a:t>   </a:t>
            </a:r>
          </a:p>
        </p:txBody>
      </p:sp>
      <p:sp>
        <p:nvSpPr>
          <p:cNvPr id="8" name="TextBox 7"/>
          <p:cNvSpPr txBox="1"/>
          <p:nvPr/>
        </p:nvSpPr>
        <p:spPr>
          <a:xfrm>
            <a:off x="1430594" y="5338916"/>
            <a:ext cx="6238567" cy="646331"/>
          </a:xfrm>
          <a:prstGeom prst="rect">
            <a:avLst/>
          </a:prstGeom>
          <a:noFill/>
        </p:spPr>
        <p:txBody>
          <a:bodyPr wrap="square" rtlCol="0">
            <a:spAutoFit/>
          </a:bodyPr>
          <a:lstStyle/>
          <a:p>
            <a:r>
              <a:rPr lang="en-US" dirty="0"/>
              <a:t>Figure 1: Using Relationship in Authorization policy expression is used for social and beyond social environment </a:t>
            </a:r>
          </a:p>
        </p:txBody>
      </p:sp>
    </p:spTree>
    <p:extLst>
      <p:ext uri="{BB962C8B-B14F-4D97-AF65-F5344CB8AC3E}">
        <p14:creationId xmlns:p14="http://schemas.microsoft.com/office/powerpoint/2010/main" val="1124480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ABAC</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4</a:t>
            </a:fld>
            <a:endParaRPr lang="en-GB"/>
          </a:p>
        </p:txBody>
      </p:sp>
      <p:sp>
        <p:nvSpPr>
          <p:cNvPr id="7" name="Oval 6"/>
          <p:cNvSpPr/>
          <p:nvPr/>
        </p:nvSpPr>
        <p:spPr>
          <a:xfrm>
            <a:off x="3805390" y="1053141"/>
            <a:ext cx="1685927" cy="7032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633" dirty="0">
                <a:solidFill>
                  <a:prstClr val="black"/>
                </a:solidFill>
              </a:rPr>
              <a:t>ABAC</a:t>
            </a:r>
          </a:p>
        </p:txBody>
      </p:sp>
      <p:cxnSp>
        <p:nvCxnSpPr>
          <p:cNvPr id="9" name="Straight Arrow Connector 8"/>
          <p:cNvCxnSpPr>
            <a:stCxn id="7" idx="3"/>
            <a:endCxn id="11" idx="0"/>
          </p:cNvCxnSpPr>
          <p:nvPr/>
        </p:nvCxnSpPr>
        <p:spPr>
          <a:xfrm flipH="1">
            <a:off x="2781792" y="1653378"/>
            <a:ext cx="1270496" cy="186902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1907274" y="3522403"/>
            <a:ext cx="1749036" cy="9646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633" dirty="0">
                <a:solidFill>
                  <a:prstClr val="black"/>
                </a:solidFill>
              </a:rPr>
              <a:t>DAC</a:t>
            </a:r>
          </a:p>
        </p:txBody>
      </p:sp>
      <p:cxnSp>
        <p:nvCxnSpPr>
          <p:cNvPr id="16" name="Straight Arrow Connector 15"/>
          <p:cNvCxnSpPr>
            <a:stCxn id="7" idx="4"/>
          </p:cNvCxnSpPr>
          <p:nvPr/>
        </p:nvCxnSpPr>
        <p:spPr>
          <a:xfrm flipH="1">
            <a:off x="4648353" y="1756362"/>
            <a:ext cx="1" cy="181743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844234" y="3556819"/>
            <a:ext cx="1749036" cy="9646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633" dirty="0">
                <a:solidFill>
                  <a:prstClr val="black"/>
                </a:solidFill>
              </a:rPr>
              <a:t>MAC</a:t>
            </a:r>
          </a:p>
        </p:txBody>
      </p:sp>
      <p:cxnSp>
        <p:nvCxnSpPr>
          <p:cNvPr id="23" name="Straight Arrow Connector 22"/>
          <p:cNvCxnSpPr>
            <a:stCxn id="7" idx="5"/>
          </p:cNvCxnSpPr>
          <p:nvPr/>
        </p:nvCxnSpPr>
        <p:spPr>
          <a:xfrm>
            <a:off x="5244419" y="1653378"/>
            <a:ext cx="1352141" cy="190344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5781186" y="3502744"/>
            <a:ext cx="1749036" cy="96467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633" dirty="0">
                <a:solidFill>
                  <a:prstClr val="black"/>
                </a:solidFill>
              </a:rPr>
              <a:t>RBAC</a:t>
            </a:r>
          </a:p>
        </p:txBody>
      </p:sp>
      <p:sp>
        <p:nvSpPr>
          <p:cNvPr id="15" name="TextBox 14"/>
          <p:cNvSpPr txBox="1"/>
          <p:nvPr/>
        </p:nvSpPr>
        <p:spPr>
          <a:xfrm>
            <a:off x="1445342" y="4911214"/>
            <a:ext cx="6946490" cy="369332"/>
          </a:xfrm>
          <a:prstGeom prst="rect">
            <a:avLst/>
          </a:prstGeom>
          <a:noFill/>
        </p:spPr>
        <p:txBody>
          <a:bodyPr wrap="square" rtlCol="0">
            <a:spAutoFit/>
          </a:bodyPr>
          <a:lstStyle/>
          <a:p>
            <a:r>
              <a:rPr lang="en-US" dirty="0"/>
              <a:t>Figure 2: ABAC can configure DAC, MAC and RBAC  [Zin et al. 2012]</a:t>
            </a:r>
          </a:p>
        </p:txBody>
      </p:sp>
    </p:spTree>
    <p:extLst>
      <p:ext uri="{BB962C8B-B14F-4D97-AF65-F5344CB8AC3E}">
        <p14:creationId xmlns:p14="http://schemas.microsoft.com/office/powerpoint/2010/main" val="3919838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err="1"/>
              <a:t>ReBAC</a:t>
            </a:r>
            <a:r>
              <a:rPr lang="en-US" sz="2800" dirty="0"/>
              <a:t> Vs. ABAC</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5</a:t>
            </a:fld>
            <a:endParaRPr lang="en-GB"/>
          </a:p>
        </p:txBody>
      </p:sp>
      <p:sp>
        <p:nvSpPr>
          <p:cNvPr id="10" name="TextBox 9"/>
          <p:cNvSpPr txBox="1"/>
          <p:nvPr/>
        </p:nvSpPr>
        <p:spPr>
          <a:xfrm>
            <a:off x="649649" y="2309807"/>
            <a:ext cx="7679083" cy="4216539"/>
          </a:xfrm>
          <a:prstGeom prst="rect">
            <a:avLst/>
          </a:prstGeom>
          <a:noFill/>
        </p:spPr>
        <p:txBody>
          <a:bodyPr wrap="square" rtlCol="0">
            <a:spAutoFit/>
          </a:bodyPr>
          <a:lstStyle/>
          <a:p>
            <a:pPr marL="457200" lvl="0" indent="-457200">
              <a:spcBef>
                <a:spcPct val="20000"/>
              </a:spcBef>
              <a:buFont typeface="Arial" panose="020B0604020202020204" pitchFamily="34" charset="0"/>
              <a:buChar char="•"/>
            </a:pPr>
            <a:r>
              <a:rPr lang="en-US" sz="2800" dirty="0">
                <a:cs typeface="Helvetica" panose="020B0604020202020204" pitchFamily="34" charset="0"/>
              </a:rPr>
              <a:t>Are they Comparable ?</a:t>
            </a:r>
          </a:p>
          <a:p>
            <a:pPr marL="457200" lvl="0" indent="-457200">
              <a:spcBef>
                <a:spcPct val="20000"/>
              </a:spcBef>
              <a:buFont typeface="Arial" panose="020B0604020202020204" pitchFamily="34" charset="0"/>
              <a:buChar char="•"/>
            </a:pPr>
            <a:r>
              <a:rPr lang="en-US" sz="2800" dirty="0">
                <a:solidFill>
                  <a:prstClr val="black"/>
                </a:solidFill>
                <a:cs typeface="Helvetica" panose="020B0604020202020204" pitchFamily="34" charset="0"/>
              </a:rPr>
              <a:t>Can Attributes Express Relationships?</a:t>
            </a:r>
          </a:p>
          <a:p>
            <a:pPr marL="457200" lvl="0" indent="-457200">
              <a:spcBef>
                <a:spcPct val="20000"/>
              </a:spcBef>
              <a:buFont typeface="Arial" panose="020B0604020202020204" pitchFamily="34" charset="0"/>
              <a:buChar char="•"/>
            </a:pPr>
            <a:r>
              <a:rPr lang="en-US" sz="2800" dirty="0">
                <a:cs typeface="Helvetica" panose="020B0604020202020204" pitchFamily="34" charset="0"/>
              </a:rPr>
              <a:t>Can </a:t>
            </a:r>
            <a:r>
              <a:rPr lang="en-US" sz="2800" dirty="0" err="1">
                <a:cs typeface="Helvetica" panose="020B0604020202020204" pitchFamily="34" charset="0"/>
              </a:rPr>
              <a:t>ReBAC</a:t>
            </a:r>
            <a:r>
              <a:rPr lang="en-US" sz="2800" dirty="0">
                <a:cs typeface="Helvetica" panose="020B0604020202020204" pitchFamily="34" charset="0"/>
              </a:rPr>
              <a:t> Configure ABAC?  Vice versa?</a:t>
            </a:r>
          </a:p>
          <a:p>
            <a:pPr marL="457200" lvl="0" indent="-457200">
              <a:spcBef>
                <a:spcPct val="20000"/>
              </a:spcBef>
              <a:buFont typeface="Arial" panose="020B0604020202020204" pitchFamily="34" charset="0"/>
              <a:buChar char="•"/>
            </a:pPr>
            <a:r>
              <a:rPr lang="en-US" sz="2800" dirty="0">
                <a:cs typeface="Helvetica" panose="020B0604020202020204" pitchFamily="34" charset="0"/>
              </a:rPr>
              <a:t>Do they have equal expressive power?</a:t>
            </a:r>
          </a:p>
          <a:p>
            <a:pPr lvl="0">
              <a:spcBef>
                <a:spcPct val="20000"/>
              </a:spcBef>
            </a:pPr>
            <a:r>
              <a:rPr lang="en-US" sz="2800" dirty="0">
                <a:cs typeface="Helvetica" panose="020B0604020202020204" pitchFamily="34" charset="0"/>
              </a:rPr>
              <a:t>If not </a:t>
            </a:r>
          </a:p>
          <a:p>
            <a:pPr marL="457200" lvl="0" indent="-457200">
              <a:spcBef>
                <a:spcPct val="20000"/>
              </a:spcBef>
              <a:buFont typeface="Arial" panose="020B0604020202020204" pitchFamily="34" charset="0"/>
              <a:buChar char="•"/>
            </a:pPr>
            <a:r>
              <a:rPr lang="en-US" sz="2800" dirty="0">
                <a:cs typeface="Helvetica" panose="020B0604020202020204" pitchFamily="34" charset="0"/>
              </a:rPr>
              <a:t>Which one is more expressive?</a:t>
            </a:r>
          </a:p>
          <a:p>
            <a:pPr lvl="0">
              <a:spcBef>
                <a:spcPct val="20000"/>
              </a:spcBef>
            </a:pPr>
            <a:endParaRPr lang="en-US" sz="2800" dirty="0">
              <a:cs typeface="Helvetica" panose="020B0604020202020204" pitchFamily="34" charset="0"/>
            </a:endParaRPr>
          </a:p>
          <a:p>
            <a:pPr lvl="0">
              <a:spcBef>
                <a:spcPct val="20000"/>
              </a:spcBef>
            </a:pPr>
            <a:endParaRPr lang="en-US" sz="3200" dirty="0">
              <a:cs typeface="Helvetica" panose="020B0604020202020204" pitchFamily="34" charset="0"/>
            </a:endParaRPr>
          </a:p>
        </p:txBody>
      </p:sp>
      <p:sp>
        <p:nvSpPr>
          <p:cNvPr id="7" name="Oval 6"/>
          <p:cNvSpPr/>
          <p:nvPr/>
        </p:nvSpPr>
        <p:spPr>
          <a:xfrm>
            <a:off x="5880396" y="1142449"/>
            <a:ext cx="1685927" cy="7032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633" dirty="0">
                <a:solidFill>
                  <a:prstClr val="black"/>
                </a:solidFill>
              </a:rPr>
              <a:t>ABAC</a:t>
            </a:r>
          </a:p>
        </p:txBody>
      </p:sp>
      <p:sp>
        <p:nvSpPr>
          <p:cNvPr id="8" name="Oval 7"/>
          <p:cNvSpPr/>
          <p:nvPr/>
        </p:nvSpPr>
        <p:spPr>
          <a:xfrm>
            <a:off x="1372305" y="1162117"/>
            <a:ext cx="1685927" cy="7032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4683" fontAlgn="base">
              <a:spcBef>
                <a:spcPct val="0"/>
              </a:spcBef>
              <a:spcAft>
                <a:spcPct val="0"/>
              </a:spcAft>
            </a:pPr>
            <a:r>
              <a:rPr lang="en-US" sz="1633" dirty="0" err="1">
                <a:solidFill>
                  <a:prstClr val="black"/>
                </a:solidFill>
              </a:rPr>
              <a:t>ReBAC</a:t>
            </a:r>
            <a:endParaRPr lang="en-US" sz="1633" dirty="0">
              <a:solidFill>
                <a:prstClr val="black"/>
              </a:solidFill>
            </a:endParaRPr>
          </a:p>
        </p:txBody>
      </p:sp>
      <p:cxnSp>
        <p:nvCxnSpPr>
          <p:cNvPr id="9" name="Straight Connector 8"/>
          <p:cNvCxnSpPr>
            <a:stCxn id="8" idx="6"/>
          </p:cNvCxnSpPr>
          <p:nvPr/>
        </p:nvCxnSpPr>
        <p:spPr>
          <a:xfrm flipV="1">
            <a:off x="3058232" y="1494059"/>
            <a:ext cx="2822164" cy="196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159045" y="965470"/>
            <a:ext cx="2109020" cy="1107996"/>
          </a:xfrm>
          <a:prstGeom prst="rect">
            <a:avLst/>
          </a:prstGeom>
          <a:noFill/>
        </p:spPr>
        <p:txBody>
          <a:bodyPr wrap="square" rtlCol="0">
            <a:spAutoFit/>
          </a:bodyPr>
          <a:lstStyle/>
          <a:p>
            <a:r>
              <a:rPr lang="en-US" sz="6600" dirty="0"/>
              <a:t>?</a:t>
            </a:r>
          </a:p>
        </p:txBody>
      </p:sp>
    </p:spTree>
    <p:extLst>
      <p:ext uri="{BB962C8B-B14F-4D97-AF65-F5344CB8AC3E}">
        <p14:creationId xmlns:p14="http://schemas.microsoft.com/office/powerpoint/2010/main" val="3684793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Attribute Types</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6</a:t>
            </a:fld>
            <a:endParaRPr lang="en-GB"/>
          </a:p>
        </p:txBody>
      </p:sp>
      <p:sp>
        <p:nvSpPr>
          <p:cNvPr id="7" name="TextBox 6"/>
          <p:cNvSpPr txBox="1"/>
          <p:nvPr/>
        </p:nvSpPr>
        <p:spPr>
          <a:xfrm>
            <a:off x="682393" y="1019065"/>
            <a:ext cx="8358367" cy="5078313"/>
          </a:xfrm>
          <a:prstGeom prst="rect">
            <a:avLst/>
          </a:prstGeom>
          <a:noFill/>
        </p:spPr>
        <p:txBody>
          <a:bodyPr wrap="square" rtlCol="0">
            <a:spAutoFit/>
          </a:bodyPr>
          <a:lstStyle/>
          <a:p>
            <a:pPr marL="342900" indent="-342900">
              <a:buFont typeface="+mj-lt"/>
              <a:buAutoNum type="arabicPeriod"/>
            </a:pPr>
            <a:r>
              <a:rPr lang="en-US" dirty="0"/>
              <a:t>Attribute Value  Structure</a:t>
            </a:r>
          </a:p>
          <a:p>
            <a:pPr marL="1257300" lvl="2" indent="-342900">
              <a:buFont typeface="Wingdings" panose="05000000000000000000" pitchFamily="2" charset="2"/>
              <a:buChar char="q"/>
            </a:pPr>
            <a:r>
              <a:rPr lang="en-US" dirty="0"/>
              <a:t>Atomic-valued or Single-valued Attribute (e.g. gender)</a:t>
            </a:r>
          </a:p>
          <a:p>
            <a:pPr marL="1257300" lvl="2" indent="-342900">
              <a:buFont typeface="Wingdings" panose="05000000000000000000" pitchFamily="2" charset="2"/>
              <a:buChar char="q"/>
            </a:pPr>
            <a:r>
              <a:rPr lang="en-US" dirty="0"/>
              <a:t>Set-valued or Multi-valued Attribute (e.g. </a:t>
            </a:r>
            <a:r>
              <a:rPr lang="en-US" dirty="0" err="1"/>
              <a:t>phoneNumber</a:t>
            </a:r>
            <a:r>
              <a:rPr lang="en-US" dirty="0"/>
              <a:t>)</a:t>
            </a:r>
          </a:p>
          <a:p>
            <a:pPr marL="1257300" lvl="2" indent="-342900">
              <a:buFont typeface="Wingdings" panose="05000000000000000000" pitchFamily="2" charset="2"/>
              <a:buChar char="q"/>
            </a:pPr>
            <a:r>
              <a:rPr lang="en-US" dirty="0"/>
              <a:t>Structured Attribute (</a:t>
            </a:r>
            <a:r>
              <a:rPr lang="en-US" dirty="0" err="1"/>
              <a:t>e.g</a:t>
            </a:r>
            <a:r>
              <a:rPr lang="en-US" dirty="0"/>
              <a:t> person-Info (name, age, </a:t>
            </a:r>
            <a:r>
              <a:rPr lang="en-US" dirty="0" err="1"/>
              <a:t>phoneNumber</a:t>
            </a:r>
            <a:r>
              <a:rPr lang="en-US" dirty="0"/>
              <a:t> ))</a:t>
            </a:r>
          </a:p>
          <a:p>
            <a:pPr marL="342900" indent="-342900">
              <a:buFont typeface="+mj-lt"/>
              <a:buAutoNum type="arabicPeriod"/>
            </a:pPr>
            <a:r>
              <a:rPr lang="en-US" dirty="0"/>
              <a:t>Attribute Value Scope</a:t>
            </a:r>
          </a:p>
          <a:p>
            <a:pPr marL="1200150" lvl="2" indent="-285750">
              <a:buFont typeface="Wingdings" panose="05000000000000000000" pitchFamily="2" charset="2"/>
              <a:buChar char="q"/>
            </a:pPr>
            <a:r>
              <a:rPr lang="en-US" dirty="0"/>
              <a:t>  Entity Attribute (e.g. friend)</a:t>
            </a:r>
          </a:p>
          <a:p>
            <a:pPr marL="1200150" lvl="2" indent="-285750">
              <a:buFont typeface="Wingdings" panose="05000000000000000000" pitchFamily="2" charset="2"/>
              <a:buChar char="q"/>
            </a:pPr>
            <a:r>
              <a:rPr lang="en-US" dirty="0"/>
              <a:t>  Non-entity Attribute  (e.g. age)              </a:t>
            </a:r>
          </a:p>
          <a:p>
            <a:pPr marL="342900" indent="-342900">
              <a:buFont typeface="+mj-lt"/>
              <a:buAutoNum type="arabicPeriod"/>
            </a:pPr>
            <a:r>
              <a:rPr lang="en-US" dirty="0"/>
              <a:t>Boundedness of attribute range</a:t>
            </a:r>
          </a:p>
          <a:p>
            <a:pPr marL="1200150" lvl="2" indent="-285750">
              <a:buFont typeface="Wingdings" panose="05000000000000000000" pitchFamily="2" charset="2"/>
              <a:buChar char="q"/>
            </a:pPr>
            <a:r>
              <a:rPr lang="en-US" dirty="0"/>
              <a:t> Finite Domain Attribute (e.g. gender)</a:t>
            </a:r>
          </a:p>
          <a:p>
            <a:pPr marL="1200150" lvl="2" indent="-285750">
              <a:buFont typeface="Wingdings" panose="05000000000000000000" pitchFamily="2" charset="2"/>
              <a:buChar char="q"/>
            </a:pPr>
            <a:r>
              <a:rPr lang="en-US" dirty="0"/>
              <a:t>  Infinite Domain Attribute  (e.g. time)            </a:t>
            </a:r>
          </a:p>
          <a:p>
            <a:pPr marL="342900" indent="-342900">
              <a:buFont typeface="+mj-lt"/>
              <a:buAutoNum type="arabicPeriod"/>
            </a:pPr>
            <a:r>
              <a:rPr lang="en-US" dirty="0"/>
              <a:t>Attribute association</a:t>
            </a:r>
          </a:p>
          <a:p>
            <a:pPr marL="1257300" lvl="2" indent="-342900">
              <a:buFont typeface="Wingdings" panose="05000000000000000000" pitchFamily="2" charset="2"/>
              <a:buChar char="q"/>
            </a:pPr>
            <a:r>
              <a:rPr lang="en-US" dirty="0"/>
              <a:t>Contextual or Environmental  Attribute (e.g. </a:t>
            </a:r>
            <a:r>
              <a:rPr lang="en-US" dirty="0" err="1"/>
              <a:t>currentTime</a:t>
            </a:r>
            <a:r>
              <a:rPr lang="en-US" dirty="0"/>
              <a:t>)</a:t>
            </a:r>
          </a:p>
          <a:p>
            <a:pPr marL="1257300" lvl="2" indent="-342900">
              <a:buFont typeface="Wingdings" panose="05000000000000000000" pitchFamily="2" charset="2"/>
              <a:buChar char="q"/>
            </a:pPr>
            <a:r>
              <a:rPr lang="en-US" dirty="0"/>
              <a:t>Meta Attribute (e.g. role(user)  =  manager , task(manager)  =  supervise)</a:t>
            </a:r>
          </a:p>
          <a:p>
            <a:pPr marL="342900" indent="-342900">
              <a:buFont typeface="+mj-lt"/>
              <a:buAutoNum type="arabicPeriod"/>
            </a:pPr>
            <a:r>
              <a:rPr lang="en-US" dirty="0"/>
              <a:t>Attribute mutability</a:t>
            </a:r>
          </a:p>
          <a:p>
            <a:pPr marL="1200150" lvl="2" indent="-285750">
              <a:buFont typeface="Wingdings" panose="05000000000000000000" pitchFamily="2" charset="2"/>
              <a:buChar char="q"/>
            </a:pPr>
            <a:r>
              <a:rPr lang="en-US" dirty="0"/>
              <a:t>Mutable Attribute </a:t>
            </a:r>
          </a:p>
          <a:p>
            <a:pPr marL="1200150" lvl="2" indent="-285750">
              <a:buFont typeface="Wingdings" panose="05000000000000000000" pitchFamily="2" charset="2"/>
              <a:buChar char="q"/>
            </a:pPr>
            <a:r>
              <a:rPr lang="en-US" dirty="0"/>
              <a:t>Immutable Attribute</a:t>
            </a:r>
          </a:p>
          <a:p>
            <a:r>
              <a:rPr lang="en-US" dirty="0"/>
              <a:t>           </a:t>
            </a:r>
          </a:p>
          <a:p>
            <a:r>
              <a:rPr lang="en-US" dirty="0"/>
              <a:t>                 </a:t>
            </a:r>
          </a:p>
        </p:txBody>
      </p:sp>
    </p:spTree>
    <p:extLst>
      <p:ext uri="{BB962C8B-B14F-4D97-AF65-F5344CB8AC3E}">
        <p14:creationId xmlns:p14="http://schemas.microsoft.com/office/powerpoint/2010/main" val="1040215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Attribute Function Composition</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7</a:t>
            </a:fld>
            <a:endParaRPr lang="en-GB"/>
          </a:p>
        </p:txBody>
      </p:sp>
      <mc:AlternateContent xmlns:mc="http://schemas.openxmlformats.org/markup-compatibility/2006" xmlns:a14="http://schemas.microsoft.com/office/drawing/2010/main">
        <mc:Choice Requires="a14">
          <p:sp>
            <p:nvSpPr>
              <p:cNvPr id="10" name="TextBox 9"/>
              <p:cNvSpPr txBox="1"/>
              <p:nvPr/>
            </p:nvSpPr>
            <p:spPr>
              <a:xfrm>
                <a:off x="457920" y="1342663"/>
                <a:ext cx="7679083" cy="5289846"/>
              </a:xfrm>
              <a:prstGeom prst="rect">
                <a:avLst/>
              </a:prstGeom>
              <a:noFill/>
            </p:spPr>
            <p:txBody>
              <a:bodyPr wrap="square" rtlCol="0">
                <a:spAutoFit/>
              </a:bodyPr>
              <a:lstStyle/>
              <a:p>
                <a:pPr lvl="0">
                  <a:spcBef>
                    <a:spcPct val="20000"/>
                  </a:spcBef>
                </a:pPr>
                <a14:m>
                  <m:oMathPara xmlns:m="http://schemas.openxmlformats.org/officeDocument/2006/math">
                    <m:oMathParaPr>
                      <m:jc m:val="centerGroup"/>
                    </m:oMathParaPr>
                    <m:oMath xmlns:m="http://schemas.openxmlformats.org/officeDocument/2006/math">
                      <m:r>
                        <a:rPr lang="en-US" sz="3200" i="1" smtClean="0">
                          <a:latin typeface="Cambria Math" panose="02040503050406030204" pitchFamily="18" charset="0"/>
                        </a:rPr>
                        <m:t>𝑓</m:t>
                      </m:r>
                      <m:r>
                        <a:rPr lang="en-US" sz="3200">
                          <a:latin typeface="Cambria Math" panose="02040503050406030204" pitchFamily="18" charset="0"/>
                        </a:rPr>
                        <m:t>:</m:t>
                      </m:r>
                      <m:r>
                        <a:rPr lang="en-US" sz="3200" i="1">
                          <a:latin typeface="Cambria Math" panose="02040503050406030204" pitchFamily="18" charset="0"/>
                        </a:rPr>
                        <m:t>𝑋</m:t>
                      </m:r>
                      <m:r>
                        <a:rPr lang="en-US" sz="3200">
                          <a:latin typeface="Cambria Math" panose="02040503050406030204" pitchFamily="18" charset="0"/>
                        </a:rPr>
                        <m:t>→</m:t>
                      </m:r>
                      <m:r>
                        <a:rPr lang="en-US" sz="3200" i="1">
                          <a:latin typeface="Cambria Math" panose="02040503050406030204" pitchFamily="18" charset="0"/>
                        </a:rPr>
                        <m:t>𝑌</m:t>
                      </m:r>
                    </m:oMath>
                  </m:oMathPara>
                </a14:m>
                <a:endParaRPr lang="en-US" sz="3200" dirty="0">
                  <a:latin typeface="Helvetica" panose="020B0604020202020204" pitchFamily="34" charset="0"/>
                </a:endParaRPr>
              </a:p>
              <a:p>
                <a:pPr lvl="0">
                  <a:spcBef>
                    <a:spcPct val="20000"/>
                  </a:spcBef>
                </a:pPr>
                <a:r>
                  <a:rPr lang="en-US" sz="3200" dirty="0">
                    <a:latin typeface="Helvetica" panose="020B0604020202020204" pitchFamily="34" charset="0"/>
                    <a:cs typeface="Helvetica" panose="020B0604020202020204" pitchFamily="34" charset="0"/>
                  </a:rPr>
                  <a:t> </a:t>
                </a:r>
              </a:p>
              <a:p>
                <a:pPr lvl="0">
                  <a:spcBef>
                    <a:spcPct val="20000"/>
                  </a:spcBef>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𝑔</m:t>
                      </m:r>
                      <m:r>
                        <a:rPr lang="en-US" sz="3200" b="0" i="1" smtClean="0">
                          <a:latin typeface="Cambria Math" panose="02040503050406030204" pitchFamily="18" charset="0"/>
                        </a:rPr>
                        <m:t>:</m:t>
                      </m:r>
                      <m:r>
                        <a:rPr lang="en-US" sz="3200" b="0" i="1" smtClean="0">
                          <a:latin typeface="Cambria Math" panose="02040503050406030204" pitchFamily="18" charset="0"/>
                        </a:rPr>
                        <m:t>𝑌</m:t>
                      </m:r>
                      <m:r>
                        <a:rPr lang="en-US" sz="3200" b="0" i="1" smtClean="0">
                          <a:latin typeface="Cambria Math" panose="02040503050406030204" pitchFamily="18" charset="0"/>
                        </a:rPr>
                        <m:t>→</m:t>
                      </m:r>
                      <m:r>
                        <a:rPr lang="en-US" sz="3200" b="0" i="1" smtClean="0">
                          <a:latin typeface="Cambria Math" panose="02040503050406030204" pitchFamily="18" charset="0"/>
                        </a:rPr>
                        <m:t>𝑍</m:t>
                      </m:r>
                    </m:oMath>
                  </m:oMathPara>
                </a14:m>
                <a:endParaRPr lang="en-US" sz="3200" b="0" dirty="0">
                  <a:latin typeface="Helvetica" panose="020B0604020202020204" pitchFamily="34" charset="0"/>
                </a:endParaRPr>
              </a:p>
              <a:p>
                <a:pPr lvl="0">
                  <a:spcBef>
                    <a:spcPct val="20000"/>
                  </a:spcBef>
                </a:pPr>
                <a:endParaRPr lang="en-US" sz="3200" dirty="0">
                  <a:latin typeface="Helvetica" panose="020B0604020202020204" pitchFamily="34" charset="0"/>
                </a:endParaRPr>
              </a:p>
              <a:p>
                <a:pPr lvl="0">
                  <a:spcBef>
                    <a:spcPct val="20000"/>
                  </a:spcBef>
                </a:pPr>
                <a:r>
                  <a:rPr lang="en-US" sz="3200" dirty="0">
                    <a:latin typeface="Helvetica" panose="020B0604020202020204" pitchFamily="34" charset="0"/>
                  </a:rPr>
                  <a:t> </a:t>
                </a:r>
                <a14:m>
                  <m:oMath xmlns:m="http://schemas.openxmlformats.org/officeDocument/2006/math">
                    <m:r>
                      <a:rPr lang="en-US" sz="3200" b="0" i="0" smtClean="0">
                        <a:latin typeface="Cambria Math" panose="02040503050406030204" pitchFamily="18" charset="0"/>
                      </a:rPr>
                      <m:t>                      </m:t>
                    </m:r>
                    <m:r>
                      <a:rPr lang="en-US" sz="3200" b="0" i="1" smtClean="0">
                        <a:latin typeface="Cambria Math" panose="02040503050406030204" pitchFamily="18" charset="0"/>
                      </a:rPr>
                      <m:t>𝑥</m:t>
                    </m:r>
                    <m:r>
                      <a:rPr lang="en-US" sz="3200" b="0" i="1" smtClean="0">
                        <a:latin typeface="Cambria Math" panose="02040503050406030204" pitchFamily="18" charset="0"/>
                      </a:rPr>
                      <m:t>∈</m:t>
                    </m:r>
                    <m:r>
                      <a:rPr lang="en-US" sz="3200" b="0" i="1" smtClean="0">
                        <a:latin typeface="Cambria Math" panose="02040503050406030204" pitchFamily="18" charset="0"/>
                      </a:rPr>
                      <m:t>𝑋</m:t>
                    </m:r>
                    <m:r>
                      <a:rPr lang="en-US" sz="3200" b="0" i="1" smtClean="0">
                        <a:latin typeface="Cambria Math" panose="02040503050406030204" pitchFamily="18" charset="0"/>
                      </a:rPr>
                      <m:t> , </m:t>
                    </m:r>
                    <m:r>
                      <a:rPr lang="en-US" sz="3200" b="0" i="1" smtClean="0">
                        <a:latin typeface="Cambria Math" panose="02040503050406030204" pitchFamily="18" charset="0"/>
                      </a:rPr>
                      <m:t>𝑔</m:t>
                    </m:r>
                    <m:d>
                      <m:dPr>
                        <m:ctrlPr>
                          <a:rPr lang="en-US" sz="3200" b="0" i="1" smtClean="0">
                            <a:latin typeface="Cambria Math" panose="02040503050406030204" pitchFamily="18" charset="0"/>
                          </a:rPr>
                        </m:ctrlPr>
                      </m:dPr>
                      <m:e>
                        <m:r>
                          <a:rPr lang="en-US" sz="3200" b="0" i="1" smtClean="0">
                            <a:latin typeface="Cambria Math" panose="02040503050406030204" pitchFamily="18" charset="0"/>
                          </a:rPr>
                          <m:t>𝑓</m:t>
                        </m:r>
                        <m:d>
                          <m:dPr>
                            <m:ctrlPr>
                              <a:rPr lang="en-US" sz="3200" b="0" i="1" smtClean="0">
                                <a:latin typeface="Cambria Math" panose="02040503050406030204" pitchFamily="18" charset="0"/>
                              </a:rPr>
                            </m:ctrlPr>
                          </m:dPr>
                          <m:e>
                            <m:r>
                              <a:rPr lang="en-US" sz="3200" b="0" i="1" smtClean="0">
                                <a:latin typeface="Cambria Math" panose="02040503050406030204" pitchFamily="18" charset="0"/>
                              </a:rPr>
                              <m:t>𝑥</m:t>
                            </m:r>
                          </m:e>
                        </m:d>
                      </m:e>
                    </m:d>
                    <m:r>
                      <a:rPr lang="en-US" sz="3200" b="0" i="1" smtClean="0">
                        <a:latin typeface="Cambria Math" panose="02040503050406030204" pitchFamily="18" charset="0"/>
                      </a:rPr>
                      <m:t>∈</m:t>
                    </m:r>
                    <m:r>
                      <a:rPr lang="en-US" sz="3200" b="0" i="1" smtClean="0">
                        <a:latin typeface="Cambria Math" panose="02040503050406030204" pitchFamily="18" charset="0"/>
                      </a:rPr>
                      <m:t>𝑍</m:t>
                    </m:r>
                  </m:oMath>
                </a14:m>
                <a:r>
                  <a:rPr lang="en-US" sz="3200" dirty="0">
                    <a:latin typeface="Helvetica" panose="020B0604020202020204" pitchFamily="34" charset="0"/>
                  </a:rPr>
                  <a:t>                        </a:t>
                </a:r>
              </a:p>
              <a:p>
                <a:pPr lvl="0">
                  <a:spcBef>
                    <a:spcPct val="20000"/>
                  </a:spcBef>
                </a:pPr>
                <a:endParaRPr lang="en-US" sz="3200" dirty="0">
                  <a:latin typeface="Helvetica" panose="020B0604020202020204" pitchFamily="34" charset="0"/>
                </a:endParaRPr>
              </a:p>
              <a:p>
                <a:pPr lvl="0">
                  <a:spcBef>
                    <a:spcPct val="20000"/>
                  </a:spcBef>
                </a:pPr>
                <a:r>
                  <a:rPr lang="en-US" sz="3200" dirty="0">
                    <a:latin typeface="Helvetica" panose="020B0604020202020204" pitchFamily="34" charset="0"/>
                    <a:cs typeface="Helvetica" panose="020B0604020202020204" pitchFamily="34" charset="0"/>
                  </a:rPr>
                  <a:t> </a:t>
                </a:r>
              </a:p>
              <a:p>
                <a:pPr lvl="0">
                  <a:spcBef>
                    <a:spcPct val="20000"/>
                  </a:spcBef>
                </a:pPr>
                <a:endParaRPr lang="en-US" sz="3200" dirty="0">
                  <a:latin typeface="Helvetica" panose="020B0604020202020204" pitchFamily="34" charset="0"/>
                  <a:cs typeface="Helvetica" panose="020B0604020202020204" pitchFamily="34" charset="0"/>
                </a:endParaRPr>
              </a:p>
              <a:p>
                <a:pPr lvl="0">
                  <a:spcBef>
                    <a:spcPct val="20000"/>
                  </a:spcBef>
                </a:pPr>
                <a:endParaRPr lang="en-US" sz="3200" dirty="0">
                  <a:latin typeface="Helvetica" panose="020B0604020202020204" pitchFamily="34" charset="0"/>
                  <a:cs typeface="Helvetica" panose="020B0604020202020204" pitchFamily="34" charset="0"/>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457920" y="1342663"/>
                <a:ext cx="7679083" cy="5289846"/>
              </a:xfrm>
              <a:prstGeom prst="rect">
                <a:avLst/>
              </a:prstGeom>
              <a:blipFill>
                <a:blip r:embed="rId4"/>
                <a:stretch>
                  <a:fillRect/>
                </a:stretch>
              </a:blipFill>
            </p:spPr>
            <p:txBody>
              <a:bodyPr/>
              <a:lstStyle/>
              <a:p>
                <a:r>
                  <a:rPr lang="en-US">
                    <a:noFill/>
                  </a:rPr>
                  <a:t> </a:t>
                </a:r>
              </a:p>
            </p:txBody>
          </p:sp>
        </mc:Fallback>
      </mc:AlternateContent>
      <p:graphicFrame>
        <p:nvGraphicFramePr>
          <p:cNvPr id="3" name="Object 2"/>
          <p:cNvGraphicFramePr>
            <a:graphicFrameLocks noChangeAspect="1"/>
          </p:cNvGraphicFramePr>
          <p:nvPr>
            <p:extLst>
              <p:ext uri="{D42A27DB-BD31-4B8C-83A1-F6EECF244321}">
                <p14:modId xmlns:p14="http://schemas.microsoft.com/office/powerpoint/2010/main" val="3757737601"/>
              </p:ext>
            </p:extLst>
          </p:nvPr>
        </p:nvGraphicFramePr>
        <p:xfrm>
          <a:off x="4114800" y="3321050"/>
          <a:ext cx="914400" cy="215900"/>
        </p:xfrm>
        <a:graphic>
          <a:graphicData uri="http://schemas.openxmlformats.org/presentationml/2006/ole">
            <mc:AlternateContent xmlns:mc="http://schemas.openxmlformats.org/markup-compatibility/2006">
              <mc:Choice xmlns:v="urn:schemas-microsoft-com:vml" Requires="v">
                <p:oleObj spid="_x0000_s1051" name="Equation" r:id="rId5" imgW="914400" imgH="215640" progId="Equation.3">
                  <p:embed/>
                </p:oleObj>
              </mc:Choice>
              <mc:Fallback>
                <p:oleObj name="Equation" r:id="rId5" imgW="914400" imgH="215640"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3321050"/>
                        <a:ext cx="914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92203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Assumptions</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8</a:t>
            </a:fld>
            <a:endParaRPr lang="en-GB"/>
          </a:p>
        </p:txBody>
      </p:sp>
      <p:sp>
        <p:nvSpPr>
          <p:cNvPr id="10" name="TextBox 9"/>
          <p:cNvSpPr txBox="1"/>
          <p:nvPr/>
        </p:nvSpPr>
        <p:spPr>
          <a:xfrm>
            <a:off x="457920" y="1342663"/>
            <a:ext cx="7679083" cy="4068806"/>
          </a:xfrm>
          <a:prstGeom prst="rect">
            <a:avLst/>
          </a:prstGeom>
          <a:noFill/>
        </p:spPr>
        <p:txBody>
          <a:bodyPr wrap="square" rtlCol="0">
            <a:spAutoFit/>
          </a:bodyPr>
          <a:lstStyle/>
          <a:p>
            <a:pPr marL="342900" lvl="0" indent="-342900">
              <a:spcBef>
                <a:spcPct val="20000"/>
              </a:spcBef>
              <a:buFont typeface="Arial"/>
              <a:buChar char="•"/>
            </a:pPr>
            <a:r>
              <a:rPr lang="en-US" sz="2000" dirty="0">
                <a:solidFill>
                  <a:prstClr val="black"/>
                </a:solidFill>
                <a:cs typeface="Helvetica" panose="020B0604020202020204" pitchFamily="34" charset="0"/>
              </a:rPr>
              <a:t>All non entity attribute are finite domain</a:t>
            </a:r>
          </a:p>
          <a:p>
            <a:pPr marL="342900" lvl="0" indent="-342900">
              <a:spcBef>
                <a:spcPct val="20000"/>
              </a:spcBef>
              <a:buFont typeface="Arial"/>
              <a:buChar char="•"/>
            </a:pPr>
            <a:r>
              <a:rPr lang="en-US" sz="2000">
                <a:cs typeface="Helvetica" panose="020B0604020202020204" pitchFamily="34" charset="0"/>
              </a:rPr>
              <a:t>Entity </a:t>
            </a:r>
            <a:r>
              <a:rPr lang="en-US" sz="2000" dirty="0">
                <a:cs typeface="Helvetica" panose="020B0604020202020204" pitchFamily="34" charset="0"/>
              </a:rPr>
              <a:t>attribute functions are partial functions defined on existing entities only</a:t>
            </a:r>
          </a:p>
          <a:p>
            <a:pPr marL="342900" lvl="0" indent="-342900">
              <a:spcBef>
                <a:spcPct val="20000"/>
              </a:spcBef>
              <a:buFont typeface="Arial"/>
              <a:buChar char="•"/>
            </a:pPr>
            <a:r>
              <a:rPr lang="en-US" sz="2000" dirty="0">
                <a:cs typeface="Helvetica" panose="020B0604020202020204" pitchFamily="34" charset="0"/>
              </a:rPr>
              <a:t>Inner attribute function in an attribute function composition should always be entity attributes</a:t>
            </a:r>
          </a:p>
          <a:p>
            <a:pPr marL="342900" lvl="0" indent="-342900">
              <a:spcBef>
                <a:spcPct val="20000"/>
              </a:spcBef>
              <a:buFont typeface="Arial"/>
              <a:buChar char="•"/>
            </a:pPr>
            <a:r>
              <a:rPr lang="en-US" sz="2000" dirty="0">
                <a:cs typeface="Helvetica" panose="020B0604020202020204" pitchFamily="34" charset="0"/>
              </a:rPr>
              <a:t>Structured attribute is a multivalued tuple of atomic or set-valued attributes. So it is more expressive than atomic or set-valued attribute.</a:t>
            </a:r>
          </a:p>
          <a:p>
            <a:pPr marL="342900" lvl="0" indent="-342900">
              <a:spcBef>
                <a:spcPct val="20000"/>
              </a:spcBef>
              <a:buFont typeface="Arial"/>
              <a:buChar char="•"/>
            </a:pPr>
            <a:endParaRPr lang="en-US" sz="2000" dirty="0">
              <a:cs typeface="Helvetica" panose="020B0604020202020204" pitchFamily="34" charset="0"/>
            </a:endParaRPr>
          </a:p>
          <a:p>
            <a:pPr marL="342900" lvl="0" indent="-342900">
              <a:spcBef>
                <a:spcPct val="20000"/>
              </a:spcBef>
              <a:buFont typeface="Arial"/>
              <a:buChar char="•"/>
            </a:pPr>
            <a:endParaRPr lang="en-US" sz="2000" dirty="0">
              <a:latin typeface="Helvetica" panose="020B0604020202020204" pitchFamily="34" charset="0"/>
              <a:cs typeface="Helvetica" panose="020B0604020202020204" pitchFamily="34" charset="0"/>
            </a:endParaRPr>
          </a:p>
          <a:p>
            <a:pPr lvl="0">
              <a:spcBef>
                <a:spcPct val="20000"/>
              </a:spcBef>
            </a:pPr>
            <a:endParaRPr lang="en-US" sz="3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406887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err="1"/>
              <a:t>ReBAC</a:t>
            </a:r>
            <a:r>
              <a:rPr lang="en-US" sz="2800" dirty="0"/>
              <a:t> Classification</a:t>
            </a:r>
          </a:p>
        </p:txBody>
      </p:sp>
      <p:sp>
        <p:nvSpPr>
          <p:cNvPr id="4" name="Date Placeholder 3"/>
          <p:cNvSpPr>
            <a:spLocks noGrp="1"/>
          </p:cNvSpPr>
          <p:nvPr>
            <p:ph type="dt" sz="half" idx="10"/>
          </p:nvPr>
        </p:nvSpPr>
        <p:spPr/>
        <p:txBody>
          <a:bodyPr/>
          <a:lstStyle/>
          <a:p>
            <a:pPr>
              <a:defRPr/>
            </a:pPr>
            <a:r>
              <a:rPr lang="en-US"/>
              <a:t>© Tahmina Ahmed</a:t>
            </a:r>
            <a:endParaRPr lang="en-GB" dirty="0"/>
          </a:p>
        </p:txBody>
      </p:sp>
      <p:sp>
        <p:nvSpPr>
          <p:cNvPr id="5" name="Footer Placeholder 4"/>
          <p:cNvSpPr>
            <a:spLocks noGrp="1"/>
          </p:cNvSpPr>
          <p:nvPr>
            <p:ph type="ftr" sz="quarter" idx="11"/>
          </p:nvPr>
        </p:nvSpPr>
        <p:spPr/>
        <p:txBody>
          <a:body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p>
            <a:pPr>
              <a:defRPr/>
            </a:pPr>
            <a:fld id="{7084A2E2-4245-4880-AA04-A3886BD21EE2}" type="slidenum">
              <a:rPr lang="en-GB" smtClean="0"/>
              <a:pPr>
                <a:defRPr/>
              </a:pPr>
              <a:t>9</a:t>
            </a:fld>
            <a:endParaRPr lang="en-GB"/>
          </a:p>
        </p:txBody>
      </p:sp>
      <p:sp>
        <p:nvSpPr>
          <p:cNvPr id="10" name="TextBox 9"/>
          <p:cNvSpPr txBox="1"/>
          <p:nvPr/>
        </p:nvSpPr>
        <p:spPr>
          <a:xfrm>
            <a:off x="457920" y="1342663"/>
            <a:ext cx="7679083" cy="1175706"/>
          </a:xfrm>
          <a:prstGeom prst="rect">
            <a:avLst/>
          </a:prstGeom>
          <a:noFill/>
        </p:spPr>
        <p:txBody>
          <a:bodyPr wrap="square" rtlCol="0">
            <a:spAutoFit/>
          </a:bodyPr>
          <a:lstStyle/>
          <a:p>
            <a:pPr lvl="0">
              <a:spcBef>
                <a:spcPct val="20000"/>
              </a:spcBef>
            </a:pPr>
            <a:endParaRPr lang="en-US" sz="3200" dirty="0">
              <a:latin typeface="Helvetica" panose="020B0604020202020204" pitchFamily="34" charset="0"/>
              <a:cs typeface="Helvetica" panose="020B0604020202020204" pitchFamily="34" charset="0"/>
            </a:endParaRPr>
          </a:p>
          <a:p>
            <a:pPr lvl="0">
              <a:spcBef>
                <a:spcPct val="20000"/>
              </a:spcBef>
            </a:pPr>
            <a:endParaRPr lang="en-US" sz="3200" dirty="0">
              <a:latin typeface="Helvetica" panose="020B0604020202020204" pitchFamily="34" charset="0"/>
              <a:cs typeface="Helvetica" panose="020B0604020202020204" pitchFamily="34" charset="0"/>
            </a:endParaRPr>
          </a:p>
        </p:txBody>
      </p:sp>
      <p:pic>
        <p:nvPicPr>
          <p:cNvPr id="3" name="Picture 2"/>
          <p:cNvPicPr>
            <a:picLocks noChangeAspect="1"/>
          </p:cNvPicPr>
          <p:nvPr/>
        </p:nvPicPr>
        <p:blipFill>
          <a:blip r:embed="rId3"/>
          <a:stretch>
            <a:fillRect/>
          </a:stretch>
        </p:blipFill>
        <p:spPr>
          <a:xfrm>
            <a:off x="1504336" y="1179872"/>
            <a:ext cx="5987846" cy="4395020"/>
          </a:xfrm>
          <a:prstGeom prst="rect">
            <a:avLst/>
          </a:prstGeom>
        </p:spPr>
      </p:pic>
      <p:sp>
        <p:nvSpPr>
          <p:cNvPr id="7" name="TextBox 6"/>
          <p:cNvSpPr txBox="1"/>
          <p:nvPr/>
        </p:nvSpPr>
        <p:spPr>
          <a:xfrm>
            <a:off x="3156153" y="5722376"/>
            <a:ext cx="5454999" cy="369332"/>
          </a:xfrm>
          <a:prstGeom prst="rect">
            <a:avLst/>
          </a:prstGeom>
          <a:noFill/>
        </p:spPr>
        <p:txBody>
          <a:bodyPr wrap="square" rtlCol="0">
            <a:spAutoFit/>
          </a:bodyPr>
          <a:lstStyle/>
          <a:p>
            <a:r>
              <a:rPr lang="en-US" dirty="0"/>
              <a:t>Figure 3.: </a:t>
            </a:r>
            <a:r>
              <a:rPr lang="en-US" dirty="0" err="1"/>
              <a:t>ReBAC</a:t>
            </a:r>
            <a:r>
              <a:rPr lang="en-US" dirty="0"/>
              <a:t> Framework</a:t>
            </a:r>
          </a:p>
        </p:txBody>
      </p:sp>
    </p:spTree>
    <p:extLst>
      <p:ext uri="{BB962C8B-B14F-4D97-AF65-F5344CB8AC3E}">
        <p14:creationId xmlns:p14="http://schemas.microsoft.com/office/powerpoint/2010/main" val="719477841"/>
      </p:ext>
    </p:extLst>
  </p:cSld>
  <p:clrMapOvr>
    <a:masterClrMapping/>
  </p:clrMapOvr>
</p:sld>
</file>

<file path=ppt/theme/theme1.xml><?xml version="1.0" encoding="utf-8"?>
<a:theme xmlns:a="http://schemas.openxmlformats.org/drawingml/2006/main" name="ICS_ppt_template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ic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ic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91330</TotalTime>
  <Words>1373</Words>
  <Application>Microsoft Office PowerPoint</Application>
  <PresentationFormat>On-screen Show (4:3)</PresentationFormat>
  <Paragraphs>298</Paragraphs>
  <Slides>27</Slides>
  <Notes>13</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27</vt:i4>
      </vt:variant>
    </vt:vector>
  </HeadingPairs>
  <TitlesOfParts>
    <vt:vector size="39" baseType="lpstr">
      <vt:lpstr>ＭＳ Ｐゴシック</vt:lpstr>
      <vt:lpstr>Arial</vt:lpstr>
      <vt:lpstr>Calibri</vt:lpstr>
      <vt:lpstr>Cambria Math</vt:lpstr>
      <vt:lpstr>Comic Sans MS</vt:lpstr>
      <vt:lpstr>Courier New</vt:lpstr>
      <vt:lpstr>Helvetica</vt:lpstr>
      <vt:lpstr>Wingdings</vt:lpstr>
      <vt:lpstr>ICS_ppt_template3</vt:lpstr>
      <vt:lpstr>ics</vt:lpstr>
      <vt:lpstr>1_ics</vt:lpstr>
      <vt:lpstr>Equation</vt:lpstr>
      <vt:lpstr>Classifying and Comparing Attribute-Based and Relationship-Based Access control</vt:lpstr>
      <vt:lpstr>Outline</vt:lpstr>
      <vt:lpstr>ReBAC</vt:lpstr>
      <vt:lpstr>ABAC</vt:lpstr>
      <vt:lpstr>ReBAC Vs. ABAC</vt:lpstr>
      <vt:lpstr>Attribute Types</vt:lpstr>
      <vt:lpstr>Attribute Function Composition</vt:lpstr>
      <vt:lpstr>Assumptions</vt:lpstr>
      <vt:lpstr>ReBAC Classification</vt:lpstr>
      <vt:lpstr>Example</vt:lpstr>
      <vt:lpstr>Example (Continued…)</vt:lpstr>
      <vt:lpstr>Example (Continued…)</vt:lpstr>
      <vt:lpstr>PowerPoint Presentation</vt:lpstr>
      <vt:lpstr>Expressing Relationship Graph with Attributes</vt:lpstr>
      <vt:lpstr>Expressing Relationship Graph with Attributes (Continued…)</vt:lpstr>
      <vt:lpstr>Expressing Relationship Graph with Attributes (Continued…)</vt:lpstr>
      <vt:lpstr>Expressing Multilevel Relationship With Attributes</vt:lpstr>
      <vt:lpstr>Example</vt:lpstr>
      <vt:lpstr>Example</vt:lpstr>
      <vt:lpstr>Comparison:  On Dynamics</vt:lpstr>
      <vt:lpstr>Comparison: Equivalent Structural Models for ReBAC and ABAC</vt:lpstr>
      <vt:lpstr>Comparison: Non-Equivalent Structural models for ReBAC and ABAC</vt:lpstr>
      <vt:lpstr>Comparison: On Performance</vt:lpstr>
      <vt:lpstr>Comparison: Choice of Models</vt:lpstr>
      <vt:lpstr>Comparison: In Respect of PEI Framework</vt:lpstr>
      <vt:lpstr>Conclusion</vt:lpstr>
      <vt:lpstr>Questions/Comments</vt:lpstr>
    </vt:vector>
  </TitlesOfParts>
  <Company>UTSA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Control for Online Social Networks using Relationship Type Patterns</dc:title>
  <dc:creator>Tahmina</dc:creator>
  <cp:lastModifiedBy>Jalal Ahmed</cp:lastModifiedBy>
  <cp:revision>638</cp:revision>
  <cp:lastPrinted>2011-08-11T18:46:40Z</cp:lastPrinted>
  <dcterms:created xsi:type="dcterms:W3CDTF">2012-07-03T17:16:56Z</dcterms:created>
  <dcterms:modified xsi:type="dcterms:W3CDTF">2017-03-22T20:40:33Z</dcterms:modified>
</cp:coreProperties>
</file>