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91" r:id="rId1"/>
  </p:sldMasterIdLst>
  <p:notesMasterIdLst>
    <p:notesMasterId r:id="rId26"/>
  </p:notesMasterIdLst>
  <p:handoutMasterIdLst>
    <p:handoutMasterId r:id="rId27"/>
  </p:handoutMasterIdLst>
  <p:sldIdLst>
    <p:sldId id="382" r:id="rId2"/>
    <p:sldId id="381" r:id="rId3"/>
    <p:sldId id="429" r:id="rId4"/>
    <p:sldId id="397" r:id="rId5"/>
    <p:sldId id="428" r:id="rId6"/>
    <p:sldId id="435" r:id="rId7"/>
    <p:sldId id="430" r:id="rId8"/>
    <p:sldId id="431" r:id="rId9"/>
    <p:sldId id="434" r:id="rId10"/>
    <p:sldId id="441" r:id="rId11"/>
    <p:sldId id="432" r:id="rId12"/>
    <p:sldId id="423" r:id="rId13"/>
    <p:sldId id="388" r:id="rId14"/>
    <p:sldId id="418" r:id="rId15"/>
    <p:sldId id="439" r:id="rId16"/>
    <p:sldId id="440" r:id="rId17"/>
    <p:sldId id="416" r:id="rId18"/>
    <p:sldId id="436" r:id="rId19"/>
    <p:sldId id="392" r:id="rId20"/>
    <p:sldId id="437" r:id="rId21"/>
    <p:sldId id="396" r:id="rId22"/>
    <p:sldId id="438" r:id="rId23"/>
    <p:sldId id="417" r:id="rId24"/>
    <p:sldId id="442" r:id="rId25"/>
  </p:sldIdLst>
  <p:sldSz cx="10080625" cy="7559675"/>
  <p:notesSz cx="7315200" cy="9601200"/>
  <p:custDataLst>
    <p:tags r:id="rId28"/>
  </p:custDataLst>
  <p:defaultTextStyle>
    <a:defPPr>
      <a:defRPr lang="en-GB"/>
    </a:defPPr>
    <a:lvl1pPr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755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633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511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388" indent="-215878" algn="l" defTabSz="4571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1F49"/>
    <a:srgbClr val="BFBFBF"/>
    <a:srgbClr val="A50021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9" autoAdjust="0"/>
    <p:restoredTop sz="99704" autoAdjust="0"/>
  </p:normalViewPr>
  <p:slideViewPr>
    <p:cSldViewPr snapToGrid="0" snapToObjects="1">
      <p:cViewPr>
        <p:scale>
          <a:sx n="125" d="100"/>
          <a:sy n="125" d="100"/>
        </p:scale>
        <p:origin x="-58" y="56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49"/>
        <p:guide pos="203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algn="r"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algn="r"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560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9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89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897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kind of</a:t>
            </a:r>
            <a:r>
              <a:rPr lang="en-US" dirty="0" smtClean="0"/>
              <a:t> collaboration is</a:t>
            </a:r>
            <a:r>
              <a:rPr lang="en-US" baseline="0" dirty="0" smtClean="0"/>
              <a:t> not necessarily among parties. It could be among applications.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Subleasing an apartment for 2 rooms. A living room and a bedroom. Direct access in between.</a:t>
            </a:r>
          </a:p>
          <a:p>
            <a:endParaRPr lang="en-US" baseline="0" dirty="0" smtClean="0"/>
          </a:p>
          <a:p>
            <a:pPr lvl="2"/>
            <a:r>
              <a:rPr lang="en-US" dirty="0" smtClean="0"/>
              <a:t>E.g.: subleasing two rooms in an apartment. </a:t>
            </a:r>
          </a:p>
          <a:p>
            <a:pPr lvl="3"/>
            <a:r>
              <a:rPr lang="en-US" dirty="0" smtClean="0"/>
              <a:t>One for storage, the other for living.</a:t>
            </a:r>
          </a:p>
          <a:p>
            <a:pPr lvl="3"/>
            <a:r>
              <a:rPr lang="en-US" dirty="0" smtClean="0"/>
              <a:t>Direct accessible in between.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401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kind of</a:t>
            </a:r>
            <a:r>
              <a:rPr lang="en-US" dirty="0" smtClean="0"/>
              <a:t> collaboration is</a:t>
            </a:r>
            <a:r>
              <a:rPr lang="en-US" baseline="0" dirty="0" smtClean="0"/>
              <a:t> not necessarily among parties. It could be among applications.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Subleasing an apartment for 2 rooms. A living room and a bedroom. Direct access in between.</a:t>
            </a:r>
          </a:p>
          <a:p>
            <a:endParaRPr lang="en-US" baseline="0" dirty="0" smtClean="0"/>
          </a:p>
          <a:p>
            <a:pPr lvl="2"/>
            <a:r>
              <a:rPr lang="en-US" dirty="0" smtClean="0"/>
              <a:t>E.g.: subleasing two rooms in an apartment. </a:t>
            </a:r>
          </a:p>
          <a:p>
            <a:pPr lvl="3"/>
            <a:r>
              <a:rPr lang="en-US" dirty="0" smtClean="0"/>
              <a:t>One for storage, the other for living.</a:t>
            </a:r>
          </a:p>
          <a:p>
            <a:pPr lvl="3"/>
            <a:r>
              <a:rPr lang="en-US" dirty="0" smtClean="0"/>
              <a:t>Direct accessible in between.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401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Non-animation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60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690814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dirty="0" smtClean="0"/>
              <a:t>Institute</a:t>
            </a:r>
            <a:r>
              <a:rPr lang="en-US" altLang="zh-CN" baseline="0" dirty="0" smtClean="0"/>
              <a:t> for Cyber Security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549" y="57151"/>
            <a:ext cx="5707527" cy="80821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775" y="111659"/>
            <a:ext cx="5861031" cy="7397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949104"/>
            <a:ext cx="5635625" cy="57762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949106"/>
            <a:ext cx="3316288" cy="5804121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39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6" indent="0">
              <a:buNone/>
              <a:defRPr sz="2000"/>
            </a:lvl7pPr>
            <a:lvl8pPr marL="3200068" indent="0">
              <a:buNone/>
              <a:defRPr sz="2000"/>
            </a:lvl8pPr>
            <a:lvl9pPr marL="3657221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302549" y="57150"/>
            <a:ext cx="570752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  <a:endParaRPr lang="en-US" dirty="0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94195"/>
            <a:ext cx="2351088" cy="401637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6109" y="6993269"/>
            <a:ext cx="4168603" cy="40163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 dirty="0"/>
          </a:p>
        </p:txBody>
      </p:sp>
      <p:pic>
        <p:nvPicPr>
          <p:cNvPr id="4102" name="Picture 9" descr="UTSAGifBlue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2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56590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30" tIns="45716" rIns="91430" bIns="4571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2038" y="6993269"/>
            <a:ext cx="2165350" cy="40163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1" name="Picture 13" descr="ICS_Mediu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5483" y="107973"/>
            <a:ext cx="1305750" cy="8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30" tIns="45716" rIns="91430" bIns="45716" anchor="ctr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15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2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131F4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5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5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5" indent="-34286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73" indent="-28572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2881" indent="-228576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600034" indent="-228576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accent4"/>
          </a:solidFill>
          <a:latin typeface="+mn-lt"/>
          <a:ea typeface="ＭＳ Ｐゴシック" charset="-128"/>
          <a:cs typeface="+mn-cs"/>
        </a:defRPr>
      </a:lvl4pPr>
      <a:lvl5pPr marL="2057187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ＭＳ Ｐゴシック" charset="-128"/>
          <a:cs typeface="+mn-cs"/>
        </a:defRPr>
      </a:lvl5pPr>
      <a:lvl6pPr marL="2514340" indent="-228576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6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6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6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670844"/>
            <a:ext cx="8569325" cy="1620837"/>
          </a:xfrm>
        </p:spPr>
        <p:txBody>
          <a:bodyPr/>
          <a:lstStyle/>
          <a:p>
            <a:r>
              <a:rPr lang="en-US" sz="3200" dirty="0"/>
              <a:t>Multi-Tenancy Authorization Models for </a:t>
            </a:r>
            <a:br>
              <a:rPr lang="en-US" sz="3200" dirty="0"/>
            </a:br>
            <a:r>
              <a:rPr lang="en-US" sz="3200" dirty="0" smtClean="0"/>
              <a:t>Collaborative </a:t>
            </a:r>
            <a:r>
              <a:rPr lang="en-US" sz="3200" dirty="0"/>
              <a:t>Cloud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3291681"/>
            <a:ext cx="7056438" cy="2762250"/>
          </a:xfrm>
        </p:spPr>
        <p:txBody>
          <a:bodyPr/>
          <a:lstStyle/>
          <a:p>
            <a:pPr lvl="0"/>
            <a:r>
              <a:rPr lang="en-US" sz="2400" dirty="0" smtClean="0"/>
              <a:t>Bo Tang, Ravi </a:t>
            </a:r>
            <a:r>
              <a:rPr lang="en-US" sz="2400" dirty="0" err="1" smtClean="0"/>
              <a:t>Sandhu</a:t>
            </a:r>
            <a:r>
              <a:rPr lang="en-US" sz="2400" dirty="0" smtClean="0"/>
              <a:t>, and Qi </a:t>
            </a:r>
            <a:r>
              <a:rPr lang="en-US" sz="2400" dirty="0"/>
              <a:t>Li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/>
              <a:t>P</a:t>
            </a:r>
            <a:r>
              <a:rPr lang="en-US" sz="1800" dirty="0" smtClean="0"/>
              <a:t>resented by Bo Tang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4A2E2-4245-4880-AA04-A3886BD21EE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93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65" lvl="1" indent="-342865"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cs typeface="ＭＳ Ｐゴシック" charset="-128"/>
              </a:rPr>
              <a:t>Role-based Trust </a:t>
            </a:r>
          </a:p>
          <a:p>
            <a:pPr lvl="1"/>
            <a:r>
              <a:rPr lang="en-US" dirty="0"/>
              <a:t> RT</a:t>
            </a:r>
            <a:r>
              <a:rPr lang="en-US" altLang="zh-CN" dirty="0"/>
              <a:t>, </a:t>
            </a:r>
            <a:r>
              <a:rPr lang="en-US" altLang="zh-CN" dirty="0" err="1"/>
              <a:t>Traust</a:t>
            </a:r>
            <a:r>
              <a:rPr lang="en-US" altLang="zh-CN" dirty="0"/>
              <a:t>, RMTN AND </a:t>
            </a:r>
            <a:r>
              <a:rPr lang="en-US" altLang="zh-CN" dirty="0" smtClean="0"/>
              <a:t>RAMARS_TM</a:t>
            </a:r>
          </a:p>
          <a:p>
            <a:pPr lvl="1"/>
            <a:r>
              <a:rPr lang="en-US" altLang="zh-CN" dirty="0"/>
              <a:t> </a:t>
            </a:r>
            <a:r>
              <a:rPr lang="en-US" altLang="zh-CN" dirty="0" err="1" smtClean="0"/>
              <a:t>Calero</a:t>
            </a:r>
            <a:r>
              <a:rPr lang="en-US" altLang="zh-CN" dirty="0" smtClean="0"/>
              <a:t> et al: towards a multi-tenant authorization system for cloud services</a:t>
            </a:r>
          </a:p>
          <a:p>
            <a:pPr lvl="2"/>
            <a:r>
              <a:rPr lang="en-US" altLang="zh-CN" dirty="0" smtClean="0"/>
              <a:t>Implementation level </a:t>
            </a:r>
            <a:r>
              <a:rPr lang="en-US" altLang="zh-CN" dirty="0" err="1" smtClean="0"/>
              <a:t>PoC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Open for extensions in trust models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 Suits the cloud (out-sourcing trust)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7" name="Cloud Callout 6"/>
          <p:cNvSpPr/>
          <p:nvPr/>
        </p:nvSpPr>
        <p:spPr>
          <a:xfrm>
            <a:off x="6757367" y="4178284"/>
            <a:ext cx="2505418" cy="1348924"/>
          </a:xfrm>
          <a:prstGeom prst="cloudCallout">
            <a:avLst>
              <a:gd name="adj1" fmla="val -47385"/>
              <a:gd name="adj2" fmla="val -525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94761" y="4377863"/>
            <a:ext cx="1901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Challenge: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trust relation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2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Background &amp; Motivation</a:t>
            </a:r>
          </a:p>
          <a:p>
            <a:r>
              <a:rPr lang="en-US" dirty="0" smtClean="0"/>
              <a:t>Formalized Models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TAS</a:t>
            </a:r>
          </a:p>
          <a:p>
            <a:pPr lvl="1"/>
            <a:r>
              <a:rPr lang="en-US" dirty="0" smtClean="0"/>
              <a:t>AMTAS</a:t>
            </a:r>
          </a:p>
          <a:p>
            <a:pPr lvl="1"/>
            <a:r>
              <a:rPr lang="en-US" dirty="0" smtClean="0"/>
              <a:t>Enhanced Trust Models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Policy Specification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Conclusion and Future Work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95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D:\Dropbox\Research\2012f\PhD Seminar Presentation\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245" y="2662938"/>
            <a:ext cx="5952998" cy="3685652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Authorization </a:t>
            </a:r>
            <a:r>
              <a:rPr lang="en-US" dirty="0"/>
              <a:t>as a </a:t>
            </a:r>
            <a:r>
              <a:rPr lang="en-US" dirty="0" smtClean="0"/>
              <a:t>Service (</a:t>
            </a:r>
            <a:r>
              <a:rPr lang="en-US" dirty="0" err="1" smtClean="0"/>
              <a:t>AaaS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1026" name="Picture 2" descr="http://blogs-images.forbes.com/kellyclay/files/2012/10/aw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46760" y="5428748"/>
            <a:ext cx="1631572" cy="59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crosoftarena.net/wp-content/uploads/2011/02/7217.Windows-Azure-logo-v_6556EF5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07270" y="5475375"/>
            <a:ext cx="1317696" cy="63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logsdna.com/wp-content/uploads/2009/09/google-app-engine-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61126" y="4389693"/>
            <a:ext cx="863711" cy="80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java.net/downloads/satjug/images/Rackspace%20Log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9330" y="4982294"/>
            <a:ext cx="1470189" cy="4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alesforce Pictur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38891" y="5194393"/>
            <a:ext cx="1044436" cy="8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bloggingpro.com/wp-content/uploads/2012/07/flickr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861126" y="3806092"/>
            <a:ext cx="1078493" cy="33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Left-Right Arrow 26"/>
          <p:cNvSpPr/>
          <p:nvPr/>
        </p:nvSpPr>
        <p:spPr>
          <a:xfrm rot="5400000">
            <a:off x="4121128" y="2639807"/>
            <a:ext cx="827311" cy="38434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 rot="5400000">
            <a:off x="5468037" y="2639808"/>
            <a:ext cx="827311" cy="38434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Left-Right Arrow 31"/>
          <p:cNvSpPr/>
          <p:nvPr/>
        </p:nvSpPr>
        <p:spPr>
          <a:xfrm rot="5400000">
            <a:off x="2774220" y="2639807"/>
            <a:ext cx="827311" cy="38434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oogleicon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587" y="3519272"/>
            <a:ext cx="716607" cy="716607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78133" y="1385458"/>
            <a:ext cx="4905194" cy="849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AaaS</a:t>
            </a:r>
            <a:endParaRPr lang="en-US" sz="3600" b="1" dirty="0"/>
          </a:p>
        </p:txBody>
      </p:sp>
      <p:sp>
        <p:nvSpPr>
          <p:cNvPr id="3" name="Left-Up Arrow 2"/>
          <p:cNvSpPr/>
          <p:nvPr/>
        </p:nvSpPr>
        <p:spPr>
          <a:xfrm>
            <a:off x="3895407" y="4517178"/>
            <a:ext cx="647846" cy="364954"/>
          </a:xfrm>
          <a:prstGeom prst="left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3703255" y="5696794"/>
            <a:ext cx="575863" cy="192848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Down Arrow 8"/>
          <p:cNvSpPr/>
          <p:nvPr/>
        </p:nvSpPr>
        <p:spPr>
          <a:xfrm flipH="1">
            <a:off x="5488986" y="4579944"/>
            <a:ext cx="806445" cy="402350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383632" y="4126198"/>
            <a:ext cx="381174" cy="841126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Left-Right Arrow 29"/>
          <p:cNvSpPr/>
          <p:nvPr/>
        </p:nvSpPr>
        <p:spPr>
          <a:xfrm>
            <a:off x="5048184" y="3786540"/>
            <a:ext cx="440802" cy="162698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151337" y="2899343"/>
            <a:ext cx="629711" cy="2564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7151337" y="3692747"/>
            <a:ext cx="629711" cy="25649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27640" y="2702351"/>
            <a:ext cx="1749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Multi-Tenant</a:t>
            </a:r>
          </a:p>
          <a:p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27640" y="3496277"/>
            <a:ext cx="157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Cross-Tenant </a:t>
            </a:r>
          </a:p>
          <a:p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14" name="Picture 13" descr="8094122684_9ffbdbe0c9_z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8377" y="3348682"/>
            <a:ext cx="1092033" cy="109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9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10" name="Picture 9" descr="HPMODEL-eps-converted-to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6929" y="1130300"/>
            <a:ext cx="627172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80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MTAS Trust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204913"/>
            <a:ext cx="9072563" cy="3252787"/>
          </a:xfrm>
        </p:spPr>
        <p:txBody>
          <a:bodyPr>
            <a:normAutofit/>
          </a:bodyPr>
          <a:lstStyle/>
          <a:p>
            <a:r>
              <a:rPr lang="en-US" dirty="0" smtClean="0"/>
              <a:t>If A trusts B then B (resource owner) can assign</a:t>
            </a:r>
          </a:p>
          <a:p>
            <a:pPr lvl="1"/>
            <a:r>
              <a:rPr lang="en-US" dirty="0" smtClean="0"/>
              <a:t>B’s permissions to A’s roles; and</a:t>
            </a:r>
          </a:p>
          <a:p>
            <a:pPr lvl="1"/>
            <a:r>
              <a:rPr lang="en-US" dirty="0" smtClean="0"/>
              <a:t>B’s roles as junior roles to A’s roles.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389089" y="3987494"/>
            <a:ext cx="2571750" cy="5916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Can 6"/>
          <p:cNvSpPr/>
          <p:nvPr/>
        </p:nvSpPr>
        <p:spPr>
          <a:xfrm>
            <a:off x="3902148" y="4075773"/>
            <a:ext cx="859753" cy="378446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b="1" dirty="0" err="1"/>
              <a:t>AuthStmts</a:t>
            </a:r>
            <a:endParaRPr lang="en-US" sz="1200" b="1" dirty="0"/>
          </a:p>
        </p:txBody>
      </p:sp>
      <p:sp>
        <p:nvSpPr>
          <p:cNvPr id="8" name="Cube 7"/>
          <p:cNvSpPr/>
          <p:nvPr/>
        </p:nvSpPr>
        <p:spPr>
          <a:xfrm>
            <a:off x="2538820" y="4075773"/>
            <a:ext cx="1012153" cy="378446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b="1" dirty="0"/>
              <a:t>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3725" y="3599108"/>
            <a:ext cx="1086624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dirty="0" smtClean="0"/>
              <a:t>Tenant</a:t>
            </a:r>
            <a:r>
              <a:rPr lang="en-US" i="1" dirty="0" smtClean="0"/>
              <a:t> A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96485" y="3599108"/>
            <a:ext cx="1095216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dirty="0" smtClean="0"/>
              <a:t>Tenant</a:t>
            </a:r>
            <a:r>
              <a:rPr lang="en-US" i="1" dirty="0" smtClean="0"/>
              <a:t> B</a:t>
            </a:r>
            <a:endParaRPr lang="en-US" i="1" dirty="0"/>
          </a:p>
        </p:txBody>
      </p:sp>
      <p:sp>
        <p:nvSpPr>
          <p:cNvPr id="14" name="Rounded Rectangle 13"/>
          <p:cNvSpPr/>
          <p:nvPr/>
        </p:nvSpPr>
        <p:spPr>
          <a:xfrm>
            <a:off x="2389089" y="3987494"/>
            <a:ext cx="2571750" cy="591654"/>
          </a:xfrm>
          <a:prstGeom prst="roundRect">
            <a:avLst/>
          </a:prstGeom>
          <a:solidFill>
            <a:schemeClr val="tx1">
              <a:lumMod val="75000"/>
              <a:lumOff val="25000"/>
              <a:alpha val="74902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58228" y="3968440"/>
            <a:ext cx="2571750" cy="629762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89089" y="4844744"/>
            <a:ext cx="2571750" cy="5916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2" name="Can 21"/>
          <p:cNvSpPr/>
          <p:nvPr/>
        </p:nvSpPr>
        <p:spPr>
          <a:xfrm>
            <a:off x="3902148" y="4960910"/>
            <a:ext cx="859753" cy="378446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b="1" dirty="0" err="1"/>
              <a:t>AuthStmts</a:t>
            </a:r>
            <a:endParaRPr lang="en-US" sz="1200" b="1" dirty="0"/>
          </a:p>
        </p:txBody>
      </p:sp>
      <p:sp>
        <p:nvSpPr>
          <p:cNvPr id="23" name="Cube 22"/>
          <p:cNvSpPr/>
          <p:nvPr/>
        </p:nvSpPr>
        <p:spPr>
          <a:xfrm>
            <a:off x="2538820" y="4933024"/>
            <a:ext cx="1012153" cy="378446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b="1" dirty="0"/>
              <a:t>Resources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89088" y="4844744"/>
            <a:ext cx="1364578" cy="591654"/>
          </a:xfrm>
          <a:prstGeom prst="roundRect">
            <a:avLst/>
          </a:prstGeom>
          <a:solidFill>
            <a:schemeClr val="tx1">
              <a:lumMod val="75000"/>
              <a:lumOff val="25000"/>
              <a:alpha val="74902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58228" y="4825690"/>
            <a:ext cx="2571750" cy="610708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Can 25"/>
          <p:cNvSpPr/>
          <p:nvPr/>
        </p:nvSpPr>
        <p:spPr>
          <a:xfrm>
            <a:off x="7271288" y="4960910"/>
            <a:ext cx="859753" cy="378446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b="1" dirty="0" err="1"/>
              <a:t>AuthStmts</a:t>
            </a:r>
            <a:endParaRPr lang="en-US" sz="1200" b="1" dirty="0"/>
          </a:p>
        </p:txBody>
      </p:sp>
      <p:sp>
        <p:nvSpPr>
          <p:cNvPr id="27" name="Cube 26"/>
          <p:cNvSpPr/>
          <p:nvPr/>
        </p:nvSpPr>
        <p:spPr>
          <a:xfrm>
            <a:off x="5907961" y="4951349"/>
            <a:ext cx="1012153" cy="378446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b="1" dirty="0"/>
              <a:t>Resources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0340" y="4065834"/>
            <a:ext cx="992559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dirty="0" smtClean="0"/>
              <a:t>No trust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70339" y="4965467"/>
            <a:ext cx="1069503" cy="36932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dirty="0" smtClean="0"/>
              <a:t> trust </a:t>
            </a:r>
            <a:r>
              <a:rPr lang="en-US" i="1" dirty="0" smtClean="0"/>
              <a:t>B</a:t>
            </a:r>
            <a:endParaRPr lang="en-US" i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70340" y="4718778"/>
            <a:ext cx="7495303" cy="0"/>
          </a:xfrm>
          <a:prstGeom prst="line">
            <a:avLst/>
          </a:prstGeom>
          <a:ln w="19050" cmpd="sng">
            <a:solidFill>
              <a:srgbClr val="131F49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1"/>
          <p:cNvSpPr/>
          <p:nvPr/>
        </p:nvSpPr>
        <p:spPr>
          <a:xfrm>
            <a:off x="7271288" y="4103626"/>
            <a:ext cx="859753" cy="378446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b="1" dirty="0" err="1"/>
              <a:t>AuthStmts</a:t>
            </a:r>
            <a:endParaRPr lang="en-US" sz="1200" b="1" dirty="0"/>
          </a:p>
        </p:txBody>
      </p:sp>
      <p:sp>
        <p:nvSpPr>
          <p:cNvPr id="33" name="Cube 32"/>
          <p:cNvSpPr/>
          <p:nvPr/>
        </p:nvSpPr>
        <p:spPr>
          <a:xfrm>
            <a:off x="5907961" y="4094098"/>
            <a:ext cx="1012153" cy="378446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" b="1" dirty="0"/>
              <a:t>Resources</a:t>
            </a:r>
          </a:p>
        </p:txBody>
      </p:sp>
      <p:sp>
        <p:nvSpPr>
          <p:cNvPr id="30" name="Hexagon 29"/>
          <p:cNvSpPr/>
          <p:nvPr/>
        </p:nvSpPr>
        <p:spPr>
          <a:xfrm>
            <a:off x="3133725" y="5651500"/>
            <a:ext cx="1104900" cy="3937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cxnSp>
        <p:nvCxnSpPr>
          <p:cNvPr id="34" name="Elbow Connector 33"/>
          <p:cNvCxnSpPr>
            <a:stCxn id="30" idx="0"/>
            <a:endCxn id="27" idx="3"/>
          </p:cNvCxnSpPr>
          <p:nvPr/>
        </p:nvCxnSpPr>
        <p:spPr>
          <a:xfrm flipV="1">
            <a:off x="4238625" y="5329795"/>
            <a:ext cx="2128107" cy="518555"/>
          </a:xfrm>
          <a:prstGeom prst="bentConnector2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168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6012" y="1087028"/>
            <a:ext cx="4295790" cy="55672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68387" y="2608971"/>
            <a:ext cx="134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CSP admin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49004" y="3880807"/>
            <a:ext cx="1005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Issuer 1</a:t>
            </a:r>
          </a:p>
          <a:p>
            <a:pPr algn="ctr"/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56265" y="3880807"/>
            <a:ext cx="1005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Issuer 2</a:t>
            </a:r>
          </a:p>
          <a:p>
            <a:pPr algn="ctr"/>
            <a:r>
              <a:rPr lang="en-US" dirty="0" smtClean="0"/>
              <a:t>admin</a:t>
            </a:r>
            <a:endParaRPr lang="en-US" dirty="0"/>
          </a:p>
        </p:txBody>
      </p:sp>
      <p:cxnSp>
        <p:nvCxnSpPr>
          <p:cNvPr id="21" name="Straight Connector 20"/>
          <p:cNvCxnSpPr>
            <a:stCxn id="17" idx="2"/>
            <a:endCxn id="18" idx="0"/>
          </p:cNvCxnSpPr>
          <p:nvPr/>
        </p:nvCxnSpPr>
        <p:spPr>
          <a:xfrm flipH="1">
            <a:off x="1551888" y="2978303"/>
            <a:ext cx="1090478" cy="902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2"/>
            <a:endCxn id="19" idx="0"/>
          </p:cNvCxnSpPr>
          <p:nvPr/>
        </p:nvCxnSpPr>
        <p:spPr>
          <a:xfrm>
            <a:off x="2642366" y="2978303"/>
            <a:ext cx="1116783" cy="902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844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Trust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of MTAS</a:t>
            </a:r>
          </a:p>
          <a:p>
            <a:pPr lvl="1"/>
            <a:r>
              <a:rPr lang="en-US" dirty="0" smtClean="0"/>
              <a:t> Over exposure of </a:t>
            </a:r>
            <a:r>
              <a:rPr lang="en-US" dirty="0" err="1" smtClean="0"/>
              <a:t>truster’s</a:t>
            </a:r>
            <a:r>
              <a:rPr lang="en-US" dirty="0" smtClean="0"/>
              <a:t> authorization information</a:t>
            </a:r>
          </a:p>
          <a:p>
            <a:r>
              <a:rPr lang="en-US" dirty="0" err="1" smtClean="0"/>
              <a:t>Truster</a:t>
            </a:r>
            <a:r>
              <a:rPr lang="en-US" dirty="0" smtClean="0"/>
              <a:t>-Centric Public Role (TCPR)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Expose only the </a:t>
            </a:r>
            <a:r>
              <a:rPr lang="en-US" dirty="0" err="1" smtClean="0"/>
              <a:t>truster’s</a:t>
            </a:r>
            <a:r>
              <a:rPr lang="en-US" dirty="0" smtClean="0"/>
              <a:t> public roles</a:t>
            </a:r>
          </a:p>
          <a:p>
            <a:r>
              <a:rPr lang="en-US" dirty="0" smtClean="0"/>
              <a:t>Relation-</a:t>
            </a:r>
            <a:r>
              <a:rPr lang="en-US" dirty="0"/>
              <a:t>Centric Public Role </a:t>
            </a:r>
            <a:r>
              <a:rPr lang="en-US" dirty="0" smtClean="0"/>
              <a:t>(RCPR)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Expose public roles in terms of each trust relation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38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Constraints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Cyclic Role Hierarchy: </a:t>
            </a:r>
            <a:r>
              <a:rPr lang="en-US" altLang="zh-CN" dirty="0"/>
              <a:t>lead to </a:t>
            </a:r>
            <a:r>
              <a:rPr lang="en-US" altLang="zh-CN" dirty="0" smtClean="0"/>
              <a:t>implicit </a:t>
            </a:r>
            <a:r>
              <a:rPr lang="en-US" altLang="zh-CN" dirty="0"/>
              <a:t>role upgrades in the role </a:t>
            </a:r>
            <a:r>
              <a:rPr lang="en-US" altLang="zh-CN" dirty="0" smtClean="0"/>
              <a:t>hierarchy</a:t>
            </a:r>
          </a:p>
          <a:p>
            <a:r>
              <a:rPr lang="en-US" altLang="zh-CN" dirty="0" err="1" smtClean="0"/>
              <a:t>SoD</a:t>
            </a:r>
            <a:r>
              <a:rPr lang="en-US" altLang="zh-CN" dirty="0" smtClean="0"/>
              <a:t>: conflict of duties</a:t>
            </a:r>
          </a:p>
          <a:p>
            <a:pPr lvl="1"/>
            <a:r>
              <a:rPr lang="en-US" altLang="zh-CN" dirty="0" smtClean="0"/>
              <a:t>Tenant-level </a:t>
            </a:r>
          </a:p>
          <a:p>
            <a:pPr lvl="2"/>
            <a:r>
              <a:rPr lang="en-US" altLang="zh-CN" dirty="0" smtClean="0"/>
              <a:t>E.g.: SOX compliance companies may not hire same </a:t>
            </a:r>
            <a:r>
              <a:rPr lang="en-US" altLang="zh-CN" dirty="0"/>
              <a:t>the same company </a:t>
            </a:r>
            <a:r>
              <a:rPr lang="en-US" altLang="zh-CN" dirty="0" smtClean="0"/>
              <a:t>for both consulting </a:t>
            </a:r>
            <a:r>
              <a:rPr lang="en-US" altLang="zh-CN" dirty="0"/>
              <a:t>and </a:t>
            </a:r>
            <a:r>
              <a:rPr lang="en-US" altLang="zh-CN" dirty="0" smtClean="0"/>
              <a:t>auditing.</a:t>
            </a:r>
          </a:p>
          <a:p>
            <a:pPr lvl="1"/>
            <a:r>
              <a:rPr lang="en-US" altLang="zh-CN" dirty="0" smtClean="0"/>
              <a:t>Role-level</a:t>
            </a:r>
          </a:p>
          <a:p>
            <a:pPr lvl="2"/>
            <a:r>
              <a:rPr lang="en-US" altLang="zh-CN" dirty="0"/>
              <a:t> </a:t>
            </a:r>
            <a:r>
              <a:rPr lang="en-US" altLang="zh-CN" dirty="0" smtClean="0"/>
              <a:t>across tenants</a:t>
            </a:r>
          </a:p>
          <a:p>
            <a:r>
              <a:rPr lang="en-US" altLang="zh-CN" dirty="0" smtClean="0"/>
              <a:t>Chinese Wall: conflict of interests among tenants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45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Background &amp; Motivation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Formalized Models</a:t>
            </a:r>
          </a:p>
          <a:p>
            <a:pPr lvl="1"/>
            <a:r>
              <a:rPr lang="en-US" dirty="0">
                <a:solidFill>
                  <a:srgbClr val="D9D9D9"/>
                </a:solidFill>
              </a:rPr>
              <a:t>M</a:t>
            </a:r>
            <a:r>
              <a:rPr lang="en-US" dirty="0" smtClean="0">
                <a:solidFill>
                  <a:srgbClr val="D9D9D9"/>
                </a:solidFill>
              </a:rPr>
              <a:t>TAS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AMTAS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Enhanced Trust Models</a:t>
            </a:r>
          </a:p>
          <a:p>
            <a:r>
              <a:rPr lang="en-US" dirty="0" smtClean="0"/>
              <a:t>Policy Specification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Conclusion and Future Work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44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10" name="Picture 9" descr="MTAS-POLICY-eps-converted-to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224" y="1371599"/>
            <a:ext cx="6518275" cy="46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7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 &amp; Motivation</a:t>
            </a:r>
          </a:p>
          <a:p>
            <a:r>
              <a:rPr lang="en-US" dirty="0" smtClean="0"/>
              <a:t>Formalized Models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TAS</a:t>
            </a:r>
          </a:p>
          <a:p>
            <a:pPr lvl="1"/>
            <a:r>
              <a:rPr lang="en-US" dirty="0" smtClean="0"/>
              <a:t>AMTAS</a:t>
            </a:r>
          </a:p>
          <a:p>
            <a:pPr lvl="1"/>
            <a:r>
              <a:rPr lang="en-US" dirty="0" smtClean="0"/>
              <a:t>Enhanced Trust Models</a:t>
            </a:r>
          </a:p>
          <a:p>
            <a:r>
              <a:rPr lang="en-US" dirty="0" smtClean="0"/>
              <a:t>Policy Specification</a:t>
            </a:r>
          </a:p>
          <a:p>
            <a:r>
              <a:rPr lang="en-US" dirty="0" smtClean="0"/>
              <a:t>Conclusion and Future Work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726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Background &amp; Motivation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Formalized Models</a:t>
            </a:r>
          </a:p>
          <a:p>
            <a:pPr lvl="1"/>
            <a:r>
              <a:rPr lang="en-US" dirty="0">
                <a:solidFill>
                  <a:srgbClr val="D9D9D9"/>
                </a:solidFill>
              </a:rPr>
              <a:t>M</a:t>
            </a:r>
            <a:r>
              <a:rPr lang="en-US" dirty="0" smtClean="0">
                <a:solidFill>
                  <a:srgbClr val="D9D9D9"/>
                </a:solidFill>
              </a:rPr>
              <a:t>TAS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AMTAS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Enhanced Trust Models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Policy Specification</a:t>
            </a:r>
          </a:p>
          <a:p>
            <a:r>
              <a:rPr lang="en-US" dirty="0" smtClean="0"/>
              <a:t>Conclusion and Future Work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50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needs in the cloud eco-system</a:t>
            </a:r>
          </a:p>
          <a:p>
            <a:r>
              <a:rPr lang="en-US" dirty="0" smtClean="0"/>
              <a:t>Novel service model: </a:t>
            </a:r>
            <a:r>
              <a:rPr lang="en-US" dirty="0" err="1" smtClean="0"/>
              <a:t>AaaS</a:t>
            </a:r>
            <a:endParaRPr lang="en-US" dirty="0" smtClean="0"/>
          </a:p>
          <a:p>
            <a:r>
              <a:rPr lang="en-US" dirty="0" smtClean="0"/>
              <a:t>Proposed formal models</a:t>
            </a:r>
          </a:p>
          <a:p>
            <a:pPr lvl="1"/>
            <a:r>
              <a:rPr lang="en-US" dirty="0" smtClean="0"/>
              <a:t>MTAS, AMTAS, Enhanced Trust Models</a:t>
            </a:r>
          </a:p>
          <a:p>
            <a:pPr lvl="1"/>
            <a:r>
              <a:rPr lang="en-US" dirty="0" smtClean="0"/>
              <a:t>Constraints</a:t>
            </a:r>
          </a:p>
          <a:p>
            <a:r>
              <a:rPr lang="en-US" dirty="0" smtClean="0"/>
              <a:t>Policy Specification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World-Leading Research with Real-World Impact!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95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Accomplished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Prototype and evaluation</a:t>
            </a:r>
          </a:p>
          <a:p>
            <a:pPr lvl="2"/>
            <a:r>
              <a:rPr lang="en-US" dirty="0" smtClean="0"/>
              <a:t>Performance overhead ≈ 0.016 seconds</a:t>
            </a:r>
          </a:p>
          <a:p>
            <a:pPr lvl="2"/>
            <a:r>
              <a:rPr lang="en-US" dirty="0" smtClean="0"/>
              <a:t>Scalable in the cloud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MT-RBAC (delegation-centric trust model)</a:t>
            </a:r>
          </a:p>
          <a:p>
            <a:r>
              <a:rPr lang="en-US" dirty="0" smtClean="0"/>
              <a:t>On-going Projects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OpenStack</a:t>
            </a:r>
            <a:r>
              <a:rPr lang="en-US" dirty="0" smtClean="0"/>
              <a:t> Keystone extensions</a:t>
            </a:r>
          </a:p>
          <a:p>
            <a:pPr lvl="1"/>
            <a:r>
              <a:rPr lang="en-US" dirty="0" smtClean="0"/>
              <a:t> Integrate trust into ABAC: MT-ABAC</a:t>
            </a:r>
          </a:p>
          <a:p>
            <a:pPr lvl="1"/>
            <a:r>
              <a:rPr lang="en-US" dirty="0" smtClean="0"/>
              <a:t> Unified trust framework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29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box\Research\2012f\PhD Seminar Presentation\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637" y="1173234"/>
            <a:ext cx="5620276" cy="3479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38111" y="2643057"/>
            <a:ext cx="8569325" cy="1620837"/>
          </a:xfrm>
          <a:ln>
            <a:noFill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7200" spc="150" dirty="0" smtClean="0">
                <a:ln w="1143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Q &amp; A</a:t>
            </a:r>
            <a:endParaRPr lang="en-US" sz="7200" spc="150" dirty="0">
              <a:ln w="11430"/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3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box\Research\2012f\PhD Seminar Presentation\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637" y="1173234"/>
            <a:ext cx="5620276" cy="3479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38111" y="2643057"/>
            <a:ext cx="8569325" cy="1620837"/>
          </a:xfrm>
          <a:ln>
            <a:noFill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sz="7200" spc="150" dirty="0" smtClean="0">
                <a:ln w="11430"/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Thank You!</a:t>
            </a:r>
            <a:endParaRPr lang="en-US" sz="7200" spc="150" dirty="0">
              <a:ln w="11430"/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37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Background &amp; Motivation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Formalized Models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TAS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AMTAS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Enhanced Trust Models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Policy Specification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Conclusion and Future Work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23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204914"/>
            <a:ext cx="9072563" cy="5449886"/>
          </a:xfrm>
        </p:spPr>
        <p:txBody>
          <a:bodyPr/>
          <a:lstStyle/>
          <a:p>
            <a:r>
              <a:rPr lang="en-US" dirty="0" smtClean="0"/>
              <a:t>Shared infrastructure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[</a:t>
            </a:r>
            <a:r>
              <a:rPr lang="en-US" dirty="0" smtClean="0"/>
              <a:t>$$$] -----&gt; </a:t>
            </a:r>
            <a:r>
              <a:rPr lang="en-US" dirty="0"/>
              <a:t>[</a:t>
            </a:r>
            <a:r>
              <a:rPr lang="en-US" dirty="0" smtClean="0"/>
              <a:t>$|$|$]</a:t>
            </a:r>
          </a:p>
          <a:p>
            <a:r>
              <a:rPr lang="en-US" dirty="0" smtClean="0"/>
              <a:t>Multi-Tenancy</a:t>
            </a:r>
          </a:p>
          <a:p>
            <a:pPr lvl="1"/>
            <a:r>
              <a:rPr lang="en-US" dirty="0" smtClean="0"/>
              <a:t> Virtually </a:t>
            </a:r>
            <a:r>
              <a:rPr lang="en-US" dirty="0"/>
              <a:t>dedicated </a:t>
            </a:r>
            <a:r>
              <a:rPr lang="en-US" dirty="0" smtClean="0"/>
              <a:t>resources</a:t>
            </a:r>
            <a:endParaRPr lang="en-US" dirty="0"/>
          </a:p>
          <a:p>
            <a:r>
              <a:rPr lang="en-US" dirty="0" smtClean="0"/>
              <a:t>Drawbacks:</a:t>
            </a:r>
          </a:p>
          <a:p>
            <a:pPr lvl="1"/>
            <a:r>
              <a:rPr lang="en-US" dirty="0" smtClean="0"/>
              <a:t> Data </a:t>
            </a:r>
            <a:r>
              <a:rPr lang="en-US" dirty="0"/>
              <a:t>Locked-</a:t>
            </a:r>
            <a:r>
              <a:rPr lang="en-US" dirty="0" smtClean="0"/>
              <a:t>in</a:t>
            </a:r>
          </a:p>
          <a:p>
            <a:pPr lvl="2"/>
            <a:r>
              <a:rPr lang="en-US" dirty="0" smtClean="0"/>
              <a:t>Collaborations can only be achieved through desktop.</a:t>
            </a:r>
          </a:p>
          <a:p>
            <a:pPr lvl="2"/>
            <a:r>
              <a:rPr lang="en-US" dirty="0"/>
              <a:t>E.g.: open </a:t>
            </a:r>
            <a:r>
              <a:rPr lang="en-US" dirty="0" err="1"/>
              <a:t>Dropbox</a:t>
            </a:r>
            <a:r>
              <a:rPr lang="en-US" dirty="0"/>
              <a:t> files with </a:t>
            </a:r>
            <a:r>
              <a:rPr lang="en-US" dirty="0" err="1"/>
              <a:t>GoogleDoc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 How to collaborate?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10" name="Picture 9" descr="box_google_white-bg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4398" y="1536700"/>
            <a:ext cx="3732549" cy="25317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0400" y="6196932"/>
            <a:ext cx="776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</a:t>
            </a:r>
            <a:r>
              <a:rPr lang="en-US" sz="1400" dirty="0" smtClean="0"/>
              <a:t>:	</a:t>
            </a:r>
            <a:r>
              <a:rPr lang="en-US" sz="1400" dirty="0"/>
              <a:t>http://</a:t>
            </a:r>
            <a:r>
              <a:rPr lang="en-US" sz="1400" dirty="0" err="1"/>
              <a:t>blog.box.com</a:t>
            </a:r>
            <a:r>
              <a:rPr lang="en-US" sz="1400" dirty="0"/>
              <a:t>/2011/06/box-and-</a:t>
            </a:r>
            <a:r>
              <a:rPr lang="en-US" sz="1400" dirty="0" err="1"/>
              <a:t>google</a:t>
            </a:r>
            <a:r>
              <a:rPr lang="en-US" sz="1400" dirty="0"/>
              <a:t>-docs-accelerating-the-cloud-workforce</a:t>
            </a:r>
            <a:r>
              <a:rPr lang="en-US" sz="1400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256433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204914"/>
            <a:ext cx="9072563" cy="5449886"/>
          </a:xfrm>
        </p:spPr>
        <p:txBody>
          <a:bodyPr/>
          <a:lstStyle/>
          <a:p>
            <a:r>
              <a:rPr lang="en-US" dirty="0" smtClean="0"/>
              <a:t>Centralized Facility</a:t>
            </a:r>
          </a:p>
          <a:p>
            <a:pPr lvl="1"/>
            <a:r>
              <a:rPr lang="en-US" dirty="0" smtClean="0"/>
              <a:t> Chance for centralized models in distributed systems</a:t>
            </a:r>
          </a:p>
          <a:p>
            <a:r>
              <a:rPr lang="en-US" dirty="0" smtClean="0"/>
              <a:t>Agility</a:t>
            </a:r>
          </a:p>
          <a:p>
            <a:pPr lvl="1"/>
            <a:r>
              <a:rPr lang="en-US" dirty="0" smtClean="0"/>
              <a:t> Collaboration and collaborators are temporary</a:t>
            </a:r>
            <a:endParaRPr lang="en-US" dirty="0"/>
          </a:p>
          <a:p>
            <a:r>
              <a:rPr lang="en-US" dirty="0" smtClean="0"/>
              <a:t>Homogeneity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Handful of popular brands</a:t>
            </a:r>
          </a:p>
          <a:p>
            <a:r>
              <a:rPr lang="en-US" dirty="0" smtClean="0"/>
              <a:t>Out-Sourcing Trust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Built-in collaboration spirit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743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549" y="38101"/>
            <a:ext cx="5707527" cy="690563"/>
          </a:xfrm>
        </p:spPr>
        <p:txBody>
          <a:bodyPr>
            <a:normAutofit/>
          </a:bodyPr>
          <a:lstStyle/>
          <a:p>
            <a:r>
              <a:rPr lang="en-US" dirty="0" smtClean="0"/>
              <a:t>Industry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6" y="1204913"/>
            <a:ext cx="9072563" cy="5335769"/>
          </a:xfrm>
        </p:spPr>
        <p:txBody>
          <a:bodyPr>
            <a:normAutofit/>
          </a:bodyPr>
          <a:lstStyle/>
          <a:p>
            <a:r>
              <a:rPr lang="en-US" dirty="0"/>
              <a:t>Microsoft and </a:t>
            </a:r>
            <a:r>
              <a:rPr lang="en-US" dirty="0" smtClean="0"/>
              <a:t>IBM: Fine-grained data sharing in </a:t>
            </a:r>
            <a:r>
              <a:rPr lang="en-US" dirty="0" err="1" smtClean="0"/>
              <a:t>SaaS</a:t>
            </a:r>
            <a:r>
              <a:rPr lang="en-US" dirty="0" smtClean="0"/>
              <a:t> using DB schema</a:t>
            </a:r>
          </a:p>
          <a:p>
            <a:pPr lvl="1"/>
            <a:r>
              <a:rPr lang="en-US" dirty="0" smtClean="0"/>
              <a:t> Only feasible in DB</a:t>
            </a:r>
          </a:p>
          <a:p>
            <a:r>
              <a:rPr lang="en-US" dirty="0" smtClean="0"/>
              <a:t>NASA: RBAC + </a:t>
            </a:r>
            <a:r>
              <a:rPr lang="en-US" dirty="0" err="1" smtClean="0"/>
              <a:t>OpenStack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Lacks ability to support collaborations</a:t>
            </a:r>
          </a:p>
          <a:p>
            <a:r>
              <a:rPr lang="en-US" dirty="0" err="1" smtClean="0"/>
              <a:t>Salesforce</a:t>
            </a:r>
            <a:r>
              <a:rPr lang="en-US" dirty="0" smtClean="0"/>
              <a:t> (</a:t>
            </a:r>
            <a:r>
              <a:rPr lang="en-US" dirty="0" err="1" smtClean="0"/>
              <a:t>Force.com</a:t>
            </a:r>
            <a:r>
              <a:rPr lang="en-US" dirty="0" smtClean="0"/>
              <a:t>): SSO + SAML</a:t>
            </a:r>
          </a:p>
          <a:p>
            <a:pPr lvl="1"/>
            <a:r>
              <a:rPr lang="en-US" dirty="0" smtClean="0"/>
              <a:t>Focus on authentication</a:t>
            </a:r>
          </a:p>
          <a:p>
            <a:pPr lvl="1"/>
            <a:r>
              <a:rPr lang="en-US" dirty="0" smtClean="0"/>
              <a:t>Heavy management of certificates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9925" y="5981032"/>
            <a:ext cx="87527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</a:t>
            </a:r>
            <a:r>
              <a:rPr lang="en-US" sz="1400" dirty="0" smtClean="0"/>
              <a:t>:	http</a:t>
            </a:r>
            <a:r>
              <a:rPr lang="en-US" sz="1400" dirty="0"/>
              <a:t>://</a:t>
            </a:r>
            <a:r>
              <a:rPr lang="en-US" sz="1400" dirty="0" err="1"/>
              <a:t>msdn.microsoft.com</a:t>
            </a:r>
            <a:r>
              <a:rPr lang="en-US" sz="1400" dirty="0"/>
              <a:t>/en-us/library/aa479086.aspx </a:t>
            </a:r>
            <a:endParaRPr lang="en-US" sz="1400" dirty="0" smtClean="0"/>
          </a:p>
          <a:p>
            <a:r>
              <a:rPr lang="en-US" sz="1400" dirty="0"/>
              <a:t>		http://</a:t>
            </a:r>
            <a:r>
              <a:rPr lang="en-US" sz="1400" dirty="0" err="1"/>
              <a:t>nebula.nasa.gov</a:t>
            </a:r>
            <a:r>
              <a:rPr lang="en-US" sz="1400" dirty="0"/>
              <a:t>/blog/2010/06/03/nebulas-implementation-role-based-access-control-</a:t>
            </a:r>
            <a:r>
              <a:rPr lang="en-US" sz="1400" dirty="0" err="1"/>
              <a:t>rbac</a:t>
            </a:r>
            <a:r>
              <a:rPr lang="en-US" sz="1400" dirty="0"/>
              <a:t>/</a:t>
            </a:r>
            <a:endParaRPr lang="en-US" sz="1400" dirty="0" smtClean="0"/>
          </a:p>
          <a:p>
            <a:r>
              <a:rPr lang="en-US" sz="1400" dirty="0" smtClean="0"/>
              <a:t>		http</a:t>
            </a:r>
            <a:r>
              <a:rPr lang="en-US" sz="1400" dirty="0"/>
              <a:t>://</a:t>
            </a:r>
            <a:r>
              <a:rPr lang="en-US" sz="1400" dirty="0" err="1"/>
              <a:t>wiki.developerforce.com</a:t>
            </a:r>
            <a:r>
              <a:rPr lang="en-US" sz="1400" dirty="0"/>
              <a:t>/page/</a:t>
            </a:r>
            <a:r>
              <a:rPr lang="en-US" sz="1400" dirty="0" err="1"/>
              <a:t>Single_Sign-</a:t>
            </a:r>
            <a:r>
              <a:rPr lang="en-US" sz="1400" dirty="0" err="1" smtClean="0"/>
              <a:t>On_with_SAML_on_Force.com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82930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Background &amp; Motivation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Formalized Models</a:t>
            </a:r>
          </a:p>
          <a:p>
            <a:pPr lvl="1"/>
            <a:r>
              <a:rPr lang="en-US" dirty="0">
                <a:solidFill>
                  <a:srgbClr val="D9D9D9"/>
                </a:solidFill>
              </a:rPr>
              <a:t>M</a:t>
            </a:r>
            <a:r>
              <a:rPr lang="en-US" dirty="0" smtClean="0">
                <a:solidFill>
                  <a:srgbClr val="D9D9D9"/>
                </a:solidFill>
              </a:rPr>
              <a:t>TAS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AMTAS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Enhanced Trust Models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Policy Specification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Conclusion and Future Work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20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8" name="Picture 7" descr="usecase-os-traffic-eps-converted-to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014982"/>
            <a:ext cx="8010525" cy="52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3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 rot="919551">
            <a:off x="4724481" y="725613"/>
            <a:ext cx="3766228" cy="1825539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RBAC</a:t>
            </a:r>
          </a:p>
          <a:p>
            <a:pPr lvl="1"/>
            <a:r>
              <a:rPr lang="en-US" dirty="0" smtClean="0"/>
              <a:t> CBAC, GB-RBAC, ROBAC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 Require central authority </a:t>
            </a:r>
            <a:r>
              <a:rPr lang="en-US" dirty="0" smtClean="0">
                <a:solidFill>
                  <a:srgbClr val="0000FF"/>
                </a:solidFill>
              </a:rPr>
              <a:t>managing collaborations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Delegation </a:t>
            </a:r>
            <a:r>
              <a:rPr lang="en-US" altLang="zh-CN" dirty="0" smtClean="0"/>
              <a:t>Models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dRBAC</a:t>
            </a:r>
            <a:r>
              <a:rPr lang="en-US" dirty="0" smtClean="0"/>
              <a:t> and PBDM</a:t>
            </a:r>
          </a:p>
          <a:p>
            <a:pPr lvl="1"/>
            <a:r>
              <a:rPr lang="en-US" altLang="zh-CN" dirty="0" smtClean="0">
                <a:solidFill>
                  <a:srgbClr val="0000FF"/>
                </a:solidFill>
              </a:rPr>
              <a:t> Lacks agility (which the cloud requires)</a:t>
            </a:r>
          </a:p>
          <a:p>
            <a:r>
              <a:rPr lang="en-US" dirty="0"/>
              <a:t>Grids</a:t>
            </a:r>
          </a:p>
          <a:p>
            <a:pPr lvl="1"/>
            <a:r>
              <a:rPr lang="en-US" dirty="0"/>
              <a:t> CAS, VOMS, PERMIS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Absence of centralized </a:t>
            </a:r>
            <a:r>
              <a:rPr lang="en-US" dirty="0" smtClean="0">
                <a:solidFill>
                  <a:srgbClr val="0000FF"/>
                </a:solidFill>
              </a:rPr>
              <a:t>facility and homogeneous architecture (</a:t>
            </a:r>
            <a:r>
              <a:rPr lang="en-US" dirty="0">
                <a:solidFill>
                  <a:srgbClr val="0000FF"/>
                </a:solidFill>
              </a:rPr>
              <a:t>which the cloud has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ICS at UTSA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060684" y="1114425"/>
            <a:ext cx="281850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Problem: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semantic mismatch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89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MANUALPREVIEW" val="True"/>
</p:tagLst>
</file>

<file path=ppt/theme/theme1.xml><?xml version="1.0" encoding="utf-8"?>
<a:theme xmlns:a="http://schemas.openxmlformats.org/drawingml/2006/main" name="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14172</TotalTime>
  <Words>966</Words>
  <Application>Microsoft Office PowerPoint</Application>
  <PresentationFormat>Custom</PresentationFormat>
  <Paragraphs>268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ics</vt:lpstr>
      <vt:lpstr>Multi-Tenancy Authorization Models for  Collaborative Cloud Services</vt:lpstr>
      <vt:lpstr>OUTLINE</vt:lpstr>
      <vt:lpstr>OUTLINE</vt:lpstr>
      <vt:lpstr>Cloud Computing</vt:lpstr>
      <vt:lpstr>Collaborative Access Control</vt:lpstr>
      <vt:lpstr>Industry Solutions</vt:lpstr>
      <vt:lpstr>OUTLINE</vt:lpstr>
      <vt:lpstr>Example</vt:lpstr>
      <vt:lpstr>Literature</vt:lpstr>
      <vt:lpstr>Literature (Contd.)</vt:lpstr>
      <vt:lpstr>OUTLINE</vt:lpstr>
      <vt:lpstr>Authorization as a Service (AaaS)</vt:lpstr>
      <vt:lpstr>MTAS</vt:lpstr>
      <vt:lpstr>MTAS Trust Model</vt:lpstr>
      <vt:lpstr>AMTAS</vt:lpstr>
      <vt:lpstr>Enhanced Trust Models</vt:lpstr>
      <vt:lpstr>Constraints</vt:lpstr>
      <vt:lpstr>OUTLINE</vt:lpstr>
      <vt:lpstr>Example</vt:lpstr>
      <vt:lpstr>OUTLINE</vt:lpstr>
      <vt:lpstr>Conclusion</vt:lpstr>
      <vt:lpstr>Future Work</vt:lpstr>
      <vt:lpstr>Q &amp; A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1442</cp:revision>
  <cp:lastPrinted>2012-06-19T18:24:44Z</cp:lastPrinted>
  <dcterms:created xsi:type="dcterms:W3CDTF">2010-02-19T20:53:39Z</dcterms:created>
  <dcterms:modified xsi:type="dcterms:W3CDTF">2013-07-24T13:01:30Z</dcterms:modified>
</cp:coreProperties>
</file>