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73" r:id="rId1"/>
  </p:sldMasterIdLst>
  <p:notesMasterIdLst>
    <p:notesMasterId r:id="rId21"/>
  </p:notesMasterIdLst>
  <p:handoutMasterIdLst>
    <p:handoutMasterId r:id="rId22"/>
  </p:handoutMasterIdLst>
  <p:sldIdLst>
    <p:sldId id="300" r:id="rId2"/>
    <p:sldId id="260" r:id="rId3"/>
    <p:sldId id="301" r:id="rId4"/>
    <p:sldId id="302" r:id="rId5"/>
    <p:sldId id="319" r:id="rId6"/>
    <p:sldId id="310" r:id="rId7"/>
    <p:sldId id="311" r:id="rId8"/>
    <p:sldId id="312" r:id="rId9"/>
    <p:sldId id="315" r:id="rId10"/>
    <p:sldId id="290" r:id="rId11"/>
    <p:sldId id="316" r:id="rId12"/>
    <p:sldId id="291" r:id="rId13"/>
    <p:sldId id="320" r:id="rId14"/>
    <p:sldId id="299" r:id="rId15"/>
    <p:sldId id="294" r:id="rId16"/>
    <p:sldId id="321" r:id="rId17"/>
    <p:sldId id="306" r:id="rId18"/>
    <p:sldId id="322" r:id="rId19"/>
    <p:sldId id="308" r:id="rId20"/>
  </p:sldIdLst>
  <p:sldSz cx="9144000" cy="6858000" type="letter"/>
  <p:notesSz cx="6950075" cy="9236075"/>
  <p:embeddedFontLst>
    <p:embeddedFont>
      <p:font typeface="Calibri" panose="020F0502020204030204" pitchFamily="34" charset="0"/>
      <p:regular r:id="rId23"/>
      <p:bold r:id="rId24"/>
      <p:italic r:id="rId25"/>
      <p:boldItalic r:id="rId26"/>
    </p:embeddedFont>
    <p:embeddedFont>
      <p:font typeface="Calibri Light" panose="020F0302020204030204" pitchFamily="34" charset="0"/>
      <p:regular r:id="rId27"/>
      <p:italic r:id="rId28"/>
    </p:embeddedFont>
    <p:embeddedFont>
      <p:font typeface="Cambria Math" panose="02040503050406030204" pitchFamily="18" charset="0"/>
      <p:regular r:id="rId29"/>
    </p:embeddedFont>
    <p:embeddedFont>
      <p:font typeface="Verdana" panose="020B0604030504040204" pitchFamily="34"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00F2"/>
    <a:srgbClr val="EC1CB1"/>
    <a:srgbClr val="FF8B02"/>
    <a:srgbClr val="F15A22"/>
    <a:srgbClr val="FFDEAE"/>
    <a:srgbClr val="FFAFD7"/>
    <a:srgbClr val="FF9002"/>
    <a:srgbClr val="FF950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77" autoAdjust="0"/>
    <p:restoredTop sz="95069"/>
  </p:normalViewPr>
  <p:slideViewPr>
    <p:cSldViewPr snapToGrid="0" snapToObjects="1">
      <p:cViewPr varScale="1">
        <p:scale>
          <a:sx n="102" d="100"/>
          <a:sy n="102" d="100"/>
        </p:scale>
        <p:origin x="2224" y="176"/>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snapToObjects="1">
      <p:cViewPr varScale="1">
        <p:scale>
          <a:sx n="84" d="100"/>
          <a:sy n="84" d="100"/>
        </p:scale>
        <p:origin x="3936"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21" Type="http://schemas.openxmlformats.org/officeDocument/2006/relationships/notesMaster" Target="notesMasters/notesMaster1.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7"/>
          </a:xfrm>
          <a:prstGeom prst="rect">
            <a:avLst/>
          </a:prstGeom>
        </p:spPr>
        <p:txBody>
          <a:bodyPr vert="horz" lIns="92487" tIns="46244" rIns="92487" bIns="46244"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3407"/>
          </a:xfrm>
          <a:prstGeom prst="rect">
            <a:avLst/>
          </a:prstGeom>
        </p:spPr>
        <p:txBody>
          <a:bodyPr vert="horz" lIns="92487" tIns="46244" rIns="92487" bIns="46244" rtlCol="0"/>
          <a:lstStyle>
            <a:lvl1pPr algn="r">
              <a:defRPr sz="1200"/>
            </a:lvl1pPr>
          </a:lstStyle>
          <a:p>
            <a:fld id="{119E405A-2F73-244F-8FE1-027F8A2BDFFE}" type="datetimeFigureOut">
              <a:rPr lang="en-US" smtClean="0"/>
              <a:t>7/18/19</a:t>
            </a:fld>
            <a:endParaRPr lang="en-US"/>
          </a:p>
        </p:txBody>
      </p:sp>
      <p:sp>
        <p:nvSpPr>
          <p:cNvPr id="4" name="Footer Placeholder 3"/>
          <p:cNvSpPr>
            <a:spLocks noGrp="1"/>
          </p:cNvSpPr>
          <p:nvPr>
            <p:ph type="ftr" sz="quarter" idx="2"/>
          </p:nvPr>
        </p:nvSpPr>
        <p:spPr>
          <a:xfrm>
            <a:off x="0" y="8772669"/>
            <a:ext cx="3011699" cy="463406"/>
          </a:xfrm>
          <a:prstGeom prst="rect">
            <a:avLst/>
          </a:prstGeom>
        </p:spPr>
        <p:txBody>
          <a:bodyPr vert="horz" lIns="92487" tIns="46244" rIns="92487" bIns="46244"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6"/>
          </a:xfrm>
          <a:prstGeom prst="rect">
            <a:avLst/>
          </a:prstGeom>
        </p:spPr>
        <p:txBody>
          <a:bodyPr vert="horz" lIns="92487" tIns="46244" rIns="92487" bIns="46244" rtlCol="0" anchor="b"/>
          <a:lstStyle>
            <a:lvl1pPr algn="r">
              <a:defRPr sz="1200"/>
            </a:lvl1pPr>
          </a:lstStyle>
          <a:p>
            <a:fld id="{A66106D5-64BA-C849-A80D-7D2FDDB9384C}" type="slidenum">
              <a:rPr lang="en-US" smtClean="0"/>
              <a:t>‹#›</a:t>
            </a:fld>
            <a:endParaRPr lang="en-US"/>
          </a:p>
        </p:txBody>
      </p:sp>
    </p:spTree>
    <p:extLst>
      <p:ext uri="{BB962C8B-B14F-4D97-AF65-F5344CB8AC3E}">
        <p14:creationId xmlns:p14="http://schemas.microsoft.com/office/powerpoint/2010/main" val="364865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7"/>
          </a:xfrm>
          <a:prstGeom prst="rect">
            <a:avLst/>
          </a:prstGeom>
        </p:spPr>
        <p:txBody>
          <a:bodyPr vert="horz" lIns="92487" tIns="46244" rIns="92487" bIns="46244" rtlCol="0"/>
          <a:lstStyle>
            <a:lvl1pPr algn="l">
              <a:defRPr sz="1200"/>
            </a:lvl1pPr>
          </a:lstStyle>
          <a:p>
            <a:endParaRPr lang="en-US"/>
          </a:p>
        </p:txBody>
      </p:sp>
      <p:sp>
        <p:nvSpPr>
          <p:cNvPr id="3" name="Date Placeholder 2"/>
          <p:cNvSpPr>
            <a:spLocks noGrp="1"/>
          </p:cNvSpPr>
          <p:nvPr>
            <p:ph type="dt" idx="1"/>
          </p:nvPr>
        </p:nvSpPr>
        <p:spPr>
          <a:xfrm>
            <a:off x="3936768" y="0"/>
            <a:ext cx="3011699" cy="463407"/>
          </a:xfrm>
          <a:prstGeom prst="rect">
            <a:avLst/>
          </a:prstGeom>
        </p:spPr>
        <p:txBody>
          <a:bodyPr vert="horz" lIns="92487" tIns="46244" rIns="92487" bIns="46244" rtlCol="0"/>
          <a:lstStyle>
            <a:lvl1pPr algn="r">
              <a:defRPr sz="1200"/>
            </a:lvl1pPr>
          </a:lstStyle>
          <a:p>
            <a:fld id="{325433DC-0F38-3E4B-A547-C4FDF825D5D8}" type="datetimeFigureOut">
              <a:rPr lang="en-US" smtClean="0"/>
              <a:t>7/18/19</a:t>
            </a:fld>
            <a:endParaRPr lang="en-US"/>
          </a:p>
        </p:txBody>
      </p:sp>
      <p:sp>
        <p:nvSpPr>
          <p:cNvPr id="4" name="Slide Image Placeholder 3"/>
          <p:cNvSpPr>
            <a:spLocks noGrp="1" noRot="1" noChangeAspect="1"/>
          </p:cNvSpPr>
          <p:nvPr>
            <p:ph type="sldImg" idx="2"/>
          </p:nvPr>
        </p:nvSpPr>
        <p:spPr>
          <a:xfrm>
            <a:off x="1398588" y="1154113"/>
            <a:ext cx="4152900" cy="3116262"/>
          </a:xfrm>
          <a:prstGeom prst="rect">
            <a:avLst/>
          </a:prstGeom>
          <a:noFill/>
          <a:ln w="12700">
            <a:solidFill>
              <a:prstClr val="black"/>
            </a:solidFill>
          </a:ln>
        </p:spPr>
        <p:txBody>
          <a:bodyPr vert="horz" lIns="92487" tIns="46244" rIns="92487" bIns="46244"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87" tIns="46244" rIns="92487" bIns="462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6"/>
          </a:xfrm>
          <a:prstGeom prst="rect">
            <a:avLst/>
          </a:prstGeom>
        </p:spPr>
        <p:txBody>
          <a:bodyPr vert="horz" lIns="92487" tIns="46244" rIns="92487" bIns="46244"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6"/>
          </a:xfrm>
          <a:prstGeom prst="rect">
            <a:avLst/>
          </a:prstGeom>
        </p:spPr>
        <p:txBody>
          <a:bodyPr vert="horz" lIns="92487" tIns="46244" rIns="92487" bIns="46244" rtlCol="0" anchor="b"/>
          <a:lstStyle>
            <a:lvl1pPr algn="r">
              <a:defRPr sz="1200"/>
            </a:lvl1pPr>
          </a:lstStyle>
          <a:p>
            <a:fld id="{851ABA11-A19C-3E46-B99A-9DEC51A1FAC1}" type="slidenum">
              <a:rPr lang="en-US" smtClean="0"/>
              <a:t>‹#›</a:t>
            </a:fld>
            <a:endParaRPr lang="en-US"/>
          </a:p>
        </p:txBody>
      </p:sp>
    </p:spTree>
    <p:extLst>
      <p:ext uri="{BB962C8B-B14F-4D97-AF65-F5344CB8AC3E}">
        <p14:creationId xmlns:p14="http://schemas.microsoft.com/office/powerpoint/2010/main" val="1655765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1ABA11-A19C-3E46-B99A-9DEC51A1FAC1}" type="slidenum">
              <a:rPr lang="en-US" smtClean="0"/>
              <a:t>1</a:t>
            </a:fld>
            <a:endParaRPr lang="en-US"/>
          </a:p>
        </p:txBody>
      </p:sp>
    </p:spTree>
    <p:extLst>
      <p:ext uri="{BB962C8B-B14F-4D97-AF65-F5344CB8AC3E}">
        <p14:creationId xmlns:p14="http://schemas.microsoft.com/office/powerpoint/2010/main" val="3283838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F83004C-3E2F-452B-950D-0BE3C0E2325A}" type="slidenum">
              <a:rPr lang="de-DE" smtClean="0"/>
              <a:pPr/>
              <a:t>2</a:t>
            </a:fld>
            <a:endParaRPr lang="de-DE"/>
          </a:p>
        </p:txBody>
      </p:sp>
    </p:spTree>
    <p:extLst>
      <p:ext uri="{BB962C8B-B14F-4D97-AF65-F5344CB8AC3E}">
        <p14:creationId xmlns:p14="http://schemas.microsoft.com/office/powerpoint/2010/main" val="3912814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Master 2">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8898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001623CE-8F8D-6340-91D5-345C56649157}"/>
              </a:ext>
            </a:extLst>
          </p:cNvPr>
          <p:cNvSpPr txBox="1">
            <a:spLocks/>
          </p:cNvSpPr>
          <p:nvPr userDrawn="1"/>
        </p:nvSpPr>
        <p:spPr>
          <a:xfrm>
            <a:off x="395235" y="6237201"/>
            <a:ext cx="1714919" cy="332678"/>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a:t>
            </a:r>
            <a:r>
              <a:rPr lang="en-US" dirty="0" err="1"/>
              <a:t>Mehrnoosh</a:t>
            </a:r>
            <a:r>
              <a:rPr lang="en-US" dirty="0"/>
              <a:t> </a:t>
            </a:r>
            <a:r>
              <a:rPr lang="en-US" dirty="0" err="1"/>
              <a:t>Shakarami</a:t>
            </a:r>
            <a:endParaRPr lang="en-US" dirty="0"/>
          </a:p>
        </p:txBody>
      </p:sp>
    </p:spTree>
    <p:extLst>
      <p:ext uri="{BB962C8B-B14F-4D97-AF65-F5344CB8AC3E}">
        <p14:creationId xmlns:p14="http://schemas.microsoft.com/office/powerpoint/2010/main" val="74107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85784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287270"/>
            <a:ext cx="7886700" cy="2085592"/>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28650" y="3376246"/>
            <a:ext cx="7886700" cy="28007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Content Placeholder 3"/>
          <p:cNvPicPr>
            <a:picLocks noChangeAspect="1"/>
          </p:cNvPicPr>
          <p:nvPr userDrawn="1"/>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07046" y="6235089"/>
            <a:ext cx="1269547" cy="457200"/>
          </a:xfrm>
          <a:prstGeom prst="rect">
            <a:avLst/>
          </a:prstGeom>
        </p:spPr>
      </p:pic>
      <p:pic>
        <p:nvPicPr>
          <p:cNvPr id="6" name="Picture 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969265" y="246124"/>
            <a:ext cx="1887192" cy="759153"/>
          </a:xfrm>
          <a:prstGeom prst="rect">
            <a:avLst/>
          </a:prstGeom>
        </p:spPr>
      </p:pic>
      <p:pic>
        <p:nvPicPr>
          <p:cNvPr id="15" name="Picture 1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81912" y="179355"/>
            <a:ext cx="1471275" cy="796072"/>
          </a:xfrm>
          <a:prstGeom prst="rect">
            <a:avLst/>
          </a:prstGeom>
        </p:spPr>
      </p:pic>
      <p:cxnSp>
        <p:nvCxnSpPr>
          <p:cNvPr id="17" name="Straight Connector 16"/>
          <p:cNvCxnSpPr/>
          <p:nvPr userDrawn="1"/>
        </p:nvCxnSpPr>
        <p:spPr>
          <a:xfrm>
            <a:off x="1850065" y="980743"/>
            <a:ext cx="5029200" cy="0"/>
          </a:xfrm>
          <a:prstGeom prst="line">
            <a:avLst/>
          </a:prstGeom>
          <a:ln w="50800" cap="rnd">
            <a:solidFill>
              <a:srgbClr val="FF950E"/>
            </a:solidFill>
            <a:roun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479024" y="6206025"/>
            <a:ext cx="8413185" cy="0"/>
          </a:xfrm>
          <a:prstGeom prst="line">
            <a:avLst/>
          </a:prstGeom>
          <a:ln w="50800" cap="rnd">
            <a:solidFill>
              <a:srgbClr val="FF950E"/>
            </a:solidFill>
            <a:round/>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4567F637-2899-924B-B8A8-994B79CF59B9}"/>
              </a:ext>
            </a:extLst>
          </p:cNvPr>
          <p:cNvSpPr txBox="1">
            <a:spLocks/>
          </p:cNvSpPr>
          <p:nvPr userDrawn="1"/>
        </p:nvSpPr>
        <p:spPr>
          <a:xfrm>
            <a:off x="395235" y="6237201"/>
            <a:ext cx="1714919" cy="332678"/>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a:t>
            </a:r>
            <a:r>
              <a:rPr lang="en-US" dirty="0" err="1"/>
              <a:t>Mehrnoosh</a:t>
            </a:r>
            <a:r>
              <a:rPr lang="en-US" dirty="0"/>
              <a:t> </a:t>
            </a:r>
            <a:r>
              <a:rPr lang="en-US" dirty="0" err="1"/>
              <a:t>Shakarami</a:t>
            </a:r>
            <a:endParaRPr lang="en-US" dirty="0"/>
          </a:p>
        </p:txBody>
      </p:sp>
      <p:sp>
        <p:nvSpPr>
          <p:cNvPr id="20" name="Date Placeholder 3">
            <a:extLst>
              <a:ext uri="{FF2B5EF4-FFF2-40B4-BE49-F238E27FC236}">
                <a16:creationId xmlns:a16="http://schemas.microsoft.com/office/drawing/2014/main" id="{C4ED49CF-2644-0144-B361-D78CDBCF24E3}"/>
              </a:ext>
            </a:extLst>
          </p:cNvPr>
          <p:cNvSpPr txBox="1">
            <a:spLocks/>
          </p:cNvSpPr>
          <p:nvPr userDrawn="1"/>
        </p:nvSpPr>
        <p:spPr>
          <a:xfrm>
            <a:off x="2362196" y="6297350"/>
            <a:ext cx="4419601" cy="332678"/>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hangingPunct="0">
              <a:buClr>
                <a:srgbClr val="000000"/>
              </a:buClr>
              <a:buSzPct val="45000"/>
              <a:buFont typeface="Wingdings" pitchFamily="2" charset="2"/>
              <a:buNone/>
            </a:pPr>
            <a:r>
              <a:rPr lang="en-US" sz="1600" i="1" dirty="0"/>
              <a:t>World-Leading Research with Real-World Impact!</a:t>
            </a:r>
          </a:p>
        </p:txBody>
      </p:sp>
      <p:sp>
        <p:nvSpPr>
          <p:cNvPr id="21" name="Date Placeholder 3">
            <a:extLst>
              <a:ext uri="{FF2B5EF4-FFF2-40B4-BE49-F238E27FC236}">
                <a16:creationId xmlns:a16="http://schemas.microsoft.com/office/drawing/2014/main" id="{E2913B5B-64C7-1049-9516-33EAB6158BB6}"/>
              </a:ext>
            </a:extLst>
          </p:cNvPr>
          <p:cNvSpPr txBox="1">
            <a:spLocks/>
          </p:cNvSpPr>
          <p:nvPr userDrawn="1"/>
        </p:nvSpPr>
        <p:spPr>
          <a:xfrm>
            <a:off x="3714536" y="6555013"/>
            <a:ext cx="1714919" cy="332678"/>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Page:  </a:t>
            </a:r>
            <a:fld id="{CAB5F52E-1A2D-AF47-834F-5A302267C843}" type="slidenum">
              <a:rPr lang="en-US" smtClean="0"/>
              <a:pPr algn="ctr"/>
              <a:t>‹#›</a:t>
            </a:fld>
            <a:endParaRPr lang="en-US" dirty="0"/>
          </a:p>
        </p:txBody>
      </p:sp>
    </p:spTree>
    <p:extLst>
      <p:ext uri="{BB962C8B-B14F-4D97-AF65-F5344CB8AC3E}">
        <p14:creationId xmlns:p14="http://schemas.microsoft.com/office/powerpoint/2010/main" val="1184940070"/>
      </p:ext>
    </p:extLst>
  </p:cSld>
  <p:clrMap bg1="lt1" tx1="dk1" bg2="lt2" tx2="dk2" accent1="accent1" accent2="accent2" accent3="accent3" accent4="accent4" accent5="accent5" accent6="accent6" hlink="hlink" folHlink="folHlink"/>
  <p:sldLayoutIdLst>
    <p:sldLayoutId id="2147483685" r:id="rId1"/>
    <p:sldLayoutId id="2147483674" r:id="rId2"/>
    <p:sldLayoutId id="2147483675" r:id="rId3"/>
  </p:sldLayoutIdLst>
  <p:hf hdr="0" dt="0"/>
  <p:txStyles>
    <p:titleStyle>
      <a:lvl1pPr algn="ctr" defTabSz="685800" rtl="0" eaLnBrk="1" latinLnBrk="0" hangingPunct="1">
        <a:lnSpc>
          <a:spcPct val="90000"/>
        </a:lnSpc>
        <a:spcBef>
          <a:spcPct val="0"/>
        </a:spcBef>
        <a:buNone/>
        <a:defRPr sz="30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hyperlink" Target="https://commons.wikimedia.org/wiki/File:Diploma-256.png" TargetMode="External"/><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hyperlink" Target="https://creativecommons.org/licenses/by-sa/3.0/" TargetMode="External"/><Relationship Id="rId5" Type="http://schemas.openxmlformats.org/officeDocument/2006/relationships/hyperlink" Target="https://en.wikipedia.org/wiki/File:User_icon_2.svg" TargetMode="Externa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commons.wikimedia.org/wiki/File:Diploma-256.png" TargetMode="External"/><Relationship Id="rId2" Type="http://schemas.openxmlformats.org/officeDocument/2006/relationships/image" Target="../media/image15.png"/><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commons.wikimedia.org/wiki/File:Diploma-256.png" TargetMode="External"/><Relationship Id="rId2" Type="http://schemas.openxmlformats.org/officeDocument/2006/relationships/image" Target="../media/image15.png"/><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05790" y="1376605"/>
            <a:ext cx="8206740" cy="4741441"/>
          </a:xfrm>
        </p:spPr>
        <p:txBody>
          <a:bodyPr/>
          <a:lstStyle/>
          <a:p>
            <a:r>
              <a:rPr lang="en-US" sz="3200" b="1" dirty="0">
                <a:solidFill>
                  <a:srgbClr val="002060"/>
                </a:solidFill>
                <a:effectLst>
                  <a:outerShdw blurRad="38100" dist="38100" dir="2700000" algn="tl">
                    <a:srgbClr val="000000">
                      <a:alpha val="43137"/>
                    </a:srgbClr>
                  </a:outerShdw>
                </a:effectLst>
                <a:cs typeface="Arial" panose="020B0604020202020204" pitchFamily="34" charset="0"/>
              </a:rPr>
              <a:t>Refresh Instead of Revoke Enhances</a:t>
            </a:r>
            <a:br>
              <a:rPr lang="en-US" sz="3200" b="1" dirty="0">
                <a:solidFill>
                  <a:srgbClr val="002060"/>
                </a:solidFill>
                <a:effectLst>
                  <a:outerShdw blurRad="38100" dist="38100" dir="2700000" algn="tl">
                    <a:srgbClr val="000000">
                      <a:alpha val="43137"/>
                    </a:srgbClr>
                  </a:outerShdw>
                </a:effectLst>
                <a:cs typeface="Arial" panose="020B0604020202020204" pitchFamily="34" charset="0"/>
              </a:rPr>
            </a:br>
            <a:r>
              <a:rPr lang="en-US" sz="3200" b="1" dirty="0">
                <a:solidFill>
                  <a:srgbClr val="002060"/>
                </a:solidFill>
                <a:effectLst>
                  <a:outerShdw blurRad="38100" dist="38100" dir="2700000" algn="tl">
                    <a:srgbClr val="000000">
                      <a:alpha val="43137"/>
                    </a:srgbClr>
                  </a:outerShdw>
                </a:effectLst>
                <a:cs typeface="Arial" panose="020B0604020202020204" pitchFamily="34" charset="0"/>
              </a:rPr>
              <a:t>Safety and Availability: A Formal</a:t>
            </a:r>
            <a:br>
              <a:rPr lang="en-US" sz="3200" b="1" dirty="0">
                <a:solidFill>
                  <a:srgbClr val="002060"/>
                </a:solidFill>
                <a:effectLst>
                  <a:outerShdw blurRad="38100" dist="38100" dir="2700000" algn="tl">
                    <a:srgbClr val="000000">
                      <a:alpha val="43137"/>
                    </a:srgbClr>
                  </a:outerShdw>
                </a:effectLst>
                <a:cs typeface="Arial" panose="020B0604020202020204" pitchFamily="34" charset="0"/>
              </a:rPr>
            </a:br>
            <a:r>
              <a:rPr lang="en-US" sz="3200" b="1" dirty="0">
                <a:solidFill>
                  <a:srgbClr val="002060"/>
                </a:solidFill>
                <a:effectLst>
                  <a:outerShdw blurRad="38100" dist="38100" dir="2700000" algn="tl">
                    <a:srgbClr val="000000">
                      <a:alpha val="43137"/>
                    </a:srgbClr>
                  </a:outerShdw>
                </a:effectLst>
                <a:cs typeface="Arial" panose="020B0604020202020204" pitchFamily="34" charset="0"/>
              </a:rPr>
              <a:t>Analysis</a:t>
            </a:r>
            <a:br>
              <a:rPr lang="en-US" dirty="0"/>
            </a:br>
            <a:br>
              <a:rPr lang="en-US" sz="1600" b="1" i="1" baseline="30000" dirty="0">
                <a:solidFill>
                  <a:schemeClr val="bg1"/>
                </a:solidFill>
                <a:effectLst>
                  <a:outerShdw blurRad="38100" dist="50800" dir="2700000" algn="tl">
                    <a:schemeClr val="bg1">
                      <a:lumMod val="75000"/>
                      <a:alpha val="61000"/>
                    </a:schemeClr>
                  </a:outerShdw>
                </a:effectLst>
                <a:latin typeface="Verdana" pitchFamily="34" charset="0"/>
              </a:rPr>
            </a:br>
            <a:br>
              <a:rPr lang="en-US" sz="1600" b="1" i="1" baseline="30000" dirty="0">
                <a:solidFill>
                  <a:schemeClr val="bg1"/>
                </a:solidFill>
                <a:effectLst>
                  <a:outerShdw blurRad="38100" dist="50800" dir="2700000" algn="tl">
                    <a:schemeClr val="bg1">
                      <a:lumMod val="75000"/>
                      <a:alpha val="61000"/>
                    </a:schemeClr>
                  </a:outerShdw>
                </a:effectLst>
                <a:latin typeface="Verdana" pitchFamily="34" charset="0"/>
              </a:rPr>
            </a:br>
            <a:br>
              <a:rPr lang="en-US" sz="1600" b="1" i="1" baseline="30000" dirty="0">
                <a:solidFill>
                  <a:schemeClr val="bg1"/>
                </a:solidFill>
                <a:effectLst>
                  <a:outerShdw blurRad="38100" dist="50800" dir="2700000" algn="tl">
                    <a:schemeClr val="bg1">
                      <a:lumMod val="75000"/>
                      <a:alpha val="61000"/>
                    </a:schemeClr>
                  </a:outerShdw>
                </a:effectLst>
                <a:latin typeface="Verdana" pitchFamily="34" charset="0"/>
              </a:rPr>
            </a:br>
            <a:br>
              <a:rPr lang="en-US" sz="1600" b="1" i="1" baseline="30000" dirty="0">
                <a:solidFill>
                  <a:schemeClr val="bg1"/>
                </a:solidFill>
                <a:effectLst>
                  <a:outerShdw blurRad="38100" dist="50800" dir="2700000" algn="tl">
                    <a:schemeClr val="bg1">
                      <a:lumMod val="75000"/>
                      <a:alpha val="61000"/>
                    </a:schemeClr>
                  </a:outerShdw>
                </a:effectLst>
                <a:latin typeface="Verdana" pitchFamily="34" charset="0"/>
              </a:rPr>
            </a:br>
            <a:r>
              <a:rPr lang="en-US" sz="2000" b="1" dirty="0" err="1">
                <a:solidFill>
                  <a:schemeClr val="tx2">
                    <a:lumMod val="50000"/>
                  </a:schemeClr>
                </a:solidFill>
                <a:latin typeface="+mn-lt"/>
                <a:cs typeface="Arial"/>
              </a:rPr>
              <a:t>Mehrnoosh</a:t>
            </a:r>
            <a:r>
              <a:rPr lang="en-US" sz="2000" b="1" dirty="0">
                <a:solidFill>
                  <a:schemeClr val="tx2">
                    <a:lumMod val="50000"/>
                  </a:schemeClr>
                </a:solidFill>
                <a:latin typeface="+mn-lt"/>
                <a:cs typeface="Arial"/>
              </a:rPr>
              <a:t> </a:t>
            </a:r>
            <a:r>
              <a:rPr lang="en-US" sz="2000" b="1" dirty="0" err="1">
                <a:solidFill>
                  <a:schemeClr val="tx2">
                    <a:lumMod val="50000"/>
                  </a:schemeClr>
                </a:solidFill>
                <a:latin typeface="+mn-lt"/>
                <a:cs typeface="Arial"/>
              </a:rPr>
              <a:t>Shakarami</a:t>
            </a:r>
            <a:br>
              <a:rPr lang="en-US" sz="2000" b="1" dirty="0">
                <a:solidFill>
                  <a:schemeClr val="tx2">
                    <a:lumMod val="50000"/>
                  </a:schemeClr>
                </a:solidFill>
                <a:latin typeface="+mn-lt"/>
                <a:cs typeface="Arial"/>
              </a:rPr>
            </a:br>
            <a:r>
              <a:rPr lang="en-US" sz="2000" b="1" dirty="0">
                <a:solidFill>
                  <a:schemeClr val="tx2">
                    <a:lumMod val="50000"/>
                  </a:schemeClr>
                </a:solidFill>
                <a:latin typeface="+mn-lt"/>
                <a:cs typeface="Arial"/>
              </a:rPr>
              <a:t>Ravi Sandhu</a:t>
            </a:r>
            <a:br>
              <a:rPr lang="en-US" sz="1800" b="1" dirty="0">
                <a:solidFill>
                  <a:schemeClr val="tx2">
                    <a:lumMod val="50000"/>
                  </a:schemeClr>
                </a:solidFill>
                <a:latin typeface="+mn-lt"/>
                <a:cs typeface="Arial"/>
              </a:rPr>
            </a:br>
            <a:br>
              <a:rPr lang="en-US" sz="1800" b="1" dirty="0">
                <a:solidFill>
                  <a:schemeClr val="tx2">
                    <a:lumMod val="50000"/>
                  </a:schemeClr>
                </a:solidFill>
                <a:latin typeface="+mn-lt"/>
                <a:cs typeface="Arial"/>
              </a:rPr>
            </a:br>
            <a:r>
              <a:rPr lang="en-US" sz="1800" b="1" kern="0" dirty="0">
                <a:solidFill>
                  <a:schemeClr val="tx2">
                    <a:lumMod val="50000"/>
                  </a:schemeClr>
                </a:solidFill>
                <a:latin typeface="Calibri" panose="020F0502020204030204" pitchFamily="34" charset="0"/>
              </a:rPr>
              <a:t>Institute for Cyber Security (ICS)</a:t>
            </a:r>
            <a:br>
              <a:rPr lang="en-US" sz="1800" b="1" kern="0" dirty="0">
                <a:solidFill>
                  <a:schemeClr val="tx2">
                    <a:lumMod val="50000"/>
                  </a:schemeClr>
                </a:solidFill>
                <a:latin typeface="Calibri" panose="020F0502020204030204" pitchFamily="34" charset="0"/>
              </a:rPr>
            </a:br>
            <a:r>
              <a:rPr lang="en-US" sz="1800" b="1" kern="0" dirty="0">
                <a:solidFill>
                  <a:schemeClr val="tx2">
                    <a:lumMod val="50000"/>
                  </a:schemeClr>
                </a:solidFill>
                <a:latin typeface="Calibri" panose="020F0502020204030204" pitchFamily="34" charset="0"/>
              </a:rPr>
              <a:t>Center for Security and Privacy Enhanced Cloud Computing (C-SPECC)</a:t>
            </a:r>
            <a:br>
              <a:rPr lang="en-US" sz="1800" b="1" kern="0" dirty="0">
                <a:solidFill>
                  <a:schemeClr val="tx2">
                    <a:lumMod val="50000"/>
                  </a:schemeClr>
                </a:solidFill>
                <a:latin typeface="Calibri" panose="020F0502020204030204" pitchFamily="34" charset="0"/>
              </a:rPr>
            </a:br>
            <a:r>
              <a:rPr lang="en-US" sz="1800" b="1" kern="0" dirty="0">
                <a:solidFill>
                  <a:schemeClr val="tx2">
                    <a:lumMod val="50000"/>
                  </a:schemeClr>
                </a:solidFill>
                <a:latin typeface="Calibri" panose="020F0502020204030204" pitchFamily="34" charset="0"/>
              </a:rPr>
              <a:t>Department of Computer Science</a:t>
            </a:r>
            <a:br>
              <a:rPr lang="en-US" sz="1800" b="1" kern="0" dirty="0">
                <a:solidFill>
                  <a:schemeClr val="tx2">
                    <a:lumMod val="50000"/>
                  </a:schemeClr>
                </a:solidFill>
                <a:latin typeface="Calibri" panose="020F0502020204030204" pitchFamily="34" charset="0"/>
              </a:rPr>
            </a:br>
            <a:r>
              <a:rPr lang="en-US" sz="1800" b="1" kern="0" dirty="0">
                <a:solidFill>
                  <a:schemeClr val="tx2">
                    <a:lumMod val="50000"/>
                  </a:schemeClr>
                </a:solidFill>
                <a:latin typeface="Calibri" panose="020F0502020204030204" pitchFamily="34" charset="0"/>
              </a:rPr>
              <a:t> University of Texas at San Antonio</a:t>
            </a:r>
            <a:br>
              <a:rPr lang="en-US" sz="1800" b="1" kern="0" dirty="0">
                <a:solidFill>
                  <a:schemeClr val="tx2">
                    <a:lumMod val="50000"/>
                  </a:schemeClr>
                </a:solidFill>
                <a:latin typeface="Calibri" panose="020F0502020204030204" pitchFamily="34" charset="0"/>
              </a:rPr>
            </a:br>
            <a:br>
              <a:rPr lang="en-US" sz="1800" b="1" kern="0" dirty="0">
                <a:solidFill>
                  <a:schemeClr val="tx2">
                    <a:lumMod val="50000"/>
                  </a:schemeClr>
                </a:solidFill>
                <a:latin typeface="Calibri" panose="020F0502020204030204" pitchFamily="34" charset="0"/>
              </a:rPr>
            </a:br>
            <a:br>
              <a:rPr lang="en-US" sz="2000" b="1" kern="0" dirty="0">
                <a:solidFill>
                  <a:schemeClr val="tx2">
                    <a:lumMod val="50000"/>
                  </a:schemeClr>
                </a:solidFill>
                <a:latin typeface="Calibri" panose="020F0502020204030204" pitchFamily="34" charset="0"/>
              </a:rPr>
            </a:br>
            <a:r>
              <a:rPr lang="en-US" sz="1800" b="1" kern="0" dirty="0">
                <a:solidFill>
                  <a:schemeClr val="tx2">
                    <a:lumMod val="50000"/>
                  </a:schemeClr>
                </a:solidFill>
                <a:latin typeface="Calibri" panose="020F0502020204030204" pitchFamily="34" charset="0"/>
              </a:rPr>
              <a:t>33rd Annual IFIP WG 11.3</a:t>
            </a:r>
            <a:br>
              <a:rPr lang="en-US" sz="1800" b="1" kern="0" dirty="0">
                <a:solidFill>
                  <a:schemeClr val="tx2">
                    <a:lumMod val="50000"/>
                  </a:schemeClr>
                </a:solidFill>
                <a:latin typeface="Calibri" panose="020F0502020204030204" pitchFamily="34" charset="0"/>
              </a:rPr>
            </a:br>
            <a:r>
              <a:rPr lang="en-US" sz="1800" b="1" kern="0" dirty="0">
                <a:solidFill>
                  <a:schemeClr val="tx2">
                    <a:lumMod val="50000"/>
                  </a:schemeClr>
                </a:solidFill>
                <a:latin typeface="Calibri" panose="020F0502020204030204" pitchFamily="34" charset="0"/>
              </a:rPr>
              <a:t>Conference on Data and Applications Security and Privacy (DBSec'19)</a:t>
            </a:r>
            <a:br>
              <a:rPr lang="en-US" sz="1800" b="1" kern="0" dirty="0">
                <a:solidFill>
                  <a:schemeClr val="tx2">
                    <a:lumMod val="50000"/>
                  </a:schemeClr>
                </a:solidFill>
                <a:latin typeface="Calibri" panose="020F0502020204030204" pitchFamily="34" charset="0"/>
              </a:rPr>
            </a:br>
            <a:r>
              <a:rPr lang="en-US" sz="1800" b="1" kern="0" dirty="0">
                <a:solidFill>
                  <a:schemeClr val="tx2">
                    <a:lumMod val="50000"/>
                  </a:schemeClr>
                </a:solidFill>
                <a:latin typeface="Calibri" panose="020F0502020204030204" pitchFamily="34" charset="0"/>
              </a:rPr>
              <a:t>Charleston, SC, USA - July 15-17, 2019</a:t>
            </a:r>
            <a:br>
              <a:rPr lang="en-US" sz="1800" b="1" kern="0" dirty="0">
                <a:solidFill>
                  <a:schemeClr val="tx2">
                    <a:lumMod val="50000"/>
                  </a:schemeClr>
                </a:solidFill>
                <a:latin typeface="Calibri" panose="020F0502020204030204" pitchFamily="34" charset="0"/>
              </a:rPr>
            </a:br>
            <a:endParaRPr lang="en-US" sz="1600" b="1" kern="0" dirty="0">
              <a:solidFill>
                <a:schemeClr val="tx2">
                  <a:lumMod val="50000"/>
                </a:schemeClr>
              </a:solidFill>
              <a:latin typeface="Calibri" panose="020F0502020204030204" pitchFamily="34" charset="0"/>
            </a:endParaRPr>
          </a:p>
        </p:txBody>
      </p:sp>
    </p:spTree>
    <p:extLst>
      <p:ext uri="{BB962C8B-B14F-4D97-AF65-F5344CB8AC3E}">
        <p14:creationId xmlns:p14="http://schemas.microsoft.com/office/powerpoint/2010/main" val="579898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1BB8F5-ECF2-3442-9222-EBA23A7ECD78}"/>
              </a:ext>
            </a:extLst>
          </p:cNvPr>
          <p:cNvSpPr>
            <a:spLocks noGrp="1"/>
          </p:cNvSpPr>
          <p:nvPr>
            <p:ph idx="4294967295"/>
          </p:nvPr>
        </p:nvSpPr>
        <p:spPr>
          <a:xfrm>
            <a:off x="628651" y="1690553"/>
            <a:ext cx="4116344" cy="4055339"/>
          </a:xfrm>
        </p:spPr>
        <p:txBody>
          <a:bodyPr/>
          <a:lstStyle/>
          <a:p>
            <a:pPr algn="just"/>
            <a:r>
              <a:rPr lang="en-US" altLang="en-US" sz="2400" dirty="0"/>
              <a:t>Three increasingly powerful consistency levels, each imposing</a:t>
            </a:r>
            <a:r>
              <a:rPr lang="en-US" sz="2400" dirty="0">
                <a:cs typeface="Arial" panose="020B0604020202020204" pitchFamily="34" charset="0"/>
              </a:rPr>
              <a:t> more restrictive constraints on timing and sequencing of attribute refresh checks, compared to the previous work on consistency in trust negotiation systems.</a:t>
            </a:r>
          </a:p>
          <a:p>
            <a:pPr marL="0" indent="0" algn="just">
              <a:buNone/>
            </a:pPr>
            <a:endParaRPr lang="en-US" sz="2400" dirty="0">
              <a:cs typeface="Arial" panose="020B0604020202020204" pitchFamily="34" charset="0"/>
            </a:endParaRPr>
          </a:p>
          <a:p>
            <a:pPr algn="just"/>
            <a:endParaRPr lang="en-US" dirty="0"/>
          </a:p>
        </p:txBody>
      </p:sp>
      <p:sp>
        <p:nvSpPr>
          <p:cNvPr id="3" name="Title 2">
            <a:extLst>
              <a:ext uri="{FF2B5EF4-FFF2-40B4-BE49-F238E27FC236}">
                <a16:creationId xmlns:a16="http://schemas.microsoft.com/office/drawing/2014/main" id="{B334C504-C513-D54B-B1A5-35ED658D688A}"/>
              </a:ext>
            </a:extLst>
          </p:cNvPr>
          <p:cNvSpPr>
            <a:spLocks noGrp="1"/>
          </p:cNvSpPr>
          <p:nvPr>
            <p:ph type="ctrTitle" idx="4294967295"/>
          </p:nvPr>
        </p:nvSpPr>
        <p:spPr>
          <a:xfrm>
            <a:off x="1818728" y="311384"/>
            <a:ext cx="4932822" cy="462224"/>
          </a:xfrm>
        </p:spPr>
        <p:txBody>
          <a:bodyPr/>
          <a:lstStyle/>
          <a:p>
            <a:r>
              <a:rPr lang="en-US" dirty="0">
                <a:solidFill>
                  <a:srgbClr val="002060"/>
                </a:solidFill>
              </a:rPr>
              <a:t>Consistency Levels</a:t>
            </a:r>
          </a:p>
        </p:txBody>
      </p:sp>
      <p:pic>
        <p:nvPicPr>
          <p:cNvPr id="13" name="Picture 12" descr="A close up of a sign&#10;&#10;Description automatically generated">
            <a:extLst>
              <a:ext uri="{FF2B5EF4-FFF2-40B4-BE49-F238E27FC236}">
                <a16:creationId xmlns:a16="http://schemas.microsoft.com/office/drawing/2014/main" id="{F530F25F-2A6D-0147-848E-4B4851319A22}"/>
              </a:ext>
            </a:extLst>
          </p:cNvPr>
          <p:cNvPicPr>
            <a:picLocks noChangeAspect="1"/>
          </p:cNvPicPr>
          <p:nvPr/>
        </p:nvPicPr>
        <p:blipFill>
          <a:blip r:embed="rId2"/>
          <a:stretch>
            <a:fillRect/>
          </a:stretch>
        </p:blipFill>
        <p:spPr>
          <a:xfrm>
            <a:off x="5066266" y="1511611"/>
            <a:ext cx="3760229" cy="3593326"/>
          </a:xfrm>
          <a:prstGeom prst="rect">
            <a:avLst/>
          </a:prstGeom>
        </p:spPr>
      </p:pic>
    </p:spTree>
    <p:extLst>
      <p:ext uri="{BB962C8B-B14F-4D97-AF65-F5344CB8AC3E}">
        <p14:creationId xmlns:p14="http://schemas.microsoft.com/office/powerpoint/2010/main" val="3730384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02EA5-32A0-F149-A459-8D6F37D7E536}"/>
              </a:ext>
            </a:extLst>
          </p:cNvPr>
          <p:cNvSpPr>
            <a:spLocks noGrp="1"/>
          </p:cNvSpPr>
          <p:nvPr>
            <p:ph type="title" idx="4294967295"/>
          </p:nvPr>
        </p:nvSpPr>
        <p:spPr>
          <a:xfrm>
            <a:off x="323850" y="238539"/>
            <a:ext cx="8497092" cy="616455"/>
          </a:xfrm>
        </p:spPr>
        <p:txBody>
          <a:bodyPr/>
          <a:lstStyle/>
          <a:p>
            <a:r>
              <a:rPr lang="en-US" dirty="0">
                <a:solidFill>
                  <a:srgbClr val="002060"/>
                </a:solidFill>
              </a:rPr>
              <a:t>Example</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02F8C447-ED2E-C34A-80DA-5F8A496684A3}"/>
                  </a:ext>
                </a:extLst>
              </p:cNvPr>
              <p:cNvSpPr>
                <a:spLocks noGrp="1"/>
              </p:cNvSpPr>
              <p:nvPr>
                <p:ph type="body" sz="quarter" idx="4294967295"/>
              </p:nvPr>
            </p:nvSpPr>
            <p:spPr>
              <a:xfrm>
                <a:off x="323850" y="1087396"/>
                <a:ext cx="8496300" cy="4779014"/>
              </a:xfrm>
            </p:spPr>
            <p:txBody>
              <a:bodyPr>
                <a:normAutofit/>
              </a:bodyPr>
              <a:lstStyle/>
              <a:p>
                <a:pPr algn="just"/>
                <a:r>
                  <a:rPr lang="en-US" sz="2400" dirty="0">
                    <a:cs typeface="Arial" panose="020B0604020202020204" pitchFamily="34" charset="0"/>
                  </a:rPr>
                  <a:t>In a coding company, we have following policy to regulate access to project documents:</a:t>
                </a:r>
              </a:p>
              <a:p>
                <a:pPr marL="0" indent="0" algn="just">
                  <a:buNone/>
                </a:pPr>
                <a:endParaRPr lang="en-US" sz="1200" dirty="0">
                  <a:cs typeface="Arial" panose="020B0604020202020204" pitchFamily="34" charset="0"/>
                </a:endParaRPr>
              </a:p>
              <a:p>
                <a:pPr marL="0" indent="0" algn="just">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Arial" panose="020B0604020202020204" pitchFamily="34" charset="0"/>
                        </a:rPr>
                        <m:t>𝑃</m:t>
                      </m:r>
                      <m:r>
                        <a:rPr lang="en-US" sz="2000" b="0" i="1" smtClean="0">
                          <a:latin typeface="Cambria Math" panose="02040503050406030204" pitchFamily="18" charset="0"/>
                          <a:cs typeface="Arial" panose="020B0604020202020204" pitchFamily="34" charset="0"/>
                        </a:rPr>
                        <m:t>= </m:t>
                      </m:r>
                      <m:d>
                        <m:dPr>
                          <m:ctrlPr>
                            <a:rPr lang="en-US" sz="2000" b="0" i="1" smtClean="0">
                              <a:latin typeface="Cambria Math" panose="02040503050406030204" pitchFamily="18" charset="0"/>
                              <a:cs typeface="Arial" panose="020B0604020202020204" pitchFamily="34" charset="0"/>
                            </a:rPr>
                          </m:ctrlPr>
                        </m:dPr>
                        <m:e>
                          <m:r>
                            <a:rPr lang="en-US" sz="2000" b="0" i="1" smtClean="0">
                              <a:latin typeface="Cambria Math" panose="02040503050406030204" pitchFamily="18" charset="0"/>
                              <a:cs typeface="Arial" panose="020B0604020202020204" pitchFamily="34" charset="0"/>
                            </a:rPr>
                            <m:t>𝑟𝑜𝑙𝑒</m:t>
                          </m:r>
                          <m:r>
                            <a:rPr lang="en-US" sz="2000" b="0" i="1" smtClean="0">
                              <a:latin typeface="Cambria Math" panose="02040503050406030204" pitchFamily="18" charset="0"/>
                              <a:cs typeface="Arial" panose="020B0604020202020204" pitchFamily="34" charset="0"/>
                            </a:rPr>
                            <m:t> ∈ </m:t>
                          </m:r>
                          <m:d>
                            <m:dPr>
                              <m:begChr m:val="{"/>
                              <m:endChr m:val="}"/>
                              <m:ctrlPr>
                                <a:rPr lang="en-US" sz="2000" b="0" i="1" smtClean="0">
                                  <a:latin typeface="Cambria Math" panose="02040503050406030204" pitchFamily="18" charset="0"/>
                                  <a:ea typeface="Cambria Math" panose="02040503050406030204" pitchFamily="18" charset="0"/>
                                  <a:cs typeface="Arial" panose="020B0604020202020204" pitchFamily="34" charset="0"/>
                                </a:rPr>
                              </m:ctrlPr>
                            </m:dPr>
                            <m:e>
                              <m:r>
                                <a:rPr lang="en-US" sz="2000" b="0" i="1" smtClean="0">
                                  <a:latin typeface="Cambria Math" panose="02040503050406030204" pitchFamily="18" charset="0"/>
                                  <a:ea typeface="Cambria Math" panose="02040503050406030204" pitchFamily="18" charset="0"/>
                                  <a:cs typeface="Arial" panose="020B0604020202020204" pitchFamily="34" charset="0"/>
                                </a:rPr>
                                <m:t>𝑚𝑎𝑛𝑎𝑔𝑒𝑟</m:t>
                              </m:r>
                              <m:r>
                                <a:rPr lang="en-US" sz="2000" b="0" i="1" smtClean="0">
                                  <a:latin typeface="Cambria Math" panose="02040503050406030204" pitchFamily="18" charset="0"/>
                                  <a:ea typeface="Cambria Math" panose="02040503050406030204" pitchFamily="18" charset="0"/>
                                  <a:cs typeface="Arial" panose="020B0604020202020204" pitchFamily="34" charset="0"/>
                                </a:rPr>
                                <m:t>, </m:t>
                              </m:r>
                              <m:r>
                                <a:rPr lang="en-US" sz="2000" b="0" i="1" smtClean="0">
                                  <a:latin typeface="Cambria Math" panose="02040503050406030204" pitchFamily="18" charset="0"/>
                                  <a:ea typeface="Cambria Math" panose="02040503050406030204" pitchFamily="18" charset="0"/>
                                  <a:cs typeface="Arial" panose="020B0604020202020204" pitchFamily="34" charset="0"/>
                                </a:rPr>
                                <m:t>𝑡𝑒𝑠𝑡𝑖𝑛𝑔</m:t>
                              </m:r>
                              <m:r>
                                <a:rPr lang="en-US" sz="2000" b="0" i="1" smtClean="0">
                                  <a:latin typeface="Cambria Math" panose="02040503050406030204" pitchFamily="18" charset="0"/>
                                  <a:ea typeface="Cambria Math" panose="02040503050406030204" pitchFamily="18" charset="0"/>
                                  <a:cs typeface="Arial" panose="020B0604020202020204" pitchFamily="34" charset="0"/>
                                </a:rPr>
                                <m:t> </m:t>
                              </m:r>
                              <m:r>
                                <a:rPr lang="en-US" sz="2000" b="0" i="1" smtClean="0">
                                  <a:latin typeface="Cambria Math" panose="02040503050406030204" pitchFamily="18" charset="0"/>
                                  <a:ea typeface="Cambria Math" panose="02040503050406030204" pitchFamily="18" charset="0"/>
                                  <a:cs typeface="Arial" panose="020B0604020202020204" pitchFamily="34" charset="0"/>
                                </a:rPr>
                                <m:t>𝑒𝑛𝑔𝑖𝑛𝑒𝑒𝑟</m:t>
                              </m:r>
                            </m:e>
                          </m:d>
                        </m:e>
                      </m:d>
                      <m:r>
                        <a:rPr lang="en-US" sz="2000" b="0" i="1" smtClean="0">
                          <a:latin typeface="Cambria Math" panose="02040503050406030204" pitchFamily="18" charset="0"/>
                          <a:cs typeface="Arial" panose="020B0604020202020204" pitchFamily="34" charset="0"/>
                        </a:rPr>
                        <m:t> </m:t>
                      </m:r>
                      <m:r>
                        <a:rPr lang="en-US" sz="2000" b="0" i="1" smtClean="0">
                          <a:latin typeface="Cambria Math" panose="02040503050406030204" pitchFamily="18" charset="0"/>
                          <a:ea typeface="Cambria Math" panose="02040503050406030204" pitchFamily="18" charset="0"/>
                          <a:cs typeface="Arial" panose="020B0604020202020204" pitchFamily="34" charset="0"/>
                        </a:rPr>
                        <m:t>∧ </m:t>
                      </m:r>
                      <m:d>
                        <m:dPr>
                          <m:ctrlPr>
                            <a:rPr lang="en-US" sz="2000" b="0" i="1" smtClean="0">
                              <a:latin typeface="Cambria Math" panose="02040503050406030204" pitchFamily="18" charset="0"/>
                              <a:ea typeface="Cambria Math" panose="02040503050406030204" pitchFamily="18" charset="0"/>
                              <a:cs typeface="Arial" panose="020B0604020202020204" pitchFamily="34" charset="0"/>
                            </a:rPr>
                          </m:ctrlPr>
                        </m:dPr>
                        <m:e>
                          <m:r>
                            <a:rPr lang="en-US" sz="2000" b="0" i="1" smtClean="0">
                              <a:latin typeface="Cambria Math" panose="02040503050406030204" pitchFamily="18" charset="0"/>
                              <a:ea typeface="Cambria Math" panose="02040503050406030204" pitchFamily="18" charset="0"/>
                              <a:cs typeface="Arial" panose="020B0604020202020204" pitchFamily="34" charset="0"/>
                            </a:rPr>
                            <m:t>𝑠𝑒𝑐𝑢𝑟𝑖𝑡𝑦</m:t>
                          </m:r>
                          <m:r>
                            <a:rPr lang="en-US" sz="2000" b="0" i="1" smtClean="0">
                              <a:latin typeface="Cambria Math" panose="02040503050406030204" pitchFamily="18" charset="0"/>
                              <a:ea typeface="Cambria Math" panose="02040503050406030204" pitchFamily="18" charset="0"/>
                              <a:cs typeface="Arial" panose="020B0604020202020204" pitchFamily="34" charset="0"/>
                            </a:rPr>
                            <m:t>_</m:t>
                          </m:r>
                          <m:r>
                            <a:rPr lang="en-US" sz="2000" b="0" i="1" smtClean="0">
                              <a:latin typeface="Cambria Math" panose="02040503050406030204" pitchFamily="18" charset="0"/>
                              <a:ea typeface="Cambria Math" panose="02040503050406030204" pitchFamily="18" charset="0"/>
                              <a:cs typeface="Arial" panose="020B0604020202020204" pitchFamily="34" charset="0"/>
                            </a:rPr>
                            <m:t>𝑙𝑒𝑣𝑒𝑙</m:t>
                          </m:r>
                          <m:r>
                            <a:rPr lang="en-US" sz="2000" b="0" i="1" smtClean="0">
                              <a:latin typeface="Cambria Math" panose="02040503050406030204" pitchFamily="18" charset="0"/>
                              <a:ea typeface="Cambria Math" panose="02040503050406030204" pitchFamily="18" charset="0"/>
                              <a:cs typeface="Arial" panose="020B0604020202020204" pitchFamily="34" charset="0"/>
                            </a:rPr>
                            <m:t>≥5</m:t>
                          </m:r>
                        </m:e>
                      </m:d>
                    </m:oMath>
                  </m:oMathPara>
                </a14:m>
                <a:endParaRPr lang="en-US" sz="2000" dirty="0">
                  <a:cs typeface="Arial" panose="020B0604020202020204" pitchFamily="34" charset="0"/>
                </a:endParaRPr>
              </a:p>
              <a:p>
                <a:pPr algn="just"/>
                <a:endParaRPr lang="en-US" sz="2400" dirty="0">
                  <a:cs typeface="Arial" panose="020B0604020202020204" pitchFamily="34" charset="0"/>
                </a:endParaRPr>
              </a:p>
            </p:txBody>
          </p:sp>
        </mc:Choice>
        <mc:Fallback xmlns="">
          <p:sp>
            <p:nvSpPr>
              <p:cNvPr id="3" name="Text Placeholder 2">
                <a:extLst>
                  <a:ext uri="{FF2B5EF4-FFF2-40B4-BE49-F238E27FC236}">
                    <a16:creationId xmlns:a16="http://schemas.microsoft.com/office/drawing/2014/main" id="{02F8C447-ED2E-C34A-80DA-5F8A496684A3}"/>
                  </a:ext>
                </a:extLst>
              </p:cNvPr>
              <p:cNvSpPr>
                <a:spLocks noGrp="1" noRot="1" noChangeAspect="1" noMove="1" noResize="1" noEditPoints="1" noAdjustHandles="1" noChangeArrowheads="1" noChangeShapeType="1" noTextEdit="1"/>
              </p:cNvSpPr>
              <p:nvPr>
                <p:ph type="body" sz="quarter" idx="4294967295"/>
              </p:nvPr>
            </p:nvSpPr>
            <p:spPr>
              <a:xfrm>
                <a:off x="323850" y="1087396"/>
                <a:ext cx="8496300" cy="4779014"/>
              </a:xfrm>
              <a:blipFill>
                <a:blip r:embed="rId2"/>
                <a:stretch>
                  <a:fillRect l="-896" t="-1592" r="-896"/>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406115E1-8171-F649-9B5C-105262E25560}"/>
              </a:ext>
            </a:extLst>
          </p:cNvPr>
          <p:cNvPicPr>
            <a:picLocks noChangeAspect="1"/>
          </p:cNvPicPr>
          <p:nvPr/>
        </p:nvPicPr>
        <p:blipFill>
          <a:blip r:embed="rId3"/>
          <a:stretch>
            <a:fillRect/>
          </a:stretch>
        </p:blipFill>
        <p:spPr>
          <a:xfrm>
            <a:off x="1637270" y="2262983"/>
            <a:ext cx="6159844" cy="3835830"/>
          </a:xfrm>
          <a:prstGeom prst="rect">
            <a:avLst/>
          </a:prstGeom>
        </p:spPr>
      </p:pic>
      <p:pic>
        <p:nvPicPr>
          <p:cNvPr id="8" name="Picture 7">
            <a:extLst>
              <a:ext uri="{FF2B5EF4-FFF2-40B4-BE49-F238E27FC236}">
                <a16:creationId xmlns:a16="http://schemas.microsoft.com/office/drawing/2014/main" id="{117330F5-E41E-B546-89EB-1D44E78DD568}"/>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17389" y="3410469"/>
            <a:ext cx="1519881" cy="1519881"/>
          </a:xfrm>
          <a:prstGeom prst="rect">
            <a:avLst/>
          </a:prstGeom>
        </p:spPr>
      </p:pic>
      <p:sp>
        <p:nvSpPr>
          <p:cNvPr id="9" name="TextBox 8">
            <a:extLst>
              <a:ext uri="{FF2B5EF4-FFF2-40B4-BE49-F238E27FC236}">
                <a16:creationId xmlns:a16="http://schemas.microsoft.com/office/drawing/2014/main" id="{7FBE0F80-9B98-574A-8D40-A1A16AFAD183}"/>
              </a:ext>
            </a:extLst>
          </p:cNvPr>
          <p:cNvSpPr txBox="1"/>
          <p:nvPr/>
        </p:nvSpPr>
        <p:spPr>
          <a:xfrm>
            <a:off x="1143000" y="6858000"/>
            <a:ext cx="6858000" cy="230832"/>
          </a:xfrm>
          <a:prstGeom prst="rect">
            <a:avLst/>
          </a:prstGeom>
          <a:noFill/>
        </p:spPr>
        <p:txBody>
          <a:bodyPr wrap="square" rtlCol="0">
            <a:spAutoFit/>
          </a:bodyPr>
          <a:lstStyle/>
          <a:p>
            <a:r>
              <a:rPr lang="en-US" sz="900">
                <a:hlinkClick r:id="rId5" tooltip="https://en.wikipedia.org/wiki/File:User_icon_2.svg"/>
              </a:rPr>
              <a:t>This Photo</a:t>
            </a:r>
            <a:r>
              <a:rPr lang="en-US" sz="900"/>
              <a:t> by Unknown Author is licensed under </a:t>
            </a:r>
            <a:r>
              <a:rPr lang="en-US" sz="900">
                <a:hlinkClick r:id="rId6" tooltip="https://creativecommons.org/licenses/by-sa/3.0/"/>
              </a:rPr>
              <a:t>CC BY-SA</a:t>
            </a:r>
            <a:endParaRPr lang="en-US" sz="900"/>
          </a:p>
        </p:txBody>
      </p:sp>
      <p:pic>
        <p:nvPicPr>
          <p:cNvPr id="14" name="Picture 13" descr="A close up of a logo&#10;&#10;Description automatically generated">
            <a:extLst>
              <a:ext uri="{FF2B5EF4-FFF2-40B4-BE49-F238E27FC236}">
                <a16:creationId xmlns:a16="http://schemas.microsoft.com/office/drawing/2014/main" id="{E0597AEC-244E-1948-B16E-2EE99AEB611A}"/>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7876746" y="3047193"/>
            <a:ext cx="1055644" cy="1055644"/>
          </a:xfrm>
          <a:prstGeom prst="rect">
            <a:avLst/>
          </a:prstGeom>
        </p:spPr>
      </p:pic>
      <p:pic>
        <p:nvPicPr>
          <p:cNvPr id="16" name="Picture 15" descr="A close up of a logo&#10;&#10;Description automatically generated">
            <a:extLst>
              <a:ext uri="{FF2B5EF4-FFF2-40B4-BE49-F238E27FC236}">
                <a16:creationId xmlns:a16="http://schemas.microsoft.com/office/drawing/2014/main" id="{B9830C5F-04CB-534B-806E-B448A9EEBF6B}"/>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7876746" y="5003319"/>
            <a:ext cx="1055644" cy="1055644"/>
          </a:xfrm>
          <a:prstGeom prst="rect">
            <a:avLst/>
          </a:prstGeom>
        </p:spPr>
      </p:pic>
      <p:sp>
        <p:nvSpPr>
          <p:cNvPr id="17" name="TextBox 16">
            <a:extLst>
              <a:ext uri="{FF2B5EF4-FFF2-40B4-BE49-F238E27FC236}">
                <a16:creationId xmlns:a16="http://schemas.microsoft.com/office/drawing/2014/main" id="{5A178087-2234-7D40-85AD-E68CD853E74F}"/>
              </a:ext>
            </a:extLst>
          </p:cNvPr>
          <p:cNvSpPr txBox="1"/>
          <p:nvPr/>
        </p:nvSpPr>
        <p:spPr>
          <a:xfrm>
            <a:off x="436090" y="4930349"/>
            <a:ext cx="877330" cy="369332"/>
          </a:xfrm>
          <a:prstGeom prst="rect">
            <a:avLst/>
          </a:prstGeom>
          <a:noFill/>
        </p:spPr>
        <p:txBody>
          <a:bodyPr wrap="square" rtlCol="0">
            <a:spAutoFit/>
          </a:bodyPr>
          <a:lstStyle/>
          <a:p>
            <a:pPr algn="ctr"/>
            <a:r>
              <a:rPr lang="en-US" dirty="0"/>
              <a:t>Bob</a:t>
            </a:r>
          </a:p>
        </p:txBody>
      </p:sp>
    </p:spTree>
    <p:extLst>
      <p:ext uri="{BB962C8B-B14F-4D97-AF65-F5344CB8AC3E}">
        <p14:creationId xmlns:p14="http://schemas.microsoft.com/office/powerpoint/2010/main" val="3313276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45133F-A2FA-4F48-9EA2-8BE77EA1B0BB}"/>
              </a:ext>
            </a:extLst>
          </p:cNvPr>
          <p:cNvSpPr>
            <a:spLocks noGrp="1"/>
          </p:cNvSpPr>
          <p:nvPr>
            <p:ph idx="4294967295"/>
          </p:nvPr>
        </p:nvSpPr>
        <p:spPr>
          <a:xfrm>
            <a:off x="628650" y="1240273"/>
            <a:ext cx="7886700" cy="5121886"/>
          </a:xfrm>
        </p:spPr>
        <p:txBody>
          <a:bodyPr/>
          <a:lstStyle/>
          <a:p>
            <a:pPr algn="just"/>
            <a:r>
              <a:rPr lang="en-US" sz="2400" dirty="0"/>
              <a:t>All relevant credentials found to be simultaneously fresh before the decision time, while having satisfactory values with respect to the policy.</a:t>
            </a:r>
          </a:p>
          <a:p>
            <a:pPr marL="0" indent="0" algn="just">
              <a:buNone/>
            </a:pPr>
            <a:endParaRPr lang="en-US" dirty="0"/>
          </a:p>
        </p:txBody>
      </p:sp>
      <p:sp>
        <p:nvSpPr>
          <p:cNvPr id="3" name="Title 2">
            <a:extLst>
              <a:ext uri="{FF2B5EF4-FFF2-40B4-BE49-F238E27FC236}">
                <a16:creationId xmlns:a16="http://schemas.microsoft.com/office/drawing/2014/main" id="{F634C07E-5F57-A840-82EB-BAE67862D84A}"/>
              </a:ext>
            </a:extLst>
          </p:cNvPr>
          <p:cNvSpPr>
            <a:spLocks noGrp="1"/>
          </p:cNvSpPr>
          <p:nvPr>
            <p:ph type="ctrTitle" idx="4294967295"/>
          </p:nvPr>
        </p:nvSpPr>
        <p:spPr>
          <a:xfrm>
            <a:off x="1818728" y="311384"/>
            <a:ext cx="4932822" cy="462224"/>
          </a:xfrm>
        </p:spPr>
        <p:txBody>
          <a:bodyPr/>
          <a:lstStyle/>
          <a:p>
            <a:r>
              <a:rPr lang="en-US" dirty="0">
                <a:solidFill>
                  <a:srgbClr val="002060"/>
                </a:solidFill>
              </a:rPr>
              <a:t>Interval Consistency</a:t>
            </a:r>
          </a:p>
        </p:txBody>
      </p:sp>
      <p:pic>
        <p:nvPicPr>
          <p:cNvPr id="8" name="Picture 7" descr="A screen shot of a computer&#10;&#10;Description automatically generated">
            <a:extLst>
              <a:ext uri="{FF2B5EF4-FFF2-40B4-BE49-F238E27FC236}">
                <a16:creationId xmlns:a16="http://schemas.microsoft.com/office/drawing/2014/main" id="{9AED2924-07CA-644D-9AC6-FA61C080E9D8}"/>
              </a:ext>
            </a:extLst>
          </p:cNvPr>
          <p:cNvPicPr>
            <a:picLocks noChangeAspect="1"/>
          </p:cNvPicPr>
          <p:nvPr/>
        </p:nvPicPr>
        <p:blipFill>
          <a:blip r:embed="rId2"/>
          <a:stretch>
            <a:fillRect/>
          </a:stretch>
        </p:blipFill>
        <p:spPr>
          <a:xfrm>
            <a:off x="332749" y="2576945"/>
            <a:ext cx="8557412" cy="3359426"/>
          </a:xfrm>
          <a:prstGeom prst="rect">
            <a:avLst/>
          </a:prstGeom>
        </p:spPr>
      </p:pic>
    </p:spTree>
    <p:extLst>
      <p:ext uri="{BB962C8B-B14F-4D97-AF65-F5344CB8AC3E}">
        <p14:creationId xmlns:p14="http://schemas.microsoft.com/office/powerpoint/2010/main" val="221444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27646A87-358D-244A-9E19-1DABD2CAC86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592539" y="1565555"/>
            <a:ext cx="869110" cy="869110"/>
          </a:xfrm>
          <a:prstGeom prst="rect">
            <a:avLst/>
          </a:prstGeom>
        </p:spPr>
      </p:pic>
      <p:pic>
        <p:nvPicPr>
          <p:cNvPr id="6" name="Picture 5" descr="A close up of a logo&#10;&#10;Description automatically generated">
            <a:extLst>
              <a:ext uri="{FF2B5EF4-FFF2-40B4-BE49-F238E27FC236}">
                <a16:creationId xmlns:a16="http://schemas.microsoft.com/office/drawing/2014/main" id="{2C66E0F6-667C-CD42-9241-F894CEBBE76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592539" y="3089186"/>
            <a:ext cx="869110" cy="869110"/>
          </a:xfrm>
          <a:prstGeom prst="rect">
            <a:avLst/>
          </a:prstGeom>
        </p:spPr>
      </p:pic>
      <p:pic>
        <p:nvPicPr>
          <p:cNvPr id="9" name="Picture 8">
            <a:extLst>
              <a:ext uri="{FF2B5EF4-FFF2-40B4-BE49-F238E27FC236}">
                <a16:creationId xmlns:a16="http://schemas.microsoft.com/office/drawing/2014/main" id="{F915EF44-8BFE-734A-A9FE-BFF9EBBAA073}"/>
              </a:ext>
            </a:extLst>
          </p:cNvPr>
          <p:cNvPicPr>
            <a:picLocks noChangeAspect="1"/>
          </p:cNvPicPr>
          <p:nvPr/>
        </p:nvPicPr>
        <p:blipFill>
          <a:blip r:embed="rId4"/>
          <a:stretch>
            <a:fillRect/>
          </a:stretch>
        </p:blipFill>
        <p:spPr>
          <a:xfrm>
            <a:off x="1668473" y="1021249"/>
            <a:ext cx="5667142" cy="3070938"/>
          </a:xfrm>
          <a:prstGeom prst="rect">
            <a:avLst/>
          </a:prstGeom>
        </p:spPr>
      </p:pic>
      <p:pic>
        <p:nvPicPr>
          <p:cNvPr id="13" name="Picture 12" descr="A close up of a logo&#10;&#10;Description automatically generated">
            <a:extLst>
              <a:ext uri="{FF2B5EF4-FFF2-40B4-BE49-F238E27FC236}">
                <a16:creationId xmlns:a16="http://schemas.microsoft.com/office/drawing/2014/main" id="{6E3175EC-E806-F845-B80A-22E5590A4158}"/>
              </a:ext>
            </a:extLst>
          </p:cNvPr>
          <p:cNvPicPr>
            <a:picLocks noChangeAspect="1"/>
          </p:cNvPicPr>
          <p:nvPr/>
        </p:nvPicPr>
        <p:blipFill>
          <a:blip r:embed="rId5"/>
          <a:stretch>
            <a:fillRect/>
          </a:stretch>
        </p:blipFill>
        <p:spPr>
          <a:xfrm>
            <a:off x="948459" y="4205629"/>
            <a:ext cx="7247082" cy="1966195"/>
          </a:xfrm>
          <a:prstGeom prst="rect">
            <a:avLst/>
          </a:prstGeom>
        </p:spPr>
      </p:pic>
      <p:sp>
        <p:nvSpPr>
          <p:cNvPr id="16" name="Title 1">
            <a:extLst>
              <a:ext uri="{FF2B5EF4-FFF2-40B4-BE49-F238E27FC236}">
                <a16:creationId xmlns:a16="http://schemas.microsoft.com/office/drawing/2014/main" id="{7B49F5DF-224A-3148-B880-FAB2BBA97571}"/>
              </a:ext>
            </a:extLst>
          </p:cNvPr>
          <p:cNvSpPr txBox="1">
            <a:spLocks/>
          </p:cNvSpPr>
          <p:nvPr/>
        </p:nvSpPr>
        <p:spPr>
          <a:xfrm>
            <a:off x="323850" y="238539"/>
            <a:ext cx="8497092" cy="616455"/>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sz="3000" kern="1200">
                <a:solidFill>
                  <a:schemeClr val="tx1"/>
                </a:solidFill>
                <a:latin typeface="+mj-lt"/>
                <a:ea typeface="+mj-ea"/>
                <a:cs typeface="+mj-cs"/>
              </a:defRPr>
            </a:lvl1pPr>
          </a:lstStyle>
          <a:p>
            <a:r>
              <a:rPr lang="en-US">
                <a:solidFill>
                  <a:srgbClr val="002060"/>
                </a:solidFill>
              </a:rPr>
              <a:t>Example</a:t>
            </a:r>
            <a:endParaRPr lang="en-US" dirty="0">
              <a:solidFill>
                <a:srgbClr val="002060"/>
              </a:solidFill>
            </a:endParaRPr>
          </a:p>
        </p:txBody>
      </p:sp>
    </p:spTree>
    <p:extLst>
      <p:ext uri="{BB962C8B-B14F-4D97-AF65-F5344CB8AC3E}">
        <p14:creationId xmlns:p14="http://schemas.microsoft.com/office/powerpoint/2010/main" val="3260399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42167F-564A-4847-A5AF-192C61D21179}"/>
              </a:ext>
            </a:extLst>
          </p:cNvPr>
          <p:cNvSpPr>
            <a:spLocks noGrp="1"/>
          </p:cNvSpPr>
          <p:nvPr>
            <p:ph idx="4294967295"/>
          </p:nvPr>
        </p:nvSpPr>
        <p:spPr>
          <a:xfrm>
            <a:off x="628650" y="1180807"/>
            <a:ext cx="7886700" cy="5121886"/>
          </a:xfrm>
        </p:spPr>
        <p:txBody>
          <a:bodyPr/>
          <a:lstStyle/>
          <a:p>
            <a:pPr algn="just"/>
            <a:r>
              <a:rPr lang="en-US" sz="2400" dirty="0"/>
              <a:t>Unavailable refresh result for any relevant credential could be compensated after request time, before making any decision.</a:t>
            </a:r>
          </a:p>
          <a:p>
            <a:pPr algn="just"/>
            <a:endParaRPr lang="en-US" dirty="0"/>
          </a:p>
        </p:txBody>
      </p:sp>
      <p:sp>
        <p:nvSpPr>
          <p:cNvPr id="3" name="Title 2">
            <a:extLst>
              <a:ext uri="{FF2B5EF4-FFF2-40B4-BE49-F238E27FC236}">
                <a16:creationId xmlns:a16="http://schemas.microsoft.com/office/drawing/2014/main" id="{E2855658-99C2-AB49-B20B-B73F7B4B2BB2}"/>
              </a:ext>
            </a:extLst>
          </p:cNvPr>
          <p:cNvSpPr>
            <a:spLocks noGrp="1"/>
          </p:cNvSpPr>
          <p:nvPr>
            <p:ph type="ctrTitle" idx="4294967295"/>
          </p:nvPr>
        </p:nvSpPr>
        <p:spPr>
          <a:xfrm>
            <a:off x="1818728" y="325980"/>
            <a:ext cx="5175196" cy="462224"/>
          </a:xfrm>
        </p:spPr>
        <p:txBody>
          <a:bodyPr/>
          <a:lstStyle/>
          <a:p>
            <a:r>
              <a:rPr lang="en-US" dirty="0">
                <a:solidFill>
                  <a:srgbClr val="002060"/>
                </a:solidFill>
              </a:rPr>
              <a:t>Interval Consistency with Request Time</a:t>
            </a:r>
          </a:p>
        </p:txBody>
      </p:sp>
      <p:pic>
        <p:nvPicPr>
          <p:cNvPr id="9" name="Picture 8" descr="A picture containing sky, sitting, black, light&#10;&#10;Description automatically generated">
            <a:extLst>
              <a:ext uri="{FF2B5EF4-FFF2-40B4-BE49-F238E27FC236}">
                <a16:creationId xmlns:a16="http://schemas.microsoft.com/office/drawing/2014/main" id="{CD158BB2-B9A7-DC47-B153-03A777A095D2}"/>
              </a:ext>
            </a:extLst>
          </p:cNvPr>
          <p:cNvPicPr>
            <a:picLocks noChangeAspect="1"/>
          </p:cNvPicPr>
          <p:nvPr/>
        </p:nvPicPr>
        <p:blipFill>
          <a:blip r:embed="rId2"/>
          <a:stretch>
            <a:fillRect/>
          </a:stretch>
        </p:blipFill>
        <p:spPr>
          <a:xfrm>
            <a:off x="2353228" y="2304855"/>
            <a:ext cx="4437545" cy="3484698"/>
          </a:xfrm>
          <a:prstGeom prst="rect">
            <a:avLst/>
          </a:prstGeom>
        </p:spPr>
      </p:pic>
    </p:spTree>
    <p:extLst>
      <p:ext uri="{BB962C8B-B14F-4D97-AF65-F5344CB8AC3E}">
        <p14:creationId xmlns:p14="http://schemas.microsoft.com/office/powerpoint/2010/main" val="25875265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0B80CF-E969-3E44-88DC-300C97F58EA9}"/>
              </a:ext>
            </a:extLst>
          </p:cNvPr>
          <p:cNvSpPr>
            <a:spLocks noGrp="1"/>
          </p:cNvSpPr>
          <p:nvPr>
            <p:ph idx="4294967295"/>
          </p:nvPr>
        </p:nvSpPr>
        <p:spPr>
          <a:xfrm>
            <a:off x="628650" y="1375941"/>
            <a:ext cx="7886700" cy="4915322"/>
          </a:xfrm>
        </p:spPr>
        <p:txBody>
          <a:bodyPr/>
          <a:lstStyle/>
          <a:p>
            <a:pPr algn="just"/>
            <a:r>
              <a:rPr lang="en-US" sz="2400" dirty="0"/>
              <a:t>All credentials have been valid simultaneously at some point after the </a:t>
            </a:r>
            <a:r>
              <a:rPr lang="en-US" sz="2400" i="1" dirty="0"/>
              <a:t>request time</a:t>
            </a:r>
            <a:r>
              <a:rPr lang="en-US" sz="2400" dirty="0"/>
              <a:t>, considering both new and old values.</a:t>
            </a:r>
          </a:p>
          <a:p>
            <a:pPr algn="just"/>
            <a:endParaRPr lang="en-US" dirty="0"/>
          </a:p>
        </p:txBody>
      </p:sp>
      <p:sp>
        <p:nvSpPr>
          <p:cNvPr id="3" name="Title 2">
            <a:extLst>
              <a:ext uri="{FF2B5EF4-FFF2-40B4-BE49-F238E27FC236}">
                <a16:creationId xmlns:a16="http://schemas.microsoft.com/office/drawing/2014/main" id="{BC5B352B-D1B7-4D46-9666-7E7D2D8900EF}"/>
              </a:ext>
            </a:extLst>
          </p:cNvPr>
          <p:cNvSpPr>
            <a:spLocks noGrp="1"/>
          </p:cNvSpPr>
          <p:nvPr>
            <p:ph type="ctrTitle" idx="4294967295"/>
          </p:nvPr>
        </p:nvSpPr>
        <p:spPr>
          <a:xfrm>
            <a:off x="1818728" y="382033"/>
            <a:ext cx="4932822" cy="462224"/>
          </a:xfrm>
        </p:spPr>
        <p:txBody>
          <a:bodyPr/>
          <a:lstStyle/>
          <a:p>
            <a:r>
              <a:rPr lang="en-US" dirty="0">
                <a:solidFill>
                  <a:srgbClr val="002060"/>
                </a:solidFill>
              </a:rPr>
              <a:t>Forward-looking Consistency</a:t>
            </a:r>
          </a:p>
        </p:txBody>
      </p:sp>
      <p:pic>
        <p:nvPicPr>
          <p:cNvPr id="9" name="Picture 8" descr="A picture containing indoor, sky&#10;&#10;Description automatically generated">
            <a:extLst>
              <a:ext uri="{FF2B5EF4-FFF2-40B4-BE49-F238E27FC236}">
                <a16:creationId xmlns:a16="http://schemas.microsoft.com/office/drawing/2014/main" id="{919F130C-A029-DD4B-AA22-DC9D1DA3B864}"/>
              </a:ext>
            </a:extLst>
          </p:cNvPr>
          <p:cNvPicPr>
            <a:picLocks noChangeAspect="1"/>
          </p:cNvPicPr>
          <p:nvPr/>
        </p:nvPicPr>
        <p:blipFill>
          <a:blip r:embed="rId2"/>
          <a:stretch>
            <a:fillRect/>
          </a:stretch>
        </p:blipFill>
        <p:spPr>
          <a:xfrm>
            <a:off x="589560" y="2471351"/>
            <a:ext cx="8084971" cy="3262184"/>
          </a:xfrm>
          <a:prstGeom prst="rect">
            <a:avLst/>
          </a:prstGeom>
        </p:spPr>
      </p:pic>
    </p:spTree>
    <p:extLst>
      <p:ext uri="{BB962C8B-B14F-4D97-AF65-F5344CB8AC3E}">
        <p14:creationId xmlns:p14="http://schemas.microsoft.com/office/powerpoint/2010/main" val="2580378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logo&#10;&#10;Description automatically generated">
            <a:extLst>
              <a:ext uri="{FF2B5EF4-FFF2-40B4-BE49-F238E27FC236}">
                <a16:creationId xmlns:a16="http://schemas.microsoft.com/office/drawing/2014/main" id="{35299822-07E5-A049-8D1D-7AA8907407C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592539" y="1565555"/>
            <a:ext cx="869110" cy="869110"/>
          </a:xfrm>
          <a:prstGeom prst="rect">
            <a:avLst/>
          </a:prstGeom>
        </p:spPr>
      </p:pic>
      <p:pic>
        <p:nvPicPr>
          <p:cNvPr id="3" name="Picture 2" descr="A close up of a logo&#10;&#10;Description automatically generated">
            <a:extLst>
              <a:ext uri="{FF2B5EF4-FFF2-40B4-BE49-F238E27FC236}">
                <a16:creationId xmlns:a16="http://schemas.microsoft.com/office/drawing/2014/main" id="{9B79B893-BCAF-5C4A-95CC-72B586AE9C8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592539" y="3089186"/>
            <a:ext cx="869110" cy="869110"/>
          </a:xfrm>
          <a:prstGeom prst="rect">
            <a:avLst/>
          </a:prstGeom>
        </p:spPr>
      </p:pic>
      <p:pic>
        <p:nvPicPr>
          <p:cNvPr id="4" name="Picture 3">
            <a:extLst>
              <a:ext uri="{FF2B5EF4-FFF2-40B4-BE49-F238E27FC236}">
                <a16:creationId xmlns:a16="http://schemas.microsoft.com/office/drawing/2014/main" id="{B7BAC4A8-4E24-8244-9DA3-0889607D9FCA}"/>
              </a:ext>
            </a:extLst>
          </p:cNvPr>
          <p:cNvPicPr>
            <a:picLocks noChangeAspect="1"/>
          </p:cNvPicPr>
          <p:nvPr/>
        </p:nvPicPr>
        <p:blipFill>
          <a:blip r:embed="rId4"/>
          <a:stretch>
            <a:fillRect/>
          </a:stretch>
        </p:blipFill>
        <p:spPr>
          <a:xfrm>
            <a:off x="1668473" y="1021249"/>
            <a:ext cx="5667142" cy="3070938"/>
          </a:xfrm>
          <a:prstGeom prst="rect">
            <a:avLst/>
          </a:prstGeom>
        </p:spPr>
      </p:pic>
      <p:pic>
        <p:nvPicPr>
          <p:cNvPr id="7" name="Picture 6" descr="A close up of a logo&#10;&#10;Description automatically generated">
            <a:extLst>
              <a:ext uri="{FF2B5EF4-FFF2-40B4-BE49-F238E27FC236}">
                <a16:creationId xmlns:a16="http://schemas.microsoft.com/office/drawing/2014/main" id="{707043FB-A7E4-754F-AEE5-041F4D852D8D}"/>
              </a:ext>
            </a:extLst>
          </p:cNvPr>
          <p:cNvPicPr>
            <a:picLocks noChangeAspect="1"/>
          </p:cNvPicPr>
          <p:nvPr/>
        </p:nvPicPr>
        <p:blipFill>
          <a:blip r:embed="rId5"/>
          <a:stretch>
            <a:fillRect/>
          </a:stretch>
        </p:blipFill>
        <p:spPr>
          <a:xfrm>
            <a:off x="1087395" y="4187286"/>
            <a:ext cx="6969211" cy="1890806"/>
          </a:xfrm>
          <a:prstGeom prst="rect">
            <a:avLst/>
          </a:prstGeom>
        </p:spPr>
      </p:pic>
      <p:sp>
        <p:nvSpPr>
          <p:cNvPr id="8" name="Title 1">
            <a:extLst>
              <a:ext uri="{FF2B5EF4-FFF2-40B4-BE49-F238E27FC236}">
                <a16:creationId xmlns:a16="http://schemas.microsoft.com/office/drawing/2014/main" id="{6E301FCE-8281-E343-8D06-4EB328C4AB16}"/>
              </a:ext>
            </a:extLst>
          </p:cNvPr>
          <p:cNvSpPr txBox="1">
            <a:spLocks/>
          </p:cNvSpPr>
          <p:nvPr/>
        </p:nvSpPr>
        <p:spPr>
          <a:xfrm>
            <a:off x="323850" y="238539"/>
            <a:ext cx="8497092" cy="616455"/>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sz="3000" kern="1200">
                <a:solidFill>
                  <a:schemeClr val="tx1"/>
                </a:solidFill>
                <a:latin typeface="+mj-lt"/>
                <a:ea typeface="+mj-ea"/>
                <a:cs typeface="+mj-cs"/>
              </a:defRPr>
            </a:lvl1pPr>
          </a:lstStyle>
          <a:p>
            <a:r>
              <a:rPr lang="en-US">
                <a:solidFill>
                  <a:srgbClr val="002060"/>
                </a:solidFill>
              </a:rPr>
              <a:t>Example</a:t>
            </a:r>
            <a:endParaRPr lang="en-US" dirty="0">
              <a:solidFill>
                <a:srgbClr val="002060"/>
              </a:solidFill>
            </a:endParaRPr>
          </a:p>
        </p:txBody>
      </p:sp>
    </p:spTree>
    <p:extLst>
      <p:ext uri="{BB962C8B-B14F-4D97-AF65-F5344CB8AC3E}">
        <p14:creationId xmlns:p14="http://schemas.microsoft.com/office/powerpoint/2010/main" val="3165965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B3A744-D161-6647-B0C8-FC356E13E373}"/>
              </a:ext>
            </a:extLst>
          </p:cNvPr>
          <p:cNvSpPr>
            <a:spLocks noGrp="1"/>
          </p:cNvSpPr>
          <p:nvPr>
            <p:ph idx="4294967295"/>
          </p:nvPr>
        </p:nvSpPr>
        <p:spPr>
          <a:xfrm>
            <a:off x="628650" y="1344447"/>
            <a:ext cx="7886700" cy="5121886"/>
          </a:xfrm>
        </p:spPr>
        <p:txBody>
          <a:bodyPr>
            <a:normAutofit/>
          </a:bodyPr>
          <a:lstStyle/>
          <a:p>
            <a:pPr algn="just">
              <a:spcBef>
                <a:spcPct val="50000"/>
              </a:spcBef>
            </a:pPr>
            <a:r>
              <a:rPr lang="en-US" sz="2400" dirty="0">
                <a:cs typeface="Arial" panose="020B0604020202020204" pitchFamily="34" charset="0"/>
              </a:rPr>
              <a:t>There is a tradeoff between the availability and safety assurance provided by higher levels at the cost of additional checks.</a:t>
            </a:r>
          </a:p>
          <a:p>
            <a:pPr algn="just">
              <a:spcBef>
                <a:spcPct val="50000"/>
              </a:spcBef>
            </a:pPr>
            <a:r>
              <a:rPr lang="en-US" sz="2400" dirty="0">
                <a:cs typeface="Arial" panose="020B0604020202020204" pitchFamily="34" charset="0"/>
              </a:rPr>
              <a:t>We have compared qualitative benefits provided by each level. However, quantifying cost-benefit is highly implementation and application specific.</a:t>
            </a:r>
          </a:p>
          <a:p>
            <a:pPr algn="just">
              <a:spcBef>
                <a:spcPct val="50000"/>
              </a:spcBef>
            </a:pPr>
            <a:r>
              <a:rPr lang="en-US" sz="2400" dirty="0">
                <a:cs typeface="Arial" panose="020B0604020202020204" pitchFamily="34" charset="0"/>
              </a:rPr>
              <a:t>We formulate the authorization decisions and provide correctness and appropriateness of proposed criteria, however the underlying information could be attacked anytime during the process. </a:t>
            </a:r>
          </a:p>
        </p:txBody>
      </p:sp>
      <p:sp>
        <p:nvSpPr>
          <p:cNvPr id="3" name="Title 2">
            <a:extLst>
              <a:ext uri="{FF2B5EF4-FFF2-40B4-BE49-F238E27FC236}">
                <a16:creationId xmlns:a16="http://schemas.microsoft.com/office/drawing/2014/main" id="{D6782FA9-F3EC-4D40-901F-7EBF7F9E3C38}"/>
              </a:ext>
            </a:extLst>
          </p:cNvPr>
          <p:cNvSpPr>
            <a:spLocks noGrp="1"/>
          </p:cNvSpPr>
          <p:nvPr>
            <p:ph type="ctrTitle" idx="4294967295"/>
          </p:nvPr>
        </p:nvSpPr>
        <p:spPr>
          <a:xfrm>
            <a:off x="1450596" y="311384"/>
            <a:ext cx="5912108" cy="462224"/>
          </a:xfrm>
        </p:spPr>
        <p:txBody>
          <a:bodyPr/>
          <a:lstStyle/>
          <a:p>
            <a:r>
              <a:rPr lang="en-US" dirty="0">
                <a:solidFill>
                  <a:srgbClr val="002060"/>
                </a:solidFill>
              </a:rPr>
              <a:t>Discussions</a:t>
            </a:r>
          </a:p>
        </p:txBody>
      </p:sp>
    </p:spTree>
    <p:extLst>
      <p:ext uri="{BB962C8B-B14F-4D97-AF65-F5344CB8AC3E}">
        <p14:creationId xmlns:p14="http://schemas.microsoft.com/office/powerpoint/2010/main" val="3319001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3A491-1125-3D41-9D7E-A14E29F46BE5}"/>
              </a:ext>
            </a:extLst>
          </p:cNvPr>
          <p:cNvSpPr txBox="1">
            <a:spLocks/>
          </p:cNvSpPr>
          <p:nvPr/>
        </p:nvSpPr>
        <p:spPr>
          <a:xfrm>
            <a:off x="198590" y="238539"/>
            <a:ext cx="8497092" cy="616455"/>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sz="3000" kern="1200">
                <a:solidFill>
                  <a:schemeClr val="tx1"/>
                </a:solidFill>
                <a:latin typeface="+mj-lt"/>
                <a:ea typeface="+mj-ea"/>
                <a:cs typeface="+mj-cs"/>
              </a:defRPr>
            </a:lvl1pPr>
          </a:lstStyle>
          <a:p>
            <a:r>
              <a:rPr lang="en-US" dirty="0">
                <a:solidFill>
                  <a:srgbClr val="002060"/>
                </a:solidFill>
              </a:rPr>
              <a:t>Conclusion and Future Work</a:t>
            </a:r>
          </a:p>
        </p:txBody>
      </p:sp>
      <p:sp>
        <p:nvSpPr>
          <p:cNvPr id="3" name="Content Placeholder 1">
            <a:extLst>
              <a:ext uri="{FF2B5EF4-FFF2-40B4-BE49-F238E27FC236}">
                <a16:creationId xmlns:a16="http://schemas.microsoft.com/office/drawing/2014/main" id="{B3C543D9-EF88-4A4B-9EC9-14E0E90F855E}"/>
              </a:ext>
            </a:extLst>
          </p:cNvPr>
          <p:cNvSpPr txBox="1">
            <a:spLocks/>
          </p:cNvSpPr>
          <p:nvPr/>
        </p:nvSpPr>
        <p:spPr>
          <a:xfrm>
            <a:off x="628650" y="1344447"/>
            <a:ext cx="7886700" cy="512188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2200" dirty="0">
                <a:cs typeface="Arial" panose="020B0604020202020204" pitchFamily="34" charset="0"/>
              </a:rPr>
              <a:t>The safety and availability problem in multi-authority distributed ABAC systems has been formally characterized.</a:t>
            </a:r>
          </a:p>
          <a:p>
            <a:r>
              <a:rPr lang="en-US" sz="2200" dirty="0">
                <a:cs typeface="Arial" panose="020B0604020202020204" pitchFamily="34" charset="0"/>
              </a:rPr>
              <a:t>The refresh scenario introduce instead of the traditional revocation check.</a:t>
            </a:r>
          </a:p>
          <a:p>
            <a:r>
              <a:rPr lang="en-US" sz="2200" dirty="0">
                <a:cs typeface="Arial" panose="020B0604020202020204" pitchFamily="34" charset="0"/>
              </a:rPr>
              <a:t>We proposed three consistency levels which are totally ordered in strictness.</a:t>
            </a:r>
            <a:endParaRPr lang="en-US" sz="2200" dirty="0"/>
          </a:p>
          <a:p>
            <a:pPr marL="0" indent="0" algn="just">
              <a:spcBef>
                <a:spcPct val="50000"/>
              </a:spcBef>
              <a:buNone/>
            </a:pPr>
            <a:r>
              <a:rPr lang="en-US" sz="2400" dirty="0">
                <a:cs typeface="Arial" panose="020B0604020202020204" pitchFamily="34" charset="0"/>
              </a:rPr>
              <a:t>Some future research directions:</a:t>
            </a:r>
          </a:p>
          <a:p>
            <a:pPr algn="just">
              <a:spcBef>
                <a:spcPct val="50000"/>
              </a:spcBef>
            </a:pPr>
            <a:r>
              <a:rPr lang="en-US" sz="2200" dirty="0">
                <a:cs typeface="Arial" panose="020B0604020202020204" pitchFamily="34" charset="0"/>
              </a:rPr>
              <a:t>Other access control information is subject to staleness, e.g. policy and object attributes.</a:t>
            </a:r>
          </a:p>
          <a:p>
            <a:pPr algn="just">
              <a:spcBef>
                <a:spcPct val="50000"/>
              </a:spcBef>
            </a:pPr>
            <a:r>
              <a:rPr lang="en-US" sz="2200" dirty="0">
                <a:cs typeface="Arial" panose="020B0604020202020204" pitchFamily="34" charset="0"/>
              </a:rPr>
              <a:t>Attributes could be mutable.</a:t>
            </a:r>
          </a:p>
          <a:p>
            <a:pPr algn="just">
              <a:spcBef>
                <a:spcPct val="50000"/>
              </a:spcBef>
            </a:pPr>
            <a:r>
              <a:rPr lang="en-US" sz="2200" dirty="0">
                <a:cs typeface="Arial" panose="020B0604020202020204" pitchFamily="34" charset="0"/>
              </a:rPr>
              <a:t>Models could be developed for ongoing authorization.</a:t>
            </a:r>
          </a:p>
        </p:txBody>
      </p:sp>
    </p:spTree>
    <p:extLst>
      <p:ext uri="{BB962C8B-B14F-4D97-AF65-F5344CB8AC3E}">
        <p14:creationId xmlns:p14="http://schemas.microsoft.com/office/powerpoint/2010/main" val="3881546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2F510506-875D-1545-82AE-38F6F1BB3FFA}"/>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420446" y="1055688"/>
            <a:ext cx="6303107" cy="5121275"/>
          </a:xfrm>
          <a:prstGeom prst="rect">
            <a:avLst/>
          </a:prstGeom>
        </p:spPr>
      </p:pic>
      <p:sp>
        <p:nvSpPr>
          <p:cNvPr id="3" name="Title 2">
            <a:extLst>
              <a:ext uri="{FF2B5EF4-FFF2-40B4-BE49-F238E27FC236}">
                <a16:creationId xmlns:a16="http://schemas.microsoft.com/office/drawing/2014/main" id="{4B40E72B-F0BE-6F4B-845B-0B6214DD2263}"/>
              </a:ext>
            </a:extLst>
          </p:cNvPr>
          <p:cNvSpPr>
            <a:spLocks noGrp="1"/>
          </p:cNvSpPr>
          <p:nvPr>
            <p:ph type="ctrTitle" idx="4294967295"/>
          </p:nvPr>
        </p:nvSpPr>
        <p:spPr>
          <a:xfrm>
            <a:off x="1818728" y="311384"/>
            <a:ext cx="4932822" cy="462224"/>
          </a:xfrm>
        </p:spPr>
        <p:txBody>
          <a:bodyPr/>
          <a:lstStyle/>
          <a:p>
            <a:r>
              <a:rPr lang="en-US" dirty="0">
                <a:solidFill>
                  <a:srgbClr val="002060"/>
                </a:solidFill>
              </a:rPr>
              <a:t>Thank You</a:t>
            </a:r>
          </a:p>
        </p:txBody>
      </p:sp>
    </p:spTree>
    <p:extLst>
      <p:ext uri="{BB962C8B-B14F-4D97-AF65-F5344CB8AC3E}">
        <p14:creationId xmlns:p14="http://schemas.microsoft.com/office/powerpoint/2010/main" val="3144411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ieren 6"/>
          <p:cNvGrpSpPr/>
          <p:nvPr/>
        </p:nvGrpSpPr>
        <p:grpSpPr>
          <a:xfrm>
            <a:off x="994597" y="1326969"/>
            <a:ext cx="7819457" cy="1050924"/>
            <a:chOff x="1001485" y="1561308"/>
            <a:chExt cx="7819457" cy="1050924"/>
          </a:xfrm>
        </p:grpSpPr>
        <p:sp>
          <p:nvSpPr>
            <p:cNvPr id="16" name="Rectangle 19"/>
            <p:cNvSpPr>
              <a:spLocks noChangeArrowheads="1"/>
            </p:cNvSpPr>
            <p:nvPr/>
          </p:nvSpPr>
          <p:spPr bwMode="gray">
            <a:xfrm>
              <a:off x="1001485" y="1561308"/>
              <a:ext cx="7818680" cy="347928"/>
            </a:xfrm>
            <a:prstGeom prst="rect">
              <a:avLst/>
            </a:prstGeom>
            <a:gradFill rotWithShape="1">
              <a:gsLst>
                <a:gs pos="0">
                  <a:srgbClr val="EAEAEA"/>
                </a:gs>
                <a:gs pos="100000">
                  <a:srgbClr val="B2B2B2"/>
                </a:gs>
              </a:gsLst>
              <a:lin ang="5400000" scaled="1"/>
            </a:gradFill>
            <a:ln w="12700" algn="ctr">
              <a:solidFill>
                <a:srgbClr val="C0C0C0"/>
              </a:solidFill>
              <a:miter lim="800000"/>
              <a:headEnd/>
              <a:tailEnd/>
            </a:ln>
            <a:effectLst>
              <a:outerShdw blurRad="50800" dist="38100" dir="2700000" algn="tl" rotWithShape="0">
                <a:prstClr val="black">
                  <a:alpha val="40000"/>
                </a:prstClr>
              </a:outerShdw>
            </a:effectLst>
          </p:spPr>
          <p:txBody>
            <a:bodyPr lIns="216000" tIns="0" rIns="0" bIns="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01688" eaLnBrk="0" hangingPunct="0"/>
              <a:r>
                <a:rPr lang="de-DE" b="1" noProof="1">
                  <a:solidFill>
                    <a:schemeClr val="tx1">
                      <a:lumMod val="75000"/>
                      <a:lumOff val="25000"/>
                    </a:schemeClr>
                  </a:solidFill>
                  <a:cs typeface="Arial" charset="0"/>
                </a:rPr>
                <a:t>Introduction &amp; Background</a:t>
              </a:r>
            </a:p>
          </p:txBody>
        </p:sp>
        <p:sp>
          <p:nvSpPr>
            <p:cNvPr id="17" name="Rectangle 5"/>
            <p:cNvSpPr>
              <a:spLocks noChangeArrowheads="1"/>
            </p:cNvSpPr>
            <p:nvPr/>
          </p:nvSpPr>
          <p:spPr bwMode="gray">
            <a:xfrm>
              <a:off x="1001485" y="1921672"/>
              <a:ext cx="7819457" cy="690560"/>
            </a:xfrm>
            <a:prstGeom prst="rect">
              <a:avLst/>
            </a:prstGeom>
            <a:solidFill>
              <a:schemeClr val="bg1">
                <a:lumMod val="95000"/>
              </a:schemeClr>
            </a:solidFill>
            <a:ln w="12700">
              <a:solidFill>
                <a:srgbClr val="C0C0C0"/>
              </a:solidFill>
              <a:miter lim="800000"/>
              <a:headEnd/>
              <a:tailEnd/>
            </a:ln>
            <a:effectLst>
              <a:outerShdw blurRad="50800" dist="38100" dir="2700000" algn="tl" rotWithShape="0">
                <a:prstClr val="black">
                  <a:alpha val="40000"/>
                </a:prstClr>
              </a:outerShdw>
            </a:effectLst>
          </p:spPr>
          <p:txBody>
            <a:bodyPr lIns="216000" tIns="108000" rIns="144000" bIns="7200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Aft>
                  <a:spcPts val="800"/>
                </a:spcAft>
                <a:buClr>
                  <a:srgbClr val="969696"/>
                </a:buClr>
              </a:pPr>
              <a:endParaRPr lang="de-DE" noProof="1">
                <a:solidFill>
                  <a:schemeClr val="tx1">
                    <a:lumMod val="65000"/>
                    <a:lumOff val="35000"/>
                  </a:schemeClr>
                </a:solidFill>
              </a:endParaRPr>
            </a:p>
          </p:txBody>
        </p:sp>
      </p:grpSp>
      <p:grpSp>
        <p:nvGrpSpPr>
          <p:cNvPr id="69" name="Gruppieren 68"/>
          <p:cNvGrpSpPr/>
          <p:nvPr/>
        </p:nvGrpSpPr>
        <p:grpSpPr>
          <a:xfrm>
            <a:off x="317755" y="3713669"/>
            <a:ext cx="8496299" cy="1050925"/>
            <a:chOff x="324643" y="1561307"/>
            <a:chExt cx="8496299" cy="1050925"/>
          </a:xfrm>
        </p:grpSpPr>
        <p:sp>
          <p:nvSpPr>
            <p:cNvPr id="70" name="Rectangle 19"/>
            <p:cNvSpPr>
              <a:spLocks noChangeArrowheads="1"/>
            </p:cNvSpPr>
            <p:nvPr/>
          </p:nvSpPr>
          <p:spPr bwMode="gray">
            <a:xfrm>
              <a:off x="1001485" y="1561308"/>
              <a:ext cx="7818680" cy="347928"/>
            </a:xfrm>
            <a:prstGeom prst="rect">
              <a:avLst/>
            </a:prstGeom>
            <a:gradFill rotWithShape="1">
              <a:gsLst>
                <a:gs pos="0">
                  <a:srgbClr val="EAEAEA"/>
                </a:gs>
                <a:gs pos="100000">
                  <a:srgbClr val="B2B2B2"/>
                </a:gs>
              </a:gsLst>
              <a:lin ang="5400000" scaled="1"/>
            </a:gradFill>
            <a:ln w="12700" algn="ctr">
              <a:solidFill>
                <a:srgbClr val="C0C0C0"/>
              </a:solidFill>
              <a:miter lim="800000"/>
              <a:headEnd/>
              <a:tailEnd/>
            </a:ln>
            <a:effectLst>
              <a:outerShdw blurRad="50800" dist="38100" dir="2700000" algn="tl" rotWithShape="0">
                <a:prstClr val="black">
                  <a:alpha val="40000"/>
                </a:prstClr>
              </a:outerShdw>
            </a:effectLst>
          </p:spPr>
          <p:txBody>
            <a:bodyPr lIns="216000" tIns="0" rIns="0" bIns="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ct val="20000"/>
                </a:spcAft>
                <a:defRPr/>
              </a:pPr>
              <a:r>
                <a:rPr lang="de-DE" b="1" noProof="1">
                  <a:solidFill>
                    <a:schemeClr val="tx1">
                      <a:lumMod val="75000"/>
                      <a:lumOff val="25000"/>
                    </a:schemeClr>
                  </a:solidFill>
                </a:rPr>
                <a:t>Consistency Levels Formal Characterization</a:t>
              </a:r>
            </a:p>
          </p:txBody>
        </p:sp>
        <p:sp>
          <p:nvSpPr>
            <p:cNvPr id="72" name="Rectangle 5"/>
            <p:cNvSpPr>
              <a:spLocks noChangeArrowheads="1"/>
            </p:cNvSpPr>
            <p:nvPr/>
          </p:nvSpPr>
          <p:spPr bwMode="gray">
            <a:xfrm>
              <a:off x="1001485" y="1921672"/>
              <a:ext cx="7819457" cy="690560"/>
            </a:xfrm>
            <a:prstGeom prst="rect">
              <a:avLst/>
            </a:prstGeom>
            <a:solidFill>
              <a:schemeClr val="bg1">
                <a:lumMod val="95000"/>
              </a:schemeClr>
            </a:solidFill>
            <a:ln w="12700">
              <a:solidFill>
                <a:srgbClr val="C0C0C0"/>
              </a:solidFill>
              <a:miter lim="800000"/>
              <a:headEnd/>
              <a:tailEnd/>
            </a:ln>
            <a:effectLst>
              <a:outerShdw blurRad="50800" dist="38100" dir="2700000" algn="tl" rotWithShape="0">
                <a:prstClr val="black">
                  <a:alpha val="40000"/>
                </a:prstClr>
              </a:outerShdw>
            </a:effectLst>
          </p:spPr>
          <p:txBody>
            <a:bodyPr lIns="216000" tIns="108000" rIns="144000" bIns="7200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Aft>
                  <a:spcPts val="800"/>
                </a:spcAft>
                <a:buClr>
                  <a:srgbClr val="969696"/>
                </a:buClr>
              </a:pPr>
              <a:r>
                <a:rPr lang="en-US" noProof="1">
                  <a:solidFill>
                    <a:schemeClr val="tx1">
                      <a:lumMod val="65000"/>
                      <a:lumOff val="35000"/>
                    </a:schemeClr>
                  </a:solidFill>
                </a:rPr>
                <a:t>Proposed levels in a glance</a:t>
              </a:r>
            </a:p>
            <a:p>
              <a:pPr>
                <a:lnSpc>
                  <a:spcPct val="95000"/>
                </a:lnSpc>
                <a:spcAft>
                  <a:spcPts val="800"/>
                </a:spcAft>
                <a:buClr>
                  <a:srgbClr val="969696"/>
                </a:buClr>
              </a:pPr>
              <a:r>
                <a:rPr lang="en-US" noProof="1">
                  <a:solidFill>
                    <a:schemeClr val="tx1">
                      <a:lumMod val="65000"/>
                      <a:lumOff val="35000"/>
                    </a:schemeClr>
                  </a:solidFill>
                </a:rPr>
                <a:t>Level details and properties</a:t>
              </a:r>
              <a:endParaRPr lang="de-DE" noProof="1">
                <a:solidFill>
                  <a:schemeClr val="tx1">
                    <a:lumMod val="65000"/>
                    <a:lumOff val="35000"/>
                  </a:schemeClr>
                </a:solidFill>
              </a:endParaRPr>
            </a:p>
          </p:txBody>
        </p:sp>
        <p:sp>
          <p:nvSpPr>
            <p:cNvPr id="73" name="Rechteck 72"/>
            <p:cNvSpPr/>
            <p:nvPr/>
          </p:nvSpPr>
          <p:spPr>
            <a:xfrm>
              <a:off x="324643" y="1561307"/>
              <a:ext cx="555671" cy="1050925"/>
            </a:xfrm>
            <a:prstGeom prst="rect">
              <a:avLst/>
            </a:prstGeom>
            <a:gradFill>
              <a:gsLst>
                <a:gs pos="0">
                  <a:schemeClr val="bg1">
                    <a:lumMod val="85000"/>
                  </a:schemeClr>
                </a:gs>
                <a:gs pos="100000">
                  <a:schemeClr val="bg1">
                    <a:lumMod val="50000"/>
                  </a:schemeClr>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4400" b="1" dirty="0">
                  <a:effectLst>
                    <a:innerShdw blurRad="63500" dist="50800" dir="13500000">
                      <a:prstClr val="black">
                        <a:alpha val="50000"/>
                      </a:prstClr>
                    </a:innerShdw>
                  </a:effectLst>
                </a:rPr>
                <a:t>3</a:t>
              </a:r>
            </a:p>
          </p:txBody>
        </p:sp>
      </p:grpSp>
      <p:grpSp>
        <p:nvGrpSpPr>
          <p:cNvPr id="8" name="Gruppieren 7"/>
          <p:cNvGrpSpPr/>
          <p:nvPr/>
        </p:nvGrpSpPr>
        <p:grpSpPr>
          <a:xfrm>
            <a:off x="317755" y="4900962"/>
            <a:ext cx="8496299" cy="1050925"/>
            <a:chOff x="324643" y="3935893"/>
            <a:chExt cx="8496299" cy="1050925"/>
          </a:xfrm>
        </p:grpSpPr>
        <p:sp>
          <p:nvSpPr>
            <p:cNvPr id="76" name="Rectangle 19"/>
            <p:cNvSpPr>
              <a:spLocks noChangeArrowheads="1"/>
            </p:cNvSpPr>
            <p:nvPr/>
          </p:nvSpPr>
          <p:spPr bwMode="gray">
            <a:xfrm>
              <a:off x="1001485" y="3935894"/>
              <a:ext cx="7818680" cy="347928"/>
            </a:xfrm>
            <a:prstGeom prst="rect">
              <a:avLst/>
            </a:prstGeom>
            <a:gradFill>
              <a:gsLst>
                <a:gs pos="0">
                  <a:schemeClr val="tx2">
                    <a:lumMod val="60000"/>
                    <a:lumOff val="40000"/>
                  </a:schemeClr>
                </a:gs>
                <a:gs pos="100000">
                  <a:srgbClr val="0070C0"/>
                </a:gs>
              </a:gsLst>
              <a:lin ang="5400000" scaled="1"/>
            </a:gradFill>
            <a:ln w="12700" algn="ctr">
              <a:solidFill>
                <a:srgbClr val="C0C0C0"/>
              </a:solidFill>
              <a:miter lim="800000"/>
              <a:headEnd/>
              <a:tailEnd/>
            </a:ln>
            <a:effectLst>
              <a:outerShdw blurRad="50800" dist="38100" dir="2700000" algn="tl" rotWithShape="0">
                <a:prstClr val="black">
                  <a:alpha val="40000"/>
                </a:prstClr>
              </a:outerShdw>
            </a:effectLst>
          </p:spPr>
          <p:txBody>
            <a:bodyPr lIns="216000" tIns="0" rIns="0" bIns="0" anchor="ctr"/>
            <a:lstStyle/>
            <a:p>
              <a:pPr defTabSz="801688" eaLnBrk="0" hangingPunct="0"/>
              <a:r>
                <a:rPr lang="de-DE" b="1" noProof="1">
                  <a:solidFill>
                    <a:srgbClr val="F8F8F8"/>
                  </a:solidFill>
                  <a:cs typeface="Arial" charset="0"/>
                </a:rPr>
                <a:t>Preliminary Results</a:t>
              </a:r>
            </a:p>
          </p:txBody>
        </p:sp>
        <p:sp>
          <p:nvSpPr>
            <p:cNvPr id="77" name="Rectangle 5"/>
            <p:cNvSpPr>
              <a:spLocks noChangeArrowheads="1"/>
            </p:cNvSpPr>
            <p:nvPr/>
          </p:nvSpPr>
          <p:spPr bwMode="gray">
            <a:xfrm>
              <a:off x="1001485" y="4296258"/>
              <a:ext cx="7819457" cy="690560"/>
            </a:xfrm>
            <a:prstGeom prst="rect">
              <a:avLst/>
            </a:prstGeom>
            <a:solidFill>
              <a:schemeClr val="bg1">
                <a:lumMod val="95000"/>
              </a:schemeClr>
            </a:solidFill>
            <a:ln w="12700">
              <a:solidFill>
                <a:srgbClr val="C0C0C0"/>
              </a:solidFill>
              <a:miter lim="800000"/>
              <a:headEnd/>
              <a:tailEnd/>
            </a:ln>
            <a:effectLst>
              <a:outerShdw blurRad="50800" dist="38100" dir="2700000" algn="tl" rotWithShape="0">
                <a:prstClr val="black">
                  <a:alpha val="40000"/>
                </a:prstClr>
              </a:outerShdw>
            </a:effectLst>
          </p:spPr>
          <p:txBody>
            <a:bodyPr lIns="216000" tIns="108000" rIns="144000" bIns="7200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Aft>
                  <a:spcPts val="800"/>
                </a:spcAft>
                <a:buClr>
                  <a:srgbClr val="969696"/>
                </a:buClr>
              </a:pPr>
              <a:r>
                <a:rPr lang="de-DE" noProof="1">
                  <a:solidFill>
                    <a:schemeClr val="tx1">
                      <a:lumMod val="65000"/>
                      <a:lumOff val="35000"/>
                    </a:schemeClr>
                  </a:solidFill>
                </a:rPr>
                <a:t>The text demonstrates how your own text will look </a:t>
              </a:r>
              <a:br>
                <a:rPr lang="de-DE" noProof="1">
                  <a:solidFill>
                    <a:schemeClr val="tx1">
                      <a:lumMod val="65000"/>
                      <a:lumOff val="35000"/>
                    </a:schemeClr>
                  </a:solidFill>
                </a:rPr>
              </a:br>
              <a:r>
                <a:rPr lang="de-DE" noProof="1">
                  <a:solidFill>
                    <a:schemeClr val="tx1">
                      <a:lumMod val="65000"/>
                      <a:lumOff val="35000"/>
                    </a:schemeClr>
                  </a:solidFill>
                </a:rPr>
                <a:t>when you replace the placeholder text.</a:t>
              </a:r>
            </a:p>
          </p:txBody>
        </p:sp>
        <p:sp>
          <p:nvSpPr>
            <p:cNvPr id="78" name="Rechteck 77"/>
            <p:cNvSpPr/>
            <p:nvPr/>
          </p:nvSpPr>
          <p:spPr>
            <a:xfrm>
              <a:off x="324643" y="3935893"/>
              <a:ext cx="555671" cy="1050925"/>
            </a:xfrm>
            <a:prstGeom prst="rect">
              <a:avLst/>
            </a:prstGeom>
            <a:gradFill>
              <a:gsLst>
                <a:gs pos="0">
                  <a:schemeClr val="tx2">
                    <a:lumMod val="60000"/>
                    <a:lumOff val="40000"/>
                  </a:schemeClr>
                </a:gs>
                <a:gs pos="100000">
                  <a:srgbClr val="0070C0"/>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4400" b="1" dirty="0">
                  <a:effectLst>
                    <a:innerShdw blurRad="63500" dist="50800" dir="13500000">
                      <a:prstClr val="black">
                        <a:alpha val="50000"/>
                      </a:prstClr>
                    </a:innerShdw>
                  </a:effectLst>
                </a:rPr>
                <a:t>3</a:t>
              </a:r>
            </a:p>
          </p:txBody>
        </p:sp>
      </p:grpSp>
      <p:sp>
        <p:nvSpPr>
          <p:cNvPr id="20" name="Rechteck 77"/>
          <p:cNvSpPr/>
          <p:nvPr/>
        </p:nvSpPr>
        <p:spPr>
          <a:xfrm>
            <a:off x="316962" y="1338266"/>
            <a:ext cx="555671" cy="105092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4400" b="1" dirty="0">
                <a:effectLst>
                  <a:innerShdw blurRad="63500" dist="50800" dir="13500000">
                    <a:prstClr val="black">
                      <a:alpha val="50000"/>
                    </a:prstClr>
                  </a:innerShdw>
                </a:effectLst>
              </a:rPr>
              <a:t>1</a:t>
            </a:r>
          </a:p>
        </p:txBody>
      </p:sp>
      <p:sp>
        <p:nvSpPr>
          <p:cNvPr id="21" name="Rectangle 19"/>
          <p:cNvSpPr>
            <a:spLocks noChangeArrowheads="1"/>
          </p:cNvSpPr>
          <p:nvPr/>
        </p:nvSpPr>
        <p:spPr bwMode="gray">
          <a:xfrm>
            <a:off x="994582" y="1319167"/>
            <a:ext cx="7818680" cy="347928"/>
          </a:xfrm>
          <a:prstGeom prst="rect">
            <a:avLst/>
          </a:prstGeom>
          <a:solidFill>
            <a:schemeClr val="bg1">
              <a:lumMod val="65000"/>
            </a:schemeClr>
          </a:solidFill>
          <a:ln w="12700" algn="ctr">
            <a:solidFill>
              <a:srgbClr val="C0C0C0"/>
            </a:solidFill>
            <a:miter lim="800000"/>
            <a:headEnd/>
            <a:tailEnd/>
          </a:ln>
          <a:effectLst>
            <a:outerShdw blurRad="50800" dist="38100" dir="2700000" algn="tl" rotWithShape="0">
              <a:prstClr val="black">
                <a:alpha val="40000"/>
              </a:prstClr>
            </a:outerShdw>
          </a:effectLst>
        </p:spPr>
        <p:txBody>
          <a:bodyPr lIns="216000" tIns="0" rIns="0" bIns="0" anchor="ctr"/>
          <a:lstStyle/>
          <a:p>
            <a:pPr defTabSz="801688" eaLnBrk="0" hangingPunct="0"/>
            <a:r>
              <a:rPr lang="de-DE" b="1" noProof="1">
                <a:solidFill>
                  <a:schemeClr val="tx1">
                    <a:lumMod val="85000"/>
                    <a:lumOff val="15000"/>
                  </a:schemeClr>
                </a:solidFill>
                <a:cs typeface="Arial" charset="0"/>
              </a:rPr>
              <a:t>Introduction &amp; Motivation</a:t>
            </a:r>
          </a:p>
        </p:txBody>
      </p:sp>
      <p:grpSp>
        <p:nvGrpSpPr>
          <p:cNvPr id="22" name="Gruppieren 68"/>
          <p:cNvGrpSpPr/>
          <p:nvPr/>
        </p:nvGrpSpPr>
        <p:grpSpPr>
          <a:xfrm>
            <a:off x="323851" y="4902389"/>
            <a:ext cx="8496299" cy="1050925"/>
            <a:chOff x="324643" y="1561307"/>
            <a:chExt cx="8496299" cy="1050925"/>
          </a:xfrm>
        </p:grpSpPr>
        <p:sp>
          <p:nvSpPr>
            <p:cNvPr id="23" name="Rectangle 19"/>
            <p:cNvSpPr>
              <a:spLocks noChangeArrowheads="1"/>
            </p:cNvSpPr>
            <p:nvPr/>
          </p:nvSpPr>
          <p:spPr bwMode="gray">
            <a:xfrm>
              <a:off x="1001485" y="1561308"/>
              <a:ext cx="7818680" cy="347928"/>
            </a:xfrm>
            <a:prstGeom prst="rect">
              <a:avLst/>
            </a:prstGeom>
            <a:gradFill rotWithShape="1">
              <a:gsLst>
                <a:gs pos="0">
                  <a:srgbClr val="EAEAEA"/>
                </a:gs>
                <a:gs pos="100000">
                  <a:srgbClr val="B2B2B2"/>
                </a:gs>
              </a:gsLst>
              <a:lin ang="5400000" scaled="1"/>
            </a:gradFill>
            <a:ln w="12700" algn="ctr">
              <a:solidFill>
                <a:srgbClr val="C0C0C0"/>
              </a:solidFill>
              <a:miter lim="800000"/>
              <a:headEnd/>
              <a:tailEnd/>
            </a:ln>
            <a:effectLst>
              <a:outerShdw blurRad="50800" dist="38100" dir="2700000" algn="tl" rotWithShape="0">
                <a:prstClr val="black">
                  <a:alpha val="40000"/>
                </a:prstClr>
              </a:outerShdw>
            </a:effectLst>
          </p:spPr>
          <p:txBody>
            <a:bodyPr lIns="216000" tIns="0" rIns="0" bIns="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ct val="20000"/>
                </a:spcAft>
                <a:defRPr/>
              </a:pPr>
              <a:r>
                <a:rPr lang="de-DE" b="1" noProof="1">
                  <a:solidFill>
                    <a:schemeClr val="tx1">
                      <a:lumMod val="75000"/>
                      <a:lumOff val="25000"/>
                    </a:schemeClr>
                  </a:solidFill>
                </a:rPr>
                <a:t>Discussion, Conclusion and Future Work</a:t>
              </a:r>
            </a:p>
          </p:txBody>
        </p:sp>
        <p:sp>
          <p:nvSpPr>
            <p:cNvPr id="24" name="Rectangle 5"/>
            <p:cNvSpPr>
              <a:spLocks noChangeArrowheads="1"/>
            </p:cNvSpPr>
            <p:nvPr/>
          </p:nvSpPr>
          <p:spPr bwMode="gray">
            <a:xfrm>
              <a:off x="1001485" y="1921672"/>
              <a:ext cx="7819457" cy="690560"/>
            </a:xfrm>
            <a:prstGeom prst="rect">
              <a:avLst/>
            </a:prstGeom>
            <a:solidFill>
              <a:schemeClr val="bg1">
                <a:lumMod val="95000"/>
              </a:schemeClr>
            </a:solidFill>
            <a:ln w="12700">
              <a:solidFill>
                <a:srgbClr val="C0C0C0"/>
              </a:solidFill>
              <a:miter lim="800000"/>
              <a:headEnd/>
              <a:tailEnd/>
            </a:ln>
            <a:effectLst>
              <a:outerShdw blurRad="50800" dist="38100" dir="2700000" algn="tl" rotWithShape="0">
                <a:prstClr val="black">
                  <a:alpha val="40000"/>
                </a:prstClr>
              </a:outerShdw>
            </a:effectLst>
          </p:spPr>
          <p:txBody>
            <a:bodyPr lIns="216000" tIns="108000" rIns="144000" bIns="7200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Aft>
                  <a:spcPts val="800"/>
                </a:spcAft>
                <a:buClr>
                  <a:srgbClr val="969696"/>
                </a:buClr>
              </a:pPr>
              <a:r>
                <a:rPr lang="en-US" noProof="1">
                  <a:solidFill>
                    <a:schemeClr val="tx1">
                      <a:lumMod val="65000"/>
                      <a:lumOff val="35000"/>
                    </a:schemeClr>
                  </a:solidFill>
                </a:rPr>
                <a:t>Limitations and Practical Issues</a:t>
              </a:r>
            </a:p>
            <a:p>
              <a:pPr>
                <a:lnSpc>
                  <a:spcPct val="95000"/>
                </a:lnSpc>
                <a:spcAft>
                  <a:spcPts val="800"/>
                </a:spcAft>
                <a:buClr>
                  <a:srgbClr val="969696"/>
                </a:buClr>
              </a:pPr>
              <a:r>
                <a:rPr lang="en-US" noProof="1">
                  <a:solidFill>
                    <a:schemeClr val="tx1">
                      <a:lumMod val="65000"/>
                      <a:lumOff val="35000"/>
                    </a:schemeClr>
                  </a:solidFill>
                </a:rPr>
                <a:t>What has been done? What to do next?</a:t>
              </a:r>
            </a:p>
          </p:txBody>
        </p:sp>
        <p:sp>
          <p:nvSpPr>
            <p:cNvPr id="25" name="Rechteck 72"/>
            <p:cNvSpPr/>
            <p:nvPr/>
          </p:nvSpPr>
          <p:spPr>
            <a:xfrm>
              <a:off x="324643" y="1561307"/>
              <a:ext cx="555671" cy="1050925"/>
            </a:xfrm>
            <a:prstGeom prst="rect">
              <a:avLst/>
            </a:prstGeom>
            <a:gradFill>
              <a:gsLst>
                <a:gs pos="0">
                  <a:schemeClr val="bg1">
                    <a:lumMod val="85000"/>
                  </a:schemeClr>
                </a:gs>
                <a:gs pos="100000">
                  <a:schemeClr val="bg1">
                    <a:lumMod val="50000"/>
                  </a:schemeClr>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4400" b="1" dirty="0">
                  <a:effectLst>
                    <a:innerShdw blurRad="63500" dist="50800" dir="13500000">
                      <a:prstClr val="black">
                        <a:alpha val="50000"/>
                      </a:prstClr>
                    </a:innerShdw>
                  </a:effectLst>
                </a:rPr>
                <a:t>4</a:t>
              </a:r>
            </a:p>
          </p:txBody>
        </p:sp>
      </p:grpSp>
      <p:sp>
        <p:nvSpPr>
          <p:cNvPr id="27" name="Rectangle 5"/>
          <p:cNvSpPr>
            <a:spLocks noChangeArrowheads="1"/>
          </p:cNvSpPr>
          <p:nvPr/>
        </p:nvSpPr>
        <p:spPr bwMode="gray">
          <a:xfrm>
            <a:off x="1000693" y="1680427"/>
            <a:ext cx="7819457" cy="690560"/>
          </a:xfrm>
          <a:prstGeom prst="rect">
            <a:avLst/>
          </a:prstGeom>
          <a:solidFill>
            <a:schemeClr val="bg1">
              <a:lumMod val="95000"/>
            </a:schemeClr>
          </a:solidFill>
          <a:ln w="12700">
            <a:solidFill>
              <a:srgbClr val="C0C0C0"/>
            </a:solidFill>
            <a:miter lim="800000"/>
            <a:headEnd/>
            <a:tailEnd/>
          </a:ln>
          <a:effectLst>
            <a:outerShdw blurRad="50800" dist="38100" dir="2700000" algn="tl" rotWithShape="0">
              <a:prstClr val="black">
                <a:alpha val="40000"/>
              </a:prstClr>
            </a:outerShdw>
          </a:effectLst>
        </p:spPr>
        <p:txBody>
          <a:bodyPr lIns="216000" tIns="108000" rIns="144000" bIns="7200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Aft>
                <a:spcPts val="800"/>
              </a:spcAft>
              <a:buClr>
                <a:srgbClr val="969696"/>
              </a:buClr>
            </a:pPr>
            <a:r>
              <a:rPr lang="en-US" noProof="1">
                <a:solidFill>
                  <a:schemeClr val="tx1">
                    <a:lumMod val="65000"/>
                    <a:lumOff val="35000"/>
                  </a:schemeClr>
                </a:solidFill>
              </a:rPr>
              <a:t>What is Attribute Based Access Control?</a:t>
            </a:r>
          </a:p>
          <a:p>
            <a:pPr>
              <a:lnSpc>
                <a:spcPct val="95000"/>
              </a:lnSpc>
              <a:spcAft>
                <a:spcPts val="800"/>
              </a:spcAft>
              <a:buClr>
                <a:srgbClr val="969696"/>
              </a:buClr>
            </a:pPr>
            <a:r>
              <a:rPr lang="en-US" noProof="1">
                <a:solidFill>
                  <a:schemeClr val="tx1">
                    <a:lumMod val="65000"/>
                    <a:lumOff val="35000"/>
                  </a:schemeClr>
                </a:solidFill>
              </a:rPr>
              <a:t>Why I should care about consistency problem?</a:t>
            </a:r>
            <a:endParaRPr lang="de-DE" noProof="1">
              <a:solidFill>
                <a:schemeClr val="tx1">
                  <a:lumMod val="65000"/>
                  <a:lumOff val="35000"/>
                </a:schemeClr>
              </a:solidFill>
            </a:endParaRPr>
          </a:p>
        </p:txBody>
      </p:sp>
      <p:grpSp>
        <p:nvGrpSpPr>
          <p:cNvPr id="31" name="Gruppieren 68">
            <a:extLst>
              <a:ext uri="{FF2B5EF4-FFF2-40B4-BE49-F238E27FC236}">
                <a16:creationId xmlns:a16="http://schemas.microsoft.com/office/drawing/2014/main" id="{5DA7DDC5-90A8-4A40-820B-C4F75B1BB3C7}"/>
              </a:ext>
            </a:extLst>
          </p:cNvPr>
          <p:cNvGrpSpPr/>
          <p:nvPr/>
        </p:nvGrpSpPr>
        <p:grpSpPr>
          <a:xfrm>
            <a:off x="317755" y="2526130"/>
            <a:ext cx="8496299" cy="1050925"/>
            <a:chOff x="324643" y="1561307"/>
            <a:chExt cx="8496299" cy="1050925"/>
          </a:xfrm>
        </p:grpSpPr>
        <p:sp>
          <p:nvSpPr>
            <p:cNvPr id="32" name="Rectangle 19">
              <a:extLst>
                <a:ext uri="{FF2B5EF4-FFF2-40B4-BE49-F238E27FC236}">
                  <a16:creationId xmlns:a16="http://schemas.microsoft.com/office/drawing/2014/main" id="{39578551-8808-E24F-9C04-D269C5F34188}"/>
                </a:ext>
              </a:extLst>
            </p:cNvPr>
            <p:cNvSpPr>
              <a:spLocks noChangeArrowheads="1"/>
            </p:cNvSpPr>
            <p:nvPr/>
          </p:nvSpPr>
          <p:spPr bwMode="gray">
            <a:xfrm>
              <a:off x="1001485" y="1561308"/>
              <a:ext cx="7818680" cy="347928"/>
            </a:xfrm>
            <a:prstGeom prst="rect">
              <a:avLst/>
            </a:prstGeom>
            <a:gradFill rotWithShape="1">
              <a:gsLst>
                <a:gs pos="0">
                  <a:srgbClr val="EAEAEA"/>
                </a:gs>
                <a:gs pos="100000">
                  <a:srgbClr val="B2B2B2"/>
                </a:gs>
              </a:gsLst>
              <a:lin ang="5400000" scaled="1"/>
            </a:gradFill>
            <a:ln w="12700" algn="ctr">
              <a:solidFill>
                <a:srgbClr val="C0C0C0"/>
              </a:solidFill>
              <a:miter lim="800000"/>
              <a:headEnd/>
              <a:tailEnd/>
            </a:ln>
            <a:effectLst>
              <a:outerShdw blurRad="50800" dist="38100" dir="2700000" algn="tl" rotWithShape="0">
                <a:prstClr val="black">
                  <a:alpha val="40000"/>
                </a:prstClr>
              </a:outerShdw>
            </a:effectLst>
          </p:spPr>
          <p:txBody>
            <a:bodyPr lIns="216000" tIns="0" rIns="0" bIns="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ct val="20000"/>
                </a:spcAft>
                <a:defRPr/>
              </a:pPr>
              <a:r>
                <a:rPr lang="de-DE" b="1" noProof="1">
                  <a:solidFill>
                    <a:schemeClr val="tx1">
                      <a:lumMod val="75000"/>
                      <a:lumOff val="25000"/>
                    </a:schemeClr>
                  </a:solidFill>
                </a:rPr>
                <a:t>System Model and Assumptions</a:t>
              </a:r>
            </a:p>
          </p:txBody>
        </p:sp>
        <p:sp>
          <p:nvSpPr>
            <p:cNvPr id="33" name="Rectangle 5">
              <a:extLst>
                <a:ext uri="{FF2B5EF4-FFF2-40B4-BE49-F238E27FC236}">
                  <a16:creationId xmlns:a16="http://schemas.microsoft.com/office/drawing/2014/main" id="{547BA3BE-8C87-5348-9013-8241C0B5D022}"/>
                </a:ext>
              </a:extLst>
            </p:cNvPr>
            <p:cNvSpPr>
              <a:spLocks noChangeArrowheads="1"/>
            </p:cNvSpPr>
            <p:nvPr/>
          </p:nvSpPr>
          <p:spPr bwMode="gray">
            <a:xfrm>
              <a:off x="1001485" y="1921672"/>
              <a:ext cx="7819457" cy="690560"/>
            </a:xfrm>
            <a:prstGeom prst="rect">
              <a:avLst/>
            </a:prstGeom>
            <a:solidFill>
              <a:schemeClr val="bg1">
                <a:lumMod val="95000"/>
              </a:schemeClr>
            </a:solidFill>
            <a:ln w="12700">
              <a:solidFill>
                <a:srgbClr val="C0C0C0"/>
              </a:solidFill>
              <a:miter lim="800000"/>
              <a:headEnd/>
              <a:tailEnd/>
            </a:ln>
            <a:effectLst>
              <a:outerShdw blurRad="50800" dist="38100" dir="2700000" algn="tl" rotWithShape="0">
                <a:prstClr val="black">
                  <a:alpha val="40000"/>
                </a:prstClr>
              </a:outerShdw>
            </a:effectLst>
          </p:spPr>
          <p:txBody>
            <a:bodyPr lIns="216000" tIns="108000" rIns="144000" bIns="7200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Aft>
                  <a:spcPts val="800"/>
                </a:spcAft>
                <a:buClr>
                  <a:srgbClr val="969696"/>
                </a:buClr>
              </a:pPr>
              <a:r>
                <a:rPr lang="en-US" noProof="1">
                  <a:solidFill>
                    <a:schemeClr val="tx1">
                      <a:lumMod val="65000"/>
                      <a:lumOff val="35000"/>
                    </a:schemeClr>
                  </a:solidFill>
                </a:rPr>
                <a:t>Refresh vs. Revocation</a:t>
              </a:r>
            </a:p>
            <a:p>
              <a:pPr>
                <a:lnSpc>
                  <a:spcPct val="95000"/>
                </a:lnSpc>
                <a:spcAft>
                  <a:spcPts val="800"/>
                </a:spcAft>
                <a:buClr>
                  <a:srgbClr val="969696"/>
                </a:buClr>
              </a:pPr>
              <a:r>
                <a:rPr lang="en-US" noProof="1">
                  <a:solidFill>
                    <a:schemeClr val="tx1">
                      <a:lumMod val="65000"/>
                      <a:lumOff val="35000"/>
                    </a:schemeClr>
                  </a:solidFill>
                </a:rPr>
                <a:t>System assumptions and preliminaries</a:t>
              </a:r>
              <a:endParaRPr lang="de-DE" noProof="1">
                <a:solidFill>
                  <a:schemeClr val="tx1">
                    <a:lumMod val="65000"/>
                    <a:lumOff val="35000"/>
                  </a:schemeClr>
                </a:solidFill>
              </a:endParaRPr>
            </a:p>
          </p:txBody>
        </p:sp>
        <p:sp>
          <p:nvSpPr>
            <p:cNvPr id="34" name="Rechteck 72">
              <a:extLst>
                <a:ext uri="{FF2B5EF4-FFF2-40B4-BE49-F238E27FC236}">
                  <a16:creationId xmlns:a16="http://schemas.microsoft.com/office/drawing/2014/main" id="{6570D83D-5D75-6341-B038-1565E120832B}"/>
                </a:ext>
              </a:extLst>
            </p:cNvPr>
            <p:cNvSpPr/>
            <p:nvPr/>
          </p:nvSpPr>
          <p:spPr>
            <a:xfrm>
              <a:off x="324643" y="1561307"/>
              <a:ext cx="555671" cy="1050925"/>
            </a:xfrm>
            <a:prstGeom prst="rect">
              <a:avLst/>
            </a:prstGeom>
            <a:gradFill>
              <a:gsLst>
                <a:gs pos="0">
                  <a:schemeClr val="bg1">
                    <a:lumMod val="85000"/>
                  </a:schemeClr>
                </a:gs>
                <a:gs pos="100000">
                  <a:schemeClr val="bg1">
                    <a:lumMod val="50000"/>
                  </a:schemeClr>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4400" b="1" dirty="0">
                  <a:effectLst>
                    <a:innerShdw blurRad="63500" dist="50800" dir="13500000">
                      <a:prstClr val="black">
                        <a:alpha val="50000"/>
                      </a:prstClr>
                    </a:innerShdw>
                  </a:effectLst>
                </a:rPr>
                <a:t>2</a:t>
              </a:r>
            </a:p>
          </p:txBody>
        </p:sp>
      </p:grpSp>
    </p:spTree>
    <p:extLst>
      <p:ext uri="{BB962C8B-B14F-4D97-AF65-F5344CB8AC3E}">
        <p14:creationId xmlns:p14="http://schemas.microsoft.com/office/powerpoint/2010/main" val="4253337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4E68EB-E057-6145-8EBA-93C8049A2B9D}"/>
              </a:ext>
            </a:extLst>
          </p:cNvPr>
          <p:cNvSpPr>
            <a:spLocks noGrp="1"/>
          </p:cNvSpPr>
          <p:nvPr>
            <p:ph idx="4294967295"/>
          </p:nvPr>
        </p:nvSpPr>
        <p:spPr>
          <a:xfrm>
            <a:off x="429880" y="1243152"/>
            <a:ext cx="8284238" cy="5121886"/>
          </a:xfrm>
        </p:spPr>
        <p:txBody>
          <a:bodyPr/>
          <a:lstStyle/>
          <a:p>
            <a:pPr algn="just"/>
            <a:r>
              <a:rPr lang="en-US" sz="2400" dirty="0"/>
              <a:t>Access control regulates access to protected resources in the system with respect </a:t>
            </a:r>
            <a:r>
              <a:rPr lang="en-US" sz="2400"/>
              <a:t>to the </a:t>
            </a:r>
            <a:r>
              <a:rPr lang="en-US" sz="2400" dirty="0"/>
              <a:t>policy.</a:t>
            </a:r>
            <a:endParaRPr lang="en-US" dirty="0"/>
          </a:p>
        </p:txBody>
      </p:sp>
      <p:sp>
        <p:nvSpPr>
          <p:cNvPr id="3" name="Title 2">
            <a:extLst>
              <a:ext uri="{FF2B5EF4-FFF2-40B4-BE49-F238E27FC236}">
                <a16:creationId xmlns:a16="http://schemas.microsoft.com/office/drawing/2014/main" id="{B8ED547B-58F8-D740-84BE-80D5084062ED}"/>
              </a:ext>
            </a:extLst>
          </p:cNvPr>
          <p:cNvSpPr>
            <a:spLocks noGrp="1"/>
          </p:cNvSpPr>
          <p:nvPr>
            <p:ph type="ctrTitle" idx="4294967295"/>
          </p:nvPr>
        </p:nvSpPr>
        <p:spPr>
          <a:xfrm>
            <a:off x="1818728" y="311384"/>
            <a:ext cx="4932822" cy="462224"/>
          </a:xfrm>
        </p:spPr>
        <p:txBody>
          <a:bodyPr/>
          <a:lstStyle/>
          <a:p>
            <a:r>
              <a:rPr lang="en-US" dirty="0">
                <a:solidFill>
                  <a:srgbClr val="002060"/>
                </a:solidFill>
              </a:rPr>
              <a:t>Introduction</a:t>
            </a:r>
          </a:p>
        </p:txBody>
      </p:sp>
      <p:pic>
        <p:nvPicPr>
          <p:cNvPr id="8" name="Picture 7">
            <a:extLst>
              <a:ext uri="{FF2B5EF4-FFF2-40B4-BE49-F238E27FC236}">
                <a16:creationId xmlns:a16="http://schemas.microsoft.com/office/drawing/2014/main" id="{AE554CB0-2284-F44B-B131-3F3B01BE50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8934" y="2545492"/>
            <a:ext cx="4867011" cy="2882006"/>
          </a:xfrm>
          <a:prstGeom prst="rect">
            <a:avLst/>
          </a:prstGeom>
        </p:spPr>
      </p:pic>
      <p:sp>
        <p:nvSpPr>
          <p:cNvPr id="9" name="Shape 112">
            <a:extLst>
              <a:ext uri="{FF2B5EF4-FFF2-40B4-BE49-F238E27FC236}">
                <a16:creationId xmlns:a16="http://schemas.microsoft.com/office/drawing/2014/main" id="{8AF5D834-3DB5-2A4B-8809-185D1A88A8E3}"/>
              </a:ext>
            </a:extLst>
          </p:cNvPr>
          <p:cNvSpPr txBox="1">
            <a:spLocks/>
          </p:cNvSpPr>
          <p:nvPr/>
        </p:nvSpPr>
        <p:spPr>
          <a:xfrm>
            <a:off x="335270" y="1928289"/>
            <a:ext cx="3472801" cy="1442836"/>
          </a:xfrm>
          <a:prstGeom prst="rect">
            <a:avLst/>
          </a:prstGeom>
        </p:spPr>
        <p:txBody>
          <a:bodyPr spcFirstLastPara="1" vert="horz" wrap="square" lIns="91425" tIns="91425" rIns="91425" bIns="91425" rtlCol="0" anchor="t" anchorCtr="0">
            <a:noAutofit/>
          </a:bodyP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pPr>
            <a:r>
              <a:rPr lang="en-US" sz="1600" b="1" dirty="0">
                <a:solidFill>
                  <a:schemeClr val="tx1"/>
                </a:solidFill>
                <a:highlight>
                  <a:srgbClr val="FF8700"/>
                </a:highlight>
              </a:rPr>
              <a:t>SUBJECT</a:t>
            </a:r>
            <a:endParaRPr lang="en-US" sz="1600" dirty="0">
              <a:solidFill>
                <a:schemeClr val="tx1"/>
              </a:solidFill>
              <a:highlight>
                <a:srgbClr val="FF8700"/>
              </a:highlight>
            </a:endParaRPr>
          </a:p>
          <a:p>
            <a:pPr algn="just"/>
            <a:r>
              <a:rPr lang="en-US" sz="1600" dirty="0">
                <a:solidFill>
                  <a:schemeClr val="tx1"/>
                </a:solidFill>
              </a:rPr>
              <a:t>Generally an individual, process, or device causing information to flow among objects or change to the system state.</a:t>
            </a:r>
          </a:p>
        </p:txBody>
      </p:sp>
      <p:sp>
        <p:nvSpPr>
          <p:cNvPr id="10" name="Shape 111">
            <a:extLst>
              <a:ext uri="{FF2B5EF4-FFF2-40B4-BE49-F238E27FC236}">
                <a16:creationId xmlns:a16="http://schemas.microsoft.com/office/drawing/2014/main" id="{DF4E7A91-7FED-F545-B0FA-D9127D25F268}"/>
              </a:ext>
            </a:extLst>
          </p:cNvPr>
          <p:cNvSpPr txBox="1">
            <a:spLocks/>
          </p:cNvSpPr>
          <p:nvPr/>
        </p:nvSpPr>
        <p:spPr>
          <a:xfrm>
            <a:off x="335270" y="3394227"/>
            <a:ext cx="3481200" cy="1328247"/>
          </a:xfrm>
          <a:prstGeom prst="rect">
            <a:avLst/>
          </a:prstGeom>
        </p:spPr>
        <p:txBody>
          <a:bodyPr spcFirstLastPara="1" vert="horz" wrap="square" lIns="91425" tIns="91425" rIns="91425" bIns="91425" rtlCol="0" anchor="t" anchorCtr="0">
            <a:noAutofit/>
          </a:bodyP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 sz="1600" b="1" dirty="0">
                <a:solidFill>
                  <a:schemeClr val="tx1"/>
                </a:solidFill>
                <a:highlight>
                  <a:srgbClr val="FF8700"/>
                </a:highlight>
              </a:rPr>
              <a:t>OBJECT</a:t>
            </a:r>
          </a:p>
          <a:p>
            <a:pPr algn="just"/>
            <a:r>
              <a:rPr lang="en-US" sz="1600" dirty="0">
                <a:solidFill>
                  <a:schemeClr val="tx1"/>
                </a:solidFill>
              </a:rPr>
              <a:t>System-related protected entity (e.g., devices, files, records, tables, processes, programs, domains) containing or receiving information.</a:t>
            </a:r>
          </a:p>
        </p:txBody>
      </p:sp>
      <p:sp>
        <p:nvSpPr>
          <p:cNvPr id="11" name="Shape 111">
            <a:extLst>
              <a:ext uri="{FF2B5EF4-FFF2-40B4-BE49-F238E27FC236}">
                <a16:creationId xmlns:a16="http://schemas.microsoft.com/office/drawing/2014/main" id="{0551B3D0-FF06-0649-B876-63B10279B31E}"/>
              </a:ext>
            </a:extLst>
          </p:cNvPr>
          <p:cNvSpPr txBox="1">
            <a:spLocks/>
          </p:cNvSpPr>
          <p:nvPr/>
        </p:nvSpPr>
        <p:spPr>
          <a:xfrm>
            <a:off x="335270" y="4801122"/>
            <a:ext cx="3481200" cy="847324"/>
          </a:xfrm>
          <a:prstGeom prst="rect">
            <a:avLst/>
          </a:prstGeom>
        </p:spPr>
        <p:txBody>
          <a:bodyPr spcFirstLastPara="1" vert="horz" wrap="square" lIns="91425" tIns="91425" rIns="91425" bIns="91425" rtlCol="0" anchor="t" anchorCtr="0">
            <a:noAutofit/>
          </a:bodyP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 sz="1600" b="1" dirty="0">
                <a:solidFill>
                  <a:schemeClr val="tx1"/>
                </a:solidFill>
                <a:highlight>
                  <a:srgbClr val="FF8700"/>
                </a:highlight>
              </a:rPr>
              <a:t>Policy</a:t>
            </a:r>
          </a:p>
          <a:p>
            <a:pPr algn="just"/>
            <a:r>
              <a:rPr lang="en-US" sz="1600" dirty="0">
                <a:solidFill>
                  <a:schemeClr val="tx1"/>
                </a:solidFill>
              </a:rPr>
              <a:t>A set of rules which regulates access of subjects to protected objects in the system. </a:t>
            </a:r>
          </a:p>
        </p:txBody>
      </p:sp>
    </p:spTree>
    <p:extLst>
      <p:ext uri="{BB962C8B-B14F-4D97-AF65-F5344CB8AC3E}">
        <p14:creationId xmlns:p14="http://schemas.microsoft.com/office/powerpoint/2010/main" val="3422368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B94642-CFAF-5A41-B694-55DE715C0430}"/>
              </a:ext>
            </a:extLst>
          </p:cNvPr>
          <p:cNvSpPr>
            <a:spLocks noGrp="1"/>
          </p:cNvSpPr>
          <p:nvPr>
            <p:ph idx="4294967295"/>
          </p:nvPr>
        </p:nvSpPr>
        <p:spPr>
          <a:xfrm>
            <a:off x="628650" y="1447170"/>
            <a:ext cx="7886700" cy="5121886"/>
          </a:xfrm>
        </p:spPr>
        <p:txBody>
          <a:bodyPr/>
          <a:lstStyle/>
          <a:p>
            <a:pPr algn="just"/>
            <a:r>
              <a:rPr lang="en-US" sz="2400" dirty="0">
                <a:solidFill>
                  <a:srgbClr val="C00000"/>
                </a:solidFill>
              </a:rPr>
              <a:t>Consistency Problem</a:t>
            </a:r>
            <a:r>
              <a:rPr lang="en-US" dirty="0"/>
              <a:t>: </a:t>
            </a:r>
            <a:r>
              <a:rPr lang="en-US" sz="2400" dirty="0"/>
              <a:t>When multiple attributes are involved, consistency problem results in granting access when it should be denied (safety violation) or denying access when it should be granted (availability violation), due to following reasons:</a:t>
            </a:r>
          </a:p>
          <a:p>
            <a:pPr lvl="1" algn="just">
              <a:spcBef>
                <a:spcPct val="50000"/>
              </a:spcBef>
              <a:buFont typeface="Arial" panose="020B0604020202020204" pitchFamily="34" charset="0"/>
              <a:buChar char="•"/>
            </a:pPr>
            <a:r>
              <a:rPr lang="en-US" sz="2400" dirty="0"/>
              <a:t>Asynchronous nature of distributed systems</a:t>
            </a:r>
          </a:p>
          <a:p>
            <a:pPr lvl="1" algn="just">
              <a:spcBef>
                <a:spcPct val="50000"/>
              </a:spcBef>
              <a:buFont typeface="Arial" panose="020B0604020202020204" pitchFamily="34" charset="0"/>
              <a:buChar char="•"/>
            </a:pPr>
            <a:r>
              <a:rPr lang="en-US" sz="2400" dirty="0"/>
              <a:t>Cached values of attributes</a:t>
            </a:r>
          </a:p>
          <a:p>
            <a:pPr lvl="1" algn="just">
              <a:spcBef>
                <a:spcPct val="50000"/>
              </a:spcBef>
              <a:buFont typeface="Arial" panose="020B0604020202020204" pitchFamily="34" charset="0"/>
              <a:buChar char="•"/>
            </a:pPr>
            <a:r>
              <a:rPr lang="en-US" sz="2400" dirty="0"/>
              <a:t>Network and system failures</a:t>
            </a:r>
          </a:p>
          <a:p>
            <a:pPr lvl="1" algn="just">
              <a:spcBef>
                <a:spcPct val="50000"/>
              </a:spcBef>
              <a:buFont typeface="Arial" panose="020B0604020202020204" pitchFamily="34" charset="0"/>
              <a:buChar char="•"/>
            </a:pPr>
            <a:r>
              <a:rPr lang="en-US" sz="2400" dirty="0">
                <a:cs typeface="Arial" panose="020B0604020202020204" pitchFamily="34" charset="0"/>
              </a:rPr>
              <a:t>Incremental assembly of subject attributes</a:t>
            </a:r>
          </a:p>
          <a:p>
            <a:pPr lvl="1" algn="just">
              <a:spcBef>
                <a:spcPct val="50000"/>
              </a:spcBef>
              <a:buFont typeface="Arial" panose="020B0604020202020204" pitchFamily="34" charset="0"/>
              <a:buChar char="•"/>
            </a:pPr>
            <a:r>
              <a:rPr lang="en-US" sz="2400" dirty="0">
                <a:cs typeface="Arial" panose="020B0604020202020204" pitchFamily="34" charset="0"/>
              </a:rPr>
              <a:t>Differing validity periods for subject attribute values</a:t>
            </a:r>
            <a:endParaRPr lang="en-US" sz="2400" dirty="0"/>
          </a:p>
          <a:p>
            <a:pPr algn="just"/>
            <a:endParaRPr lang="en-US" sz="2400" dirty="0"/>
          </a:p>
          <a:p>
            <a:pPr algn="just"/>
            <a:endParaRPr lang="en-US" dirty="0"/>
          </a:p>
        </p:txBody>
      </p:sp>
      <p:sp>
        <p:nvSpPr>
          <p:cNvPr id="3" name="Title 2">
            <a:extLst>
              <a:ext uri="{FF2B5EF4-FFF2-40B4-BE49-F238E27FC236}">
                <a16:creationId xmlns:a16="http://schemas.microsoft.com/office/drawing/2014/main" id="{A71CFD11-A4A8-9C41-92E2-45E99E717154}"/>
              </a:ext>
            </a:extLst>
          </p:cNvPr>
          <p:cNvSpPr>
            <a:spLocks noGrp="1"/>
          </p:cNvSpPr>
          <p:nvPr>
            <p:ph type="ctrTitle" idx="4294967295"/>
          </p:nvPr>
        </p:nvSpPr>
        <p:spPr>
          <a:xfrm>
            <a:off x="1818728" y="311384"/>
            <a:ext cx="4932822" cy="462224"/>
          </a:xfrm>
        </p:spPr>
        <p:txBody>
          <a:bodyPr/>
          <a:lstStyle/>
          <a:p>
            <a:r>
              <a:rPr lang="en-US" dirty="0">
                <a:solidFill>
                  <a:srgbClr val="002060"/>
                </a:solidFill>
              </a:rPr>
              <a:t>Consistency Problem</a:t>
            </a:r>
          </a:p>
        </p:txBody>
      </p:sp>
    </p:spTree>
    <p:extLst>
      <p:ext uri="{BB962C8B-B14F-4D97-AF65-F5344CB8AC3E}">
        <p14:creationId xmlns:p14="http://schemas.microsoft.com/office/powerpoint/2010/main" val="3142628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8B1C27D-E534-4A44-A23F-81A9D72A2132}"/>
              </a:ext>
            </a:extLst>
          </p:cNvPr>
          <p:cNvSpPr>
            <a:spLocks noGrp="1"/>
          </p:cNvSpPr>
          <p:nvPr>
            <p:ph idx="4294967295"/>
          </p:nvPr>
        </p:nvSpPr>
        <p:spPr>
          <a:xfrm>
            <a:off x="628650" y="1050325"/>
            <a:ext cx="7886700" cy="5092078"/>
          </a:xfrm>
        </p:spPr>
        <p:txBody>
          <a:bodyPr>
            <a:normAutofit/>
          </a:bodyPr>
          <a:lstStyle/>
          <a:p>
            <a:pPr algn="just">
              <a:buFont typeface="Arial" panose="020B0604020202020204" pitchFamily="34" charset="0"/>
              <a:buChar char="•"/>
            </a:pPr>
            <a:r>
              <a:rPr lang="en-US" sz="2400" dirty="0">
                <a:cs typeface="Arial" panose="020B0604020202020204" pitchFamily="34" charset="0"/>
              </a:rPr>
              <a:t>Assuming an ABAC model in place, we define our consistency notions.</a:t>
            </a:r>
          </a:p>
          <a:p>
            <a:pPr algn="just">
              <a:buFont typeface="Arial" panose="020B0604020202020204" pitchFamily="34" charset="0"/>
              <a:buChar char="•"/>
            </a:pPr>
            <a:r>
              <a:rPr lang="en-US" sz="2400" dirty="0">
                <a:cs typeface="Arial" panose="020B0604020202020204" pitchFamily="34" charset="0"/>
              </a:rPr>
              <a:t>The value of a subject attribute is referred to as a </a:t>
            </a:r>
            <a:r>
              <a:rPr lang="en-US" sz="2400" i="1" dirty="0">
                <a:solidFill>
                  <a:srgbClr val="C00000"/>
                </a:solidFill>
                <a:cs typeface="Arial" panose="020B0604020202020204" pitchFamily="34" charset="0"/>
              </a:rPr>
              <a:t>credential</a:t>
            </a:r>
            <a:r>
              <a:rPr lang="en-US" sz="2400" dirty="0">
                <a:cs typeface="Arial" panose="020B0604020202020204" pitchFamily="34" charset="0"/>
              </a:rPr>
              <a:t> with specific lifetime, which can be revoked. But in refresh scenario we can get possible new values.</a:t>
            </a:r>
          </a:p>
          <a:p>
            <a:pPr marL="0" indent="0" algn="just">
              <a:buNone/>
            </a:pPr>
            <a:endParaRPr lang="en-US" sz="2400" dirty="0">
              <a:cs typeface="Arial" panose="020B0604020202020204" pitchFamily="34" charset="0"/>
            </a:endParaRPr>
          </a:p>
          <a:p>
            <a:pPr algn="just">
              <a:buFont typeface="Arial" panose="020B0604020202020204" pitchFamily="34" charset="0"/>
              <a:buChar char="•"/>
            </a:pPr>
            <a:endParaRPr lang="en-US" sz="2400" dirty="0">
              <a:cs typeface="Arial" panose="020B0604020202020204" pitchFamily="34" charset="0"/>
            </a:endParaRPr>
          </a:p>
          <a:p>
            <a:pPr algn="just">
              <a:buFont typeface="Arial" panose="020B0604020202020204" pitchFamily="34" charset="0"/>
              <a:buChar char="•"/>
            </a:pPr>
            <a:endParaRPr lang="en-US" sz="2400" dirty="0">
              <a:cs typeface="Arial" panose="020B0604020202020204" pitchFamily="34" charset="0"/>
            </a:endParaRPr>
          </a:p>
          <a:p>
            <a:pPr algn="just">
              <a:buFont typeface="Arial" panose="020B0604020202020204" pitchFamily="34" charset="0"/>
              <a:buChar char="•"/>
            </a:pPr>
            <a:endParaRPr lang="en-US" sz="2400" dirty="0">
              <a:cs typeface="Arial" panose="020B0604020202020204" pitchFamily="34" charset="0"/>
            </a:endParaRPr>
          </a:p>
          <a:p>
            <a:pPr algn="just">
              <a:buFont typeface="Arial" panose="020B0604020202020204" pitchFamily="34" charset="0"/>
              <a:buChar char="•"/>
            </a:pPr>
            <a:endParaRPr lang="en-US" sz="2400" dirty="0">
              <a:cs typeface="Arial" panose="020B0604020202020204" pitchFamily="34" charset="0"/>
            </a:endParaRPr>
          </a:p>
          <a:p>
            <a:pPr algn="just">
              <a:buFont typeface="Arial" panose="020B0604020202020204" pitchFamily="34" charset="0"/>
              <a:buChar char="•"/>
            </a:pPr>
            <a:endParaRPr lang="en-US" sz="2400" dirty="0">
              <a:cs typeface="Arial" panose="020B0604020202020204" pitchFamily="34" charset="0"/>
            </a:endParaRPr>
          </a:p>
          <a:p>
            <a:pPr algn="just">
              <a:spcBef>
                <a:spcPct val="50000"/>
              </a:spcBef>
              <a:buNone/>
            </a:pPr>
            <a:endParaRPr lang="en-US" altLang="en-US" sz="2400" dirty="0">
              <a:latin typeface="Arial" panose="020B0604020202020204" pitchFamily="34" charset="0"/>
            </a:endParaRPr>
          </a:p>
        </p:txBody>
      </p:sp>
      <p:sp>
        <p:nvSpPr>
          <p:cNvPr id="3" name="Title 2">
            <a:extLst>
              <a:ext uri="{FF2B5EF4-FFF2-40B4-BE49-F238E27FC236}">
                <a16:creationId xmlns:a16="http://schemas.microsoft.com/office/drawing/2014/main" id="{3EB0FDA5-3ACC-CB4F-8F6C-9B811C09DABF}"/>
              </a:ext>
            </a:extLst>
          </p:cNvPr>
          <p:cNvSpPr>
            <a:spLocks noGrp="1"/>
          </p:cNvSpPr>
          <p:nvPr>
            <p:ph type="ctrTitle" idx="4294967295"/>
          </p:nvPr>
        </p:nvSpPr>
        <p:spPr>
          <a:xfrm>
            <a:off x="1818728" y="311384"/>
            <a:ext cx="4932822" cy="462224"/>
          </a:xfrm>
        </p:spPr>
        <p:txBody>
          <a:bodyPr/>
          <a:lstStyle/>
          <a:p>
            <a:r>
              <a:rPr lang="en-US" dirty="0">
                <a:solidFill>
                  <a:srgbClr val="002060"/>
                </a:solidFill>
              </a:rPr>
              <a:t>Refresh vs. Revocation</a:t>
            </a:r>
          </a:p>
        </p:txBody>
      </p:sp>
      <p:pic>
        <p:nvPicPr>
          <p:cNvPr id="12" name="Picture 11">
            <a:extLst>
              <a:ext uri="{FF2B5EF4-FFF2-40B4-BE49-F238E27FC236}">
                <a16:creationId xmlns:a16="http://schemas.microsoft.com/office/drawing/2014/main" id="{3099B5D2-9A0A-044A-B4FE-DA34B86B32CA}"/>
              </a:ext>
            </a:extLst>
          </p:cNvPr>
          <p:cNvPicPr>
            <a:picLocks noChangeAspect="1"/>
          </p:cNvPicPr>
          <p:nvPr/>
        </p:nvPicPr>
        <p:blipFill>
          <a:blip r:embed="rId2"/>
          <a:stretch>
            <a:fillRect/>
          </a:stretch>
        </p:blipFill>
        <p:spPr>
          <a:xfrm>
            <a:off x="628650" y="3093995"/>
            <a:ext cx="7886700" cy="2968380"/>
          </a:xfrm>
          <a:prstGeom prst="rect">
            <a:avLst/>
          </a:prstGeom>
        </p:spPr>
      </p:pic>
    </p:spTree>
    <p:extLst>
      <p:ext uri="{BB962C8B-B14F-4D97-AF65-F5344CB8AC3E}">
        <p14:creationId xmlns:p14="http://schemas.microsoft.com/office/powerpoint/2010/main" val="713046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270AD-55DC-4248-9809-2252E9B662CE}"/>
              </a:ext>
            </a:extLst>
          </p:cNvPr>
          <p:cNvSpPr>
            <a:spLocks noGrp="1"/>
          </p:cNvSpPr>
          <p:nvPr>
            <p:ph type="title" idx="4294967295"/>
          </p:nvPr>
        </p:nvSpPr>
        <p:spPr>
          <a:xfrm>
            <a:off x="323850" y="238539"/>
            <a:ext cx="8497092" cy="616455"/>
          </a:xfrm>
        </p:spPr>
        <p:txBody>
          <a:bodyPr/>
          <a:lstStyle/>
          <a:p>
            <a:r>
              <a:rPr lang="en-US" dirty="0">
                <a:solidFill>
                  <a:srgbClr val="002060"/>
                </a:solidFill>
              </a:rPr>
              <a:t>Refresh vs. Revocation</a:t>
            </a:r>
          </a:p>
        </p:txBody>
      </p:sp>
      <p:pic>
        <p:nvPicPr>
          <p:cNvPr id="5" name="Picture 4" descr="A screenshot of a cell phone&#10;&#10;Description automatically generated">
            <a:extLst>
              <a:ext uri="{FF2B5EF4-FFF2-40B4-BE49-F238E27FC236}">
                <a16:creationId xmlns:a16="http://schemas.microsoft.com/office/drawing/2014/main" id="{30F30D3E-FB9C-D946-85C9-741AE596A6E2}"/>
              </a:ext>
            </a:extLst>
          </p:cNvPr>
          <p:cNvPicPr>
            <a:picLocks noChangeAspect="1"/>
          </p:cNvPicPr>
          <p:nvPr/>
        </p:nvPicPr>
        <p:blipFill>
          <a:blip r:embed="rId2"/>
          <a:stretch>
            <a:fillRect/>
          </a:stretch>
        </p:blipFill>
        <p:spPr>
          <a:xfrm>
            <a:off x="318037" y="1542871"/>
            <a:ext cx="8496300" cy="4095063"/>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6022E29-B7A2-E64A-B2B8-4C3739C6D9E7}"/>
                  </a:ext>
                </a:extLst>
              </p:cNvPr>
              <p:cNvSpPr txBox="1"/>
              <p:nvPr/>
            </p:nvSpPr>
            <p:spPr>
              <a:xfrm>
                <a:off x="1516630" y="5573389"/>
                <a:ext cx="5967916" cy="646331"/>
              </a:xfrm>
              <a:prstGeom prst="rect">
                <a:avLst/>
              </a:prstGeom>
              <a:noFill/>
            </p:spPr>
            <p:txBody>
              <a:bodyPr wrap="none" rtlCol="0">
                <a:spAutoFit/>
              </a:bodyPr>
              <a:lstStyle/>
              <a:p>
                <a:pPr algn="ct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rPr>
                        <m:t>𝑅𝑒𝑓𝑟𝑒𝑠h</m:t>
                      </m:r>
                      <m:r>
                        <a:rPr lang="en-US" b="0" i="1" smtClean="0">
                          <a:latin typeface="Cambria Math" panose="02040503050406030204" pitchFamily="18" charset="0"/>
                        </a:rPr>
                        <m:t> :</m:t>
                      </m:r>
                      <m:r>
                        <a:rPr lang="en-US" b="0" i="1" smtClean="0">
                          <a:latin typeface="Cambria Math" panose="02040503050406030204" pitchFamily="18" charset="0"/>
                        </a:rPr>
                        <m:t>𝐶</m:t>
                      </m:r>
                      <m:r>
                        <a:rPr lang="en-US" b="0" i="1" smtClean="0">
                          <a:latin typeface="Cambria Math" panose="02040503050406030204" pitchFamily="18" charset="0"/>
                        </a:rPr>
                        <m:t> × </m:t>
                      </m:r>
                      <m:r>
                        <a:rPr lang="en-US" b="0" i="1" smtClean="0">
                          <a:latin typeface="Cambria Math" panose="02040503050406030204" pitchFamily="18" charset="0"/>
                          <a:ea typeface="Cambria Math" panose="02040503050406030204" pitchFamily="18" charset="0"/>
                        </a:rPr>
                        <m:t>𝑇</m:t>
                      </m:r>
                      <m:r>
                        <a:rPr lang="en-US" b="0" i="1" smtClean="0">
                          <a:latin typeface="Cambria Math" panose="02040503050406030204" pitchFamily="18" charset="0"/>
                          <a:ea typeface="Cambria Math" panose="02040503050406030204" pitchFamily="18" charset="0"/>
                        </a:rPr>
                        <m:t> →</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𝐼𝑛𝑣𝑎𝑙𝑖𝑑</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𝑆𝑡𝑖𝑙𝑙</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𝐺𝑜𝑜𝑑</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𝑁𝑒𝑤</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𝑉𝑎𝑙𝑢𝑒</m:t>
                          </m:r>
                        </m:e>
                      </m:d>
                    </m:oMath>
                  </m:oMathPara>
                </a14:m>
                <a:endParaRPr lang="en-US" dirty="0"/>
              </a:p>
              <a:p>
                <a:pPr algn="ct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rPr>
                        <m:t>𝑅𝑒𝑣𝑜𝑐𝑎𝑡𝑖𝑜𝑛</m:t>
                      </m:r>
                      <m:r>
                        <a:rPr lang="en-US" b="0" i="1" smtClean="0">
                          <a:latin typeface="Cambria Math" panose="02040503050406030204" pitchFamily="18" charset="0"/>
                        </a:rPr>
                        <m:t> :</m:t>
                      </m:r>
                      <m:r>
                        <a:rPr lang="en-US" b="0" i="1" smtClean="0">
                          <a:latin typeface="Cambria Math" panose="02040503050406030204" pitchFamily="18" charset="0"/>
                        </a:rPr>
                        <m:t>𝐶</m:t>
                      </m:r>
                      <m:r>
                        <a:rPr lang="en-US" b="0" i="1" smtClean="0">
                          <a:latin typeface="Cambria Math" panose="02040503050406030204" pitchFamily="18" charset="0"/>
                        </a:rPr>
                        <m:t> × </m:t>
                      </m:r>
                      <m:r>
                        <a:rPr lang="en-US" b="0" i="1" smtClean="0">
                          <a:latin typeface="Cambria Math" panose="02040503050406030204" pitchFamily="18" charset="0"/>
                          <a:ea typeface="Cambria Math" panose="02040503050406030204" pitchFamily="18" charset="0"/>
                        </a:rPr>
                        <m:t>𝑇</m:t>
                      </m:r>
                      <m:r>
                        <a:rPr lang="en-US" b="0" i="1" smtClean="0">
                          <a:latin typeface="Cambria Math" panose="02040503050406030204" pitchFamily="18" charset="0"/>
                          <a:ea typeface="Cambria Math" panose="02040503050406030204" pitchFamily="18" charset="0"/>
                        </a:rPr>
                        <m:t> → </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𝐼𝑛𝑣𝑎𝑙𝑖𝑑</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𝑉𝑎𝑙𝑖𝑑</m:t>
                          </m:r>
                        </m:e>
                      </m:d>
                    </m:oMath>
                  </m:oMathPara>
                </a14:m>
                <a:endParaRPr lang="en-US" dirty="0"/>
              </a:p>
            </p:txBody>
          </p:sp>
        </mc:Choice>
        <mc:Fallback xmlns="">
          <p:sp>
            <p:nvSpPr>
              <p:cNvPr id="6" name="TextBox 5">
                <a:extLst>
                  <a:ext uri="{FF2B5EF4-FFF2-40B4-BE49-F238E27FC236}">
                    <a16:creationId xmlns:a16="http://schemas.microsoft.com/office/drawing/2014/main" id="{46022E29-B7A2-E64A-B2B8-4C3739C6D9E7}"/>
                  </a:ext>
                </a:extLst>
              </p:cNvPr>
              <p:cNvSpPr txBox="1">
                <a:spLocks noRot="1" noChangeAspect="1" noMove="1" noResize="1" noEditPoints="1" noAdjustHandles="1" noChangeArrowheads="1" noChangeShapeType="1" noTextEdit="1"/>
              </p:cNvSpPr>
              <p:nvPr/>
            </p:nvSpPr>
            <p:spPr>
              <a:xfrm>
                <a:off x="1516630" y="5573389"/>
                <a:ext cx="5967916" cy="646331"/>
              </a:xfrm>
              <a:prstGeom prst="rect">
                <a:avLst/>
              </a:prstGeom>
              <a:blipFill>
                <a:blip r:embed="rId3"/>
                <a:stretch>
                  <a:fillRect b="-7692"/>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E51346A5-112E-4A42-86E3-414C14E16F37}"/>
              </a:ext>
            </a:extLst>
          </p:cNvPr>
          <p:cNvSpPr txBox="1"/>
          <p:nvPr/>
        </p:nvSpPr>
        <p:spPr>
          <a:xfrm>
            <a:off x="704334" y="1184518"/>
            <a:ext cx="4015947" cy="70788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just"/>
            <a:r>
              <a:rPr lang="en-US" sz="2000" dirty="0">
                <a:solidFill>
                  <a:srgbClr val="002060"/>
                </a:solidFill>
              </a:rPr>
              <a:t>Pioneered by Lee-</a:t>
            </a:r>
            <a:r>
              <a:rPr lang="en-US" sz="2000" dirty="0" err="1">
                <a:solidFill>
                  <a:srgbClr val="002060"/>
                </a:solidFill>
              </a:rPr>
              <a:t>Winslett</a:t>
            </a:r>
            <a:r>
              <a:rPr lang="en-US" sz="2000" dirty="0">
                <a:solidFill>
                  <a:srgbClr val="002060"/>
                </a:solidFill>
              </a:rPr>
              <a:t> in Trust Negotiation Systems [CCS’06]</a:t>
            </a:r>
          </a:p>
        </p:txBody>
      </p:sp>
      <p:sp>
        <p:nvSpPr>
          <p:cNvPr id="10" name="TextBox 9">
            <a:extLst>
              <a:ext uri="{FF2B5EF4-FFF2-40B4-BE49-F238E27FC236}">
                <a16:creationId xmlns:a16="http://schemas.microsoft.com/office/drawing/2014/main" id="{00D11463-9541-614C-B16E-325D7A6A38C3}"/>
              </a:ext>
            </a:extLst>
          </p:cNvPr>
          <p:cNvSpPr txBox="1"/>
          <p:nvPr/>
        </p:nvSpPr>
        <p:spPr>
          <a:xfrm>
            <a:off x="5708822" y="1184518"/>
            <a:ext cx="1679412" cy="40011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just"/>
            <a:r>
              <a:rPr lang="en-US" sz="2000" dirty="0">
                <a:solidFill>
                  <a:srgbClr val="002060"/>
                </a:solidFill>
              </a:rPr>
              <a:t>Our Approach</a:t>
            </a:r>
          </a:p>
        </p:txBody>
      </p:sp>
    </p:spTree>
    <p:extLst>
      <p:ext uri="{BB962C8B-B14F-4D97-AF65-F5344CB8AC3E}">
        <p14:creationId xmlns:p14="http://schemas.microsoft.com/office/powerpoint/2010/main" val="3073915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02EA5-32A0-F149-A459-8D6F37D7E536}"/>
              </a:ext>
            </a:extLst>
          </p:cNvPr>
          <p:cNvSpPr>
            <a:spLocks noGrp="1"/>
          </p:cNvSpPr>
          <p:nvPr>
            <p:ph type="title" idx="4294967295"/>
          </p:nvPr>
        </p:nvSpPr>
        <p:spPr>
          <a:xfrm>
            <a:off x="323850" y="238539"/>
            <a:ext cx="8497092" cy="616455"/>
          </a:xfrm>
        </p:spPr>
        <p:txBody>
          <a:bodyPr/>
          <a:lstStyle/>
          <a:p>
            <a:pPr algn="ctr"/>
            <a:r>
              <a:rPr lang="en-US" dirty="0">
                <a:solidFill>
                  <a:srgbClr val="002060"/>
                </a:solidFill>
              </a:rPr>
              <a:t>Preliminaries</a:t>
            </a:r>
          </a:p>
        </p:txBody>
      </p:sp>
      <p:sp>
        <p:nvSpPr>
          <p:cNvPr id="3" name="Text Placeholder 2">
            <a:extLst>
              <a:ext uri="{FF2B5EF4-FFF2-40B4-BE49-F238E27FC236}">
                <a16:creationId xmlns:a16="http://schemas.microsoft.com/office/drawing/2014/main" id="{02F8C447-ED2E-C34A-80DA-5F8A496684A3}"/>
              </a:ext>
            </a:extLst>
          </p:cNvPr>
          <p:cNvSpPr>
            <a:spLocks noGrp="1"/>
          </p:cNvSpPr>
          <p:nvPr>
            <p:ph type="body" sz="quarter" idx="4294967295"/>
          </p:nvPr>
        </p:nvSpPr>
        <p:spPr>
          <a:xfrm>
            <a:off x="323850" y="1187503"/>
            <a:ext cx="8496300" cy="4465152"/>
          </a:xfrm>
        </p:spPr>
        <p:txBody>
          <a:bodyPr/>
          <a:lstStyle/>
          <a:p>
            <a:pPr marL="342900" indent="-342900">
              <a:buFont typeface="Arial" panose="020B0604020202020204" pitchFamily="34" charset="0"/>
              <a:buChar char="•"/>
            </a:pPr>
            <a:r>
              <a:rPr lang="en-US" dirty="0"/>
              <a:t>Table of Symbols used during presentation:</a:t>
            </a:r>
          </a:p>
        </p:txBody>
      </p:sp>
      <mc:AlternateContent xmlns:mc="http://schemas.openxmlformats.org/markup-compatibility/2006" xmlns:a14="http://schemas.microsoft.com/office/drawing/2010/main">
        <mc:Choice Requires="a14">
          <p:graphicFrame>
            <p:nvGraphicFramePr>
              <p:cNvPr id="8" name="Table 7">
                <a:extLst>
                  <a:ext uri="{FF2B5EF4-FFF2-40B4-BE49-F238E27FC236}">
                    <a16:creationId xmlns:a16="http://schemas.microsoft.com/office/drawing/2014/main" id="{2211E100-9FFC-9D4A-9C96-DCB257B079ED}"/>
                  </a:ext>
                </a:extLst>
              </p:cNvPr>
              <p:cNvGraphicFramePr>
                <a:graphicFrameLocks noGrp="1"/>
              </p:cNvGraphicFramePr>
              <p:nvPr>
                <p:extLst>
                  <p:ext uri="{D42A27DB-BD31-4B8C-83A1-F6EECF244321}">
                    <p14:modId xmlns:p14="http://schemas.microsoft.com/office/powerpoint/2010/main" val="207410842"/>
                  </p:ext>
                </p:extLst>
              </p:nvPr>
            </p:nvGraphicFramePr>
            <p:xfrm>
              <a:off x="665018" y="1836390"/>
              <a:ext cx="7873340" cy="3408046"/>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1165834652"/>
                        </a:ext>
                      </a:extLst>
                    </a:gridCol>
                    <a:gridCol w="6044540">
                      <a:extLst>
                        <a:ext uri="{9D8B030D-6E8A-4147-A177-3AD203B41FA5}">
                          <a16:colId xmlns:a16="http://schemas.microsoft.com/office/drawing/2014/main" val="2901206224"/>
                        </a:ext>
                      </a:extLst>
                    </a:gridCol>
                  </a:tblGrid>
                  <a:tr h="370840">
                    <a:tc>
                      <a:txBody>
                        <a:bodyPr/>
                        <a:lstStyle/>
                        <a:p>
                          <a:r>
                            <a:rPr lang="en-US" dirty="0"/>
                            <a:t>Symbol</a:t>
                          </a:r>
                        </a:p>
                      </a:txBody>
                      <a:tcPr/>
                    </a:tc>
                    <a:tc>
                      <a:txBody>
                        <a:bodyPr/>
                        <a:lstStyle/>
                        <a:p>
                          <a:r>
                            <a:rPr lang="en-US" dirty="0"/>
                            <a:t>Meaning</a:t>
                          </a:r>
                        </a:p>
                      </a:txBody>
                      <a:tcPr/>
                    </a:tc>
                    <a:extLst>
                      <a:ext uri="{0D108BD9-81ED-4DB2-BD59-A6C34878D82A}">
                        <a16:rowId xmlns:a16="http://schemas.microsoft.com/office/drawing/2014/main" val="2550261552"/>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𝑡</m:t>
                                    </m:r>
                                  </m:e>
                                  <m:sub>
                                    <m:r>
                                      <a:rPr lang="en-US" sz="1800" b="0" i="1" smtClean="0">
                                        <a:latin typeface="Cambria Math" panose="02040503050406030204" pitchFamily="18" charset="0"/>
                                      </a:rPr>
                                      <m:t>𝑟𝑒𝑞</m:t>
                                    </m:r>
                                  </m:sub>
                                </m:sSub>
                              </m:oMath>
                            </m:oMathPara>
                          </a14:m>
                          <a:endParaRPr lang="en-US" sz="1800" dirty="0"/>
                        </a:p>
                      </a:txBody>
                      <a:tcPr/>
                    </a:tc>
                    <a:tc>
                      <a:txBody>
                        <a:bodyPr/>
                        <a:lstStyle/>
                        <a:p>
                          <a:r>
                            <a:rPr lang="en-US" sz="1800" dirty="0"/>
                            <a:t>request time</a:t>
                          </a:r>
                        </a:p>
                      </a:txBody>
                      <a:tcPr/>
                    </a:tc>
                    <a:extLst>
                      <a:ext uri="{0D108BD9-81ED-4DB2-BD59-A6C34878D82A}">
                        <a16:rowId xmlns:a16="http://schemas.microsoft.com/office/drawing/2014/main" val="386406407"/>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𝑡</m:t>
                                    </m:r>
                                  </m:e>
                                  <m:sub>
                                    <m:r>
                                      <a:rPr lang="en-US" sz="1800" b="0" i="1" smtClean="0">
                                        <a:latin typeface="Cambria Math" panose="02040503050406030204" pitchFamily="18" charset="0"/>
                                      </a:rPr>
                                      <m:t>𝑑</m:t>
                                    </m:r>
                                  </m:sub>
                                </m:sSub>
                              </m:oMath>
                            </m:oMathPara>
                          </a14:m>
                          <a:endParaRPr lang="en-US" sz="1800" dirty="0"/>
                        </a:p>
                      </a:txBody>
                      <a:tcPr/>
                    </a:tc>
                    <a:tc>
                      <a:txBody>
                        <a:bodyPr/>
                        <a:lstStyle/>
                        <a:p>
                          <a:r>
                            <a:rPr lang="en-US" sz="1800" dirty="0"/>
                            <a:t>decision time</a:t>
                          </a:r>
                        </a:p>
                      </a:txBody>
                      <a:tcPr/>
                    </a:tc>
                    <a:extLst>
                      <a:ext uri="{0D108BD9-81ED-4DB2-BD59-A6C34878D82A}">
                        <a16:rowId xmlns:a16="http://schemas.microsoft.com/office/drawing/2014/main" val="4199544905"/>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𝑐</m:t>
                                    </m:r>
                                  </m:e>
                                  <m:sub>
                                    <m:r>
                                      <a:rPr lang="en-US" sz="1800" b="0" i="1" smtClean="0">
                                        <a:latin typeface="Cambria Math" panose="02040503050406030204" pitchFamily="18" charset="0"/>
                                      </a:rPr>
                                      <m:t>𝑖</m:t>
                                    </m:r>
                                  </m:sub>
                                </m:sSub>
                              </m:oMath>
                            </m:oMathPara>
                          </a14:m>
                          <a:endParaRPr lang="en-US" sz="1800" dirty="0"/>
                        </a:p>
                      </a:txBody>
                      <a:tcPr/>
                    </a:tc>
                    <a:tc>
                      <a:txBody>
                        <a:bodyPr/>
                        <a:lstStyle/>
                        <a:p>
                          <a:r>
                            <a:rPr lang="en-US" sz="1800" dirty="0" err="1"/>
                            <a:t>i-th</a:t>
                          </a:r>
                          <a:r>
                            <a:rPr lang="en-US" sz="1800" dirty="0"/>
                            <a:t> credential</a:t>
                          </a:r>
                        </a:p>
                      </a:txBody>
                      <a:tcPr/>
                    </a:tc>
                    <a:extLst>
                      <a:ext uri="{0D108BD9-81ED-4DB2-BD59-A6C34878D82A}">
                        <a16:rowId xmlns:a16="http://schemas.microsoft.com/office/drawing/2014/main" val="1958649098"/>
                      </a:ext>
                    </a:extLst>
                  </a:tr>
                  <a:tr h="370840">
                    <a:tc>
                      <a:txBody>
                        <a:bodyPr/>
                        <a:lstStyle/>
                        <a:p>
                          <a:pPr/>
                          <a14:m>
                            <m:oMathPara xmlns:m="http://schemas.openxmlformats.org/officeDocument/2006/math">
                              <m:oMathParaPr>
                                <m:jc m:val="centerGroup"/>
                              </m:oMathParaPr>
                              <m:oMath xmlns:m="http://schemas.openxmlformats.org/officeDocument/2006/math">
                                <m:sSubSup>
                                  <m:sSubSupPr>
                                    <m:ctrlPr>
                                      <a:rPr lang="en-US" sz="1800" i="1" smtClean="0">
                                        <a:latin typeface="Cambria Math" panose="02040503050406030204" pitchFamily="18" charset="0"/>
                                      </a:rPr>
                                    </m:ctrlPr>
                                  </m:sSubSupPr>
                                  <m:e>
                                    <m:r>
                                      <a:rPr lang="en-US" sz="1800" b="0" i="1" smtClean="0">
                                        <a:latin typeface="Cambria Math" panose="02040503050406030204" pitchFamily="18" charset="0"/>
                                      </a:rPr>
                                      <m:t>𝑡</m:t>
                                    </m:r>
                                  </m:e>
                                  <m:sub>
                                    <m:r>
                                      <a:rPr lang="en-US" sz="1800" b="0" i="1" smtClean="0">
                                        <a:latin typeface="Cambria Math" panose="02040503050406030204" pitchFamily="18" charset="0"/>
                                      </a:rPr>
                                      <m:t>𝑟𝑒𝑣𝑜𝑐</m:t>
                                    </m:r>
                                  </m:sub>
                                  <m:sup>
                                    <m:r>
                                      <a:rPr lang="en-US" sz="1800" b="0" i="1" smtClean="0">
                                        <a:latin typeface="Cambria Math" panose="02040503050406030204" pitchFamily="18" charset="0"/>
                                      </a:rPr>
                                      <m:t>𝑖</m:t>
                                    </m:r>
                                  </m:sup>
                                </m:sSubSup>
                              </m:oMath>
                            </m:oMathPara>
                          </a14:m>
                          <a:endParaRPr lang="en-US" sz="18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actual revocation time of c</a:t>
                          </a:r>
                          <a:r>
                            <a:rPr lang="en-US" sz="1800" kern="1200" baseline="-25000" dirty="0">
                              <a:solidFill>
                                <a:schemeClr val="dk1"/>
                              </a:solidFill>
                              <a:effectLst/>
                              <a:latin typeface="+mn-lt"/>
                              <a:ea typeface="+mn-ea"/>
                              <a:cs typeface="+mn-cs"/>
                            </a:rPr>
                            <a:t>i</a:t>
                          </a:r>
                          <a:r>
                            <a:rPr lang="en-US" sz="1800" kern="1200" dirty="0">
                              <a:solidFill>
                                <a:schemeClr val="dk1"/>
                              </a:solidFill>
                              <a:effectLst/>
                              <a:latin typeface="+mn-lt"/>
                              <a:ea typeface="+mn-ea"/>
                              <a:cs typeface="+mn-cs"/>
                            </a:rPr>
                            <a:t> (the AA always knows this time)</a:t>
                          </a:r>
                        </a:p>
                      </a:txBody>
                      <a:tcPr/>
                    </a:tc>
                    <a:extLst>
                      <a:ext uri="{0D108BD9-81ED-4DB2-BD59-A6C34878D82A}">
                        <a16:rowId xmlns:a16="http://schemas.microsoft.com/office/drawing/2014/main" val="3094362687"/>
                      </a:ext>
                    </a:extLst>
                  </a:tr>
                  <a:tr h="370840">
                    <a:tc>
                      <a:txBody>
                        <a:bodyPr/>
                        <a:lstStyle/>
                        <a:p>
                          <a:pPr/>
                          <a14:m>
                            <m:oMathPara xmlns:m="http://schemas.openxmlformats.org/officeDocument/2006/math">
                              <m:oMathParaPr>
                                <m:jc m:val="centerGroup"/>
                              </m:oMathParaPr>
                              <m:oMath xmlns:m="http://schemas.openxmlformats.org/officeDocument/2006/math">
                                <m:sSubSup>
                                  <m:sSubSupPr>
                                    <m:ctrlPr>
                                      <a:rPr lang="en-US" sz="1800" i="1" smtClean="0">
                                        <a:latin typeface="Cambria Math" panose="02040503050406030204" pitchFamily="18" charset="0"/>
                                      </a:rPr>
                                    </m:ctrlPr>
                                  </m:sSubSupPr>
                                  <m:e>
                                    <m:r>
                                      <a:rPr lang="en-US" sz="1800" b="0" i="1" smtClean="0">
                                        <a:latin typeface="Cambria Math" panose="02040503050406030204" pitchFamily="18" charset="0"/>
                                      </a:rPr>
                                      <m:t>𝑡</m:t>
                                    </m:r>
                                  </m:e>
                                  <m:sub>
                                    <m:r>
                                      <a:rPr lang="en-US" sz="1800" b="0" i="1" smtClean="0">
                                        <a:latin typeface="Cambria Math" panose="02040503050406030204" pitchFamily="18" charset="0"/>
                                      </a:rPr>
                                      <m:t>𝑟𝑒𝑓</m:t>
                                    </m:r>
                                    <m:r>
                                      <a:rPr lang="en-US" sz="1800" b="0" i="1" smtClean="0">
                                        <a:latin typeface="Cambria Math" panose="02040503050406030204" pitchFamily="18" charset="0"/>
                                      </a:rPr>
                                      <m:t>,</m:t>
                                    </m:r>
                                    <m:r>
                                      <a:rPr lang="en-US" sz="1800" b="0" i="1" smtClean="0">
                                        <a:latin typeface="Cambria Math" panose="02040503050406030204" pitchFamily="18" charset="0"/>
                                      </a:rPr>
                                      <m:t>𝑘</m:t>
                                    </m:r>
                                  </m:sub>
                                  <m:sup>
                                    <m:r>
                                      <a:rPr lang="en-US" sz="1800" b="0" i="1" smtClean="0">
                                        <a:latin typeface="Cambria Math" panose="02040503050406030204" pitchFamily="18" charset="0"/>
                                      </a:rPr>
                                      <m:t>𝑖</m:t>
                                    </m:r>
                                  </m:sup>
                                </m:sSubSup>
                              </m:oMath>
                            </m:oMathPara>
                          </a14:m>
                          <a:endParaRPr lang="en-US" sz="18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time of k-</a:t>
                          </a:r>
                          <a:r>
                            <a:rPr lang="en-US" sz="1800" kern="1200" dirty="0" err="1">
                              <a:solidFill>
                                <a:schemeClr val="dk1"/>
                              </a:solidFill>
                              <a:effectLst/>
                              <a:latin typeface="+mn-lt"/>
                              <a:ea typeface="+mn-ea"/>
                              <a:cs typeface="+mn-cs"/>
                            </a:rPr>
                            <a:t>th</a:t>
                          </a:r>
                          <a:r>
                            <a:rPr lang="en-US" sz="1800" kern="1200" dirty="0">
                              <a:solidFill>
                                <a:schemeClr val="dk1"/>
                              </a:solidFill>
                              <a:effectLst/>
                              <a:latin typeface="+mn-lt"/>
                              <a:ea typeface="+mn-ea"/>
                              <a:cs typeface="+mn-cs"/>
                            </a:rPr>
                            <a:t> refresh of c</a:t>
                          </a:r>
                          <a:r>
                            <a:rPr lang="en-US" sz="1800" kern="1200" baseline="-25000" dirty="0">
                              <a:solidFill>
                                <a:schemeClr val="dk1"/>
                              </a:solidFill>
                              <a:effectLst/>
                              <a:latin typeface="+mn-lt"/>
                              <a:ea typeface="+mn-ea"/>
                              <a:cs typeface="+mn-cs"/>
                            </a:rPr>
                            <a:t>i</a:t>
                          </a:r>
                        </a:p>
                      </a:txBody>
                      <a:tcPr/>
                    </a:tc>
                    <a:extLst>
                      <a:ext uri="{0D108BD9-81ED-4DB2-BD59-A6C34878D82A}">
                        <a16:rowId xmlns:a16="http://schemas.microsoft.com/office/drawing/2014/main" val="868612778"/>
                      </a:ext>
                    </a:extLst>
                  </a:tr>
                  <a:tr h="370840">
                    <a:tc>
                      <a:txBody>
                        <a:bodyPr/>
                        <a:lstStyle/>
                        <a:p>
                          <a:pPr/>
                          <a14:m>
                            <m:oMathPara xmlns:m="http://schemas.openxmlformats.org/officeDocument/2006/math">
                              <m:oMathParaPr>
                                <m:jc m:val="centerGroup"/>
                              </m:oMathParaPr>
                              <m:oMath xmlns:m="http://schemas.openxmlformats.org/officeDocument/2006/math">
                                <m:sSubSup>
                                  <m:sSubSupPr>
                                    <m:ctrlPr>
                                      <a:rPr lang="en-US" sz="1400" i="1" smtClean="0">
                                        <a:latin typeface="Cambria Math" panose="02040503050406030204" pitchFamily="18" charset="0"/>
                                      </a:rPr>
                                    </m:ctrlPr>
                                  </m:sSubSupPr>
                                  <m:e>
                                    <m:r>
                                      <a:rPr lang="en-US" sz="1400" b="0" i="1" smtClean="0">
                                        <a:latin typeface="Cambria Math" panose="02040503050406030204" pitchFamily="18" charset="0"/>
                                      </a:rPr>
                                      <m:t>𝑡</m:t>
                                    </m:r>
                                  </m:e>
                                  <m:sub>
                                    <m:r>
                                      <a:rPr lang="en-US" sz="1400" b="0" i="1" smtClean="0">
                                        <a:latin typeface="Cambria Math" panose="02040503050406030204" pitchFamily="18" charset="0"/>
                                      </a:rPr>
                                      <m:t>𝑠𝑡𝑎𝑟𝑡</m:t>
                                    </m:r>
                                    <m:r>
                                      <a:rPr lang="en-US" sz="1400" b="0" i="1" smtClean="0">
                                        <a:latin typeface="Cambria Math" panose="02040503050406030204" pitchFamily="18" charset="0"/>
                                      </a:rPr>
                                      <m:t>,</m:t>
                                    </m:r>
                                    <m:r>
                                      <a:rPr lang="en-US" sz="1400" b="0" i="1" smtClean="0">
                                        <a:latin typeface="Cambria Math" panose="02040503050406030204" pitchFamily="18" charset="0"/>
                                      </a:rPr>
                                      <m:t>𝑘</m:t>
                                    </m:r>
                                  </m:sub>
                                  <m:sup>
                                    <m:r>
                                      <a:rPr lang="en-US" sz="1400" b="0" i="1" smtClean="0">
                                        <a:latin typeface="Cambria Math" panose="02040503050406030204" pitchFamily="18" charset="0"/>
                                      </a:rPr>
                                      <m:t>𝑖</m:t>
                                    </m:r>
                                  </m:sup>
                                </m:sSubSup>
                              </m:oMath>
                            </m:oMathPara>
                          </a14:m>
                          <a:endParaRPr lang="en-US"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attribute start time of c</a:t>
                          </a:r>
                          <a:r>
                            <a:rPr lang="en-US" sz="1800" kern="1200" baseline="-25000" dirty="0">
                              <a:solidFill>
                                <a:schemeClr val="dk1"/>
                              </a:solidFill>
                              <a:effectLst/>
                              <a:latin typeface="+mn-lt"/>
                              <a:ea typeface="+mn-ea"/>
                              <a:cs typeface="+mn-cs"/>
                            </a:rPr>
                            <a:t>i</a:t>
                          </a:r>
                          <a:r>
                            <a:rPr lang="en-US" sz="1800" kern="1200" dirty="0">
                              <a:solidFill>
                                <a:schemeClr val="dk1"/>
                              </a:solidFill>
                              <a:effectLst/>
                              <a:latin typeface="+mn-lt"/>
                              <a:ea typeface="+mn-ea"/>
                              <a:cs typeface="+mn-cs"/>
                            </a:rPr>
                            <a:t> after k-</a:t>
                          </a:r>
                          <a:r>
                            <a:rPr lang="en-US" sz="1800" kern="1200" dirty="0" err="1">
                              <a:solidFill>
                                <a:schemeClr val="dk1"/>
                              </a:solidFill>
                              <a:effectLst/>
                              <a:latin typeface="+mn-lt"/>
                              <a:ea typeface="+mn-ea"/>
                              <a:cs typeface="+mn-cs"/>
                            </a:rPr>
                            <a:t>th</a:t>
                          </a:r>
                          <a:r>
                            <a:rPr lang="en-US" sz="1800" kern="1200" dirty="0">
                              <a:solidFill>
                                <a:schemeClr val="dk1"/>
                              </a:solidFill>
                              <a:effectLst/>
                              <a:latin typeface="+mn-lt"/>
                              <a:ea typeface="+mn-ea"/>
                              <a:cs typeface="+mn-cs"/>
                            </a:rPr>
                            <a:t> refresh</a:t>
                          </a:r>
                        </a:p>
                      </a:txBody>
                      <a:tcPr/>
                    </a:tc>
                    <a:extLst>
                      <a:ext uri="{0D108BD9-81ED-4DB2-BD59-A6C34878D82A}">
                        <a16:rowId xmlns:a16="http://schemas.microsoft.com/office/drawing/2014/main" val="3067029243"/>
                      </a:ext>
                    </a:extLst>
                  </a:tr>
                  <a:tr h="370840">
                    <a:tc>
                      <a:txBody>
                        <a:bodyPr/>
                        <a:lstStyle/>
                        <a:p>
                          <a:pPr/>
                          <a14:m>
                            <m:oMathPara xmlns:m="http://schemas.openxmlformats.org/officeDocument/2006/math">
                              <m:oMathParaPr>
                                <m:jc m:val="centerGroup"/>
                              </m:oMathParaPr>
                              <m:oMath xmlns:m="http://schemas.openxmlformats.org/officeDocument/2006/math">
                                <m:sSubSup>
                                  <m:sSubSupPr>
                                    <m:ctrlPr>
                                      <a:rPr lang="en-US" sz="1400" i="1" smtClean="0">
                                        <a:latin typeface="Cambria Math" panose="02040503050406030204" pitchFamily="18" charset="0"/>
                                      </a:rPr>
                                    </m:ctrlPr>
                                  </m:sSubSupPr>
                                  <m:e>
                                    <m:r>
                                      <a:rPr lang="en-US" sz="1400" b="0" i="1" smtClean="0">
                                        <a:latin typeface="Cambria Math" panose="02040503050406030204" pitchFamily="18" charset="0"/>
                                      </a:rPr>
                                      <m:t>𝑡</m:t>
                                    </m:r>
                                  </m:e>
                                  <m:sub>
                                    <m:r>
                                      <a:rPr lang="en-US" sz="1400" b="0" i="1" smtClean="0">
                                        <a:latin typeface="Cambria Math" panose="02040503050406030204" pitchFamily="18" charset="0"/>
                                      </a:rPr>
                                      <m:t>𝑒𝑛𝑑</m:t>
                                    </m:r>
                                    <m:r>
                                      <a:rPr lang="en-US" sz="1400" b="0" i="1" smtClean="0">
                                        <a:latin typeface="Cambria Math" panose="02040503050406030204" pitchFamily="18" charset="0"/>
                                      </a:rPr>
                                      <m:t>,</m:t>
                                    </m:r>
                                    <m:r>
                                      <a:rPr lang="en-US" sz="1400" b="0" i="1" smtClean="0">
                                        <a:latin typeface="Cambria Math" panose="02040503050406030204" pitchFamily="18" charset="0"/>
                                      </a:rPr>
                                      <m:t>𝑘</m:t>
                                    </m:r>
                                  </m:sub>
                                  <m:sup>
                                    <m:r>
                                      <a:rPr lang="en-US" sz="1400" b="0" i="1" smtClean="0">
                                        <a:latin typeface="Cambria Math" panose="02040503050406030204" pitchFamily="18" charset="0"/>
                                      </a:rPr>
                                      <m:t>𝑖</m:t>
                                    </m:r>
                                  </m:sup>
                                </m:sSubSup>
                              </m:oMath>
                            </m:oMathPara>
                          </a14:m>
                          <a:endParaRPr lang="en-US"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attribute expiration time of ci after k-</a:t>
                          </a:r>
                          <a:r>
                            <a:rPr lang="en-US" sz="1800" kern="1200" dirty="0" err="1">
                              <a:solidFill>
                                <a:schemeClr val="dk1"/>
                              </a:solidFill>
                              <a:effectLst/>
                              <a:latin typeface="+mn-lt"/>
                              <a:ea typeface="+mn-ea"/>
                              <a:cs typeface="+mn-cs"/>
                            </a:rPr>
                            <a:t>th</a:t>
                          </a:r>
                          <a:r>
                            <a:rPr lang="en-US" sz="1800" kern="1200" dirty="0">
                              <a:solidFill>
                                <a:schemeClr val="dk1"/>
                              </a:solidFill>
                              <a:effectLst/>
                              <a:latin typeface="+mn-lt"/>
                              <a:ea typeface="+mn-ea"/>
                              <a:cs typeface="+mn-cs"/>
                            </a:rPr>
                            <a:t> refresh</a:t>
                          </a:r>
                        </a:p>
                      </a:txBody>
                      <a:tcPr/>
                    </a:tc>
                    <a:extLst>
                      <a:ext uri="{0D108BD9-81ED-4DB2-BD59-A6C34878D82A}">
                        <a16:rowId xmlns:a16="http://schemas.microsoft.com/office/drawing/2014/main" val="3838022521"/>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𝑘𝑚𝑎𝑥</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m:oMathPara>
                          </a14:m>
                          <a:endParaRPr lang="en-US"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latest refresh of c</a:t>
                          </a:r>
                          <a:r>
                            <a:rPr lang="en-US" sz="1800" kern="1200" baseline="-25000" dirty="0">
                              <a:solidFill>
                                <a:schemeClr val="dk1"/>
                              </a:solidFill>
                              <a:effectLst/>
                              <a:latin typeface="+mn-lt"/>
                              <a:ea typeface="+mn-ea"/>
                              <a:cs typeface="+mn-cs"/>
                            </a:rPr>
                            <a:t>i</a:t>
                          </a:r>
                          <a:r>
                            <a:rPr lang="en-US" sz="1800" kern="1200" dirty="0">
                              <a:solidFill>
                                <a:schemeClr val="dk1"/>
                              </a:solidFill>
                              <a:effectLst/>
                              <a:latin typeface="+mn-lt"/>
                              <a:ea typeface="+mn-ea"/>
                              <a:cs typeface="+mn-cs"/>
                            </a:rPr>
                            <a:t> before time t (c</a:t>
                          </a:r>
                          <a:r>
                            <a:rPr lang="en-US" sz="1800" kern="1200" baseline="-25000" dirty="0">
                              <a:solidFill>
                                <a:schemeClr val="dk1"/>
                              </a:solidFill>
                              <a:effectLst/>
                              <a:latin typeface="+mn-lt"/>
                              <a:ea typeface="+mn-ea"/>
                              <a:cs typeface="+mn-cs"/>
                            </a:rPr>
                            <a:t>i</a:t>
                          </a:r>
                          <a:r>
                            <a:rPr lang="en-US" sz="1800" kern="1200" dirty="0">
                              <a:solidFill>
                                <a:schemeClr val="dk1"/>
                              </a:solidFill>
                              <a:effectLst/>
                              <a:latin typeface="+mn-lt"/>
                              <a:ea typeface="+mn-ea"/>
                              <a:cs typeface="+mn-cs"/>
                            </a:rPr>
                            <a:t> is determined by context)</a:t>
                          </a:r>
                        </a:p>
                      </a:txBody>
                      <a:tcPr/>
                    </a:tc>
                    <a:extLst>
                      <a:ext uri="{0D108BD9-81ED-4DB2-BD59-A6C34878D82A}">
                        <a16:rowId xmlns:a16="http://schemas.microsoft.com/office/drawing/2014/main" val="244882589"/>
                      </a:ext>
                    </a:extLst>
                  </a:tr>
                </a:tbl>
              </a:graphicData>
            </a:graphic>
          </p:graphicFrame>
        </mc:Choice>
        <mc:Fallback xmlns="">
          <p:graphicFrame>
            <p:nvGraphicFramePr>
              <p:cNvPr id="8" name="Table 7">
                <a:extLst>
                  <a:ext uri="{FF2B5EF4-FFF2-40B4-BE49-F238E27FC236}">
                    <a16:creationId xmlns:a16="http://schemas.microsoft.com/office/drawing/2014/main" id="{2211E100-9FFC-9D4A-9C96-DCB257B079ED}"/>
                  </a:ext>
                </a:extLst>
              </p:cNvPr>
              <p:cNvGraphicFramePr>
                <a:graphicFrameLocks noGrp="1"/>
              </p:cNvGraphicFramePr>
              <p:nvPr>
                <p:extLst>
                  <p:ext uri="{D42A27DB-BD31-4B8C-83A1-F6EECF244321}">
                    <p14:modId xmlns:p14="http://schemas.microsoft.com/office/powerpoint/2010/main" val="207410842"/>
                  </p:ext>
                </p:extLst>
              </p:nvPr>
            </p:nvGraphicFramePr>
            <p:xfrm>
              <a:off x="665018" y="1836390"/>
              <a:ext cx="7873340" cy="3408046"/>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1165834652"/>
                        </a:ext>
                      </a:extLst>
                    </a:gridCol>
                    <a:gridCol w="6044540">
                      <a:extLst>
                        <a:ext uri="{9D8B030D-6E8A-4147-A177-3AD203B41FA5}">
                          <a16:colId xmlns:a16="http://schemas.microsoft.com/office/drawing/2014/main" val="2901206224"/>
                        </a:ext>
                      </a:extLst>
                    </a:gridCol>
                  </a:tblGrid>
                  <a:tr h="370840">
                    <a:tc>
                      <a:txBody>
                        <a:bodyPr/>
                        <a:lstStyle/>
                        <a:p>
                          <a:r>
                            <a:rPr lang="en-US" dirty="0"/>
                            <a:t>Symbol</a:t>
                          </a:r>
                        </a:p>
                      </a:txBody>
                      <a:tcPr/>
                    </a:tc>
                    <a:tc>
                      <a:txBody>
                        <a:bodyPr/>
                        <a:lstStyle/>
                        <a:p>
                          <a:r>
                            <a:rPr lang="en-US" dirty="0"/>
                            <a:t>Meaning</a:t>
                          </a:r>
                        </a:p>
                      </a:txBody>
                      <a:tcPr/>
                    </a:tc>
                    <a:extLst>
                      <a:ext uri="{0D108BD9-81ED-4DB2-BD59-A6C34878D82A}">
                        <a16:rowId xmlns:a16="http://schemas.microsoft.com/office/drawing/2014/main" val="2550261552"/>
                      </a:ext>
                    </a:extLst>
                  </a:tr>
                  <a:tr h="386969">
                    <a:tc>
                      <a:txBody>
                        <a:bodyPr/>
                        <a:lstStyle/>
                        <a:p>
                          <a:endParaRPr lang="en-US"/>
                        </a:p>
                      </a:txBody>
                      <a:tcPr>
                        <a:blipFill>
                          <a:blip r:embed="rId2"/>
                          <a:stretch>
                            <a:fillRect l="-694" t="-93548" r="-331944" b="-696774"/>
                          </a:stretch>
                        </a:blipFill>
                      </a:tcPr>
                    </a:tc>
                    <a:tc>
                      <a:txBody>
                        <a:bodyPr/>
                        <a:lstStyle/>
                        <a:p>
                          <a:r>
                            <a:rPr lang="en-US" sz="1800" dirty="0"/>
                            <a:t>request time</a:t>
                          </a:r>
                        </a:p>
                      </a:txBody>
                      <a:tcPr/>
                    </a:tc>
                    <a:extLst>
                      <a:ext uri="{0D108BD9-81ED-4DB2-BD59-A6C34878D82A}">
                        <a16:rowId xmlns:a16="http://schemas.microsoft.com/office/drawing/2014/main" val="386406407"/>
                      </a:ext>
                    </a:extLst>
                  </a:tr>
                  <a:tr h="370840">
                    <a:tc>
                      <a:txBody>
                        <a:bodyPr/>
                        <a:lstStyle/>
                        <a:p>
                          <a:endParaRPr lang="en-US"/>
                        </a:p>
                      </a:txBody>
                      <a:tcPr>
                        <a:blipFill>
                          <a:blip r:embed="rId2"/>
                          <a:stretch>
                            <a:fillRect l="-694" t="-206897" r="-331944" b="-644828"/>
                          </a:stretch>
                        </a:blipFill>
                      </a:tcPr>
                    </a:tc>
                    <a:tc>
                      <a:txBody>
                        <a:bodyPr/>
                        <a:lstStyle/>
                        <a:p>
                          <a:r>
                            <a:rPr lang="en-US" sz="1800" dirty="0"/>
                            <a:t>decision time</a:t>
                          </a:r>
                        </a:p>
                      </a:txBody>
                      <a:tcPr/>
                    </a:tc>
                    <a:extLst>
                      <a:ext uri="{0D108BD9-81ED-4DB2-BD59-A6C34878D82A}">
                        <a16:rowId xmlns:a16="http://schemas.microsoft.com/office/drawing/2014/main" val="4199544905"/>
                      </a:ext>
                    </a:extLst>
                  </a:tr>
                  <a:tr h="370840">
                    <a:tc>
                      <a:txBody>
                        <a:bodyPr/>
                        <a:lstStyle/>
                        <a:p>
                          <a:endParaRPr lang="en-US"/>
                        </a:p>
                      </a:txBody>
                      <a:tcPr>
                        <a:blipFill>
                          <a:blip r:embed="rId2"/>
                          <a:stretch>
                            <a:fillRect l="-694" t="-306897" r="-331944" b="-544828"/>
                          </a:stretch>
                        </a:blipFill>
                      </a:tcPr>
                    </a:tc>
                    <a:tc>
                      <a:txBody>
                        <a:bodyPr/>
                        <a:lstStyle/>
                        <a:p>
                          <a:r>
                            <a:rPr lang="en-US" sz="1800" dirty="0" err="1"/>
                            <a:t>i-th</a:t>
                          </a:r>
                          <a:r>
                            <a:rPr lang="en-US" sz="1800" dirty="0"/>
                            <a:t> credential</a:t>
                          </a:r>
                        </a:p>
                      </a:txBody>
                      <a:tcPr/>
                    </a:tc>
                    <a:extLst>
                      <a:ext uri="{0D108BD9-81ED-4DB2-BD59-A6C34878D82A}">
                        <a16:rowId xmlns:a16="http://schemas.microsoft.com/office/drawing/2014/main" val="1958649098"/>
                      </a:ext>
                    </a:extLst>
                  </a:tr>
                  <a:tr h="374587">
                    <a:tc>
                      <a:txBody>
                        <a:bodyPr/>
                        <a:lstStyle/>
                        <a:p>
                          <a:endParaRPr lang="en-US"/>
                        </a:p>
                      </a:txBody>
                      <a:tcPr>
                        <a:blipFill>
                          <a:blip r:embed="rId2"/>
                          <a:stretch>
                            <a:fillRect l="-694" t="-393333" r="-331944" b="-426667"/>
                          </a:stretch>
                        </a:blip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actual revocation time of c</a:t>
                          </a:r>
                          <a:r>
                            <a:rPr lang="en-US" sz="1800" kern="1200" baseline="-25000" dirty="0">
                              <a:solidFill>
                                <a:schemeClr val="dk1"/>
                              </a:solidFill>
                              <a:effectLst/>
                              <a:latin typeface="+mn-lt"/>
                              <a:ea typeface="+mn-ea"/>
                              <a:cs typeface="+mn-cs"/>
                            </a:rPr>
                            <a:t>i</a:t>
                          </a:r>
                          <a:r>
                            <a:rPr lang="en-US" sz="1800" kern="1200" dirty="0">
                              <a:solidFill>
                                <a:schemeClr val="dk1"/>
                              </a:solidFill>
                              <a:effectLst/>
                              <a:latin typeface="+mn-lt"/>
                              <a:ea typeface="+mn-ea"/>
                              <a:cs typeface="+mn-cs"/>
                            </a:rPr>
                            <a:t> (the AA always knows this time)</a:t>
                          </a:r>
                        </a:p>
                      </a:txBody>
                      <a:tcPr/>
                    </a:tc>
                    <a:extLst>
                      <a:ext uri="{0D108BD9-81ED-4DB2-BD59-A6C34878D82A}">
                        <a16:rowId xmlns:a16="http://schemas.microsoft.com/office/drawing/2014/main" val="3094362687"/>
                      </a:ext>
                    </a:extLst>
                  </a:tr>
                  <a:tr h="421450">
                    <a:tc>
                      <a:txBody>
                        <a:bodyPr/>
                        <a:lstStyle/>
                        <a:p>
                          <a:endParaRPr lang="en-US"/>
                        </a:p>
                      </a:txBody>
                      <a:tcPr>
                        <a:blipFill>
                          <a:blip r:embed="rId2"/>
                          <a:stretch>
                            <a:fillRect l="-694" t="-448485" r="-331944" b="-287879"/>
                          </a:stretch>
                        </a:blip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time of k-</a:t>
                          </a:r>
                          <a:r>
                            <a:rPr lang="en-US" sz="1800" kern="1200" dirty="0" err="1">
                              <a:solidFill>
                                <a:schemeClr val="dk1"/>
                              </a:solidFill>
                              <a:effectLst/>
                              <a:latin typeface="+mn-lt"/>
                              <a:ea typeface="+mn-ea"/>
                              <a:cs typeface="+mn-cs"/>
                            </a:rPr>
                            <a:t>th</a:t>
                          </a:r>
                          <a:r>
                            <a:rPr lang="en-US" sz="1800" kern="1200" dirty="0">
                              <a:solidFill>
                                <a:schemeClr val="dk1"/>
                              </a:solidFill>
                              <a:effectLst/>
                              <a:latin typeface="+mn-lt"/>
                              <a:ea typeface="+mn-ea"/>
                              <a:cs typeface="+mn-cs"/>
                            </a:rPr>
                            <a:t> refresh of c</a:t>
                          </a:r>
                          <a:r>
                            <a:rPr lang="en-US" sz="1800" kern="1200" baseline="-25000" dirty="0">
                              <a:solidFill>
                                <a:schemeClr val="dk1"/>
                              </a:solidFill>
                              <a:effectLst/>
                              <a:latin typeface="+mn-lt"/>
                              <a:ea typeface="+mn-ea"/>
                              <a:cs typeface="+mn-cs"/>
                            </a:rPr>
                            <a:t>i</a:t>
                          </a:r>
                        </a:p>
                      </a:txBody>
                      <a:tcPr/>
                    </a:tc>
                    <a:extLst>
                      <a:ext uri="{0D108BD9-81ED-4DB2-BD59-A6C34878D82A}">
                        <a16:rowId xmlns:a16="http://schemas.microsoft.com/office/drawing/2014/main" val="868612778"/>
                      </a:ext>
                    </a:extLst>
                  </a:tr>
                  <a:tr h="370840">
                    <a:tc>
                      <a:txBody>
                        <a:bodyPr/>
                        <a:lstStyle/>
                        <a:p>
                          <a:endParaRPr lang="en-US"/>
                        </a:p>
                      </a:txBody>
                      <a:tcPr>
                        <a:blipFill>
                          <a:blip r:embed="rId2"/>
                          <a:stretch>
                            <a:fillRect l="-694" t="-624138" r="-331944" b="-227586"/>
                          </a:stretch>
                        </a:blip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attribute start time of c</a:t>
                          </a:r>
                          <a:r>
                            <a:rPr lang="en-US" sz="1800" kern="1200" baseline="-25000" dirty="0">
                              <a:solidFill>
                                <a:schemeClr val="dk1"/>
                              </a:solidFill>
                              <a:effectLst/>
                              <a:latin typeface="+mn-lt"/>
                              <a:ea typeface="+mn-ea"/>
                              <a:cs typeface="+mn-cs"/>
                            </a:rPr>
                            <a:t>i</a:t>
                          </a:r>
                          <a:r>
                            <a:rPr lang="en-US" sz="1800" kern="1200" dirty="0">
                              <a:solidFill>
                                <a:schemeClr val="dk1"/>
                              </a:solidFill>
                              <a:effectLst/>
                              <a:latin typeface="+mn-lt"/>
                              <a:ea typeface="+mn-ea"/>
                              <a:cs typeface="+mn-cs"/>
                            </a:rPr>
                            <a:t> after k-</a:t>
                          </a:r>
                          <a:r>
                            <a:rPr lang="en-US" sz="1800" kern="1200" dirty="0" err="1">
                              <a:solidFill>
                                <a:schemeClr val="dk1"/>
                              </a:solidFill>
                              <a:effectLst/>
                              <a:latin typeface="+mn-lt"/>
                              <a:ea typeface="+mn-ea"/>
                              <a:cs typeface="+mn-cs"/>
                            </a:rPr>
                            <a:t>th</a:t>
                          </a:r>
                          <a:r>
                            <a:rPr lang="en-US" sz="1800" kern="1200" dirty="0">
                              <a:solidFill>
                                <a:schemeClr val="dk1"/>
                              </a:solidFill>
                              <a:effectLst/>
                              <a:latin typeface="+mn-lt"/>
                              <a:ea typeface="+mn-ea"/>
                              <a:cs typeface="+mn-cs"/>
                            </a:rPr>
                            <a:t> refresh</a:t>
                          </a:r>
                        </a:p>
                      </a:txBody>
                      <a:tcPr/>
                    </a:tc>
                    <a:extLst>
                      <a:ext uri="{0D108BD9-81ED-4DB2-BD59-A6C34878D82A}">
                        <a16:rowId xmlns:a16="http://schemas.microsoft.com/office/drawing/2014/main" val="3067029243"/>
                      </a:ext>
                    </a:extLst>
                  </a:tr>
                  <a:tr h="370840">
                    <a:tc>
                      <a:txBody>
                        <a:bodyPr/>
                        <a:lstStyle/>
                        <a:p>
                          <a:endParaRPr lang="en-US"/>
                        </a:p>
                      </a:txBody>
                      <a:tcPr>
                        <a:blipFill>
                          <a:blip r:embed="rId2"/>
                          <a:stretch>
                            <a:fillRect l="-694" t="-700000" r="-331944" b="-120000"/>
                          </a:stretch>
                        </a:blip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attribute expiration time of ci after k-</a:t>
                          </a:r>
                          <a:r>
                            <a:rPr lang="en-US" sz="1800" kern="1200" dirty="0" err="1">
                              <a:solidFill>
                                <a:schemeClr val="dk1"/>
                              </a:solidFill>
                              <a:effectLst/>
                              <a:latin typeface="+mn-lt"/>
                              <a:ea typeface="+mn-ea"/>
                              <a:cs typeface="+mn-cs"/>
                            </a:rPr>
                            <a:t>th</a:t>
                          </a:r>
                          <a:r>
                            <a:rPr lang="en-US" sz="1800" kern="1200" dirty="0">
                              <a:solidFill>
                                <a:schemeClr val="dk1"/>
                              </a:solidFill>
                              <a:effectLst/>
                              <a:latin typeface="+mn-lt"/>
                              <a:ea typeface="+mn-ea"/>
                              <a:cs typeface="+mn-cs"/>
                            </a:rPr>
                            <a:t> refresh</a:t>
                          </a:r>
                        </a:p>
                      </a:txBody>
                      <a:tcPr/>
                    </a:tc>
                    <a:extLst>
                      <a:ext uri="{0D108BD9-81ED-4DB2-BD59-A6C34878D82A}">
                        <a16:rowId xmlns:a16="http://schemas.microsoft.com/office/drawing/2014/main" val="3838022521"/>
                      </a:ext>
                    </a:extLst>
                  </a:tr>
                  <a:tr h="370840">
                    <a:tc>
                      <a:txBody>
                        <a:bodyPr/>
                        <a:lstStyle/>
                        <a:p>
                          <a:endParaRPr lang="en-US"/>
                        </a:p>
                      </a:txBody>
                      <a:tcPr>
                        <a:blipFill>
                          <a:blip r:embed="rId2"/>
                          <a:stretch>
                            <a:fillRect l="-694" t="-827586" r="-331944" b="-24138"/>
                          </a:stretch>
                        </a:blip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latest refresh of c</a:t>
                          </a:r>
                          <a:r>
                            <a:rPr lang="en-US" sz="1800" kern="1200" baseline="-25000" dirty="0">
                              <a:solidFill>
                                <a:schemeClr val="dk1"/>
                              </a:solidFill>
                              <a:effectLst/>
                              <a:latin typeface="+mn-lt"/>
                              <a:ea typeface="+mn-ea"/>
                              <a:cs typeface="+mn-cs"/>
                            </a:rPr>
                            <a:t>i</a:t>
                          </a:r>
                          <a:r>
                            <a:rPr lang="en-US" sz="1800" kern="1200" dirty="0">
                              <a:solidFill>
                                <a:schemeClr val="dk1"/>
                              </a:solidFill>
                              <a:effectLst/>
                              <a:latin typeface="+mn-lt"/>
                              <a:ea typeface="+mn-ea"/>
                              <a:cs typeface="+mn-cs"/>
                            </a:rPr>
                            <a:t> before time t (c</a:t>
                          </a:r>
                          <a:r>
                            <a:rPr lang="en-US" sz="1800" kern="1200" baseline="-25000" dirty="0">
                              <a:solidFill>
                                <a:schemeClr val="dk1"/>
                              </a:solidFill>
                              <a:effectLst/>
                              <a:latin typeface="+mn-lt"/>
                              <a:ea typeface="+mn-ea"/>
                              <a:cs typeface="+mn-cs"/>
                            </a:rPr>
                            <a:t>i</a:t>
                          </a:r>
                          <a:r>
                            <a:rPr lang="en-US" sz="1800" kern="1200" dirty="0">
                              <a:solidFill>
                                <a:schemeClr val="dk1"/>
                              </a:solidFill>
                              <a:effectLst/>
                              <a:latin typeface="+mn-lt"/>
                              <a:ea typeface="+mn-ea"/>
                              <a:cs typeface="+mn-cs"/>
                            </a:rPr>
                            <a:t> is determined by context)</a:t>
                          </a:r>
                        </a:p>
                      </a:txBody>
                      <a:tcPr/>
                    </a:tc>
                    <a:extLst>
                      <a:ext uri="{0D108BD9-81ED-4DB2-BD59-A6C34878D82A}">
                        <a16:rowId xmlns:a16="http://schemas.microsoft.com/office/drawing/2014/main" val="244882589"/>
                      </a:ext>
                    </a:extLst>
                  </a:tr>
                </a:tbl>
              </a:graphicData>
            </a:graphic>
          </p:graphicFrame>
        </mc:Fallback>
      </mc:AlternateContent>
    </p:spTree>
    <p:extLst>
      <p:ext uri="{BB962C8B-B14F-4D97-AF65-F5344CB8AC3E}">
        <p14:creationId xmlns:p14="http://schemas.microsoft.com/office/powerpoint/2010/main" val="2824838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02EA5-32A0-F149-A459-8D6F37D7E536}"/>
              </a:ext>
            </a:extLst>
          </p:cNvPr>
          <p:cNvSpPr>
            <a:spLocks noGrp="1"/>
          </p:cNvSpPr>
          <p:nvPr>
            <p:ph type="title" idx="4294967295"/>
          </p:nvPr>
        </p:nvSpPr>
        <p:spPr>
          <a:xfrm>
            <a:off x="323850" y="238539"/>
            <a:ext cx="8497092" cy="616455"/>
          </a:xfrm>
        </p:spPr>
        <p:txBody>
          <a:bodyPr/>
          <a:lstStyle/>
          <a:p>
            <a:r>
              <a:rPr lang="en-US" dirty="0">
                <a:solidFill>
                  <a:srgbClr val="002060"/>
                </a:solidFill>
              </a:rPr>
              <a:t>Preliminaries (cont.)</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02F8C447-ED2E-C34A-80DA-5F8A496684A3}"/>
                  </a:ext>
                </a:extLst>
              </p:cNvPr>
              <p:cNvSpPr>
                <a:spLocks noGrp="1"/>
              </p:cNvSpPr>
              <p:nvPr>
                <p:ph type="body" sz="quarter" idx="4294967295"/>
              </p:nvPr>
            </p:nvSpPr>
            <p:spPr>
              <a:xfrm>
                <a:off x="323850" y="1187502"/>
                <a:ext cx="8496300" cy="4678907"/>
              </a:xfrm>
            </p:spPr>
            <p:txBody>
              <a:bodyPr>
                <a:normAutofit/>
              </a:bodyPr>
              <a:lstStyle/>
              <a:p>
                <a:pPr algn="just">
                  <a:buFont typeface="Arial" panose="020B0604020202020204" pitchFamily="34" charset="0"/>
                  <a:buChar char="•"/>
                </a:pPr>
                <a:r>
                  <a:rPr lang="en-US" sz="2400" dirty="0">
                    <a:solidFill>
                      <a:srgbClr val="C00000"/>
                    </a:solidFill>
                    <a:cs typeface="Arial" panose="020B0604020202020204" pitchFamily="34" charset="0"/>
                  </a:rPr>
                  <a:t>Satisfactory Values:</a:t>
                </a:r>
                <a:r>
                  <a:rPr lang="en-US" sz="2400" dirty="0">
                    <a:cs typeface="Arial" panose="020B0604020202020204" pitchFamily="34" charset="0"/>
                  </a:rPr>
                  <a:t> We define an attribute to be satisfactory if and only if its value fulfills the policy conditions.</a:t>
                </a:r>
              </a:p>
              <a:p>
                <a:pPr marL="342900" lvl="1" indent="0" algn="just">
                  <a:buNone/>
                </a:pPr>
                <a:endParaRPr lang="en-US" sz="2200" dirty="0">
                  <a:cs typeface="Arial" panose="020B0604020202020204" pitchFamily="34" charset="0"/>
                </a:endParaRPr>
              </a:p>
              <a:p>
                <a:pPr marL="342900" lvl="1" indent="0" algn="just">
                  <a:buNone/>
                </a:pPr>
                <a14:m>
                  <m:oMathPara xmlns:m="http://schemas.openxmlformats.org/officeDocument/2006/math">
                    <m:oMathParaPr>
                      <m:jc m:val="centerGroup"/>
                    </m:oMathParaPr>
                    <m:oMath xmlns:m="http://schemas.openxmlformats.org/officeDocument/2006/math">
                      <m:sSubSup>
                        <m:sSubSupPr>
                          <m:ctrlPr>
                            <a:rPr lang="en-US" sz="2200" i="1" smtClean="0">
                              <a:latin typeface="Cambria Math" panose="02040503050406030204" pitchFamily="18" charset="0"/>
                              <a:cs typeface="Arial" panose="020B0604020202020204" pitchFamily="34" charset="0"/>
                            </a:rPr>
                          </m:ctrlPr>
                        </m:sSubSupPr>
                        <m:e>
                          <m:r>
                            <a:rPr lang="en-US" sz="2200" b="0" i="1" smtClean="0">
                              <a:latin typeface="Cambria Math" panose="02040503050406030204" pitchFamily="18" charset="0"/>
                              <a:cs typeface="Arial" panose="020B0604020202020204" pitchFamily="34" charset="0"/>
                            </a:rPr>
                            <m:t>𝑉</m:t>
                          </m:r>
                        </m:e>
                        <m:sub>
                          <m:r>
                            <a:rPr lang="en-US" sz="2200" b="0" i="1" smtClean="0">
                              <a:latin typeface="Cambria Math" panose="02040503050406030204" pitchFamily="18" charset="0"/>
                              <a:cs typeface="Arial" panose="020B0604020202020204" pitchFamily="34" charset="0"/>
                            </a:rPr>
                            <m:t>𝐷𝑃</m:t>
                          </m:r>
                        </m:sub>
                        <m:sup>
                          <m:r>
                            <a:rPr lang="en-US" sz="2200" b="0" i="1" smtClean="0">
                              <a:latin typeface="Cambria Math" panose="02040503050406030204" pitchFamily="18" charset="0"/>
                              <a:cs typeface="Arial" panose="020B0604020202020204" pitchFamily="34" charset="0"/>
                            </a:rPr>
                            <m:t>𝑃</m:t>
                          </m:r>
                          <m:r>
                            <a:rPr lang="en-US" sz="2200" b="0" i="1" smtClean="0">
                              <a:latin typeface="Cambria Math" panose="02040503050406030204" pitchFamily="18" charset="0"/>
                              <a:cs typeface="Arial" panose="020B0604020202020204" pitchFamily="34" charset="0"/>
                            </a:rPr>
                            <m:t>,</m:t>
                          </m:r>
                          <m:r>
                            <a:rPr lang="en-US" sz="2200" b="0" i="1" smtClean="0">
                              <a:latin typeface="Cambria Math" panose="02040503050406030204" pitchFamily="18" charset="0"/>
                              <a:cs typeface="Arial" panose="020B0604020202020204" pitchFamily="34" charset="0"/>
                            </a:rPr>
                            <m:t>𝑡</m:t>
                          </m:r>
                        </m:sup>
                      </m:sSubSup>
                      <m:r>
                        <a:rPr lang="en-US" sz="2200" b="0" i="0" smtClean="0">
                          <a:latin typeface="Cambria Math" panose="02040503050406030204" pitchFamily="18" charset="0"/>
                          <a:cs typeface="Arial" panose="020B0604020202020204" pitchFamily="34" charset="0"/>
                        </a:rPr>
                        <m:t>=</m:t>
                      </m:r>
                      <m:r>
                        <a:rPr lang="en-US" sz="2200" b="0" i="1" smtClean="0">
                          <a:latin typeface="Cambria Math" panose="02040503050406030204" pitchFamily="18" charset="0"/>
                          <a:cs typeface="Arial" panose="020B0604020202020204" pitchFamily="34" charset="0"/>
                        </a:rPr>
                        <m:t> </m:t>
                      </m:r>
                      <m:nary>
                        <m:naryPr>
                          <m:chr m:val="⋀"/>
                          <m:limLoc m:val="subSup"/>
                          <m:supHide m:val="on"/>
                          <m:ctrlPr>
                            <a:rPr lang="en-US" sz="2200" b="0" i="1" smtClean="0">
                              <a:latin typeface="Cambria Math" panose="02040503050406030204" pitchFamily="18" charset="0"/>
                              <a:cs typeface="Arial" panose="020B0604020202020204" pitchFamily="34" charset="0"/>
                            </a:rPr>
                          </m:ctrlPr>
                        </m:naryPr>
                        <m:sub>
                          <m:r>
                            <m:rPr>
                              <m:brk m:alnAt="9"/>
                            </m:rPr>
                            <a:rPr lang="en-US" sz="2200" b="0" i="1" smtClean="0">
                              <a:latin typeface="Cambria Math" panose="02040503050406030204" pitchFamily="18" charset="0"/>
                              <a:cs typeface="Arial" panose="020B0604020202020204" pitchFamily="34" charset="0"/>
                            </a:rPr>
                            <m:t>1</m:t>
                          </m:r>
                          <m:r>
                            <a:rPr lang="en-US" sz="2200" b="0" i="1" smtClean="0">
                              <a:latin typeface="Cambria Math" panose="02040503050406030204" pitchFamily="18" charset="0"/>
                              <a:ea typeface="Cambria Math" panose="02040503050406030204" pitchFamily="18" charset="0"/>
                              <a:cs typeface="Arial" panose="020B0604020202020204" pitchFamily="34" charset="0"/>
                            </a:rPr>
                            <m:t>≤</m:t>
                          </m:r>
                          <m:r>
                            <a:rPr lang="en-US" sz="2200" b="0" i="1" smtClean="0">
                              <a:latin typeface="Cambria Math" panose="02040503050406030204" pitchFamily="18" charset="0"/>
                              <a:ea typeface="Cambria Math" panose="02040503050406030204" pitchFamily="18" charset="0"/>
                              <a:cs typeface="Arial" panose="020B0604020202020204" pitchFamily="34" charset="0"/>
                            </a:rPr>
                            <m:t>𝑖</m:t>
                          </m:r>
                          <m:r>
                            <a:rPr lang="en-US" sz="2200" b="0" i="1" smtClean="0">
                              <a:latin typeface="Cambria Math" panose="02040503050406030204" pitchFamily="18" charset="0"/>
                              <a:ea typeface="Cambria Math" panose="02040503050406030204" pitchFamily="18" charset="0"/>
                              <a:cs typeface="Arial" panose="020B0604020202020204" pitchFamily="34" charset="0"/>
                            </a:rPr>
                            <m:t>≤</m:t>
                          </m:r>
                          <m:r>
                            <a:rPr lang="en-US" sz="2200" b="0" i="1" smtClean="0">
                              <a:latin typeface="Cambria Math" panose="02040503050406030204" pitchFamily="18" charset="0"/>
                              <a:ea typeface="Cambria Math" panose="02040503050406030204" pitchFamily="18" charset="0"/>
                              <a:cs typeface="Arial" panose="020B0604020202020204" pitchFamily="34" charset="0"/>
                            </a:rPr>
                            <m:t>𝑛</m:t>
                          </m:r>
                        </m:sub>
                        <m:sup/>
                        <m:e>
                          <m:r>
                            <a:rPr lang="en-US" sz="2200" b="0" i="1" smtClean="0">
                              <a:latin typeface="Cambria Math" panose="02040503050406030204" pitchFamily="18" charset="0"/>
                              <a:cs typeface="Arial" panose="020B0604020202020204" pitchFamily="34" charset="0"/>
                            </a:rPr>
                            <m:t>𝐹</m:t>
                          </m:r>
                          <m:r>
                            <a:rPr lang="en-US" sz="2200" b="0" i="1" smtClean="0">
                              <a:latin typeface="Cambria Math" panose="02040503050406030204" pitchFamily="18" charset="0"/>
                              <a:cs typeface="Arial" panose="020B0604020202020204" pitchFamily="34" charset="0"/>
                            </a:rPr>
                            <m:t>(</m:t>
                          </m:r>
                          <m:r>
                            <a:rPr lang="en-US" sz="2200" b="0" i="1" smtClean="0">
                              <a:latin typeface="Cambria Math" panose="02040503050406030204" pitchFamily="18" charset="0"/>
                              <a:cs typeface="Arial" panose="020B0604020202020204" pitchFamily="34" charset="0"/>
                            </a:rPr>
                            <m:t>𝑖</m:t>
                          </m:r>
                          <m:r>
                            <a:rPr lang="en-US" sz="2200" b="0" i="1" smtClean="0">
                              <a:latin typeface="Cambria Math" panose="02040503050406030204" pitchFamily="18" charset="0"/>
                              <a:cs typeface="Arial" panose="020B0604020202020204" pitchFamily="34" charset="0"/>
                            </a:rPr>
                            <m:t>)</m:t>
                          </m:r>
                        </m:e>
                      </m:nary>
                      <m:r>
                        <a:rPr lang="en-US" sz="2200" b="0" i="1" smtClean="0">
                          <a:latin typeface="Cambria Math" panose="02040503050406030204" pitchFamily="18" charset="0"/>
                          <a:cs typeface="Arial" panose="020B0604020202020204" pitchFamily="34" charset="0"/>
                        </a:rPr>
                        <m:t>, </m:t>
                      </m:r>
                      <m:sSubSup>
                        <m:sSubSupPr>
                          <m:ctrlPr>
                            <a:rPr lang="en-US" sz="2200" b="0" i="1" smtClean="0">
                              <a:latin typeface="Cambria Math" panose="02040503050406030204" pitchFamily="18" charset="0"/>
                              <a:cs typeface="Arial" panose="020B0604020202020204" pitchFamily="34" charset="0"/>
                            </a:rPr>
                          </m:ctrlPr>
                        </m:sSubSupPr>
                        <m:e>
                          <m:r>
                            <a:rPr lang="en-US" sz="2200" b="0" i="1" smtClean="0">
                              <a:latin typeface="Cambria Math" panose="02040503050406030204" pitchFamily="18" charset="0"/>
                              <a:cs typeface="Arial" panose="020B0604020202020204" pitchFamily="34" charset="0"/>
                            </a:rPr>
                            <m:t>𝑆𝑎𝑡</m:t>
                          </m:r>
                        </m:e>
                        <m:sub>
                          <m:sSub>
                            <m:sSubPr>
                              <m:ctrlPr>
                                <a:rPr lang="en-US" sz="2200" b="0" i="1" smtClean="0">
                                  <a:latin typeface="Cambria Math" panose="02040503050406030204" pitchFamily="18" charset="0"/>
                                  <a:cs typeface="Arial" panose="020B0604020202020204" pitchFamily="34" charset="0"/>
                                </a:rPr>
                              </m:ctrlPr>
                            </m:sSubPr>
                            <m:e>
                              <m:r>
                                <a:rPr lang="en-US" sz="2200" b="0" i="1" smtClean="0">
                                  <a:latin typeface="Cambria Math" panose="02040503050406030204" pitchFamily="18" charset="0"/>
                                  <a:cs typeface="Arial" panose="020B0604020202020204" pitchFamily="34" charset="0"/>
                                </a:rPr>
                                <m:t>𝑐</m:t>
                              </m:r>
                            </m:e>
                            <m:sub>
                              <m:r>
                                <a:rPr lang="en-US" sz="2200" b="0" i="1" smtClean="0">
                                  <a:latin typeface="Cambria Math" panose="02040503050406030204" pitchFamily="18" charset="0"/>
                                  <a:cs typeface="Arial" panose="020B0604020202020204" pitchFamily="34" charset="0"/>
                                </a:rPr>
                                <m:t>𝑖</m:t>
                              </m:r>
                            </m:sub>
                          </m:sSub>
                        </m:sub>
                        <m:sup>
                          <m:r>
                            <a:rPr lang="en-US" sz="2200" b="0" i="1" smtClean="0">
                              <a:latin typeface="Cambria Math" panose="02040503050406030204" pitchFamily="18" charset="0"/>
                              <a:cs typeface="Arial" panose="020B0604020202020204" pitchFamily="34" charset="0"/>
                            </a:rPr>
                            <m:t>𝑃</m:t>
                          </m:r>
                          <m:r>
                            <a:rPr lang="en-US" sz="2200" b="0" i="1" smtClean="0">
                              <a:latin typeface="Cambria Math" panose="02040503050406030204" pitchFamily="18" charset="0"/>
                              <a:cs typeface="Arial" panose="020B0604020202020204" pitchFamily="34" charset="0"/>
                            </a:rPr>
                            <m:t>,</m:t>
                          </m:r>
                          <m:r>
                            <a:rPr lang="en-US" sz="2200" b="0" i="1" smtClean="0">
                              <a:latin typeface="Cambria Math" panose="02040503050406030204" pitchFamily="18" charset="0"/>
                              <a:cs typeface="Arial" panose="020B0604020202020204" pitchFamily="34" charset="0"/>
                            </a:rPr>
                            <m:t>𝑡</m:t>
                          </m:r>
                        </m:sup>
                      </m:sSubSup>
                      <m:r>
                        <a:rPr lang="en-US" sz="2200" b="0" i="1" smtClean="0">
                          <a:latin typeface="Cambria Math" panose="02040503050406030204" pitchFamily="18" charset="0"/>
                          <a:cs typeface="Arial" panose="020B0604020202020204" pitchFamily="34" charset="0"/>
                        </a:rPr>
                        <m:t>=</m:t>
                      </m:r>
                      <m:r>
                        <a:rPr lang="en-US" sz="2200" b="0" i="1" smtClean="0">
                          <a:latin typeface="Cambria Math" panose="02040503050406030204" pitchFamily="18" charset="0"/>
                          <a:cs typeface="Arial" panose="020B0604020202020204" pitchFamily="34" charset="0"/>
                        </a:rPr>
                        <m:t>𝑇𝑟𝑢𝑒</m:t>
                      </m:r>
                      <m:r>
                        <a:rPr lang="en-US" sz="2200" b="0" i="1" smtClean="0">
                          <a:latin typeface="Cambria Math" panose="02040503050406030204" pitchFamily="18" charset="0"/>
                          <a:cs typeface="Arial" panose="020B0604020202020204" pitchFamily="34" charset="0"/>
                        </a:rPr>
                        <m:t> ↔</m:t>
                      </m:r>
                      <m:r>
                        <a:rPr lang="en-US" sz="2200" b="0" i="1" smtClean="0">
                          <a:latin typeface="Cambria Math" panose="02040503050406030204" pitchFamily="18" charset="0"/>
                          <a:ea typeface="Cambria Math" panose="02040503050406030204" pitchFamily="18" charset="0"/>
                          <a:cs typeface="Arial" panose="020B0604020202020204" pitchFamily="34" charset="0"/>
                        </a:rPr>
                        <m:t>𝐹</m:t>
                      </m:r>
                      <m:r>
                        <a:rPr lang="en-US" sz="2200" b="0" i="1" smtClean="0">
                          <a:latin typeface="Cambria Math" panose="02040503050406030204" pitchFamily="18" charset="0"/>
                          <a:ea typeface="Cambria Math" panose="02040503050406030204" pitchFamily="18" charset="0"/>
                          <a:cs typeface="Arial" panose="020B0604020202020204" pitchFamily="34" charset="0"/>
                        </a:rPr>
                        <m:t> </m:t>
                      </m:r>
                      <m:d>
                        <m:dPr>
                          <m:ctrlPr>
                            <a:rPr lang="en-US" sz="2200" b="0" i="1" smtClean="0">
                              <a:latin typeface="Cambria Math" panose="02040503050406030204" pitchFamily="18" charset="0"/>
                              <a:ea typeface="Cambria Math" panose="02040503050406030204" pitchFamily="18" charset="0"/>
                              <a:cs typeface="Arial" panose="020B0604020202020204" pitchFamily="34" charset="0"/>
                            </a:rPr>
                          </m:ctrlPr>
                        </m:dPr>
                        <m:e>
                          <m:sSubSup>
                            <m:sSubSupPr>
                              <m:ctrlPr>
                                <a:rPr lang="en-US" sz="2200" b="0" i="1" smtClean="0">
                                  <a:latin typeface="Cambria Math" panose="02040503050406030204" pitchFamily="18" charset="0"/>
                                  <a:ea typeface="Cambria Math" panose="02040503050406030204" pitchFamily="18" charset="0"/>
                                  <a:cs typeface="Arial" panose="020B0604020202020204" pitchFamily="34" charset="0"/>
                                </a:rPr>
                              </m:ctrlPr>
                            </m:sSubSupPr>
                            <m:e>
                              <m:r>
                                <a:rPr lang="en-US" sz="2200" b="0" i="1" smtClean="0">
                                  <a:latin typeface="Cambria Math" panose="02040503050406030204" pitchFamily="18" charset="0"/>
                                  <a:ea typeface="Cambria Math" panose="02040503050406030204" pitchFamily="18" charset="0"/>
                                  <a:cs typeface="Arial" panose="020B0604020202020204" pitchFamily="34" charset="0"/>
                                </a:rPr>
                                <m:t>𝑣𝑎𝑙</m:t>
                              </m:r>
                            </m:e>
                            <m:sub>
                              <m:r>
                                <a:rPr lang="en-US" sz="2200" b="0" i="1" smtClean="0">
                                  <a:latin typeface="Cambria Math" panose="02040503050406030204" pitchFamily="18" charset="0"/>
                                  <a:ea typeface="Cambria Math" panose="02040503050406030204" pitchFamily="18" charset="0"/>
                                  <a:cs typeface="Arial" panose="020B0604020202020204" pitchFamily="34" charset="0"/>
                                </a:rPr>
                                <m:t>𝑘𝑚𝑎𝑥</m:t>
                              </m:r>
                              <m:r>
                                <a:rPr lang="en-US" sz="2200" b="0" i="1" smtClean="0">
                                  <a:latin typeface="Cambria Math" panose="02040503050406030204" pitchFamily="18" charset="0"/>
                                  <a:ea typeface="Cambria Math" panose="02040503050406030204" pitchFamily="18" charset="0"/>
                                  <a:cs typeface="Arial" panose="020B0604020202020204" pitchFamily="34" charset="0"/>
                                </a:rPr>
                                <m:t>(</m:t>
                              </m:r>
                              <m:r>
                                <a:rPr lang="en-US" sz="2200" b="0" i="1" smtClean="0">
                                  <a:latin typeface="Cambria Math" panose="02040503050406030204" pitchFamily="18" charset="0"/>
                                  <a:ea typeface="Cambria Math" panose="02040503050406030204" pitchFamily="18" charset="0"/>
                                  <a:cs typeface="Arial" panose="020B0604020202020204" pitchFamily="34" charset="0"/>
                                </a:rPr>
                                <m:t>𝑡</m:t>
                              </m:r>
                              <m:r>
                                <a:rPr lang="en-US" sz="2200" b="0" i="1" smtClean="0">
                                  <a:latin typeface="Cambria Math" panose="02040503050406030204" pitchFamily="18" charset="0"/>
                                  <a:ea typeface="Cambria Math" panose="02040503050406030204" pitchFamily="18" charset="0"/>
                                  <a:cs typeface="Arial" panose="020B0604020202020204" pitchFamily="34" charset="0"/>
                                </a:rPr>
                                <m:t>)</m:t>
                              </m:r>
                            </m:sub>
                            <m:sup>
                              <m:r>
                                <a:rPr lang="en-US" sz="2200" b="0" i="1" smtClean="0">
                                  <a:latin typeface="Cambria Math" panose="02040503050406030204" pitchFamily="18" charset="0"/>
                                  <a:ea typeface="Cambria Math" panose="02040503050406030204" pitchFamily="18" charset="0"/>
                                  <a:cs typeface="Arial" panose="020B0604020202020204" pitchFamily="34" charset="0"/>
                                </a:rPr>
                                <m:t>𝑖</m:t>
                              </m:r>
                            </m:sup>
                          </m:sSubSup>
                        </m:e>
                      </m:d>
                      <m:r>
                        <a:rPr lang="en-US" sz="2200" b="0" i="1" smtClean="0">
                          <a:latin typeface="Cambria Math" panose="02040503050406030204" pitchFamily="18" charset="0"/>
                          <a:ea typeface="Cambria Math" panose="02040503050406030204" pitchFamily="18" charset="0"/>
                          <a:cs typeface="Arial" panose="020B0604020202020204" pitchFamily="34" charset="0"/>
                        </a:rPr>
                        <m:t>=</m:t>
                      </m:r>
                      <m:r>
                        <a:rPr lang="en-US" sz="2200" b="0" i="1" smtClean="0">
                          <a:latin typeface="Cambria Math" panose="02040503050406030204" pitchFamily="18" charset="0"/>
                          <a:ea typeface="Cambria Math" panose="02040503050406030204" pitchFamily="18" charset="0"/>
                          <a:cs typeface="Arial" panose="020B0604020202020204" pitchFamily="34" charset="0"/>
                        </a:rPr>
                        <m:t>𝑇𝑟𝑢𝑒</m:t>
                      </m:r>
                    </m:oMath>
                  </m:oMathPara>
                </a14:m>
                <a:endParaRPr lang="en-US" sz="2200" dirty="0">
                  <a:cs typeface="Arial" panose="020B0604020202020204" pitchFamily="34" charset="0"/>
                </a:endParaRPr>
              </a:p>
              <a:p>
                <a:pPr marL="0" indent="0" algn="just">
                  <a:buNone/>
                </a:pPr>
                <a:endParaRPr lang="en-US" dirty="0">
                  <a:cs typeface="Arial" panose="020B0604020202020204" pitchFamily="34" charset="0"/>
                </a:endParaRPr>
              </a:p>
              <a:p>
                <a:pPr lvl="1" algn="just">
                  <a:buFont typeface="Wingdings" pitchFamily="2" charset="2"/>
                  <a:buChar char="ü"/>
                </a:pPr>
                <a:r>
                  <a:rPr lang="en-US" sz="2200" dirty="0">
                    <a:cs typeface="Arial" panose="020B0604020202020204" pitchFamily="34" charset="0"/>
                  </a:rPr>
                  <a:t>For example, if the policy requires the security level to be at least 3 and requesting subject to be a manager, any security level credential with the value greater than or equal to 3 and any role certificate indicating the subject is a manager would be considered as satisfactory.</a:t>
                </a:r>
              </a:p>
              <a:p>
                <a:pPr marL="342900" lvl="1" indent="0" algn="just">
                  <a:buNone/>
                </a:pPr>
                <a:endParaRPr lang="en-US" sz="2100" dirty="0">
                  <a:cs typeface="Arial" panose="020B0604020202020204" pitchFamily="34" charset="0"/>
                </a:endParaRPr>
              </a:p>
              <a:p>
                <a:pPr lvl="1" algn="just">
                  <a:buFont typeface="Wingdings" pitchFamily="2" charset="2"/>
                  <a:buChar char="ü"/>
                </a:pPr>
                <a:r>
                  <a:rPr lang="en-US" sz="2200" dirty="0">
                    <a:cs typeface="Arial" panose="020B0604020202020204" pitchFamily="34" charset="0"/>
                  </a:rPr>
                  <a:t>The same credential may be satisfactory with respect to one policy and not satisfactory to the other.</a:t>
                </a:r>
              </a:p>
              <a:p>
                <a:pPr marL="342900" lvl="1" indent="0" algn="just">
                  <a:buNone/>
                </a:pPr>
                <a:endParaRPr lang="en-US" sz="2100" dirty="0">
                  <a:cs typeface="Arial" panose="020B0604020202020204" pitchFamily="34" charset="0"/>
                </a:endParaRPr>
              </a:p>
              <a:p>
                <a:pPr algn="just">
                  <a:buFont typeface="Arial" panose="020B0604020202020204" pitchFamily="34" charset="0"/>
                  <a:buChar char="•"/>
                </a:pPr>
                <a:endParaRPr lang="en-US" sz="2400" dirty="0">
                  <a:cs typeface="Arial" panose="020B0604020202020204" pitchFamily="34" charset="0"/>
                </a:endParaRPr>
              </a:p>
            </p:txBody>
          </p:sp>
        </mc:Choice>
        <mc:Fallback xmlns="">
          <p:sp>
            <p:nvSpPr>
              <p:cNvPr id="3" name="Text Placeholder 2">
                <a:extLst>
                  <a:ext uri="{FF2B5EF4-FFF2-40B4-BE49-F238E27FC236}">
                    <a16:creationId xmlns:a16="http://schemas.microsoft.com/office/drawing/2014/main" id="{02F8C447-ED2E-C34A-80DA-5F8A496684A3}"/>
                  </a:ext>
                </a:extLst>
              </p:cNvPr>
              <p:cNvSpPr>
                <a:spLocks noGrp="1" noRot="1" noChangeAspect="1" noMove="1" noResize="1" noEditPoints="1" noAdjustHandles="1" noChangeArrowheads="1" noChangeShapeType="1" noTextEdit="1"/>
              </p:cNvSpPr>
              <p:nvPr>
                <p:ph type="body" sz="quarter" idx="4294967295"/>
              </p:nvPr>
            </p:nvSpPr>
            <p:spPr>
              <a:xfrm>
                <a:off x="323850" y="1187502"/>
                <a:ext cx="8496300" cy="4678907"/>
              </a:xfrm>
              <a:blipFill>
                <a:blip r:embed="rId2"/>
                <a:stretch>
                  <a:fillRect l="-896" t="-5962" r="-896" b="-813"/>
                </a:stretch>
              </a:blipFill>
            </p:spPr>
            <p:txBody>
              <a:bodyPr/>
              <a:lstStyle/>
              <a:p>
                <a:r>
                  <a:rPr lang="en-US">
                    <a:noFill/>
                  </a:rPr>
                  <a:t> </a:t>
                </a:r>
              </a:p>
            </p:txBody>
          </p:sp>
        </mc:Fallback>
      </mc:AlternateContent>
    </p:spTree>
    <p:extLst>
      <p:ext uri="{BB962C8B-B14F-4D97-AF65-F5344CB8AC3E}">
        <p14:creationId xmlns:p14="http://schemas.microsoft.com/office/powerpoint/2010/main" val="2564093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02EA5-32A0-F149-A459-8D6F37D7E536}"/>
              </a:ext>
            </a:extLst>
          </p:cNvPr>
          <p:cNvSpPr>
            <a:spLocks noGrp="1"/>
          </p:cNvSpPr>
          <p:nvPr>
            <p:ph type="title" idx="4294967295"/>
          </p:nvPr>
        </p:nvSpPr>
        <p:spPr>
          <a:xfrm>
            <a:off x="323850" y="238539"/>
            <a:ext cx="8497092" cy="616455"/>
          </a:xfrm>
        </p:spPr>
        <p:txBody>
          <a:bodyPr/>
          <a:lstStyle/>
          <a:p>
            <a:r>
              <a:rPr lang="en-US" dirty="0">
                <a:solidFill>
                  <a:srgbClr val="002060"/>
                </a:solidFill>
              </a:rPr>
              <a:t>Preliminaries (cont.)</a:t>
            </a:r>
          </a:p>
        </p:txBody>
      </p:sp>
      <p:sp>
        <p:nvSpPr>
          <p:cNvPr id="3" name="Text Placeholder 2">
            <a:extLst>
              <a:ext uri="{FF2B5EF4-FFF2-40B4-BE49-F238E27FC236}">
                <a16:creationId xmlns:a16="http://schemas.microsoft.com/office/drawing/2014/main" id="{02F8C447-ED2E-C34A-80DA-5F8A496684A3}"/>
              </a:ext>
            </a:extLst>
          </p:cNvPr>
          <p:cNvSpPr>
            <a:spLocks noGrp="1"/>
          </p:cNvSpPr>
          <p:nvPr>
            <p:ph type="body" sz="quarter" idx="4294967295"/>
          </p:nvPr>
        </p:nvSpPr>
        <p:spPr>
          <a:xfrm>
            <a:off x="323850" y="1087396"/>
            <a:ext cx="8496300" cy="4779014"/>
          </a:xfrm>
        </p:spPr>
        <p:txBody>
          <a:bodyPr>
            <a:normAutofit/>
          </a:bodyPr>
          <a:lstStyle/>
          <a:p>
            <a:pPr algn="just">
              <a:buFont typeface="Arial" panose="020B0604020202020204" pitchFamily="34" charset="0"/>
              <a:buChar char="•"/>
            </a:pPr>
            <a:r>
              <a:rPr lang="en-US" sz="2400" dirty="0">
                <a:solidFill>
                  <a:srgbClr val="C00000"/>
                </a:solidFill>
                <a:cs typeface="Arial" panose="020B0604020202020204" pitchFamily="34" charset="0"/>
              </a:rPr>
              <a:t>Freshness:</a:t>
            </a:r>
            <a:r>
              <a:rPr lang="en-US" sz="2400" dirty="0">
                <a:cs typeface="Arial" panose="020B0604020202020204" pitchFamily="34" charset="0"/>
              </a:rPr>
              <a:t> We assess an attribute value as </a:t>
            </a:r>
            <a:r>
              <a:rPr lang="en-US" sz="2400" i="1" dirty="0">
                <a:solidFill>
                  <a:srgbClr val="C00000"/>
                </a:solidFill>
                <a:cs typeface="Arial" panose="020B0604020202020204" pitchFamily="34" charset="0"/>
              </a:rPr>
              <a:t>fresh</a:t>
            </a:r>
            <a:r>
              <a:rPr lang="en-US" sz="2400" dirty="0">
                <a:cs typeface="Arial" panose="020B0604020202020204" pitchFamily="34" charset="0"/>
              </a:rPr>
              <a:t>, when the current time falls in its lifetime before latest known refresh which has not returned </a:t>
            </a:r>
            <a:r>
              <a:rPr lang="en-US" sz="2400" i="1" dirty="0">
                <a:solidFill>
                  <a:srgbClr val="C00000"/>
                </a:solidFill>
                <a:cs typeface="Arial" panose="020B0604020202020204" pitchFamily="34" charset="0"/>
              </a:rPr>
              <a:t>Invalid</a:t>
            </a:r>
            <a:r>
              <a:rPr lang="en-US" sz="2400" dirty="0">
                <a:cs typeface="Arial" panose="020B0604020202020204" pitchFamily="34" charset="0"/>
              </a:rPr>
              <a:t> result.</a:t>
            </a:r>
          </a:p>
        </p:txBody>
      </p:sp>
      <p:pic>
        <p:nvPicPr>
          <p:cNvPr id="9" name="Picture 8">
            <a:extLst>
              <a:ext uri="{FF2B5EF4-FFF2-40B4-BE49-F238E27FC236}">
                <a16:creationId xmlns:a16="http://schemas.microsoft.com/office/drawing/2014/main" id="{5A91A8E5-A574-BC43-9F50-B13D0D11FAAA}"/>
              </a:ext>
            </a:extLst>
          </p:cNvPr>
          <p:cNvPicPr>
            <a:picLocks noChangeAspect="1"/>
          </p:cNvPicPr>
          <p:nvPr/>
        </p:nvPicPr>
        <p:blipFill>
          <a:blip r:embed="rId2"/>
          <a:stretch>
            <a:fillRect/>
          </a:stretch>
        </p:blipFill>
        <p:spPr>
          <a:xfrm>
            <a:off x="323056" y="2338085"/>
            <a:ext cx="8497093" cy="3592136"/>
          </a:xfrm>
          <a:prstGeom prst="rect">
            <a:avLst/>
          </a:prstGeom>
        </p:spPr>
      </p:pic>
    </p:spTree>
    <p:extLst>
      <p:ext uri="{BB962C8B-B14F-4D97-AF65-F5344CB8AC3E}">
        <p14:creationId xmlns:p14="http://schemas.microsoft.com/office/powerpoint/2010/main" val="1818155351"/>
      </p:ext>
    </p:extLst>
  </p:cSld>
  <p:clrMapOvr>
    <a:masterClrMapping/>
  </p:clrMapOvr>
</p:sld>
</file>

<file path=ppt/theme/theme1.xml><?xml version="1.0" encoding="utf-8"?>
<a:theme xmlns:a="http://schemas.openxmlformats.org/drawingml/2006/main" name="1_ICS-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2018.03.06" id="{5733BD8E-F99F-4212-A1AD-F4FC5E1A7E9E}" vid="{A7AF9A3A-02CA-46E0-AD92-27A1093FEDA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ICS-Template</Template>
  <TotalTime>27395</TotalTime>
  <Words>827</Words>
  <Application>Microsoft Macintosh PowerPoint</Application>
  <PresentationFormat>Letter Paper (8.5x11 in)</PresentationFormat>
  <Paragraphs>110</Paragraphs>
  <Slides>19</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Calibri</vt:lpstr>
      <vt:lpstr>Cambria Math</vt:lpstr>
      <vt:lpstr>Arial</vt:lpstr>
      <vt:lpstr>Wingdings</vt:lpstr>
      <vt:lpstr>Verdana</vt:lpstr>
      <vt:lpstr>Calibri Light</vt:lpstr>
      <vt:lpstr>1_ICS-Theme</vt:lpstr>
      <vt:lpstr>Refresh Instead of Revoke Enhances Safety and Availability: A Formal Analysis     Mehrnoosh Shakarami Ravi Sandhu  Institute for Cyber Security (ICS) Center for Security and Privacy Enhanced Cloud Computing (C-SPECC) Department of Computer Science  University of Texas at San Antonio   33rd Annual IFIP WG 11.3 Conference on Data and Applications Security and Privacy (DBSec'19) Charleston, SC, USA - July 15-17, 2019 </vt:lpstr>
      <vt:lpstr>PowerPoint Presentation</vt:lpstr>
      <vt:lpstr>Introduction</vt:lpstr>
      <vt:lpstr>Consistency Problem</vt:lpstr>
      <vt:lpstr>Refresh vs. Revocation</vt:lpstr>
      <vt:lpstr>Refresh vs. Revocation</vt:lpstr>
      <vt:lpstr>Preliminaries</vt:lpstr>
      <vt:lpstr>Preliminaries (cont.)</vt:lpstr>
      <vt:lpstr>Preliminaries (cont.)</vt:lpstr>
      <vt:lpstr>Consistency Levels</vt:lpstr>
      <vt:lpstr>Example</vt:lpstr>
      <vt:lpstr>Interval Consistency</vt:lpstr>
      <vt:lpstr>PowerPoint Presentation</vt:lpstr>
      <vt:lpstr>Interval Consistency with Request Time</vt:lpstr>
      <vt:lpstr>Forward-looking Consistency</vt:lpstr>
      <vt:lpstr>PowerPoint Presentation</vt:lpstr>
      <vt:lpstr>Discussions</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Institute for Cyber Security (ICS) &amp; Center for Security and Privacy Enhanced  Cloud Computing (C-SPECC)</dc:title>
  <dc:creator>Smriti Bhatt</dc:creator>
  <cp:lastModifiedBy>mehrnoosh.shakarami@gmail.com</cp:lastModifiedBy>
  <cp:revision>444</cp:revision>
  <cp:lastPrinted>2019-07-18T21:00:44Z</cp:lastPrinted>
  <dcterms:created xsi:type="dcterms:W3CDTF">2017-09-29T21:23:01Z</dcterms:created>
  <dcterms:modified xsi:type="dcterms:W3CDTF">2019-07-18T21:01:26Z</dcterms:modified>
</cp:coreProperties>
</file>