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</p:sldMasterIdLst>
  <p:notesMasterIdLst>
    <p:notesMasterId r:id="rId20"/>
  </p:notesMasterIdLst>
  <p:handoutMasterIdLst>
    <p:handoutMasterId r:id="rId21"/>
  </p:handoutMasterIdLst>
  <p:sldIdLst>
    <p:sldId id="259" r:id="rId3"/>
    <p:sldId id="282" r:id="rId4"/>
    <p:sldId id="258" r:id="rId5"/>
    <p:sldId id="353" r:id="rId6"/>
    <p:sldId id="355" r:id="rId7"/>
    <p:sldId id="317" r:id="rId8"/>
    <p:sldId id="341" r:id="rId9"/>
    <p:sldId id="343" r:id="rId10"/>
    <p:sldId id="342" r:id="rId11"/>
    <p:sldId id="347" r:id="rId12"/>
    <p:sldId id="303" r:id="rId13"/>
    <p:sldId id="352" r:id="rId14"/>
    <p:sldId id="356" r:id="rId15"/>
    <p:sldId id="346" r:id="rId16"/>
    <p:sldId id="304" r:id="rId17"/>
    <p:sldId id="358" r:id="rId18"/>
    <p:sldId id="357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50E"/>
    <a:srgbClr val="1F497D"/>
    <a:srgbClr val="002060"/>
    <a:srgbClr val="779ECC"/>
    <a:srgbClr val="0033CC"/>
    <a:srgbClr val="BFD8EF"/>
    <a:srgbClr val="304A7E"/>
    <a:srgbClr val="FFFFFF"/>
    <a:srgbClr val="D4E5F4"/>
    <a:srgbClr val="66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602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133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7696D4-5984-4277-BC59-61E9651F78B4}" type="datetimeFigureOut">
              <a:rPr lang="en-US" smtClean="0"/>
              <a:t>7/11/2016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A523B9-E6CF-421B-A7C2-88561E4DC64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247162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6D3532-959B-4063-A298-09FA15027E89}" type="datetimeFigureOut">
              <a:rPr lang="en-US" smtClean="0"/>
              <a:t>7/11/2016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4417DB-7355-49DA-A976-5DD8ADD4A59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8379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ln w="9525"/>
        </p:spPr>
        <p:txBody>
          <a:bodyPr/>
          <a:lstStyle/>
          <a:p>
            <a:pPr>
              <a:tabLst>
                <a:tab pos="643769" algn="l"/>
                <a:tab pos="1295331" algn="l"/>
                <a:tab pos="1943775" algn="l"/>
                <a:tab pos="2593778" algn="l"/>
              </a:tabLst>
            </a:pPr>
            <a:fld id="{B7CB852E-AAE6-477A-9BEF-A25B8E126494}" type="slidenum">
              <a:rPr lang="en-GB"/>
              <a:pPr>
                <a:tabLst>
                  <a:tab pos="643769" algn="l"/>
                  <a:tab pos="1295331" algn="l"/>
                  <a:tab pos="1943775" algn="l"/>
                  <a:tab pos="2593778" algn="l"/>
                </a:tabLst>
              </a:pPr>
              <a:t>2</a:t>
            </a:fld>
            <a:endParaRPr lang="en-GB" dirty="0"/>
          </a:p>
        </p:txBody>
      </p:sp>
      <p:sp>
        <p:nvSpPr>
          <p:cNvPr id="55299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3738"/>
            <a:ext cx="4572000" cy="3430587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5530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489" y="4342308"/>
            <a:ext cx="5488576" cy="4115738"/>
          </a:xfrm>
          <a:noFill/>
          <a:ln/>
        </p:spPr>
        <p:txBody>
          <a:bodyPr wrap="none" anchor="ctr"/>
          <a:lstStyle/>
          <a:p>
            <a:endParaRPr lang="en-US" dirty="0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83139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4417DB-7355-49DA-A976-5DD8ADD4A59A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76882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4417DB-7355-49DA-A976-5DD8ADD4A59A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236115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4417DB-7355-49DA-A976-5DD8ADD4A59A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571102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4417DB-7355-49DA-A976-5DD8ADD4A59A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625842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4417DB-7355-49DA-A976-5DD8ADD4A59A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65840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440" y="2129984"/>
            <a:ext cx="7773120" cy="1470394"/>
          </a:xfrm>
        </p:spPr>
        <p:txBody>
          <a:bodyPr/>
          <a:lstStyle>
            <a:lvl1pPr>
              <a:defRPr sz="3628"/>
            </a:lvl1pPr>
          </a:lstStyle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2321" y="3885528"/>
            <a:ext cx="6400800" cy="1752664"/>
          </a:xfrm>
        </p:spPr>
        <p:txBody>
          <a:bodyPr/>
          <a:lstStyle>
            <a:lvl1pPr marL="0" indent="0" algn="ctr">
              <a:buNone/>
              <a:defRPr sz="2540">
                <a:solidFill>
                  <a:schemeClr val="tx2"/>
                </a:solidFill>
              </a:defRPr>
            </a:lvl1pPr>
            <a:lvl2pPr marL="41468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293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2440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6587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0734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4880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9027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3174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altLang="zh-CN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© Bo Tang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World-Leading Research with Real-World Impact!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84A2E2-4245-4880-AA04-A3886BD21EE2}" type="slidenum">
              <a:rPr lang="en-GB" smtClean="0"/>
              <a:pPr>
                <a:defRPr/>
              </a:pPr>
              <a:t>‹#›</a:t>
            </a:fld>
            <a:endParaRPr lang="en-GB" dirty="0"/>
          </a:p>
        </p:txBody>
      </p:sp>
      <p:sp>
        <p:nvSpPr>
          <p:cNvPr id="9" name="Title 1"/>
          <p:cNvSpPr txBox="1">
            <a:spLocks/>
          </p:cNvSpPr>
          <p:nvPr userDrawn="1"/>
        </p:nvSpPr>
        <p:spPr bwMode="auto">
          <a:xfrm>
            <a:off x="2440802" y="51846"/>
            <a:ext cx="4282560" cy="6264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2935" tIns="41468" rIns="82935" bIns="41468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rgbClr val="131F49"/>
                </a:solidFill>
                <a:latin typeface="+mj-lt"/>
                <a:ea typeface="ＭＳ Ｐゴシック" charset="-128"/>
                <a:cs typeface="ＭＳ Ｐゴシック" charset="-128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ＭＳ Ｐゴシック" charset="-128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ＭＳ Ｐゴシック" charset="-128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ＭＳ Ｐゴシック" charset="-128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ＭＳ Ｐゴシック" charset="-128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defTabSz="414683"/>
            <a:r>
              <a:rPr lang="en-US" altLang="zh-CN" sz="2903" dirty="0" smtClean="0"/>
              <a:t>Institute for Cyber Security</a:t>
            </a:r>
            <a:endParaRPr lang="en-US" sz="2903" dirty="0"/>
          </a:p>
        </p:txBody>
      </p:sp>
    </p:spTree>
    <p:extLst>
      <p:ext uri="{BB962C8B-B14F-4D97-AF65-F5344CB8AC3E}">
        <p14:creationId xmlns:p14="http://schemas.microsoft.com/office/powerpoint/2010/main" val="8804307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© Bo Tang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World-Leading Research with Real-World Impact!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84A2E2-4245-4880-AA04-A3886BD21EE2}" type="slidenum">
              <a:rPr lang="en-GB" smtClean="0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148871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31200" y="275069"/>
            <a:ext cx="2056320" cy="5851334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922" y="275069"/>
            <a:ext cx="6035040" cy="5851334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© Bo Tang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World-Leading Research with Real-World Impact!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84A2E2-4245-4880-AA04-A3886BD21EE2}" type="slidenum">
              <a:rPr lang="en-GB" smtClean="0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9967467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ine 8"/>
          <p:cNvSpPr>
            <a:spLocks noChangeShapeType="1"/>
          </p:cNvSpPr>
          <p:nvPr/>
        </p:nvSpPr>
        <p:spPr bwMode="auto">
          <a:xfrm>
            <a:off x="2292480" y="623586"/>
            <a:ext cx="4769280" cy="1440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defTabSz="414726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 sz="1633" dirty="0">
              <a:solidFill>
                <a:srgbClr val="000000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3" name="Line 9"/>
          <p:cNvSpPr>
            <a:spLocks noChangeShapeType="1"/>
          </p:cNvSpPr>
          <p:nvPr/>
        </p:nvSpPr>
        <p:spPr bwMode="auto">
          <a:xfrm>
            <a:off x="452160" y="6179690"/>
            <a:ext cx="8256960" cy="1440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defTabSz="414726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 sz="1633" dirty="0">
              <a:solidFill>
                <a:srgbClr val="000000"/>
              </a:solidFill>
              <a:latin typeface="Arial" charset="0"/>
              <a:ea typeface="ＭＳ Ｐゴシック" pitchFamily="34" charset="-128"/>
            </a:endParaRPr>
          </a:p>
        </p:txBody>
      </p:sp>
      <p:pic>
        <p:nvPicPr>
          <p:cNvPr id="4" name="Picture 9" descr="UTSAGifBlue.gif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62241" y="276510"/>
            <a:ext cx="1310400" cy="429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13" descr="ICS_Medium.pn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07520" y="0"/>
            <a:ext cx="1342080" cy="8338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World-Leading Research with Real-World Impact!</a:t>
            </a:r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4D5EB0-CF48-4948-8478-82307DB621F4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596487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© Bo Tang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World-Leading Research with Real-World Impact!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84A2E2-4245-4880-AA04-A3886BD21EE2}" type="slidenum">
              <a:rPr lang="en-GB" smtClean="0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768328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880" y="4406864"/>
            <a:ext cx="7771680" cy="1362383"/>
          </a:xfrm>
        </p:spPr>
        <p:txBody>
          <a:bodyPr anchor="t"/>
          <a:lstStyle>
            <a:lvl1pPr algn="l">
              <a:defRPr sz="3628" b="1" cap="all"/>
            </a:lvl1pPr>
          </a:lstStyle>
          <a:p>
            <a:r>
              <a:rPr lang="en-US" altLang="zh-CN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880" y="2906225"/>
            <a:ext cx="7771680" cy="1500638"/>
          </a:xfrm>
        </p:spPr>
        <p:txBody>
          <a:bodyPr anchor="b"/>
          <a:lstStyle>
            <a:lvl1pPr marL="0" indent="0">
              <a:buNone/>
              <a:defRPr sz="1814">
                <a:solidFill>
                  <a:schemeClr val="tx1">
                    <a:tint val="75000"/>
                  </a:schemeClr>
                </a:solidFill>
              </a:defRPr>
            </a:lvl1pPr>
            <a:lvl2pPr marL="414683" indent="0">
              <a:buNone/>
              <a:defRPr sz="1633">
                <a:solidFill>
                  <a:schemeClr val="tx1">
                    <a:tint val="75000"/>
                  </a:schemeClr>
                </a:solidFill>
              </a:defRPr>
            </a:lvl2pPr>
            <a:lvl3pPr marL="829366" indent="0">
              <a:buNone/>
              <a:defRPr sz="1542">
                <a:solidFill>
                  <a:schemeClr val="tx1">
                    <a:tint val="75000"/>
                  </a:schemeClr>
                </a:solidFill>
              </a:defRPr>
            </a:lvl3pPr>
            <a:lvl4pPr marL="1244049" indent="0">
              <a:buNone/>
              <a:defRPr sz="1270">
                <a:solidFill>
                  <a:schemeClr val="tx1">
                    <a:tint val="75000"/>
                  </a:schemeClr>
                </a:solidFill>
              </a:defRPr>
            </a:lvl4pPr>
            <a:lvl5pPr marL="1658732" indent="0">
              <a:buNone/>
              <a:defRPr sz="1270">
                <a:solidFill>
                  <a:schemeClr val="tx1">
                    <a:tint val="75000"/>
                  </a:schemeClr>
                </a:solidFill>
              </a:defRPr>
            </a:lvl5pPr>
            <a:lvl6pPr marL="2073416" indent="0">
              <a:buNone/>
              <a:defRPr sz="1270">
                <a:solidFill>
                  <a:schemeClr val="tx1">
                    <a:tint val="75000"/>
                  </a:schemeClr>
                </a:solidFill>
              </a:defRPr>
            </a:lvl6pPr>
            <a:lvl7pPr marL="2488099" indent="0">
              <a:buNone/>
              <a:defRPr sz="1270">
                <a:solidFill>
                  <a:schemeClr val="tx1">
                    <a:tint val="75000"/>
                  </a:schemeClr>
                </a:solidFill>
              </a:defRPr>
            </a:lvl7pPr>
            <a:lvl8pPr marL="2902782" indent="0">
              <a:buNone/>
              <a:defRPr sz="1270">
                <a:solidFill>
                  <a:schemeClr val="tx1">
                    <a:tint val="75000"/>
                  </a:schemeClr>
                </a:solidFill>
              </a:defRPr>
            </a:lvl8pPr>
            <a:lvl9pPr marL="3317465" indent="0">
              <a:buNone/>
              <a:defRPr sz="127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© Bo Tang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World-Leading Research with Real-World Impact!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84A2E2-4245-4880-AA04-A3886BD21EE2}" type="slidenum">
              <a:rPr lang="en-GB" smtClean="0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379982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920" y="1600008"/>
            <a:ext cx="4044960" cy="4526395"/>
          </a:xfrm>
        </p:spPr>
        <p:txBody>
          <a:bodyPr/>
          <a:lstStyle>
            <a:lvl1pPr>
              <a:defRPr sz="2540"/>
            </a:lvl1pPr>
            <a:lvl2pPr>
              <a:defRPr sz="2177"/>
            </a:lvl2pPr>
            <a:lvl3pPr>
              <a:defRPr sz="1814"/>
            </a:lvl3pPr>
            <a:lvl4pPr>
              <a:defRPr sz="1633"/>
            </a:lvl4pPr>
            <a:lvl5pPr>
              <a:defRPr sz="1633"/>
            </a:lvl5pPr>
            <a:lvl6pPr>
              <a:defRPr sz="1633"/>
            </a:lvl6pPr>
            <a:lvl7pPr>
              <a:defRPr sz="1633"/>
            </a:lvl7pPr>
            <a:lvl8pPr>
              <a:defRPr sz="1633"/>
            </a:lvl8pPr>
            <a:lvl9pPr>
              <a:defRPr sz="1633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1122" y="1600008"/>
            <a:ext cx="4046400" cy="4526395"/>
          </a:xfrm>
        </p:spPr>
        <p:txBody>
          <a:bodyPr/>
          <a:lstStyle>
            <a:lvl1pPr>
              <a:defRPr sz="2540"/>
            </a:lvl1pPr>
            <a:lvl2pPr>
              <a:defRPr sz="2177"/>
            </a:lvl2pPr>
            <a:lvl3pPr>
              <a:defRPr sz="1814"/>
            </a:lvl3pPr>
            <a:lvl4pPr>
              <a:defRPr sz="1633"/>
            </a:lvl4pPr>
            <a:lvl5pPr>
              <a:defRPr sz="1633"/>
            </a:lvl5pPr>
            <a:lvl6pPr>
              <a:defRPr sz="1633"/>
            </a:lvl6pPr>
            <a:lvl7pPr>
              <a:defRPr sz="1633"/>
            </a:lvl7pPr>
            <a:lvl8pPr>
              <a:defRPr sz="1633"/>
            </a:lvl8pPr>
            <a:lvl9pPr>
              <a:defRPr sz="1633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© Bo Tang</a:t>
            </a:r>
            <a:endParaRPr lang="en-GB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World-Leading Research with Real-World Impact!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84A2E2-4245-4880-AA04-A3886BD21EE2}" type="slidenum">
              <a:rPr lang="en-GB" smtClean="0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946585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920" y="1535201"/>
            <a:ext cx="4039200" cy="639427"/>
          </a:xfrm>
        </p:spPr>
        <p:txBody>
          <a:bodyPr anchor="b"/>
          <a:lstStyle>
            <a:lvl1pPr marL="0" indent="0">
              <a:buNone/>
              <a:defRPr sz="2177" b="1"/>
            </a:lvl1pPr>
            <a:lvl2pPr marL="414683" indent="0">
              <a:buNone/>
              <a:defRPr sz="1814" b="1"/>
            </a:lvl2pPr>
            <a:lvl3pPr marL="829366" indent="0">
              <a:buNone/>
              <a:defRPr sz="1633" b="1"/>
            </a:lvl3pPr>
            <a:lvl4pPr marL="1244049" indent="0">
              <a:buNone/>
              <a:defRPr sz="1542" b="1"/>
            </a:lvl4pPr>
            <a:lvl5pPr marL="1658732" indent="0">
              <a:buNone/>
              <a:defRPr sz="1542" b="1"/>
            </a:lvl5pPr>
            <a:lvl6pPr marL="2073416" indent="0">
              <a:buNone/>
              <a:defRPr sz="1542" b="1"/>
            </a:lvl6pPr>
            <a:lvl7pPr marL="2488099" indent="0">
              <a:buNone/>
              <a:defRPr sz="1542" b="1"/>
            </a:lvl7pPr>
            <a:lvl8pPr marL="2902782" indent="0">
              <a:buNone/>
              <a:defRPr sz="1542" b="1"/>
            </a:lvl8pPr>
            <a:lvl9pPr marL="3317465" indent="0">
              <a:buNone/>
              <a:defRPr sz="1542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920" y="2174628"/>
            <a:ext cx="4039200" cy="3951775"/>
          </a:xfrm>
        </p:spPr>
        <p:txBody>
          <a:bodyPr/>
          <a:lstStyle>
            <a:lvl1pPr>
              <a:defRPr sz="2177"/>
            </a:lvl1pPr>
            <a:lvl2pPr>
              <a:defRPr sz="1814"/>
            </a:lvl2pPr>
            <a:lvl3pPr>
              <a:defRPr sz="1633"/>
            </a:lvl3pPr>
            <a:lvl4pPr>
              <a:defRPr sz="1542"/>
            </a:lvl4pPr>
            <a:lvl5pPr>
              <a:defRPr sz="1542"/>
            </a:lvl5pPr>
            <a:lvl6pPr>
              <a:defRPr sz="1542"/>
            </a:lvl6pPr>
            <a:lvl7pPr>
              <a:defRPr sz="1542"/>
            </a:lvl7pPr>
            <a:lvl8pPr>
              <a:defRPr sz="1542"/>
            </a:lvl8pPr>
            <a:lvl9pPr>
              <a:defRPr sz="1542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442" y="1535201"/>
            <a:ext cx="4042080" cy="639427"/>
          </a:xfrm>
        </p:spPr>
        <p:txBody>
          <a:bodyPr anchor="b"/>
          <a:lstStyle>
            <a:lvl1pPr marL="0" indent="0">
              <a:buNone/>
              <a:defRPr sz="2177" b="1"/>
            </a:lvl1pPr>
            <a:lvl2pPr marL="414683" indent="0">
              <a:buNone/>
              <a:defRPr sz="1814" b="1"/>
            </a:lvl2pPr>
            <a:lvl3pPr marL="829366" indent="0">
              <a:buNone/>
              <a:defRPr sz="1633" b="1"/>
            </a:lvl3pPr>
            <a:lvl4pPr marL="1244049" indent="0">
              <a:buNone/>
              <a:defRPr sz="1542" b="1"/>
            </a:lvl4pPr>
            <a:lvl5pPr marL="1658732" indent="0">
              <a:buNone/>
              <a:defRPr sz="1542" b="1"/>
            </a:lvl5pPr>
            <a:lvl6pPr marL="2073416" indent="0">
              <a:buNone/>
              <a:defRPr sz="1542" b="1"/>
            </a:lvl6pPr>
            <a:lvl7pPr marL="2488099" indent="0">
              <a:buNone/>
              <a:defRPr sz="1542" b="1"/>
            </a:lvl7pPr>
            <a:lvl8pPr marL="2902782" indent="0">
              <a:buNone/>
              <a:defRPr sz="1542" b="1"/>
            </a:lvl8pPr>
            <a:lvl9pPr marL="3317465" indent="0">
              <a:buNone/>
              <a:defRPr sz="1542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442" y="2174628"/>
            <a:ext cx="4042080" cy="3951775"/>
          </a:xfrm>
        </p:spPr>
        <p:txBody>
          <a:bodyPr/>
          <a:lstStyle>
            <a:lvl1pPr>
              <a:defRPr sz="2177"/>
            </a:lvl1pPr>
            <a:lvl2pPr>
              <a:defRPr sz="1814"/>
            </a:lvl2pPr>
            <a:lvl3pPr>
              <a:defRPr sz="1633"/>
            </a:lvl3pPr>
            <a:lvl4pPr>
              <a:defRPr sz="1542"/>
            </a:lvl4pPr>
            <a:lvl5pPr>
              <a:defRPr sz="1542"/>
            </a:lvl5pPr>
            <a:lvl6pPr>
              <a:defRPr sz="1542"/>
            </a:lvl6pPr>
            <a:lvl7pPr>
              <a:defRPr sz="1542"/>
            </a:lvl7pPr>
            <a:lvl8pPr>
              <a:defRPr sz="1542"/>
            </a:lvl8pPr>
            <a:lvl9pPr>
              <a:defRPr sz="1542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© Bo Tang</a:t>
            </a:r>
            <a:endParaRPr lang="en-GB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World-Leading Research with Real-World Impact!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84A2E2-4245-4880-AA04-A3886BD21EE2}" type="slidenum">
              <a:rPr lang="en-GB" smtClean="0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743304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8612" y="51847"/>
            <a:ext cx="5177221" cy="733193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© Bo Tang</a:t>
            </a:r>
            <a:endParaRPr lang="en-GB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World-Leading Research with Real-World Impact!</a:t>
            </a: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84A2E2-4245-4880-AA04-A3886BD21EE2}" type="slidenum">
              <a:rPr lang="en-GB" smtClean="0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6126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© Bo Tang</a:t>
            </a:r>
            <a:endParaRPr lang="en-GB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World-Leading Research with Real-World Impact!</a:t>
            </a: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84A2E2-4245-4880-AA04-A3886BD21EE2}" type="slidenum">
              <a:rPr lang="en-GB" smtClean="0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504900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25321" y="101296"/>
            <a:ext cx="5316463" cy="671081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91430" tIns="45716" rIns="91430" bIns="45716" numCol="1" anchor="ctr" anchorCtr="0" compatLnSpc="1">
            <a:prstTxWarp prst="textNoShape">
              <a:avLst/>
            </a:prstTxWarp>
          </a:bodyPr>
          <a:lstStyle>
            <a:lvl1pPr>
              <a:defRPr lang="en-US" dirty="0"/>
            </a:lvl1pPr>
          </a:lstStyle>
          <a:p>
            <a:pPr lvl="0"/>
            <a:r>
              <a:rPr lang="en-US" altLang="zh-CN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522" y="861010"/>
            <a:ext cx="5112000" cy="5240070"/>
          </a:xfrm>
        </p:spPr>
        <p:txBody>
          <a:bodyPr/>
          <a:lstStyle>
            <a:lvl1pPr>
              <a:defRPr sz="2903"/>
            </a:lvl1pPr>
            <a:lvl2pPr>
              <a:defRPr sz="2540"/>
            </a:lvl2pPr>
            <a:lvl3pPr>
              <a:defRPr sz="2177"/>
            </a:lvl3pPr>
            <a:lvl4pPr>
              <a:defRPr sz="1814"/>
            </a:lvl4pPr>
            <a:lvl5pPr>
              <a:defRPr sz="1814"/>
            </a:lvl5pPr>
            <a:lvl6pPr>
              <a:defRPr sz="1814"/>
            </a:lvl6pPr>
            <a:lvl7pPr>
              <a:defRPr sz="1814"/>
            </a:lvl7pPr>
            <a:lvl8pPr>
              <a:defRPr sz="1814"/>
            </a:lvl8pPr>
            <a:lvl9pPr>
              <a:defRPr sz="1814"/>
            </a:lvl9pPr>
          </a:lstStyle>
          <a:p>
            <a:pPr lvl="0"/>
            <a:r>
              <a:rPr lang="en-US" altLang="zh-CN" dirty="0" smtClean="0"/>
              <a:t>Click to edit Master text styles</a:t>
            </a:r>
          </a:p>
          <a:p>
            <a:pPr lvl="1"/>
            <a:r>
              <a:rPr lang="en-US" altLang="zh-CN" dirty="0" smtClean="0"/>
              <a:t>Second level</a:t>
            </a:r>
          </a:p>
          <a:p>
            <a:pPr lvl="2"/>
            <a:r>
              <a:rPr lang="en-US" altLang="zh-CN" dirty="0" smtClean="0"/>
              <a:t>Third level</a:t>
            </a:r>
          </a:p>
          <a:p>
            <a:pPr lvl="3"/>
            <a:r>
              <a:rPr lang="en-US" altLang="zh-CN" dirty="0" smtClean="0"/>
              <a:t>Fourth level</a:t>
            </a:r>
          </a:p>
          <a:p>
            <a:pPr lvl="4"/>
            <a:r>
              <a:rPr lang="en-US" altLang="zh-CN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920" y="861012"/>
            <a:ext cx="3008160" cy="5265393"/>
          </a:xfrm>
        </p:spPr>
        <p:txBody>
          <a:bodyPr/>
          <a:lstStyle>
            <a:lvl1pPr marL="0" indent="0">
              <a:buNone/>
              <a:defRPr sz="1270"/>
            </a:lvl1pPr>
            <a:lvl2pPr marL="414683" indent="0">
              <a:buNone/>
              <a:defRPr sz="1089"/>
            </a:lvl2pPr>
            <a:lvl3pPr marL="829366" indent="0">
              <a:buNone/>
              <a:defRPr sz="907"/>
            </a:lvl3pPr>
            <a:lvl4pPr marL="1244049" indent="0">
              <a:buNone/>
              <a:defRPr sz="816"/>
            </a:lvl4pPr>
            <a:lvl5pPr marL="1658732" indent="0">
              <a:buNone/>
              <a:defRPr sz="816"/>
            </a:lvl5pPr>
            <a:lvl6pPr marL="2073416" indent="0">
              <a:buNone/>
              <a:defRPr sz="816"/>
            </a:lvl6pPr>
            <a:lvl7pPr marL="2488099" indent="0">
              <a:buNone/>
              <a:defRPr sz="816"/>
            </a:lvl7pPr>
            <a:lvl8pPr marL="2902782" indent="0">
              <a:buNone/>
              <a:defRPr sz="816"/>
            </a:lvl8pPr>
            <a:lvl9pPr marL="3317465" indent="0">
              <a:buNone/>
              <a:defRPr sz="816"/>
            </a:lvl9pPr>
          </a:lstStyle>
          <a:p>
            <a:pPr lvl="0"/>
            <a:r>
              <a:rPr lang="en-US" altLang="zh-CN" dirty="0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© Bo Tang</a:t>
            </a:r>
            <a:endParaRPr lang="en-GB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World-Leading Research with Real-World Impact!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84A2E2-4245-4880-AA04-A3886BD21EE2}" type="slidenum">
              <a:rPr lang="en-GB" smtClean="0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395428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802" y="4800026"/>
            <a:ext cx="5486400" cy="567420"/>
          </a:xfrm>
        </p:spPr>
        <p:txBody>
          <a:bodyPr anchor="b"/>
          <a:lstStyle>
            <a:lvl1pPr algn="l">
              <a:defRPr sz="1814" b="1"/>
            </a:lvl1pPr>
          </a:lstStyle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802" y="612065"/>
            <a:ext cx="5486400" cy="4115952"/>
          </a:xfrm>
        </p:spPr>
        <p:txBody>
          <a:bodyPr rtlCol="0">
            <a:normAutofit/>
          </a:bodyPr>
          <a:lstStyle>
            <a:lvl1pPr marL="0" indent="0">
              <a:buNone/>
              <a:defRPr sz="2903"/>
            </a:lvl1pPr>
            <a:lvl2pPr marL="414683" indent="0">
              <a:buNone/>
              <a:defRPr sz="2540"/>
            </a:lvl2pPr>
            <a:lvl3pPr marL="829366" indent="0">
              <a:buNone/>
              <a:defRPr sz="2177"/>
            </a:lvl3pPr>
            <a:lvl4pPr marL="1244049" indent="0">
              <a:buNone/>
              <a:defRPr sz="1814"/>
            </a:lvl4pPr>
            <a:lvl5pPr marL="1658732" indent="0">
              <a:buNone/>
              <a:defRPr sz="1814"/>
            </a:lvl5pPr>
            <a:lvl6pPr marL="2073416" indent="0">
              <a:buNone/>
              <a:defRPr sz="1814"/>
            </a:lvl6pPr>
            <a:lvl7pPr marL="2488099" indent="0">
              <a:buNone/>
              <a:defRPr sz="1814"/>
            </a:lvl7pPr>
            <a:lvl8pPr marL="2902782" indent="0">
              <a:buNone/>
              <a:defRPr sz="1814"/>
            </a:lvl8pPr>
            <a:lvl9pPr marL="3317465" indent="0">
              <a:buNone/>
              <a:defRPr sz="1814"/>
            </a:lvl9pPr>
          </a:lstStyle>
          <a:p>
            <a:pPr lvl="0"/>
            <a:r>
              <a:rPr lang="en-US" altLang="zh-CN" noProof="0" dirty="0" smtClean="0"/>
              <a:t>Drag picture to placeholder or click icon to add</a:t>
            </a:r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802" y="5367444"/>
            <a:ext cx="5486400" cy="805044"/>
          </a:xfrm>
        </p:spPr>
        <p:txBody>
          <a:bodyPr/>
          <a:lstStyle>
            <a:lvl1pPr marL="0" indent="0">
              <a:buNone/>
              <a:defRPr sz="1270"/>
            </a:lvl1pPr>
            <a:lvl2pPr marL="414683" indent="0">
              <a:buNone/>
              <a:defRPr sz="1089"/>
            </a:lvl2pPr>
            <a:lvl3pPr marL="829366" indent="0">
              <a:buNone/>
              <a:defRPr sz="907"/>
            </a:lvl3pPr>
            <a:lvl4pPr marL="1244049" indent="0">
              <a:buNone/>
              <a:defRPr sz="816"/>
            </a:lvl4pPr>
            <a:lvl5pPr marL="1658732" indent="0">
              <a:buNone/>
              <a:defRPr sz="816"/>
            </a:lvl5pPr>
            <a:lvl6pPr marL="2073416" indent="0">
              <a:buNone/>
              <a:defRPr sz="816"/>
            </a:lvl6pPr>
            <a:lvl7pPr marL="2488099" indent="0">
              <a:buNone/>
              <a:defRPr sz="816"/>
            </a:lvl7pPr>
            <a:lvl8pPr marL="2902782" indent="0">
              <a:buNone/>
              <a:defRPr sz="816"/>
            </a:lvl8pPr>
            <a:lvl9pPr marL="3317465" indent="0">
              <a:buNone/>
              <a:defRPr sz="816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© Bo Tang</a:t>
            </a:r>
            <a:endParaRPr lang="en-GB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World-Leading Research with Real-World Impact!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84A2E2-4245-4880-AA04-A3886BD21EE2}" type="slidenum">
              <a:rPr lang="en-GB" smtClean="0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042784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Placeholder 1"/>
          <p:cNvSpPr>
            <a:spLocks noGrp="1"/>
          </p:cNvSpPr>
          <p:nvPr>
            <p:ph type="title"/>
          </p:nvPr>
        </p:nvSpPr>
        <p:spPr bwMode="auto">
          <a:xfrm>
            <a:off x="2088612" y="51846"/>
            <a:ext cx="5177221" cy="6264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0" tIns="45716" rIns="91430" bIns="45716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dirty="0" smtClean="0"/>
              <a:t>Click to edit Master title style</a:t>
            </a:r>
            <a:endParaRPr lang="en-US" dirty="0" smtClean="0"/>
          </a:p>
        </p:txBody>
      </p:sp>
      <p:sp>
        <p:nvSpPr>
          <p:cNvPr id="409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922" y="1093075"/>
            <a:ext cx="8229600" cy="48259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0" tIns="45716" rIns="91430" bIns="4571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dirty="0" smtClean="0"/>
              <a:t>Click to edit Master text styles</a:t>
            </a:r>
          </a:p>
          <a:p>
            <a:pPr lvl="1"/>
            <a:r>
              <a:rPr lang="en-US" altLang="zh-CN" dirty="0" smtClean="0"/>
              <a:t>Second level</a:t>
            </a:r>
          </a:p>
          <a:p>
            <a:pPr lvl="2"/>
            <a:r>
              <a:rPr lang="en-US" altLang="zh-CN" dirty="0" smtClean="0"/>
              <a:t>Third level</a:t>
            </a:r>
          </a:p>
          <a:p>
            <a:pPr lvl="3"/>
            <a:r>
              <a:rPr lang="en-US" altLang="zh-CN" dirty="0" smtClean="0"/>
              <a:t>Fourth level</a:t>
            </a:r>
          </a:p>
          <a:p>
            <a:pPr lvl="4"/>
            <a:r>
              <a:rPr lang="en-US" altLang="zh-CN" dirty="0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920" y="6345007"/>
            <a:ext cx="2132640" cy="364358"/>
          </a:xfrm>
          <a:prstGeom prst="rect">
            <a:avLst/>
          </a:prstGeom>
        </p:spPr>
        <p:txBody>
          <a:bodyPr vert="horz" wrap="square" lIns="91430" tIns="45716" rIns="91430" bIns="45716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089">
                <a:solidFill>
                  <a:srgbClr val="131F4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 defTabSz="414683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 smtClean="0"/>
              <a:t>© Bo Tang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72156" y="6344167"/>
            <a:ext cx="3781284" cy="364359"/>
          </a:xfrm>
          <a:prstGeom prst="rect">
            <a:avLst/>
          </a:prstGeom>
        </p:spPr>
        <p:txBody>
          <a:bodyPr vert="horz" wrap="square" lIns="91430" tIns="45716" rIns="91430" bIns="45716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70">
                <a:solidFill>
                  <a:srgbClr val="131F49"/>
                </a:solidFill>
                <a:latin typeface="Arial" pitchFamily="34" charset="0"/>
              </a:defRPr>
            </a:lvl1pPr>
          </a:lstStyle>
          <a:p>
            <a:pPr defTabSz="414683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 smtClean="0">
                <a:ea typeface="ＭＳ Ｐゴシック" pitchFamily="34" charset="-128"/>
              </a:rPr>
              <a:t>World-Leading Research with Real-World Impact!</a:t>
            </a:r>
            <a:endParaRPr lang="en-US" dirty="0">
              <a:ea typeface="ＭＳ Ｐゴシック" pitchFamily="34" charset="-128"/>
            </a:endParaRPr>
          </a:p>
        </p:txBody>
      </p:sp>
      <p:pic>
        <p:nvPicPr>
          <p:cNvPr id="4102" name="Picture 9" descr="UTSAGifBlue.gif"/>
          <p:cNvPicPr>
            <a:picLocks noChangeAspect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7662242" y="276511"/>
            <a:ext cx="1310400" cy="429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Line 8"/>
          <p:cNvSpPr>
            <a:spLocks noChangeShapeType="1"/>
          </p:cNvSpPr>
          <p:nvPr userDrawn="1"/>
        </p:nvSpPr>
        <p:spPr bwMode="auto">
          <a:xfrm>
            <a:off x="2292480" y="777083"/>
            <a:ext cx="4769280" cy="1441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 lIns="82935" tIns="41468" rIns="82935" bIns="41468"/>
          <a:lstStyle/>
          <a:p>
            <a:pPr defTabSz="414683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 sz="1633" dirty="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0" name="Line 9"/>
          <p:cNvSpPr>
            <a:spLocks noChangeShapeType="1"/>
          </p:cNvSpPr>
          <p:nvPr/>
        </p:nvSpPr>
        <p:spPr bwMode="auto">
          <a:xfrm>
            <a:off x="452160" y="6179690"/>
            <a:ext cx="8256960" cy="1440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 lIns="82935" tIns="41468" rIns="82935" bIns="41468"/>
          <a:lstStyle/>
          <a:p>
            <a:pPr defTabSz="414683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 sz="1633" dirty="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23360" y="6344167"/>
            <a:ext cx="1964160" cy="364359"/>
          </a:xfrm>
          <a:prstGeom prst="rect">
            <a:avLst/>
          </a:prstGeom>
        </p:spPr>
        <p:txBody>
          <a:bodyPr vert="horz" wrap="square" lIns="91430" tIns="45716" rIns="91430" bIns="45716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089">
                <a:solidFill>
                  <a:srgbClr val="131F4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 defTabSz="414683" fontAlgn="base">
              <a:spcBef>
                <a:spcPct val="0"/>
              </a:spcBef>
              <a:spcAft>
                <a:spcPct val="0"/>
              </a:spcAft>
              <a:defRPr/>
            </a:pPr>
            <a:fld id="{7084A2E2-4245-4880-AA04-A3886BD21EE2}" type="slidenum">
              <a:rPr lang="en-GB" smtClean="0"/>
              <a:pPr defTabSz="414683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GB" dirty="0"/>
          </a:p>
        </p:txBody>
      </p:sp>
      <p:pic>
        <p:nvPicPr>
          <p:cNvPr id="11" name="Picture 13" descr="ICS_Medium.png"/>
          <p:cNvPicPr>
            <a:picLocks noChangeAspect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467588" y="97951"/>
            <a:ext cx="1184428" cy="7358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Line 9"/>
          <p:cNvSpPr>
            <a:spLocks noChangeShapeType="1"/>
          </p:cNvSpPr>
          <p:nvPr userDrawn="1"/>
        </p:nvSpPr>
        <p:spPr bwMode="auto">
          <a:xfrm>
            <a:off x="452160" y="6179690"/>
            <a:ext cx="8256960" cy="1440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 lIns="82935" tIns="41468" rIns="82935" bIns="41468" anchor="ctr"/>
          <a:lstStyle/>
          <a:p>
            <a:pPr defTabSz="414683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 sz="1633" dirty="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pic>
        <p:nvPicPr>
          <p:cNvPr id="15" name="Picture 9" descr="UTSAGifBlue.gif"/>
          <p:cNvPicPr>
            <a:picLocks noChangeAspect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7662242" y="276511"/>
            <a:ext cx="1310400" cy="429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600599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2903" b="1" kern="1200">
          <a:solidFill>
            <a:srgbClr val="131F49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2903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2903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2903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2903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14683" algn="ctr" rtl="0" eaLnBrk="1" fontAlgn="base" hangingPunct="1">
        <a:spcBef>
          <a:spcPct val="0"/>
        </a:spcBef>
        <a:spcAft>
          <a:spcPct val="0"/>
        </a:spcAft>
        <a:defRPr sz="3991">
          <a:solidFill>
            <a:schemeClr val="tx1"/>
          </a:solidFill>
          <a:latin typeface="Calibri" pitchFamily="34" charset="0"/>
        </a:defRPr>
      </a:lvl6pPr>
      <a:lvl7pPr marL="829366" algn="ctr" rtl="0" eaLnBrk="1" fontAlgn="base" hangingPunct="1">
        <a:spcBef>
          <a:spcPct val="0"/>
        </a:spcBef>
        <a:spcAft>
          <a:spcPct val="0"/>
        </a:spcAft>
        <a:defRPr sz="3991">
          <a:solidFill>
            <a:schemeClr val="tx1"/>
          </a:solidFill>
          <a:latin typeface="Calibri" pitchFamily="34" charset="0"/>
        </a:defRPr>
      </a:lvl7pPr>
      <a:lvl8pPr marL="1244049" algn="ctr" rtl="0" eaLnBrk="1" fontAlgn="base" hangingPunct="1">
        <a:spcBef>
          <a:spcPct val="0"/>
        </a:spcBef>
        <a:spcAft>
          <a:spcPct val="0"/>
        </a:spcAft>
        <a:defRPr sz="3991">
          <a:solidFill>
            <a:schemeClr val="tx1"/>
          </a:solidFill>
          <a:latin typeface="Calibri" pitchFamily="34" charset="0"/>
        </a:defRPr>
      </a:lvl8pPr>
      <a:lvl9pPr marL="1658732" algn="ctr" rtl="0" eaLnBrk="1" fontAlgn="base" hangingPunct="1">
        <a:spcBef>
          <a:spcPct val="0"/>
        </a:spcBef>
        <a:spcAft>
          <a:spcPct val="0"/>
        </a:spcAft>
        <a:defRPr sz="3991">
          <a:solidFill>
            <a:schemeClr val="tx1"/>
          </a:solidFill>
          <a:latin typeface="Calibri" pitchFamily="34" charset="0"/>
        </a:defRPr>
      </a:lvl9pPr>
    </p:titleStyle>
    <p:bodyStyle>
      <a:lvl1pPr marL="311013" indent="-311013" algn="l" rtl="0" eaLnBrk="1" fontAlgn="base" hangingPunct="1">
        <a:spcBef>
          <a:spcPct val="20000"/>
        </a:spcBef>
        <a:spcAft>
          <a:spcPct val="0"/>
        </a:spcAft>
        <a:buFont typeface="Wingdings" pitchFamily="2" charset="2"/>
        <a:buChar char="Ø"/>
        <a:defRPr sz="2903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673860" indent="-259178" algn="l" rtl="0" eaLnBrk="1" fontAlgn="base" hangingPunct="1">
        <a:spcBef>
          <a:spcPct val="20000"/>
        </a:spcBef>
        <a:spcAft>
          <a:spcPct val="0"/>
        </a:spcAft>
        <a:buFont typeface="Wingdings" pitchFamily="2" charset="2"/>
        <a:buChar char="v"/>
        <a:defRPr sz="2540" kern="1200">
          <a:solidFill>
            <a:schemeClr val="tx2"/>
          </a:solidFill>
          <a:latin typeface="+mn-lt"/>
          <a:ea typeface="ＭＳ Ｐゴシック" charset="-128"/>
          <a:cs typeface="+mn-cs"/>
        </a:defRPr>
      </a:lvl2pPr>
      <a:lvl3pPr marL="1036707" indent="-207341" algn="l" rtl="0" eaLnBrk="1" fontAlgn="base" hangingPunct="1">
        <a:spcBef>
          <a:spcPct val="20000"/>
        </a:spcBef>
        <a:spcAft>
          <a:spcPct val="0"/>
        </a:spcAft>
        <a:buFont typeface="Courier New" pitchFamily="49" charset="0"/>
        <a:buChar char="o"/>
        <a:defRPr sz="2177" kern="1200">
          <a:solidFill>
            <a:schemeClr val="accent1"/>
          </a:solidFill>
          <a:latin typeface="+mn-lt"/>
          <a:ea typeface="ＭＳ Ｐゴシック" charset="-128"/>
          <a:cs typeface="+mn-cs"/>
        </a:defRPr>
      </a:lvl3pPr>
      <a:lvl4pPr marL="1451391" indent="-207341" algn="l" rtl="0" eaLnBrk="1" fontAlgn="base" hangingPunct="1">
        <a:spcBef>
          <a:spcPct val="20000"/>
        </a:spcBef>
        <a:spcAft>
          <a:spcPct val="0"/>
        </a:spcAft>
        <a:buFont typeface="Wingdings" pitchFamily="2" charset="2"/>
        <a:buChar char="§"/>
        <a:defRPr sz="1814" kern="1200">
          <a:solidFill>
            <a:schemeClr val="accent4"/>
          </a:solidFill>
          <a:latin typeface="+mn-lt"/>
          <a:ea typeface="ＭＳ Ｐゴシック" charset="-128"/>
          <a:cs typeface="+mn-cs"/>
        </a:defRPr>
      </a:lvl4pPr>
      <a:lvl5pPr marL="1866074" indent="-207341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1814" kern="1200">
          <a:solidFill>
            <a:schemeClr val="accent6">
              <a:lumMod val="75000"/>
            </a:schemeClr>
          </a:solidFill>
          <a:latin typeface="+mn-lt"/>
          <a:ea typeface="ＭＳ Ｐゴシック" charset="-128"/>
          <a:cs typeface="+mn-cs"/>
        </a:defRPr>
      </a:lvl5pPr>
      <a:lvl6pPr marL="2280758" indent="-207341" algn="l" defTabSz="829366" rtl="0" eaLnBrk="1" latinLnBrk="0" hangingPunct="1">
        <a:spcBef>
          <a:spcPct val="20000"/>
        </a:spcBef>
        <a:buFont typeface="Arial" pitchFamily="34" charset="0"/>
        <a:buChar char="•"/>
        <a:defRPr sz="1814" kern="1200">
          <a:solidFill>
            <a:schemeClr val="tx1"/>
          </a:solidFill>
          <a:latin typeface="+mn-lt"/>
          <a:ea typeface="+mn-ea"/>
          <a:cs typeface="+mn-cs"/>
        </a:defRPr>
      </a:lvl6pPr>
      <a:lvl7pPr marL="2695440" indent="-207341" algn="l" defTabSz="829366" rtl="0" eaLnBrk="1" latinLnBrk="0" hangingPunct="1">
        <a:spcBef>
          <a:spcPct val="20000"/>
        </a:spcBef>
        <a:buFont typeface="Arial" pitchFamily="34" charset="0"/>
        <a:buChar char="•"/>
        <a:defRPr sz="1814" kern="1200">
          <a:solidFill>
            <a:schemeClr val="tx1"/>
          </a:solidFill>
          <a:latin typeface="+mn-lt"/>
          <a:ea typeface="+mn-ea"/>
          <a:cs typeface="+mn-cs"/>
        </a:defRPr>
      </a:lvl7pPr>
      <a:lvl8pPr marL="3110124" indent="-207341" algn="l" defTabSz="829366" rtl="0" eaLnBrk="1" latinLnBrk="0" hangingPunct="1">
        <a:spcBef>
          <a:spcPct val="20000"/>
        </a:spcBef>
        <a:buFont typeface="Arial" pitchFamily="34" charset="0"/>
        <a:buChar char="•"/>
        <a:defRPr sz="1814" kern="1200">
          <a:solidFill>
            <a:schemeClr val="tx1"/>
          </a:solidFill>
          <a:latin typeface="+mn-lt"/>
          <a:ea typeface="+mn-ea"/>
          <a:cs typeface="+mn-cs"/>
        </a:defRPr>
      </a:lvl8pPr>
      <a:lvl9pPr marL="3524806" indent="-207341" algn="l" defTabSz="829366" rtl="0" eaLnBrk="1" latinLnBrk="0" hangingPunct="1">
        <a:spcBef>
          <a:spcPct val="20000"/>
        </a:spcBef>
        <a:buFont typeface="Arial" pitchFamily="34" charset="0"/>
        <a:buChar char="•"/>
        <a:defRPr sz="181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29366" rtl="0" eaLnBrk="1" latinLnBrk="0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1pPr>
      <a:lvl2pPr marL="414683" algn="l" defTabSz="829366" rtl="0" eaLnBrk="1" latinLnBrk="0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2pPr>
      <a:lvl3pPr marL="829366" algn="l" defTabSz="829366" rtl="0" eaLnBrk="1" latinLnBrk="0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3pPr>
      <a:lvl4pPr marL="1244049" algn="l" defTabSz="829366" rtl="0" eaLnBrk="1" latinLnBrk="0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4pPr>
      <a:lvl5pPr marL="1658732" algn="l" defTabSz="829366" rtl="0" eaLnBrk="1" latinLnBrk="0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5pPr>
      <a:lvl6pPr marL="2073416" algn="l" defTabSz="829366" rtl="0" eaLnBrk="1" latinLnBrk="0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6pPr>
      <a:lvl7pPr marL="2488099" algn="l" defTabSz="829366" rtl="0" eaLnBrk="1" latinLnBrk="0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7pPr>
      <a:lvl8pPr marL="2902782" algn="l" defTabSz="829366" rtl="0" eaLnBrk="1" latinLnBrk="0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8pPr>
      <a:lvl9pPr marL="3317465" algn="l" defTabSz="829366" rtl="0" eaLnBrk="1" latinLnBrk="0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3939840" y="0"/>
            <a:ext cx="4714560" cy="620706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</a:t>
            </a:r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6481" y="829527"/>
            <a:ext cx="8226720" cy="5299756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outline text format</a:t>
            </a:r>
          </a:p>
          <a:p>
            <a:pPr lvl="1"/>
            <a:r>
              <a:rPr lang="en-GB" smtClean="0"/>
              <a:t>Second Outline Level</a:t>
            </a:r>
          </a:p>
        </p:txBody>
      </p:sp>
      <p:sp>
        <p:nvSpPr>
          <p:cNvPr id="11" name="Rectangle 3"/>
          <p:cNvSpPr>
            <a:spLocks noGrp="1" noChangeArrowheads="1"/>
          </p:cNvSpPr>
          <p:nvPr>
            <p:ph type="dt" idx="2"/>
          </p:nvPr>
        </p:nvSpPr>
        <p:spPr bwMode="auto">
          <a:xfrm>
            <a:off x="456481" y="6247376"/>
            <a:ext cx="2128320" cy="470930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 sz="1270">
                <a:solidFill>
                  <a:srgbClr val="000000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defRPr>
            </a:lvl1pPr>
          </a:lstStyle>
          <a:p>
            <a:pPr defTabSz="414726" fontAlgn="base">
              <a:spcBef>
                <a:spcPct val="0"/>
              </a:spcBef>
              <a:spcAft>
                <a:spcPct val="0"/>
              </a:spcAft>
              <a:defRPr/>
            </a:pPr>
            <a:fld id="{779B0FFF-52D7-4B48-8273-CB03D59A2296}" type="datetime1">
              <a:rPr lang="en-US" smtClean="0"/>
              <a:pPr defTabSz="414726" fontAlgn="base">
                <a:spcBef>
                  <a:spcPct val="0"/>
                </a:spcBef>
                <a:spcAft>
                  <a:spcPct val="0"/>
                </a:spcAft>
                <a:defRPr/>
              </a:pPr>
              <a:t>7/11/2016</a:t>
            </a:fld>
            <a:r>
              <a:rPr lang="en-US" dirty="0" smtClean="0"/>
              <a:t>© Ravi  Sandhu</a:t>
            </a:r>
            <a:endParaRPr lang="en-GB" dirty="0"/>
          </a:p>
        </p:txBody>
      </p:sp>
      <p:sp>
        <p:nvSpPr>
          <p:cNvPr id="12" name="Rectangle 4"/>
          <p:cNvSpPr>
            <a:spLocks noGrp="1" noChangeArrowheads="1"/>
          </p:cNvSpPr>
          <p:nvPr>
            <p:ph type="ftr" idx="3"/>
          </p:nvPr>
        </p:nvSpPr>
        <p:spPr bwMode="auto">
          <a:xfrm>
            <a:off x="3127680" y="6247376"/>
            <a:ext cx="2897280" cy="470930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 sz="1270">
                <a:solidFill>
                  <a:srgbClr val="000000"/>
                </a:solidFill>
                <a:latin typeface="Arial" pitchFamily="34" charset="0"/>
              </a:defRPr>
            </a:lvl1pPr>
          </a:lstStyle>
          <a:p>
            <a:pPr defTabSz="414726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 smtClean="0">
                <a:ea typeface="ＭＳ Ｐゴシック" pitchFamily="34" charset="-128"/>
              </a:rPr>
              <a:t>World-Leading Research with Real-World Impact!</a:t>
            </a:r>
            <a:endParaRPr lang="en-US" dirty="0">
              <a:ea typeface="ＭＳ Ｐゴシック" pitchFamily="34" charset="-128"/>
            </a:endParaRPr>
          </a:p>
        </p:txBody>
      </p:sp>
      <p:sp>
        <p:nvSpPr>
          <p:cNvPr id="13" name="Rectangle 5"/>
          <p:cNvSpPr>
            <a:spLocks noGrp="1" noChangeArrowheads="1"/>
          </p:cNvSpPr>
          <p:nvPr>
            <p:ph type="sldNum" idx="4"/>
          </p:nvPr>
        </p:nvSpPr>
        <p:spPr bwMode="auto">
          <a:xfrm>
            <a:off x="6554880" y="6247376"/>
            <a:ext cx="2128320" cy="470930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 sz="1270">
                <a:solidFill>
                  <a:srgbClr val="000000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 defTabSz="414726" fontAlgn="base">
              <a:spcBef>
                <a:spcPct val="0"/>
              </a:spcBef>
              <a:spcAft>
                <a:spcPct val="0"/>
              </a:spcAft>
              <a:defRPr/>
            </a:pPr>
            <a:fld id="{7084A2E2-4245-4880-AA04-A3886BD21EE2}" type="slidenum">
              <a:rPr lang="en-GB" smtClean="0"/>
              <a:pPr defTabSz="414726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459207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</p:sldLayoutIdLst>
  <p:hf hdr="0" ftr="0" dt="0"/>
  <p:txStyles>
    <p:titleStyle>
      <a:lvl1pPr algn="r" defTabSz="414726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2903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1pPr>
      <a:lvl2pPr algn="r" defTabSz="414726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2903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2pPr>
      <a:lvl3pPr algn="r" defTabSz="414726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2903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3pPr>
      <a:lvl4pPr algn="r" defTabSz="414726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2903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4pPr>
      <a:lvl5pPr algn="r" defTabSz="414726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2903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5pPr>
      <a:lvl6pPr marL="1393941" indent="-195843" algn="r" defTabSz="414726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2903">
          <a:solidFill>
            <a:srgbClr val="000000"/>
          </a:solidFill>
          <a:latin typeface="Bitstream Charter" pitchFamily="16" charset="0"/>
        </a:defRPr>
      </a:lvl6pPr>
      <a:lvl7pPr marL="1808667" indent="-195843" algn="r" defTabSz="414726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2903">
          <a:solidFill>
            <a:srgbClr val="000000"/>
          </a:solidFill>
          <a:latin typeface="Bitstream Charter" pitchFamily="16" charset="0"/>
        </a:defRPr>
      </a:lvl7pPr>
      <a:lvl8pPr marL="2223393" indent="-195843" algn="r" defTabSz="414726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2903">
          <a:solidFill>
            <a:srgbClr val="000000"/>
          </a:solidFill>
          <a:latin typeface="Bitstream Charter" pitchFamily="16" charset="0"/>
        </a:defRPr>
      </a:lvl8pPr>
      <a:lvl9pPr marL="2638119" indent="-195843" algn="r" defTabSz="414726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2903">
          <a:solidFill>
            <a:srgbClr val="000000"/>
          </a:solidFill>
          <a:latin typeface="Bitstream Charter" pitchFamily="16" charset="0"/>
        </a:defRPr>
      </a:lvl9pPr>
    </p:titleStyle>
    <p:bodyStyle>
      <a:lvl1pPr marL="391686" indent="-293764" algn="l" defTabSz="414726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buChar char=""/>
        <a:defRPr sz="254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1pPr>
      <a:lvl2pPr marL="783372" indent="-260644" algn="l" defTabSz="414726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75000"/>
        <a:buFont typeface="Symbol" pitchFamily="18" charset="2"/>
        <a:buChar char=""/>
        <a:defRPr sz="2177">
          <a:solidFill>
            <a:srgbClr val="000000"/>
          </a:solidFill>
          <a:latin typeface="Arial" charset="0"/>
          <a:ea typeface="ＭＳ Ｐゴシック" charset="-128"/>
        </a:defRPr>
      </a:lvl2pPr>
      <a:lvl3pPr marL="1175057" indent="-195843" algn="l" defTabSz="414726" rtl="0" eaLnBrk="0" fontAlgn="base" hangingPunct="0">
        <a:spcBef>
          <a:spcPct val="0"/>
        </a:spcBef>
        <a:spcAft>
          <a:spcPts val="771"/>
        </a:spcAft>
        <a:buClr>
          <a:srgbClr val="000000"/>
        </a:buClr>
        <a:buSzPct val="45000"/>
        <a:buFont typeface="Wingdings" pitchFamily="2" charset="2"/>
        <a:buChar char=""/>
        <a:defRPr sz="2177">
          <a:solidFill>
            <a:srgbClr val="000000"/>
          </a:solidFill>
          <a:latin typeface="Arial" charset="0"/>
          <a:ea typeface="ＭＳ Ｐゴシック" charset="-128"/>
        </a:defRPr>
      </a:lvl3pPr>
      <a:lvl4pPr marL="1566743" indent="-195843" algn="l" defTabSz="414726" rtl="0" eaLnBrk="0" fontAlgn="base" hangingPunct="0">
        <a:spcBef>
          <a:spcPct val="0"/>
        </a:spcBef>
        <a:spcAft>
          <a:spcPts val="522"/>
        </a:spcAft>
        <a:buClr>
          <a:srgbClr val="000000"/>
        </a:buClr>
        <a:buSzPct val="75000"/>
        <a:buFont typeface="Symbol" pitchFamily="18" charset="2"/>
        <a:buChar char=""/>
        <a:defRPr sz="1814">
          <a:solidFill>
            <a:srgbClr val="000000"/>
          </a:solidFill>
          <a:latin typeface="Arial" charset="0"/>
          <a:ea typeface="ＭＳ Ｐゴシック" charset="-128"/>
        </a:defRPr>
      </a:lvl4pPr>
      <a:lvl5pPr marL="1958429" indent="-195843" algn="l" defTabSz="414726" rtl="0" eaLnBrk="0" fontAlgn="base" hangingPunct="0">
        <a:spcBef>
          <a:spcPct val="0"/>
        </a:spcBef>
        <a:spcAft>
          <a:spcPts val="261"/>
        </a:spcAft>
        <a:buClr>
          <a:srgbClr val="000000"/>
        </a:buClr>
        <a:buSzPct val="45000"/>
        <a:buFont typeface="Wingdings" pitchFamily="2" charset="2"/>
        <a:buChar char=""/>
        <a:defRPr sz="1814">
          <a:solidFill>
            <a:srgbClr val="000000"/>
          </a:solidFill>
          <a:latin typeface="Arial" charset="0"/>
          <a:ea typeface="ＭＳ Ｐゴシック" charset="-128"/>
        </a:defRPr>
      </a:lvl5pPr>
      <a:lvl6pPr marL="2373155" indent="-195843" algn="l" defTabSz="414726" rtl="0" fontAlgn="base" hangingPunct="0">
        <a:spcBef>
          <a:spcPct val="0"/>
        </a:spcBef>
        <a:spcAft>
          <a:spcPts val="261"/>
        </a:spcAft>
        <a:buClr>
          <a:srgbClr val="000000"/>
        </a:buClr>
        <a:buSzPct val="45000"/>
        <a:buFont typeface="Wingdings" charset="2"/>
        <a:buChar char=""/>
        <a:defRPr sz="1814">
          <a:solidFill>
            <a:srgbClr val="000000"/>
          </a:solidFill>
          <a:latin typeface="+mn-lt"/>
        </a:defRPr>
      </a:lvl6pPr>
      <a:lvl7pPr marL="2787881" indent="-195843" algn="l" defTabSz="414726" rtl="0" fontAlgn="base" hangingPunct="0">
        <a:spcBef>
          <a:spcPct val="0"/>
        </a:spcBef>
        <a:spcAft>
          <a:spcPts val="261"/>
        </a:spcAft>
        <a:buClr>
          <a:srgbClr val="000000"/>
        </a:buClr>
        <a:buSzPct val="45000"/>
        <a:buFont typeface="Wingdings" charset="2"/>
        <a:buChar char=""/>
        <a:defRPr sz="1814">
          <a:solidFill>
            <a:srgbClr val="000000"/>
          </a:solidFill>
          <a:latin typeface="+mn-lt"/>
        </a:defRPr>
      </a:lvl7pPr>
      <a:lvl8pPr marL="3202607" indent="-195843" algn="l" defTabSz="414726" rtl="0" fontAlgn="base" hangingPunct="0">
        <a:spcBef>
          <a:spcPct val="0"/>
        </a:spcBef>
        <a:spcAft>
          <a:spcPts val="261"/>
        </a:spcAft>
        <a:buClr>
          <a:srgbClr val="000000"/>
        </a:buClr>
        <a:buSzPct val="45000"/>
        <a:buFont typeface="Wingdings" charset="2"/>
        <a:buChar char=""/>
        <a:defRPr sz="1814">
          <a:solidFill>
            <a:srgbClr val="000000"/>
          </a:solidFill>
          <a:latin typeface="+mn-lt"/>
        </a:defRPr>
      </a:lvl8pPr>
      <a:lvl9pPr marL="3617333" indent="-195843" algn="l" defTabSz="414726" rtl="0" fontAlgn="base" hangingPunct="0">
        <a:spcBef>
          <a:spcPct val="0"/>
        </a:spcBef>
        <a:spcAft>
          <a:spcPts val="261"/>
        </a:spcAft>
        <a:buClr>
          <a:srgbClr val="000000"/>
        </a:buClr>
        <a:buSzPct val="45000"/>
        <a:buFont typeface="Wingdings" charset="2"/>
        <a:buChar char=""/>
        <a:defRPr sz="1814">
          <a:solidFill>
            <a:srgbClr val="000000"/>
          </a:solidFill>
          <a:latin typeface="+mn-lt"/>
        </a:defRPr>
      </a:lvl9pPr>
    </p:bodyStyle>
    <p:otherStyle>
      <a:defPPr>
        <a:defRPr lang="en-US"/>
      </a:defPPr>
      <a:lvl1pPr marL="0" algn="l" defTabSz="829452" rtl="0" eaLnBrk="1" latinLnBrk="0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1pPr>
      <a:lvl2pPr marL="414726" algn="l" defTabSz="829452" rtl="0" eaLnBrk="1" latinLnBrk="0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2pPr>
      <a:lvl3pPr marL="829452" algn="l" defTabSz="829452" rtl="0" eaLnBrk="1" latinLnBrk="0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3pPr>
      <a:lvl4pPr marL="1244178" algn="l" defTabSz="829452" rtl="0" eaLnBrk="1" latinLnBrk="0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4pPr>
      <a:lvl5pPr marL="1658904" algn="l" defTabSz="829452" rtl="0" eaLnBrk="1" latinLnBrk="0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5pPr>
      <a:lvl6pPr marL="2073631" algn="l" defTabSz="829452" rtl="0" eaLnBrk="1" latinLnBrk="0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6pPr>
      <a:lvl7pPr marL="2488357" algn="l" defTabSz="829452" rtl="0" eaLnBrk="1" latinLnBrk="0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7pPr>
      <a:lvl8pPr marL="2903083" algn="l" defTabSz="829452" rtl="0" eaLnBrk="1" latinLnBrk="0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8pPr>
      <a:lvl9pPr marL="3317809" algn="l" defTabSz="829452" rtl="0" eaLnBrk="1" latinLnBrk="0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90.png"/><Relationship Id="rId13" Type="http://schemas.openxmlformats.org/officeDocument/2006/relationships/image" Target="../media/image80.png"/><Relationship Id="rId3" Type="http://schemas.openxmlformats.org/officeDocument/2006/relationships/image" Target="../media/image140.png"/><Relationship Id="rId7" Type="http://schemas.openxmlformats.org/officeDocument/2006/relationships/image" Target="../media/image370.png"/><Relationship Id="rId12" Type="http://schemas.openxmlformats.org/officeDocument/2006/relationships/image" Target="../media/image200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360.png"/><Relationship Id="rId11" Type="http://schemas.openxmlformats.org/officeDocument/2006/relationships/image" Target="../media/image390.png"/><Relationship Id="rId5" Type="http://schemas.openxmlformats.org/officeDocument/2006/relationships/image" Target="../media/image350.png"/><Relationship Id="rId15" Type="http://schemas.openxmlformats.org/officeDocument/2006/relationships/image" Target="../media/image400.png"/><Relationship Id="rId10" Type="http://schemas.openxmlformats.org/officeDocument/2006/relationships/image" Target="../media/image180.png"/><Relationship Id="rId4" Type="http://schemas.openxmlformats.org/officeDocument/2006/relationships/image" Target="../media/image340.png"/><Relationship Id="rId9" Type="http://schemas.openxmlformats.org/officeDocument/2006/relationships/image" Target="../media/image380.png"/><Relationship Id="rId14" Type="http://schemas.openxmlformats.org/officeDocument/2006/relationships/image" Target="../media/image220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8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8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21.png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7" Type="http://schemas.openxmlformats.org/officeDocument/2006/relationships/image" Target="../media/image26.png"/><Relationship Id="rId2" Type="http://schemas.openxmlformats.org/officeDocument/2006/relationships/image" Target="../media/image50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25.png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4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8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Relationship Id="rId9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image" Target="../media/image11.png"/><Relationship Id="rId7" Type="http://schemas.openxmlformats.org/officeDocument/2006/relationships/image" Target="../media/image15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5.png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4.png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55681" y="6262921"/>
            <a:ext cx="2128320" cy="470880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defTabSz="414726" fontAlgn="base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tabLst>
                <a:tab pos="656650" algn="l"/>
                <a:tab pos="1313299" algn="l"/>
                <a:tab pos="1969949" algn="l"/>
              </a:tabLst>
              <a:defRPr/>
            </a:pPr>
            <a:endParaRPr lang="en-GB" sz="1270" dirty="0">
              <a:solidFill>
                <a:srgbClr val="000000"/>
              </a:solidFill>
              <a:latin typeface="Calibri" panose="020F0502020204030204" pitchFamily="34" charset="0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6554881" y="6247081"/>
            <a:ext cx="2128320" cy="470880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 defTabSz="414726" fontAlgn="base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tabLst>
                <a:tab pos="656650" algn="l"/>
                <a:tab pos="1313299" algn="l"/>
                <a:tab pos="1969949" algn="l"/>
              </a:tabLst>
              <a:defRPr/>
            </a:pPr>
            <a:fld id="{C55B82BF-3B5A-457C-B93A-3BCFAEB56B4A}" type="slidenum">
              <a:rPr lang="en-GB" sz="1270">
                <a:solidFill>
                  <a:srgbClr val="000000"/>
                </a:solidFill>
                <a:latin typeface="Calibri" panose="020F0502020204030204" pitchFamily="34" charset="0"/>
                <a:ea typeface="ＭＳ Ｐゴシック" charset="-128"/>
              </a:rPr>
              <a:pPr algn="r" defTabSz="414726" fontAlgn="base">
                <a:lnSpc>
                  <a:spcPct val="101000"/>
                </a:lnSpc>
                <a:spcBef>
                  <a:spcPct val="0"/>
                </a:spcBef>
                <a:spcAft>
                  <a:spcPct val="0"/>
                </a:spcAft>
                <a:tabLst>
                  <a:tab pos="656650" algn="l"/>
                  <a:tab pos="1313299" algn="l"/>
                  <a:tab pos="1969949" algn="l"/>
                </a:tabLst>
                <a:defRPr/>
              </a:pPr>
              <a:t>1</a:t>
            </a:fld>
            <a:endParaRPr lang="en-GB" sz="1270" dirty="0">
              <a:solidFill>
                <a:srgbClr val="000000"/>
              </a:solidFill>
              <a:latin typeface="Calibri" panose="020F0502020204030204" pitchFamily="34" charset="0"/>
              <a:ea typeface="ＭＳ Ｐゴシック" charset="-128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1995841" y="361"/>
            <a:ext cx="5335200" cy="62064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defTabSz="414726" eaLnBrk="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903" kern="0" dirty="0">
              <a:solidFill>
                <a:srgbClr val="002060"/>
              </a:solidFill>
              <a:latin typeface="Calibri" panose="020F0502020204030204" pitchFamily="34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3" name="Title 1"/>
          <p:cNvSpPr txBox="1">
            <a:spLocks/>
          </p:cNvSpPr>
          <p:nvPr/>
        </p:nvSpPr>
        <p:spPr bwMode="auto">
          <a:xfrm>
            <a:off x="776881" y="1139621"/>
            <a:ext cx="7773120" cy="14702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0" tIns="45716" rIns="91430" bIns="45716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3628" b="1" kern="1200">
                <a:solidFill>
                  <a:srgbClr val="131F49"/>
                </a:solidFill>
                <a:latin typeface="+mj-lt"/>
                <a:ea typeface="ＭＳ Ｐゴシック" charset="-128"/>
                <a:cs typeface="ＭＳ Ｐゴシック" charset="-128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2903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ＭＳ Ｐゴシック" charset="-128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2903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ＭＳ Ｐゴシック" charset="-128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2903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ＭＳ Ｐゴシック" charset="-128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2903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ＭＳ Ｐゴシック" charset="-128"/>
              </a:defRPr>
            </a:lvl5pPr>
            <a:lvl6pPr marL="414683" algn="ctr" rtl="0" eaLnBrk="1" fontAlgn="base" hangingPunct="1">
              <a:spcBef>
                <a:spcPct val="0"/>
              </a:spcBef>
              <a:spcAft>
                <a:spcPct val="0"/>
              </a:spcAft>
              <a:defRPr sz="3991">
                <a:solidFill>
                  <a:schemeClr val="tx1"/>
                </a:solidFill>
                <a:latin typeface="Calibri" pitchFamily="34" charset="0"/>
              </a:defRPr>
            </a:lvl6pPr>
            <a:lvl7pPr marL="829366" algn="ctr" rtl="0" eaLnBrk="1" fontAlgn="base" hangingPunct="1">
              <a:spcBef>
                <a:spcPct val="0"/>
              </a:spcBef>
              <a:spcAft>
                <a:spcPct val="0"/>
              </a:spcAft>
              <a:defRPr sz="3991">
                <a:solidFill>
                  <a:schemeClr val="tx1"/>
                </a:solidFill>
                <a:latin typeface="Calibri" pitchFamily="34" charset="0"/>
              </a:defRPr>
            </a:lvl7pPr>
            <a:lvl8pPr marL="1244049" algn="ctr" rtl="0" eaLnBrk="1" fontAlgn="base" hangingPunct="1">
              <a:spcBef>
                <a:spcPct val="0"/>
              </a:spcBef>
              <a:spcAft>
                <a:spcPct val="0"/>
              </a:spcAft>
              <a:defRPr sz="3991">
                <a:solidFill>
                  <a:schemeClr val="tx1"/>
                </a:solidFill>
                <a:latin typeface="Calibri" pitchFamily="34" charset="0"/>
              </a:defRPr>
            </a:lvl8pPr>
            <a:lvl9pPr marL="1658732" algn="ctr" rtl="0" eaLnBrk="1" fontAlgn="base" hangingPunct="1">
              <a:spcBef>
                <a:spcPct val="0"/>
              </a:spcBef>
              <a:spcAft>
                <a:spcPct val="0"/>
              </a:spcAft>
              <a:defRPr sz="3991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903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 pitchFamily="34" charset="0"/>
              </a:rPr>
              <a:t>Role</a:t>
            </a:r>
            <a:r>
              <a:rPr lang="en-US" sz="2903" noProof="0" dirty="0" smtClean="0">
                <a:solidFill>
                  <a:srgbClr val="002060"/>
                </a:solidFill>
                <a:latin typeface="Calibri" panose="020F0502020204030204" pitchFamily="34" charset="0"/>
              </a:rPr>
              <a:t>-Centric Circle-of-Trust in Multi-Tenant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903" b="1" i="0" u="none" strike="noStrike" kern="1200" cap="none" spc="0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 pitchFamily="34" charset="0"/>
              </a:rPr>
              <a:t>Cloud</a:t>
            </a:r>
            <a:r>
              <a:rPr kumimoji="0" lang="en-US" sz="2903" b="1" i="0" u="none" strike="noStrike" kern="1200" cap="none" spc="0" normalizeH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 pitchFamily="34" charset="0"/>
              </a:rPr>
              <a:t> IaaS</a:t>
            </a:r>
            <a:endParaRPr kumimoji="0" lang="en-US" sz="2903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alibri" panose="020F0502020204030204" pitchFamily="34" charset="0"/>
            </a:endParaRPr>
          </a:p>
        </p:txBody>
      </p:sp>
      <p:sp>
        <p:nvSpPr>
          <p:cNvPr id="8" name="Subtitle 2"/>
          <p:cNvSpPr txBox="1">
            <a:spLocks/>
          </p:cNvSpPr>
          <p:nvPr/>
        </p:nvSpPr>
        <p:spPr>
          <a:xfrm>
            <a:off x="1135222" y="2753591"/>
            <a:ext cx="7056438" cy="3184462"/>
          </a:xfrm>
          <a:prstGeom prst="rect">
            <a:avLst/>
          </a:prstGeom>
        </p:spPr>
        <p:txBody>
          <a:bodyPr/>
          <a:lstStyle>
            <a:lvl1pPr marL="431800" indent="-323850" algn="l" defTabSz="457200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Char char=""/>
              <a:defRPr sz="2800">
                <a:solidFill>
                  <a:srgbClr val="000000"/>
                </a:solidFill>
                <a:latin typeface="Arial" charset="0"/>
                <a:ea typeface="ＭＳ Ｐゴシック" charset="-128"/>
                <a:cs typeface="ＭＳ Ｐゴシック" charset="-128"/>
              </a:defRPr>
            </a:lvl1pPr>
            <a:lvl2pPr marL="863600" indent="-287338" algn="l" defTabSz="457200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Symbol" pitchFamily="18" charset="2"/>
              <a:buChar char="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295400" indent="-215900" algn="l" defTabSz="457200" rtl="0" eaLnBrk="0" fontAlgn="base" hangingPunct="0">
              <a:spcBef>
                <a:spcPct val="0"/>
              </a:spcBef>
              <a:spcAft>
                <a:spcPts val="850"/>
              </a:spcAft>
              <a:buClr>
                <a:srgbClr val="000000"/>
              </a:buClr>
              <a:buSzPct val="45000"/>
              <a:buFont typeface="Wingdings" pitchFamily="2" charset="2"/>
              <a:buChar char="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3pPr>
            <a:lvl4pPr marL="1727200" indent="-215900" algn="l" defTabSz="457200" rtl="0" eaLnBrk="0" fontAlgn="base" hangingPunct="0">
              <a:spcBef>
                <a:spcPct val="0"/>
              </a:spcBef>
              <a:spcAft>
                <a:spcPts val="575"/>
              </a:spcAft>
              <a:buClr>
                <a:srgbClr val="000000"/>
              </a:buClr>
              <a:buSzPct val="75000"/>
              <a:buFont typeface="Symbol" pitchFamily="18" charset="2"/>
              <a:buChar char="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159000" indent="-215900" algn="l" defTabSz="457200" rtl="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45000"/>
              <a:buFont typeface="Wingdings" pitchFamily="2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616200" indent="-215900" algn="l" defTabSz="457200" rtl="0" fontAlgn="base" hangingPunct="0"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+mn-lt"/>
              </a:defRPr>
            </a:lvl6pPr>
            <a:lvl7pPr marL="3073400" indent="-215900" algn="l" defTabSz="457200" rtl="0" fontAlgn="base" hangingPunct="0"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+mn-lt"/>
              </a:defRPr>
            </a:lvl7pPr>
            <a:lvl8pPr marL="3530600" indent="-215900" algn="l" defTabSz="457200" rtl="0" fontAlgn="base" hangingPunct="0"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+mn-lt"/>
              </a:defRPr>
            </a:lvl8pPr>
            <a:lvl9pPr marL="3987800" indent="-215900" algn="l" defTabSz="457200" rtl="0" fontAlgn="base" hangingPunct="0"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+mn-lt"/>
              </a:defRPr>
            </a:lvl9pPr>
          </a:lstStyle>
          <a:p>
            <a:pPr marL="107950" indent="0" algn="ctr"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400" b="1" kern="0" dirty="0" smtClean="0">
                <a:solidFill>
                  <a:srgbClr val="1F497D"/>
                </a:solidFill>
                <a:latin typeface="Calibri" panose="020F0502020204030204" pitchFamily="34" charset="0"/>
              </a:rPr>
              <a:t>Prof. Ravi Sandhu</a:t>
            </a:r>
          </a:p>
          <a:p>
            <a:pPr marL="107950" indent="0" algn="ctr"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400" b="1" kern="0" dirty="0" smtClean="0">
                <a:solidFill>
                  <a:srgbClr val="1F497D"/>
                </a:solidFill>
                <a:latin typeface="Calibri" panose="020F0502020204030204" pitchFamily="34" charset="0"/>
              </a:rPr>
              <a:t>Executive Director and Endowed Chair</a:t>
            </a:r>
          </a:p>
          <a:p>
            <a:pPr marL="107950" indent="0" algn="ctr"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2400" b="1" kern="0" dirty="0" smtClean="0">
              <a:solidFill>
                <a:srgbClr val="1F497D"/>
              </a:solidFill>
              <a:latin typeface="Calibri" panose="020F0502020204030204" pitchFamily="34" charset="0"/>
            </a:endParaRPr>
          </a:p>
          <a:p>
            <a:pPr marL="107950" indent="0" algn="ctr"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1800" b="1" kern="0" dirty="0" smtClean="0">
                <a:solidFill>
                  <a:schemeClr val="bg2">
                    <a:lumMod val="75000"/>
                  </a:schemeClr>
                </a:solidFill>
                <a:latin typeface="Calibri" panose="020F0502020204030204" pitchFamily="34" charset="0"/>
              </a:rPr>
              <a:t>DBSec</a:t>
            </a:r>
          </a:p>
          <a:p>
            <a:pPr marL="107950" indent="0" algn="ctr"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1800" b="1" kern="0" dirty="0" smtClean="0">
                <a:solidFill>
                  <a:schemeClr val="bg2">
                    <a:lumMod val="75000"/>
                  </a:schemeClr>
                </a:solidFill>
                <a:latin typeface="Calibri" panose="020F0502020204030204" pitchFamily="34" charset="0"/>
              </a:rPr>
              <a:t>July 20, 2016</a:t>
            </a:r>
          </a:p>
          <a:p>
            <a:pPr marL="107950" indent="0" algn="ctr"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1800" b="1" kern="0" dirty="0" smtClean="0">
              <a:solidFill>
                <a:schemeClr val="bg2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marL="107950" indent="0" algn="ctr"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1800" kern="0" dirty="0" smtClean="0">
                <a:solidFill>
                  <a:srgbClr val="1F497D"/>
                </a:solidFill>
                <a:latin typeface="Calibri" panose="020F0502020204030204" pitchFamily="34" charset="0"/>
              </a:rPr>
              <a:t>ravi.sandhu@utsa.edu</a:t>
            </a:r>
            <a:endParaRPr lang="en-US" sz="1800" kern="0" dirty="0">
              <a:solidFill>
                <a:srgbClr val="1F497D"/>
              </a:solidFill>
              <a:latin typeface="Calibri" panose="020F0502020204030204" pitchFamily="34" charset="0"/>
            </a:endParaRPr>
          </a:p>
          <a:p>
            <a:pPr marL="107950" indent="0" algn="ctr"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1800" kern="0" dirty="0">
                <a:solidFill>
                  <a:srgbClr val="1F497D"/>
                </a:solidFill>
                <a:latin typeface="Calibri" panose="020F0502020204030204" pitchFamily="34" charset="0"/>
              </a:rPr>
              <a:t>www.profsandhu.com</a:t>
            </a:r>
          </a:p>
          <a:p>
            <a:pPr marL="107950" indent="0" algn="ctr"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1800" kern="0" dirty="0" smtClean="0">
              <a:solidFill>
                <a:srgbClr val="1F497D"/>
              </a:solidFill>
              <a:latin typeface="Calibri" panose="020F0502020204030204" pitchFamily="34" charset="0"/>
            </a:endParaRPr>
          </a:p>
          <a:p>
            <a:pPr marL="107950" indent="0" algn="ctr"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1800" kern="0" dirty="0">
                <a:solidFill>
                  <a:srgbClr val="1F497D"/>
                </a:solidFill>
                <a:latin typeface="Calibri" panose="020F0502020204030204" pitchFamily="34" charset="0"/>
              </a:rPr>
              <a:t>Navid Pustchi and Ravi Sandhu</a:t>
            </a:r>
          </a:p>
          <a:p>
            <a:pPr marL="107950" indent="0" algn="ctr"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1800" kern="0" dirty="0">
              <a:solidFill>
                <a:srgbClr val="1F497D"/>
              </a:solidFill>
              <a:latin typeface="Calibri" panose="020F0502020204030204" pitchFamily="34" charset="0"/>
            </a:endParaRPr>
          </a:p>
          <a:p>
            <a:pPr marL="107950" indent="0" algn="ctr"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1800" kern="0" dirty="0" smtClean="0">
              <a:solidFill>
                <a:srgbClr val="1F497D"/>
              </a:solidFill>
              <a:latin typeface="Calibri" panose="020F0502020204030204" pitchFamily="34" charset="0"/>
            </a:endParaRPr>
          </a:p>
          <a:p>
            <a:pPr marL="107950" indent="0" algn="ctr"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1800" kern="0" dirty="0" smtClean="0">
              <a:latin typeface="Calibri" panose="020F0502020204030204" pitchFamily="34" charset="0"/>
            </a:endParaRPr>
          </a:p>
        </p:txBody>
      </p:sp>
      <p:sp>
        <p:nvSpPr>
          <p:cNvPr id="9" name="Title 1"/>
          <p:cNvSpPr>
            <a:spLocks/>
          </p:cNvSpPr>
          <p:nvPr/>
        </p:nvSpPr>
        <p:spPr bwMode="auto">
          <a:xfrm>
            <a:off x="2306161" y="54050"/>
            <a:ext cx="4714560" cy="62070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defTabSz="41468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defRPr/>
            </a:pPr>
            <a:r>
              <a:rPr lang="en-US" sz="2900" b="1" kern="0" dirty="0" smtClean="0">
                <a:solidFill>
                  <a:srgbClr val="131F49"/>
                </a:solidFill>
                <a:latin typeface="Calibri" panose="020F0502020204030204" pitchFamily="34" charset="0"/>
                <a:ea typeface="ＭＳ Ｐゴシック" charset="-128"/>
                <a:cs typeface="ＭＳ Ｐゴシック" charset="-128"/>
              </a:rPr>
              <a:t>Institute for Cyber Security</a:t>
            </a:r>
            <a:endParaRPr lang="en-US" sz="2900" b="1" kern="0" dirty="0">
              <a:solidFill>
                <a:srgbClr val="131F49"/>
              </a:solidFill>
              <a:latin typeface="Calibri" panose="020F0502020204030204" pitchFamily="34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1" name="Date Placeholder 3"/>
          <p:cNvSpPr txBox="1">
            <a:spLocks noGrp="1"/>
          </p:cNvSpPr>
          <p:nvPr/>
        </p:nvSpPr>
        <p:spPr bwMode="auto">
          <a:xfrm>
            <a:off x="500235" y="6262921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200" dirty="0">
                <a:solidFill>
                  <a:srgbClr val="000000"/>
                </a:solidFill>
                <a:latin typeface="Calibri" panose="020F0502020204030204" pitchFamily="34" charset="0"/>
                <a:ea typeface="ＭＳ Ｐゴシック" charset="-128"/>
              </a:rPr>
              <a:t>© Ravi  Sandhu</a:t>
            </a:r>
            <a:endParaRPr lang="en-GB" sz="1200" dirty="0">
              <a:solidFill>
                <a:srgbClr val="000000"/>
              </a:solidFill>
              <a:latin typeface="Calibri" panose="020F0502020204030204" pitchFamily="34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62719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2" name="Content Placeholder 2"/>
              <p:cNvSpPr txBox="1">
                <a:spLocks/>
              </p:cNvSpPr>
              <p:nvPr/>
            </p:nvSpPr>
            <p:spPr bwMode="auto">
              <a:xfrm>
                <a:off x="457922" y="1093074"/>
                <a:ext cx="8229600" cy="49987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30" tIns="45716" rIns="91430" bIns="45716" numCol="1" anchor="t" anchorCtr="0" compatLnSpc="1">
                <a:prstTxWarp prst="textNoShape">
                  <a:avLst/>
                </a:prstTxWarp>
                <a:normAutofit/>
              </a:bodyPr>
              <a:lstStyle>
                <a:lvl1pPr marL="311013" indent="-311013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Font typeface="Wingdings" pitchFamily="2" charset="2"/>
                  <a:buChar char="Ø"/>
                  <a:defRPr sz="2903" kern="1200">
                    <a:solidFill>
                      <a:schemeClr val="tx1"/>
                    </a:solidFill>
                    <a:latin typeface="+mn-lt"/>
                    <a:ea typeface="ＭＳ Ｐゴシック" charset="-128"/>
                    <a:cs typeface="ＭＳ Ｐゴシック" charset="-128"/>
                  </a:defRPr>
                </a:lvl1pPr>
                <a:lvl2pPr marL="673860" indent="-259178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Font typeface="Wingdings" pitchFamily="2" charset="2"/>
                  <a:buChar char="v"/>
                  <a:defRPr sz="2540" kern="1200">
                    <a:solidFill>
                      <a:schemeClr val="tx2"/>
                    </a:solidFill>
                    <a:latin typeface="+mn-lt"/>
                    <a:ea typeface="ＭＳ Ｐゴシック" charset="-128"/>
                    <a:cs typeface="+mn-cs"/>
                  </a:defRPr>
                </a:lvl2pPr>
                <a:lvl3pPr marL="1036707" indent="-207341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Font typeface="Courier New" pitchFamily="49" charset="0"/>
                  <a:buChar char="o"/>
                  <a:defRPr sz="2177" kern="1200">
                    <a:solidFill>
                      <a:schemeClr val="accent1"/>
                    </a:solidFill>
                    <a:latin typeface="+mn-lt"/>
                    <a:ea typeface="ＭＳ Ｐゴシック" charset="-128"/>
                    <a:cs typeface="+mn-cs"/>
                  </a:defRPr>
                </a:lvl3pPr>
                <a:lvl4pPr marL="1451391" indent="-207341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Font typeface="Wingdings" pitchFamily="2" charset="2"/>
                  <a:buChar char="§"/>
                  <a:defRPr sz="1814" kern="1200">
                    <a:solidFill>
                      <a:schemeClr val="accent4"/>
                    </a:solidFill>
                    <a:latin typeface="+mn-lt"/>
                    <a:ea typeface="ＭＳ Ｐゴシック" charset="-128"/>
                    <a:cs typeface="+mn-cs"/>
                  </a:defRPr>
                </a:lvl4pPr>
                <a:lvl5pPr marL="1866074" indent="-207341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1814" kern="1200">
                    <a:solidFill>
                      <a:schemeClr val="accent6">
                        <a:lumMod val="75000"/>
                      </a:schemeClr>
                    </a:solidFill>
                    <a:latin typeface="+mn-lt"/>
                    <a:ea typeface="ＭＳ Ｐゴシック" charset="-128"/>
                    <a:cs typeface="+mn-cs"/>
                  </a:defRPr>
                </a:lvl5pPr>
                <a:lvl6pPr marL="2280758" indent="-207341" algn="l" defTabSz="829366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1814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695440" indent="-207341" algn="l" defTabSz="829366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1814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110124" indent="-207341" algn="l" defTabSz="829366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1814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524806" indent="-207341" algn="l" defTabSz="829366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1814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>
                  <a:buClr>
                    <a:srgbClr val="002060"/>
                  </a:buClr>
                  <a:defRPr/>
                </a:pPr>
                <a:r>
                  <a:rPr lang="en-US" altLang="zh-CN" sz="2200" b="1" dirty="0" smtClean="0">
                    <a:solidFill>
                      <a:srgbClr val="0033CC"/>
                    </a:solidFill>
                    <a:latin typeface="Calibri"/>
                  </a:rPr>
                  <a:t>Tenant-Trust Type</a:t>
                </a:r>
                <a14:m>
                  <m:oMath xmlns:m="http://schemas.openxmlformats.org/officeDocument/2006/math">
                    <m:r>
                      <a:rPr lang="en-US" altLang="zh-CN" sz="2200" b="1" i="0" smtClean="0">
                        <a:solidFill>
                          <a:srgbClr val="0033CC"/>
                        </a:solidFill>
                        <a:latin typeface="Cambria Math" panose="02040503050406030204" pitchFamily="18" charset="0"/>
                      </a:rPr>
                      <m:t>−</m:t>
                    </m:r>
                    <m:r>
                      <a:rPr lang="zh-CN" altLang="en-US" sz="2200" b="1" i="1" smtClean="0">
                        <a:solidFill>
                          <a:srgbClr val="0033CC"/>
                        </a:solidFill>
                        <a:latin typeface="Cambria Math" panose="02040503050406030204" pitchFamily="18" charset="0"/>
                      </a:rPr>
                      <m:t>𝝐</m:t>
                    </m:r>
                  </m:oMath>
                </a14:m>
                <a:r>
                  <a:rPr lang="en-US" altLang="zh-CN" sz="2200" b="1" dirty="0" smtClean="0">
                    <a:solidFill>
                      <a:srgbClr val="0033CC"/>
                    </a:solidFill>
                    <a:latin typeface="Calibri"/>
                  </a:rPr>
                  <a:t>:</a:t>
                </a:r>
              </a:p>
              <a:p>
                <a:pPr lvl="1">
                  <a:buClr>
                    <a:srgbClr val="002060"/>
                  </a:buClr>
                  <a:defRPr/>
                </a:pPr>
                <a:r>
                  <a:rPr lang="en-US" altLang="zh-CN" sz="1800" dirty="0" smtClean="0">
                    <a:solidFill>
                      <a:srgbClr val="1F497D"/>
                    </a:solidFill>
                    <a:latin typeface="Calibri"/>
                  </a:rPr>
                  <a:t>User-owner tenants are authorized to assign their users to roles in the circle.</a:t>
                </a:r>
              </a:p>
              <a:p>
                <a:pPr lvl="2">
                  <a:buClr>
                    <a:srgbClr val="002060"/>
                  </a:buClr>
                  <a:defRPr/>
                </a:pPr>
                <a:endParaRPr lang="en-US" altLang="zh-CN" sz="1437" dirty="0" smtClean="0">
                  <a:solidFill>
                    <a:srgbClr val="1F497D"/>
                  </a:solidFill>
                  <a:latin typeface="Calibri"/>
                </a:endParaRPr>
              </a:p>
              <a:p>
                <a:pPr>
                  <a:buClr>
                    <a:srgbClr val="002060"/>
                  </a:buClr>
                  <a:defRPr/>
                </a:pPr>
                <a:r>
                  <a:rPr lang="en-US" altLang="zh-CN" sz="2200" b="1" dirty="0">
                    <a:solidFill>
                      <a:srgbClr val="0033CC"/>
                    </a:solidFill>
                    <a:latin typeface="Calibri"/>
                  </a:rPr>
                  <a:t>Tenant-Trust Type</a:t>
                </a:r>
                <a14:m>
                  <m:oMath xmlns:m="http://schemas.openxmlformats.org/officeDocument/2006/math">
                    <m:r>
                      <a:rPr lang="en-US" altLang="zh-CN" sz="2200" b="1">
                        <a:solidFill>
                          <a:srgbClr val="0033CC"/>
                        </a:solidFill>
                        <a:latin typeface="Cambria Math" panose="02040503050406030204" pitchFamily="18" charset="0"/>
                      </a:rPr>
                      <m:t>−</m:t>
                    </m:r>
                    <m:r>
                      <a:rPr lang="zh-CN" altLang="en-US" sz="2200" b="1" i="1" smtClean="0">
                        <a:solidFill>
                          <a:srgbClr val="0033CC"/>
                        </a:solidFill>
                        <a:latin typeface="Cambria Math" panose="02040503050406030204" pitchFamily="18" charset="0"/>
                      </a:rPr>
                      <m:t>𝛇</m:t>
                    </m:r>
                  </m:oMath>
                </a14:m>
                <a:r>
                  <a:rPr lang="en-US" altLang="zh-CN" sz="2200" b="1" dirty="0">
                    <a:solidFill>
                      <a:srgbClr val="0033CC"/>
                    </a:solidFill>
                    <a:latin typeface="Calibri"/>
                  </a:rPr>
                  <a:t>:</a:t>
                </a:r>
              </a:p>
              <a:p>
                <a:pPr lvl="1">
                  <a:buClr>
                    <a:srgbClr val="002060"/>
                  </a:buClr>
                  <a:defRPr/>
                </a:pPr>
                <a:r>
                  <a:rPr lang="en-US" altLang="zh-CN" sz="1800" dirty="0" smtClean="0">
                    <a:solidFill>
                      <a:srgbClr val="1F497D"/>
                    </a:solidFill>
                    <a:latin typeface="Calibri"/>
                  </a:rPr>
                  <a:t>Resource-owner </a:t>
                </a:r>
                <a:r>
                  <a:rPr lang="en-US" altLang="zh-CN" sz="1800" dirty="0">
                    <a:solidFill>
                      <a:srgbClr val="1F497D"/>
                    </a:solidFill>
                    <a:latin typeface="Calibri"/>
                  </a:rPr>
                  <a:t>tenants are authorized to assign </a:t>
                </a:r>
                <a:r>
                  <a:rPr lang="en-US" altLang="zh-CN" sz="1800" dirty="0" smtClean="0">
                    <a:solidFill>
                      <a:srgbClr val="1F497D"/>
                    </a:solidFill>
                    <a:latin typeface="Calibri"/>
                  </a:rPr>
                  <a:t>users in the circle to their roles.</a:t>
                </a:r>
                <a:endParaRPr lang="en-US" altLang="zh-CN" sz="2163" dirty="0" smtClean="0">
                  <a:solidFill>
                    <a:srgbClr val="1F497D"/>
                  </a:solidFill>
                  <a:latin typeface="Calibri"/>
                </a:endParaRPr>
              </a:p>
              <a:p>
                <a:pPr marL="0" indent="0">
                  <a:buClr>
                    <a:srgbClr val="002060"/>
                  </a:buClr>
                  <a:buNone/>
                  <a:defRPr/>
                </a:pPr>
                <a:endParaRPr lang="en-US" altLang="zh-CN" sz="2163" dirty="0" smtClean="0">
                  <a:solidFill>
                    <a:srgbClr val="1F497D"/>
                  </a:solidFill>
                  <a:latin typeface="Calibri"/>
                </a:endParaRPr>
              </a:p>
            </p:txBody>
          </p:sp>
        </mc:Choice>
        <mc:Fallback xmlns="">
          <p:sp>
            <p:nvSpPr>
              <p:cNvPr id="22" name="Conten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57922" y="1093074"/>
                <a:ext cx="8229600" cy="4998725"/>
              </a:xfrm>
              <a:prstGeom prst="rect">
                <a:avLst/>
              </a:prstGeom>
              <a:blipFill rotWithShape="0">
                <a:blip r:embed="rId3"/>
                <a:stretch>
                  <a:fillRect l="-815" t="-732"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55681" y="6262921"/>
            <a:ext cx="2128320" cy="470880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defTabSz="414726" fontAlgn="base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tabLst>
                <a:tab pos="656650" algn="l"/>
                <a:tab pos="1313299" algn="l"/>
                <a:tab pos="1969949" algn="l"/>
              </a:tabLst>
              <a:defRPr/>
            </a:pPr>
            <a:endParaRPr lang="en-GB" sz="1270" dirty="0">
              <a:solidFill>
                <a:srgbClr val="000000"/>
              </a:solidFill>
              <a:latin typeface="Calibri" panose="020F0502020204030204" pitchFamily="34" charset="0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6554881" y="6247081"/>
            <a:ext cx="2128320" cy="470880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 defTabSz="414726" fontAlgn="base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tabLst>
                <a:tab pos="656650" algn="l"/>
                <a:tab pos="1313299" algn="l"/>
                <a:tab pos="1969949" algn="l"/>
              </a:tabLst>
              <a:defRPr/>
            </a:pPr>
            <a:fld id="{C55B82BF-3B5A-457C-B93A-3BCFAEB56B4A}" type="slidenum">
              <a:rPr lang="en-GB" sz="1270">
                <a:solidFill>
                  <a:srgbClr val="000000"/>
                </a:solidFill>
                <a:latin typeface="Calibri" panose="020F0502020204030204" pitchFamily="34" charset="0"/>
                <a:ea typeface="ＭＳ Ｐゴシック" charset="-128"/>
              </a:rPr>
              <a:pPr algn="r" defTabSz="414726" fontAlgn="base">
                <a:lnSpc>
                  <a:spcPct val="101000"/>
                </a:lnSpc>
                <a:spcBef>
                  <a:spcPct val="0"/>
                </a:spcBef>
                <a:spcAft>
                  <a:spcPct val="0"/>
                </a:spcAft>
                <a:tabLst>
                  <a:tab pos="656650" algn="l"/>
                  <a:tab pos="1313299" algn="l"/>
                  <a:tab pos="1969949" algn="l"/>
                </a:tabLst>
                <a:defRPr/>
              </a:pPr>
              <a:t>10</a:t>
            </a:fld>
            <a:endParaRPr lang="en-GB" sz="1270" dirty="0">
              <a:solidFill>
                <a:srgbClr val="000000"/>
              </a:solidFill>
              <a:latin typeface="Calibri" panose="020F0502020204030204" pitchFamily="34" charset="0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291042" y="6262921"/>
            <a:ext cx="3902543" cy="315599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defTabSz="414726" fontAlgn="base">
              <a:spcBef>
                <a:spcPct val="0"/>
              </a:spcBef>
              <a:spcAft>
                <a:spcPct val="0"/>
              </a:spcAft>
            </a:pPr>
            <a:r>
              <a:rPr lang="en-US" sz="1451" i="1" dirty="0">
                <a:solidFill>
                  <a:srgbClr val="000000"/>
                </a:solidFill>
                <a:latin typeface="Calibri" panose="020F0502020204030204" pitchFamily="34" charset="0"/>
                <a:ea typeface="ＭＳ Ｐゴシック" pitchFamily="34" charset="-128"/>
              </a:rPr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007415" y="0"/>
            <a:ext cx="5335200" cy="62064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2800" b="1" dirty="0" smtClean="0">
                <a:solidFill>
                  <a:srgbClr val="002060"/>
                </a:solidFill>
                <a:latin typeface="Calibri" panose="020F0502020204030204" pitchFamily="34" charset="0"/>
              </a:rPr>
              <a:t>CoT Trust Types</a:t>
            </a:r>
            <a:endParaRPr lang="en-US" sz="2800" b="1" kern="0" dirty="0">
              <a:solidFill>
                <a:srgbClr val="002060"/>
              </a:solidFill>
              <a:latin typeface="Calibri" panose="020F0502020204030204" pitchFamily="34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34" name="Date Placeholder 3"/>
          <p:cNvSpPr txBox="1">
            <a:spLocks noGrp="1"/>
          </p:cNvSpPr>
          <p:nvPr/>
        </p:nvSpPr>
        <p:spPr bwMode="auto">
          <a:xfrm>
            <a:off x="500235" y="6262921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200" dirty="0">
                <a:solidFill>
                  <a:srgbClr val="000000"/>
                </a:solidFill>
                <a:latin typeface="Calibri" panose="020F0502020204030204" pitchFamily="34" charset="0"/>
                <a:ea typeface="ＭＳ Ｐゴシック" charset="-128"/>
              </a:rPr>
              <a:t>© Ravi  Sandhu</a:t>
            </a:r>
            <a:endParaRPr lang="en-GB" sz="1200" dirty="0">
              <a:solidFill>
                <a:srgbClr val="000000"/>
              </a:solidFill>
              <a:latin typeface="Calibri" panose="020F0502020204030204" pitchFamily="34" charset="0"/>
              <a:ea typeface="ＭＳ Ｐゴシック" charset="-128"/>
            </a:endParaRPr>
          </a:p>
        </p:txBody>
      </p:sp>
      <p:grpSp>
        <p:nvGrpSpPr>
          <p:cNvPr id="39" name="Group 38"/>
          <p:cNvGrpSpPr/>
          <p:nvPr/>
        </p:nvGrpSpPr>
        <p:grpSpPr>
          <a:xfrm>
            <a:off x="1158456" y="3329485"/>
            <a:ext cx="2971015" cy="2233861"/>
            <a:chOff x="1319752" y="2175630"/>
            <a:chExt cx="2971015" cy="2233861"/>
          </a:xfrm>
        </p:grpSpPr>
        <p:sp>
          <p:nvSpPr>
            <p:cNvPr id="46" name="Oval 45"/>
            <p:cNvSpPr/>
            <p:nvPr/>
          </p:nvSpPr>
          <p:spPr bwMode="auto">
            <a:xfrm>
              <a:off x="1743328" y="2175630"/>
              <a:ext cx="2185292" cy="708753"/>
            </a:xfrm>
            <a:prstGeom prst="ellipse">
              <a:avLst/>
            </a:prstGeom>
            <a:solidFill>
              <a:srgbClr val="F3F3F3"/>
            </a:solidFill>
            <a:ln w="15875" cap="flat" cmpd="sng" algn="ctr">
              <a:solidFill>
                <a:schemeClr val="tx1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</a:pPr>
              <a:endParaRPr kumimoji="0" lang="en-US" sz="18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7" name="Rounded Rectangle 46"/>
                <p:cNvSpPr/>
                <p:nvPr/>
              </p:nvSpPr>
              <p:spPr bwMode="auto">
                <a:xfrm>
                  <a:off x="1319752" y="2357483"/>
                  <a:ext cx="923827" cy="367646"/>
                </a:xfrm>
                <a:prstGeom prst="roundRect">
                  <a:avLst/>
                </a:prstGeom>
                <a:solidFill>
                  <a:srgbClr val="E4E4E4"/>
                </a:solidFill>
                <a:ln>
                  <a:prstDash val="dash"/>
                  <a:headEnd type="none" w="med" len="med"/>
                  <a:tailEnd type="none" w="med" len="med"/>
                </a:ln>
                <a:effectLst/>
              </p:spPr>
              <p:style>
                <a:lnRef idx="1">
                  <a:schemeClr val="dk1"/>
                </a:lnRef>
                <a:fillRef idx="1001">
                  <a:schemeClr val="lt1"/>
                </a:fillRef>
                <a:effectRef idx="1">
                  <a:schemeClr val="dk1"/>
                </a:effectRef>
                <a:fontRef idx="minor">
                  <a:schemeClr val="dk1"/>
                </a:fontRef>
              </p:style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ctr" defTabSz="457200" rtl="0" eaLnBrk="1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45000"/>
                    <a:buFont typeface="Wingdings" charset="2"/>
                    <a:buNone/>
                    <a:tabLst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kumimoji="0" lang="en-US" sz="1400" b="0" i="1" u="none" strike="noStrike" cap="none" normalizeH="0" baseline="0" dirty="0" smtClean="0">
                            <a:ln>
                              <a:noFill/>
                            </a:ln>
                            <a:effectLst/>
                            <a:latin typeface="Cambria Math" panose="02040503050406030204" pitchFamily="18" charset="0"/>
                            <a:cs typeface="Times" panose="02020603050405020304" pitchFamily="18" charset="0"/>
                          </a:rPr>
                          <m:t>𝑇𝑒𝑛𝑎𝑛</m:t>
                        </m:r>
                        <m:sSub>
                          <m:sSubPr>
                            <m:ctrlPr>
                              <a:rPr kumimoji="0" lang="en-US" sz="1400" b="0" i="1" u="none" strike="noStrike" cap="none" normalizeH="0" baseline="0" dirty="0" smtClean="0">
                                <a:ln>
                                  <a:noFill/>
                                </a:ln>
                                <a:effectLst/>
                                <a:latin typeface="Cambria Math" panose="02040503050406030204" pitchFamily="18" charset="0"/>
                                <a:cs typeface="Times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kumimoji="0" lang="en-US" sz="1400" b="0" i="1" u="none" strike="noStrike" cap="none" normalizeH="0" baseline="0" dirty="0" smtClean="0">
                                <a:ln>
                                  <a:noFill/>
                                </a:ln>
                                <a:effectLst/>
                                <a:latin typeface="Cambria Math" panose="02040503050406030204" pitchFamily="18" charset="0"/>
                                <a:cs typeface="Times" panose="02020603050405020304" pitchFamily="18" charset="0"/>
                              </a:rPr>
                              <m:t>𝑡</m:t>
                            </m:r>
                          </m:e>
                          <m:sub>
                            <m:r>
                              <a:rPr kumimoji="0" lang="en-US" sz="1400" b="0" i="1" u="none" strike="noStrike" cap="none" normalizeH="0" baseline="0" dirty="0" smtClean="0">
                                <a:ln>
                                  <a:noFill/>
                                </a:ln>
                                <a:effectLst/>
                                <a:latin typeface="Cambria Math" panose="02040503050406030204" pitchFamily="18" charset="0"/>
                                <a:cs typeface="Times" panose="02020603050405020304" pitchFamily="18" charset="0"/>
                              </a:rPr>
                              <m:t>𝐴</m:t>
                            </m:r>
                          </m:sub>
                        </m:sSub>
                      </m:oMath>
                    </m:oMathPara>
                  </a14:m>
                  <a:endParaRPr kumimoji="0" lang="en-US" sz="1400" b="0" i="0" u="none" strike="noStrike" cap="none" normalizeH="0" baseline="0" dirty="0" smtClean="0">
                    <a:ln>
                      <a:noFill/>
                    </a:ln>
                    <a:effectLst/>
                    <a:latin typeface="Times" panose="02020603050405020304" pitchFamily="18" charset="0"/>
                    <a:cs typeface="Times" panose="02020603050405020304" pitchFamily="18" charset="0"/>
                  </a:endParaRPr>
                </a:p>
              </p:txBody>
            </p:sp>
          </mc:Choice>
          <mc:Fallback xmlns="">
            <p:sp>
              <p:nvSpPr>
                <p:cNvPr id="36" name="Rounded Rectangle 35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1319752" y="2357483"/>
                  <a:ext cx="923827" cy="367646"/>
                </a:xfrm>
                <a:prstGeom prst="roundRect">
                  <a:avLst/>
                </a:prstGeom>
                <a:blipFill rotWithShape="0">
                  <a:blip r:embed="rId4"/>
                  <a:stretch>
                    <a:fillRect/>
                  </a:stretch>
                </a:blipFill>
                <a:ln>
                  <a:prstDash val="dash"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8" name="Rounded Rectangle 47"/>
                <p:cNvSpPr/>
                <p:nvPr/>
              </p:nvSpPr>
              <p:spPr bwMode="auto">
                <a:xfrm>
                  <a:off x="3366940" y="2357483"/>
                  <a:ext cx="923827" cy="367646"/>
                </a:xfrm>
                <a:prstGeom prst="roundRect">
                  <a:avLst/>
                </a:prstGeom>
                <a:solidFill>
                  <a:srgbClr val="E4E4E4"/>
                </a:solidFill>
                <a:ln>
                  <a:headEnd type="none" w="med" len="med"/>
                  <a:tailEnd type="none" w="med" len="med"/>
                </a:ln>
                <a:effectLst/>
              </p:spPr>
              <p:style>
                <a:lnRef idx="1">
                  <a:schemeClr val="dk1"/>
                </a:lnRef>
                <a:fillRef idx="1001">
                  <a:schemeClr val="lt1"/>
                </a:fillRef>
                <a:effectRef idx="1">
                  <a:schemeClr val="dk1"/>
                </a:effectRef>
                <a:fontRef idx="minor">
                  <a:schemeClr val="dk1"/>
                </a:fontRef>
              </p:style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ctr" defTabSz="457200" rtl="0" eaLnBrk="1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45000"/>
                    <a:buFont typeface="Wingdings" charset="2"/>
                    <a:buNone/>
                    <a:tabLst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kumimoji="0" lang="en-US" sz="1400" b="0" i="1" u="none" strike="noStrike" cap="none" normalizeH="0" baseline="0" dirty="0" smtClean="0">
                            <a:ln>
                              <a:noFill/>
                            </a:ln>
                            <a:effectLst/>
                            <a:latin typeface="Cambria Math" panose="02040503050406030204" pitchFamily="18" charset="0"/>
                            <a:cs typeface="Times" panose="02020603050405020304" pitchFamily="18" charset="0"/>
                          </a:rPr>
                          <m:t>𝑇𝑒𝑛𝑎𝑛</m:t>
                        </m:r>
                        <m:sSub>
                          <m:sSubPr>
                            <m:ctrlPr>
                              <a:rPr kumimoji="0" lang="en-US" sz="1400" b="0" i="1" u="none" strike="noStrike" cap="none" normalizeH="0" baseline="0" dirty="0" smtClean="0">
                                <a:ln>
                                  <a:noFill/>
                                </a:ln>
                                <a:effectLst/>
                                <a:latin typeface="Cambria Math" panose="02040503050406030204" pitchFamily="18" charset="0"/>
                                <a:cs typeface="Times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kumimoji="0" lang="en-US" sz="1400" b="0" i="1" u="none" strike="noStrike" cap="none" normalizeH="0" baseline="0" dirty="0" smtClean="0">
                                <a:ln>
                                  <a:noFill/>
                                </a:ln>
                                <a:effectLst/>
                                <a:latin typeface="Cambria Math" panose="02040503050406030204" pitchFamily="18" charset="0"/>
                                <a:cs typeface="Times" panose="02020603050405020304" pitchFamily="18" charset="0"/>
                              </a:rPr>
                              <m:t>𝑡</m:t>
                            </m:r>
                          </m:e>
                          <m:sub>
                            <m:r>
                              <a:rPr kumimoji="0" lang="en-US" sz="1400" b="0" i="1" u="none" strike="noStrike" cap="none" normalizeH="0" baseline="0" dirty="0" smtClean="0">
                                <a:ln>
                                  <a:noFill/>
                                </a:ln>
                                <a:effectLst/>
                                <a:latin typeface="Cambria Math" panose="02040503050406030204" pitchFamily="18" charset="0"/>
                                <a:cs typeface="Times" panose="02020603050405020304" pitchFamily="18" charset="0"/>
                              </a:rPr>
                              <m:t>𝐵</m:t>
                            </m:r>
                          </m:sub>
                        </m:sSub>
                      </m:oMath>
                    </m:oMathPara>
                  </a14:m>
                  <a:endParaRPr kumimoji="0" lang="en-US" sz="1400" b="0" i="0" u="none" strike="noStrike" cap="none" normalizeH="0" baseline="0" dirty="0" smtClean="0">
                    <a:ln>
                      <a:noFill/>
                    </a:ln>
                    <a:effectLst/>
                    <a:latin typeface="Times" panose="02020603050405020304" pitchFamily="18" charset="0"/>
                    <a:cs typeface="Times" panose="02020603050405020304" pitchFamily="18" charset="0"/>
                  </a:endParaRPr>
                </a:p>
              </p:txBody>
            </p:sp>
          </mc:Choice>
          <mc:Fallback xmlns="">
            <p:sp>
              <p:nvSpPr>
                <p:cNvPr id="37" name="Rounded Rectangle 36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3366940" y="2357483"/>
                  <a:ext cx="923827" cy="367646"/>
                </a:xfrm>
                <a:prstGeom prst="roundRect">
                  <a:avLst/>
                </a:prstGeom>
                <a:blipFill rotWithShape="0">
                  <a:blip r:embed="rId5"/>
                  <a:stretch>
                    <a:fillRect/>
                  </a:stretch>
                </a:blipFill>
                <a:ln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9" name="TextBox 48"/>
                <p:cNvSpPr txBox="1"/>
                <p:nvPr/>
              </p:nvSpPr>
              <p:spPr>
                <a:xfrm>
                  <a:off x="2175292" y="2233875"/>
                  <a:ext cx="1191647" cy="27699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"/>
                      </m:oMathParaPr>
                      <m:oMath xmlns:m="http://schemas.openxmlformats.org/officeDocument/2006/math"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𝐶𝑜𝑇</m:t>
                        </m:r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𝑇𝑦𝑝𝑒</m:t>
                        </m:r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1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𝜀</m:t>
                        </m:r>
                      </m:oMath>
                    </m:oMathPara>
                  </a14:m>
                  <a:endParaRPr lang="en-US" sz="1200" dirty="0"/>
                </a:p>
              </p:txBody>
            </p:sp>
          </mc:Choice>
          <mc:Fallback xmlns="">
            <p:sp>
              <p:nvSpPr>
                <p:cNvPr id="39" name="TextBox 3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175292" y="2233875"/>
                  <a:ext cx="1191647" cy="276999"/>
                </a:xfrm>
                <a:prstGeom prst="rect">
                  <a:avLst/>
                </a:prstGeom>
                <a:blipFill rotWithShape="0">
                  <a:blip r:embed="rId6"/>
                  <a:stretch>
                    <a:fillRect b="-4348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0" name="Oval 49"/>
                <p:cNvSpPr/>
                <p:nvPr/>
              </p:nvSpPr>
              <p:spPr bwMode="auto">
                <a:xfrm>
                  <a:off x="1553066" y="3154887"/>
                  <a:ext cx="457200" cy="457200"/>
                </a:xfrm>
                <a:prstGeom prst="ellipse">
                  <a:avLst/>
                </a:prstGeom>
                <a:solidFill>
                  <a:srgbClr val="E4E4E4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64008" tIns="45720" rIns="4572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hangingPunct="0">
                    <a:buClr>
                      <a:srgbClr val="000000"/>
                    </a:buClr>
                    <a:buSzPct val="45000"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1400" i="1" dirty="0" smtClean="0">
                                <a:latin typeface="Cambria Math" panose="02040503050406030204" pitchFamily="18" charset="0"/>
                                <a:cs typeface="Times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sz="1400" b="0" i="1" dirty="0" smtClean="0">
                                <a:latin typeface="Cambria Math" panose="02040503050406030204" pitchFamily="18" charset="0"/>
                                <a:cs typeface="Times" panose="02020603050405020304" pitchFamily="18" charset="0"/>
                              </a:rPr>
                              <m:t>𝑈</m:t>
                            </m:r>
                          </m:e>
                          <m:sub>
                            <m:r>
                              <a:rPr lang="en-US" sz="1400" i="1" dirty="0">
                                <a:latin typeface="Cambria Math" panose="02040503050406030204" pitchFamily="18" charset="0"/>
                                <a:cs typeface="Times" panose="02020603050405020304" pitchFamily="18" charset="0"/>
                              </a:rPr>
                              <m:t>𝐴</m:t>
                            </m:r>
                          </m:sub>
                        </m:sSub>
                      </m:oMath>
                    </m:oMathPara>
                  </a14:m>
                  <a:endParaRPr lang="en-US" sz="1400" dirty="0">
                    <a:latin typeface="Times" panose="02020603050405020304" pitchFamily="18" charset="0"/>
                    <a:cs typeface="Times" panose="02020603050405020304" pitchFamily="18" charset="0"/>
                  </a:endParaRPr>
                </a:p>
                <a:p>
                  <a:pPr marL="0" marR="0" indent="0" algn="l" defTabSz="457200" rtl="0" eaLnBrk="1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45000"/>
                    <a:buFont typeface="Wingdings" charset="2"/>
                    <a:buNone/>
                    <a:tabLst/>
                  </a:pPr>
                  <a:endParaRPr kumimoji="0" lang="en-US" sz="1800" b="0" i="0" u="none" strike="noStrike" cap="none" normalizeH="0" baseline="0" dirty="0" smtClean="0">
                    <a:ln>
                      <a:noFill/>
                    </a:ln>
                    <a:effectLst/>
                    <a:latin typeface="Arial" charset="0"/>
                  </a:endParaRPr>
                </a:p>
              </p:txBody>
            </p:sp>
          </mc:Choice>
          <mc:Fallback xmlns="">
            <p:sp>
              <p:nvSpPr>
                <p:cNvPr id="40" name="Oval 39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1553066" y="3154887"/>
                  <a:ext cx="457200" cy="457200"/>
                </a:xfrm>
                <a:prstGeom prst="ellipse">
                  <a:avLst/>
                </a:prstGeom>
                <a:blipFill rotWithShape="0">
                  <a:blip r:embed="rId7"/>
                  <a:stretch>
                    <a:fillRect/>
                  </a:stretch>
                </a:blip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1" name="Oval 50"/>
                <p:cNvSpPr/>
                <p:nvPr/>
              </p:nvSpPr>
              <p:spPr bwMode="auto">
                <a:xfrm>
                  <a:off x="3600254" y="3154887"/>
                  <a:ext cx="457200" cy="457200"/>
                </a:xfrm>
                <a:prstGeom prst="ellipse">
                  <a:avLst/>
                </a:prstGeom>
                <a:solidFill>
                  <a:srgbClr val="E4E4E4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64008" tIns="45720" rIns="4572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hangingPunct="0">
                    <a:buClr>
                      <a:srgbClr val="000000"/>
                    </a:buClr>
                    <a:buSzPct val="45000"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1400" i="1" dirty="0" smtClean="0">
                                <a:latin typeface="Cambria Math" panose="02040503050406030204" pitchFamily="18" charset="0"/>
                                <a:cs typeface="Times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sz="1400" b="0" i="1" dirty="0" smtClean="0">
                                <a:latin typeface="Cambria Math" panose="02040503050406030204" pitchFamily="18" charset="0"/>
                                <a:cs typeface="Times" panose="02020603050405020304" pitchFamily="18" charset="0"/>
                              </a:rPr>
                              <m:t>𝑈</m:t>
                            </m:r>
                          </m:e>
                          <m:sub>
                            <m:r>
                              <a:rPr lang="en-US" sz="1400" b="0" i="1" dirty="0" smtClean="0">
                                <a:latin typeface="Cambria Math" panose="02040503050406030204" pitchFamily="18" charset="0"/>
                                <a:cs typeface="Times" panose="02020603050405020304" pitchFamily="18" charset="0"/>
                              </a:rPr>
                              <m:t>𝐵</m:t>
                            </m:r>
                          </m:sub>
                        </m:sSub>
                      </m:oMath>
                    </m:oMathPara>
                  </a14:m>
                  <a:endParaRPr lang="en-US" sz="1400" dirty="0">
                    <a:latin typeface="Times" panose="02020603050405020304" pitchFamily="18" charset="0"/>
                    <a:cs typeface="Times" panose="02020603050405020304" pitchFamily="18" charset="0"/>
                  </a:endParaRPr>
                </a:p>
                <a:p>
                  <a:pPr marL="0" marR="0" indent="0" algn="l" defTabSz="457200" rtl="0" eaLnBrk="1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45000"/>
                    <a:buFont typeface="Wingdings" charset="2"/>
                    <a:buNone/>
                    <a:tabLst/>
                  </a:pPr>
                  <a:endParaRPr kumimoji="0" lang="en-US" sz="1800" b="0" i="0" u="none" strike="noStrike" cap="none" normalizeH="0" baseline="0" dirty="0" smtClean="0">
                    <a:ln>
                      <a:noFill/>
                    </a:ln>
                    <a:effectLst/>
                    <a:latin typeface="Arial" charset="0"/>
                  </a:endParaRPr>
                </a:p>
              </p:txBody>
            </p:sp>
          </mc:Choice>
          <mc:Fallback xmlns="">
            <p:sp>
              <p:nvSpPr>
                <p:cNvPr id="41" name="Oval 40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3600254" y="3154887"/>
                  <a:ext cx="457200" cy="457200"/>
                </a:xfrm>
                <a:prstGeom prst="ellipse">
                  <a:avLst/>
                </a:prstGeom>
                <a:blipFill rotWithShape="0">
                  <a:blip r:embed="rId8"/>
                  <a:stretch>
                    <a:fillRect/>
                  </a:stretch>
                </a:blip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2" name="Rounded Rectangle 51"/>
                <p:cNvSpPr/>
                <p:nvPr/>
              </p:nvSpPr>
              <p:spPr bwMode="auto">
                <a:xfrm>
                  <a:off x="1598786" y="4041845"/>
                  <a:ext cx="365760" cy="367646"/>
                </a:xfrm>
                <a:prstGeom prst="roundRect">
                  <a:avLst/>
                </a:prstGeom>
                <a:solidFill>
                  <a:srgbClr val="E4E4E4"/>
                </a:solidFill>
                <a:ln>
                  <a:headEnd type="none" w="med" len="med"/>
                  <a:tailEnd type="none" w="med" len="med"/>
                </a:ln>
                <a:effectLst/>
              </p:spPr>
              <p:style>
                <a:lnRef idx="1">
                  <a:schemeClr val="dk1"/>
                </a:lnRef>
                <a:fillRef idx="1001">
                  <a:schemeClr val="lt1"/>
                </a:fillRef>
                <a:effectRef idx="1">
                  <a:schemeClr val="dk1"/>
                </a:effectRef>
                <a:fontRef idx="minor">
                  <a:schemeClr val="dk1"/>
                </a:fontRef>
              </p:style>
              <p:txBody>
                <a:bodyPr vert="horz" wrap="square" lIns="64008" tIns="45720" rIns="4572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ctr" defTabSz="457200" rtl="0" eaLnBrk="1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45000"/>
                    <a:buFont typeface="Wingdings" charset="2"/>
                    <a:buNone/>
                    <a:tabLst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kumimoji="0" lang="en-US" sz="1400" b="0" i="1" u="none" strike="noStrike" cap="none" normalizeH="0" baseline="0" dirty="0" smtClean="0">
                                <a:ln>
                                  <a:noFill/>
                                </a:ln>
                                <a:effectLst/>
                                <a:latin typeface="Cambria Math" panose="02040503050406030204" pitchFamily="18" charset="0"/>
                                <a:cs typeface="Times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kumimoji="0" lang="en-US" sz="1400" b="0" i="1" u="none" strike="noStrike" cap="none" normalizeH="0" baseline="0" dirty="0" smtClean="0">
                                <a:ln>
                                  <a:noFill/>
                                </a:ln>
                                <a:effectLst/>
                                <a:latin typeface="Cambria Math" panose="02040503050406030204" pitchFamily="18" charset="0"/>
                                <a:cs typeface="Times" panose="020206030504050203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kumimoji="0" lang="en-US" sz="1400" b="0" i="1" u="none" strike="noStrike" cap="none" normalizeH="0" baseline="0" dirty="0" smtClean="0">
                                <a:ln>
                                  <a:noFill/>
                                </a:ln>
                                <a:effectLst/>
                                <a:latin typeface="Cambria Math" panose="02040503050406030204" pitchFamily="18" charset="0"/>
                                <a:cs typeface="Times" panose="02020603050405020304" pitchFamily="18" charset="0"/>
                              </a:rPr>
                              <m:t>𝐴</m:t>
                            </m:r>
                          </m:sub>
                        </m:sSub>
                      </m:oMath>
                    </m:oMathPara>
                  </a14:m>
                  <a:endParaRPr kumimoji="0" lang="en-US" sz="1400" b="0" i="0" u="none" strike="noStrike" cap="none" normalizeH="0" baseline="0" dirty="0" smtClean="0">
                    <a:ln>
                      <a:noFill/>
                    </a:ln>
                    <a:effectLst/>
                    <a:latin typeface="Times" panose="02020603050405020304" pitchFamily="18" charset="0"/>
                    <a:cs typeface="Times" panose="02020603050405020304" pitchFamily="18" charset="0"/>
                  </a:endParaRPr>
                </a:p>
              </p:txBody>
            </p:sp>
          </mc:Choice>
          <mc:Fallback xmlns="">
            <p:sp>
              <p:nvSpPr>
                <p:cNvPr id="42" name="Rounded Rectangle 41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1598786" y="4041845"/>
                  <a:ext cx="365760" cy="367646"/>
                </a:xfrm>
                <a:prstGeom prst="roundRect">
                  <a:avLst/>
                </a:prstGeom>
                <a:blipFill rotWithShape="0">
                  <a:blip r:embed="rId9"/>
                  <a:stretch>
                    <a:fillRect/>
                  </a:stretch>
                </a:blipFill>
                <a:ln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3" name="Rounded Rectangle 52"/>
                <p:cNvSpPr/>
                <p:nvPr/>
              </p:nvSpPr>
              <p:spPr bwMode="auto">
                <a:xfrm>
                  <a:off x="3645974" y="4041845"/>
                  <a:ext cx="365760" cy="367646"/>
                </a:xfrm>
                <a:prstGeom prst="roundRect">
                  <a:avLst/>
                </a:prstGeom>
                <a:solidFill>
                  <a:srgbClr val="E4E4E4"/>
                </a:solidFill>
                <a:ln>
                  <a:headEnd type="none" w="med" len="med"/>
                  <a:tailEnd type="none" w="med" len="med"/>
                </a:ln>
                <a:effectLst/>
              </p:spPr>
              <p:style>
                <a:lnRef idx="1">
                  <a:schemeClr val="dk1"/>
                </a:lnRef>
                <a:fillRef idx="1001">
                  <a:schemeClr val="lt1"/>
                </a:fillRef>
                <a:effectRef idx="1">
                  <a:schemeClr val="dk1"/>
                </a:effectRef>
                <a:fontRef idx="minor">
                  <a:schemeClr val="dk1"/>
                </a:fontRef>
              </p:style>
              <p:txBody>
                <a:bodyPr vert="horz" wrap="square" lIns="64008" tIns="45720" rIns="4572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ctr" defTabSz="457200" rtl="0" eaLnBrk="1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45000"/>
                    <a:buFont typeface="Wingdings" charset="2"/>
                    <a:buNone/>
                    <a:tabLst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kumimoji="0" lang="en-US" sz="1400" b="0" i="1" u="none" strike="noStrike" cap="none" normalizeH="0" baseline="0" dirty="0" smtClean="0">
                                <a:ln>
                                  <a:noFill/>
                                </a:ln>
                                <a:effectLst/>
                                <a:latin typeface="Cambria Math" panose="02040503050406030204" pitchFamily="18" charset="0"/>
                                <a:cs typeface="Times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kumimoji="0" lang="en-US" sz="1400" b="0" i="1" u="none" strike="noStrike" cap="none" normalizeH="0" baseline="0" dirty="0" smtClean="0">
                                <a:ln>
                                  <a:noFill/>
                                </a:ln>
                                <a:effectLst/>
                                <a:latin typeface="Cambria Math" panose="02040503050406030204" pitchFamily="18" charset="0"/>
                                <a:cs typeface="Times" panose="020206030504050203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kumimoji="0" lang="en-US" sz="1400" b="0" i="1" u="none" strike="noStrike" cap="none" normalizeH="0" baseline="0" dirty="0" smtClean="0">
                                <a:ln>
                                  <a:noFill/>
                                </a:ln>
                                <a:effectLst/>
                                <a:latin typeface="Cambria Math" panose="02040503050406030204" pitchFamily="18" charset="0"/>
                                <a:cs typeface="Times" panose="02020603050405020304" pitchFamily="18" charset="0"/>
                              </a:rPr>
                              <m:t>𝐵</m:t>
                            </m:r>
                          </m:sub>
                        </m:sSub>
                      </m:oMath>
                    </m:oMathPara>
                  </a14:m>
                  <a:endParaRPr kumimoji="0" lang="en-US" sz="1400" b="0" i="0" u="none" strike="noStrike" cap="none" normalizeH="0" baseline="0" dirty="0" smtClean="0">
                    <a:ln>
                      <a:noFill/>
                    </a:ln>
                    <a:effectLst/>
                    <a:latin typeface="Times" panose="02020603050405020304" pitchFamily="18" charset="0"/>
                    <a:cs typeface="Times" panose="02020603050405020304" pitchFamily="18" charset="0"/>
                  </a:endParaRPr>
                </a:p>
              </p:txBody>
            </p:sp>
          </mc:Choice>
          <mc:Fallback xmlns="">
            <p:sp>
              <p:nvSpPr>
                <p:cNvPr id="43" name="Rounded Rectangle 42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3645974" y="4041845"/>
                  <a:ext cx="365760" cy="367646"/>
                </a:xfrm>
                <a:prstGeom prst="roundRect">
                  <a:avLst/>
                </a:prstGeom>
                <a:blipFill rotWithShape="0">
                  <a:blip r:embed="rId10"/>
                  <a:stretch>
                    <a:fillRect/>
                  </a:stretch>
                </a:blipFill>
                <a:ln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54" name="Straight Arrow Connector 53"/>
            <p:cNvCxnSpPr>
              <a:stCxn id="47" idx="2"/>
              <a:endCxn id="50" idx="0"/>
            </p:cNvCxnSpPr>
            <p:nvPr/>
          </p:nvCxnSpPr>
          <p:spPr bwMode="auto">
            <a:xfrm>
              <a:off x="1781666" y="2725129"/>
              <a:ext cx="0" cy="429758"/>
            </a:xfrm>
            <a:prstGeom prst="straightConnector1">
              <a:avLst/>
            </a:prstGeom>
            <a:solidFill>
              <a:srgbClr val="00B8FF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55" name="Straight Arrow Connector 54"/>
            <p:cNvCxnSpPr>
              <a:stCxn id="50" idx="4"/>
              <a:endCxn id="52" idx="0"/>
            </p:cNvCxnSpPr>
            <p:nvPr/>
          </p:nvCxnSpPr>
          <p:spPr bwMode="auto">
            <a:xfrm>
              <a:off x="1781666" y="3612087"/>
              <a:ext cx="0" cy="429758"/>
            </a:xfrm>
            <a:prstGeom prst="straightConnector1">
              <a:avLst/>
            </a:prstGeom>
            <a:solidFill>
              <a:srgbClr val="00B8FF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56" name="Straight Arrow Connector 55"/>
            <p:cNvCxnSpPr>
              <a:stCxn id="48" idx="2"/>
              <a:endCxn id="51" idx="0"/>
            </p:cNvCxnSpPr>
            <p:nvPr/>
          </p:nvCxnSpPr>
          <p:spPr bwMode="auto">
            <a:xfrm>
              <a:off x="3828854" y="2725129"/>
              <a:ext cx="0" cy="429758"/>
            </a:xfrm>
            <a:prstGeom prst="straightConnector1">
              <a:avLst/>
            </a:prstGeom>
            <a:solidFill>
              <a:srgbClr val="00B8FF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57" name="Straight Arrow Connector 56"/>
            <p:cNvCxnSpPr>
              <a:stCxn id="51" idx="4"/>
              <a:endCxn id="53" idx="0"/>
            </p:cNvCxnSpPr>
            <p:nvPr/>
          </p:nvCxnSpPr>
          <p:spPr bwMode="auto">
            <a:xfrm>
              <a:off x="3828854" y="3612087"/>
              <a:ext cx="0" cy="429758"/>
            </a:xfrm>
            <a:prstGeom prst="straightConnector1">
              <a:avLst/>
            </a:prstGeom>
            <a:solidFill>
              <a:srgbClr val="00B8FF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58" name="Straight Arrow Connector 57"/>
            <p:cNvCxnSpPr>
              <a:stCxn id="50" idx="5"/>
              <a:endCxn id="53" idx="0"/>
            </p:cNvCxnSpPr>
            <p:nvPr/>
          </p:nvCxnSpPr>
          <p:spPr bwMode="auto">
            <a:xfrm>
              <a:off x="1943311" y="3545132"/>
              <a:ext cx="1885543" cy="496713"/>
            </a:xfrm>
            <a:prstGeom prst="straightConnector1">
              <a:avLst/>
            </a:prstGeom>
            <a:solidFill>
              <a:srgbClr val="00B8FF"/>
            </a:solidFill>
            <a:ln w="15875" cap="flat" cmpd="sng" algn="ctr">
              <a:solidFill>
                <a:schemeClr val="bg2">
                  <a:lumMod val="75000"/>
                </a:schemeClr>
              </a:solidFill>
              <a:prstDash val="dash"/>
              <a:round/>
              <a:headEnd type="none" w="lg" len="med"/>
              <a:tailEnd type="triangle" w="lg" len="lg"/>
            </a:ln>
            <a:effectLst/>
          </p:spPr>
        </p:cxnSp>
        <p:cxnSp>
          <p:nvCxnSpPr>
            <p:cNvPr id="59" name="Straight Connector 58"/>
            <p:cNvCxnSpPr>
              <a:endCxn id="50" idx="5"/>
            </p:cNvCxnSpPr>
            <p:nvPr/>
          </p:nvCxnSpPr>
          <p:spPr bwMode="auto">
            <a:xfrm>
              <a:off x="1339261" y="2725129"/>
              <a:ext cx="604050" cy="820003"/>
            </a:xfrm>
            <a:prstGeom prst="line">
              <a:avLst/>
            </a:prstGeom>
            <a:solidFill>
              <a:srgbClr val="00B8FF"/>
            </a:solidFill>
            <a:ln w="12700" cap="flat" cmpd="sng" algn="ctr">
              <a:solidFill>
                <a:schemeClr val="bg2">
                  <a:lumMod val="75000"/>
                </a:schemeClr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60" name="Straight Connector 59"/>
            <p:cNvCxnSpPr>
              <a:endCxn id="53" idx="0"/>
            </p:cNvCxnSpPr>
            <p:nvPr/>
          </p:nvCxnSpPr>
          <p:spPr bwMode="auto">
            <a:xfrm>
              <a:off x="2193146" y="2359671"/>
              <a:ext cx="1635708" cy="1682174"/>
            </a:xfrm>
            <a:prstGeom prst="line">
              <a:avLst/>
            </a:prstGeom>
            <a:solidFill>
              <a:srgbClr val="00B8FF"/>
            </a:solidFill>
            <a:ln w="12700" cap="flat" cmpd="sng" algn="ctr">
              <a:solidFill>
                <a:schemeClr val="bg2">
                  <a:lumMod val="75000"/>
                </a:schemeClr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61" name="Straight Arrow Connector 60"/>
            <p:cNvCxnSpPr/>
            <p:nvPr/>
          </p:nvCxnSpPr>
          <p:spPr bwMode="auto">
            <a:xfrm flipV="1">
              <a:off x="2243579" y="2198230"/>
              <a:ext cx="201708" cy="33258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lg" len="lg"/>
            </a:ln>
            <a:effectLst/>
          </p:spPr>
        </p:cxnSp>
        <p:cxnSp>
          <p:nvCxnSpPr>
            <p:cNvPr id="62" name="Straight Arrow Connector 61"/>
            <p:cNvCxnSpPr/>
            <p:nvPr/>
          </p:nvCxnSpPr>
          <p:spPr bwMode="auto">
            <a:xfrm>
              <a:off x="3207301" y="2198229"/>
              <a:ext cx="159639" cy="16630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lg" len="lg"/>
            </a:ln>
            <a:effectLst/>
          </p:spPr>
        </p:cxnSp>
        <p:cxnSp>
          <p:nvCxnSpPr>
            <p:cNvPr id="63" name="Straight Arrow Connector 62"/>
            <p:cNvCxnSpPr/>
            <p:nvPr/>
          </p:nvCxnSpPr>
          <p:spPr bwMode="auto">
            <a:xfrm flipH="1">
              <a:off x="3207302" y="2847607"/>
              <a:ext cx="159638" cy="12773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lg" len="lg"/>
            </a:ln>
            <a:effectLst/>
          </p:spPr>
        </p:cxnSp>
        <p:cxnSp>
          <p:nvCxnSpPr>
            <p:cNvPr id="64" name="Straight Arrow Connector 63"/>
            <p:cNvCxnSpPr/>
            <p:nvPr/>
          </p:nvCxnSpPr>
          <p:spPr bwMode="auto">
            <a:xfrm flipH="1" flipV="1">
              <a:off x="2231895" y="2826094"/>
              <a:ext cx="161234" cy="27218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lg" len="lg"/>
            </a:ln>
            <a:effectLst/>
          </p:spPr>
        </p:cxnSp>
      </p:grpSp>
      <p:grpSp>
        <p:nvGrpSpPr>
          <p:cNvPr id="65" name="Group 64"/>
          <p:cNvGrpSpPr/>
          <p:nvPr/>
        </p:nvGrpSpPr>
        <p:grpSpPr>
          <a:xfrm>
            <a:off x="5069373" y="3329485"/>
            <a:ext cx="2971015" cy="2233861"/>
            <a:chOff x="5230669" y="2175630"/>
            <a:chExt cx="2971015" cy="2233861"/>
          </a:xfrm>
        </p:grpSpPr>
        <p:sp>
          <p:nvSpPr>
            <p:cNvPr id="66" name="Oval 65"/>
            <p:cNvSpPr/>
            <p:nvPr/>
          </p:nvSpPr>
          <p:spPr bwMode="auto">
            <a:xfrm>
              <a:off x="5654245" y="2175630"/>
              <a:ext cx="2185292" cy="708753"/>
            </a:xfrm>
            <a:prstGeom prst="ellipse">
              <a:avLst/>
            </a:prstGeom>
            <a:solidFill>
              <a:srgbClr val="F3F3F3"/>
            </a:solidFill>
            <a:ln w="15875" cap="flat" cmpd="sng" algn="ctr">
              <a:solidFill>
                <a:schemeClr val="tx1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</a:pPr>
              <a:endParaRPr kumimoji="0" lang="en-US" sz="18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7" name="Rounded Rectangle 66"/>
                <p:cNvSpPr/>
                <p:nvPr/>
              </p:nvSpPr>
              <p:spPr bwMode="auto">
                <a:xfrm>
                  <a:off x="5230669" y="2357483"/>
                  <a:ext cx="923827" cy="367646"/>
                </a:xfrm>
                <a:prstGeom prst="roundRect">
                  <a:avLst/>
                </a:prstGeom>
                <a:solidFill>
                  <a:srgbClr val="E4E4E4"/>
                </a:solidFill>
                <a:ln>
                  <a:prstDash val="solid"/>
                  <a:headEnd type="none" w="med" len="med"/>
                  <a:tailEnd type="none" w="med" len="med"/>
                </a:ln>
                <a:effectLst/>
              </p:spPr>
              <p:style>
                <a:lnRef idx="1">
                  <a:schemeClr val="dk1"/>
                </a:lnRef>
                <a:fillRef idx="1001">
                  <a:schemeClr val="lt1"/>
                </a:fillRef>
                <a:effectRef idx="1">
                  <a:schemeClr val="dk1"/>
                </a:effectRef>
                <a:fontRef idx="minor">
                  <a:schemeClr val="dk1"/>
                </a:fontRef>
              </p:style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ctr" defTabSz="457200" rtl="0" eaLnBrk="1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45000"/>
                    <a:buFont typeface="Wingdings" charset="2"/>
                    <a:buNone/>
                    <a:tabLst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kumimoji="0" lang="en-US" sz="1400" b="0" i="1" u="none" strike="noStrike" cap="none" normalizeH="0" baseline="0" dirty="0" smtClean="0">
                            <a:ln>
                              <a:noFill/>
                            </a:ln>
                            <a:effectLst/>
                            <a:latin typeface="Cambria Math" panose="02040503050406030204" pitchFamily="18" charset="0"/>
                            <a:cs typeface="Times" panose="02020603050405020304" pitchFamily="18" charset="0"/>
                          </a:rPr>
                          <m:t>𝑇𝑒𝑛𝑎𝑛</m:t>
                        </m:r>
                        <m:sSub>
                          <m:sSubPr>
                            <m:ctrlPr>
                              <a:rPr kumimoji="0" lang="en-US" sz="1400" b="0" i="1" u="none" strike="noStrike" cap="none" normalizeH="0" baseline="0" dirty="0" smtClean="0">
                                <a:ln>
                                  <a:noFill/>
                                </a:ln>
                                <a:effectLst/>
                                <a:latin typeface="Cambria Math" panose="02040503050406030204" pitchFamily="18" charset="0"/>
                                <a:cs typeface="Times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kumimoji="0" lang="en-US" sz="1400" b="0" i="1" u="none" strike="noStrike" cap="none" normalizeH="0" baseline="0" dirty="0" smtClean="0">
                                <a:ln>
                                  <a:noFill/>
                                </a:ln>
                                <a:effectLst/>
                                <a:latin typeface="Cambria Math" panose="02040503050406030204" pitchFamily="18" charset="0"/>
                                <a:cs typeface="Times" panose="02020603050405020304" pitchFamily="18" charset="0"/>
                              </a:rPr>
                              <m:t>𝑡</m:t>
                            </m:r>
                          </m:e>
                          <m:sub>
                            <m:r>
                              <a:rPr kumimoji="0" lang="en-US" sz="1400" b="0" i="1" u="none" strike="noStrike" cap="none" normalizeH="0" baseline="0" dirty="0" smtClean="0">
                                <a:ln>
                                  <a:noFill/>
                                </a:ln>
                                <a:effectLst/>
                                <a:latin typeface="Cambria Math" panose="02040503050406030204" pitchFamily="18" charset="0"/>
                                <a:cs typeface="Times" panose="02020603050405020304" pitchFamily="18" charset="0"/>
                              </a:rPr>
                              <m:t>𝐴</m:t>
                            </m:r>
                          </m:sub>
                        </m:sSub>
                      </m:oMath>
                    </m:oMathPara>
                  </a14:m>
                  <a:endParaRPr kumimoji="0" lang="en-US" sz="1400" b="0" i="0" u="none" strike="noStrike" cap="none" normalizeH="0" baseline="0" dirty="0" smtClean="0">
                    <a:ln>
                      <a:noFill/>
                    </a:ln>
                    <a:effectLst/>
                    <a:latin typeface="Times" panose="02020603050405020304" pitchFamily="18" charset="0"/>
                    <a:cs typeface="Times" panose="02020603050405020304" pitchFamily="18" charset="0"/>
                  </a:endParaRPr>
                </a:p>
              </p:txBody>
            </p:sp>
          </mc:Choice>
          <mc:Fallback xmlns="">
            <p:sp>
              <p:nvSpPr>
                <p:cNvPr id="96" name="Rounded Rectangle 95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5230669" y="2357483"/>
                  <a:ext cx="923827" cy="367646"/>
                </a:xfrm>
                <a:prstGeom prst="roundRect">
                  <a:avLst/>
                </a:prstGeom>
                <a:blipFill rotWithShape="0">
                  <a:blip r:embed="rId11"/>
                  <a:stretch>
                    <a:fillRect/>
                  </a:stretch>
                </a:blipFill>
                <a:ln>
                  <a:prstDash val="solid"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8" name="Rounded Rectangle 67"/>
                <p:cNvSpPr/>
                <p:nvPr/>
              </p:nvSpPr>
              <p:spPr bwMode="auto">
                <a:xfrm>
                  <a:off x="7277857" y="2357483"/>
                  <a:ext cx="923827" cy="367646"/>
                </a:xfrm>
                <a:prstGeom prst="roundRect">
                  <a:avLst/>
                </a:prstGeom>
                <a:solidFill>
                  <a:srgbClr val="E4E4E4"/>
                </a:solidFill>
                <a:ln>
                  <a:prstDash val="dash"/>
                  <a:headEnd type="none" w="med" len="med"/>
                  <a:tailEnd type="none" w="med" len="med"/>
                </a:ln>
                <a:effectLst/>
              </p:spPr>
              <p:style>
                <a:lnRef idx="1">
                  <a:schemeClr val="dk1"/>
                </a:lnRef>
                <a:fillRef idx="1001">
                  <a:schemeClr val="lt1"/>
                </a:fillRef>
                <a:effectRef idx="1">
                  <a:schemeClr val="dk1"/>
                </a:effectRef>
                <a:fontRef idx="minor">
                  <a:schemeClr val="dk1"/>
                </a:fontRef>
              </p:style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ctr" defTabSz="457200" rtl="0" eaLnBrk="1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45000"/>
                    <a:buFont typeface="Wingdings" charset="2"/>
                    <a:buNone/>
                    <a:tabLst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kumimoji="0" lang="en-US" sz="1400" b="0" i="1" u="none" strike="noStrike" cap="none" normalizeH="0" baseline="0" dirty="0" smtClean="0">
                            <a:ln>
                              <a:noFill/>
                            </a:ln>
                            <a:effectLst/>
                            <a:latin typeface="Cambria Math" panose="02040503050406030204" pitchFamily="18" charset="0"/>
                            <a:cs typeface="Times" panose="02020603050405020304" pitchFamily="18" charset="0"/>
                          </a:rPr>
                          <m:t>𝑇𝑒𝑛𝑎𝑛</m:t>
                        </m:r>
                        <m:sSub>
                          <m:sSubPr>
                            <m:ctrlPr>
                              <a:rPr kumimoji="0" lang="en-US" sz="1400" b="0" i="1" u="none" strike="noStrike" cap="none" normalizeH="0" baseline="0" dirty="0" smtClean="0">
                                <a:ln>
                                  <a:noFill/>
                                </a:ln>
                                <a:effectLst/>
                                <a:latin typeface="Cambria Math" panose="02040503050406030204" pitchFamily="18" charset="0"/>
                                <a:cs typeface="Times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kumimoji="0" lang="en-US" sz="1400" b="0" i="1" u="none" strike="noStrike" cap="none" normalizeH="0" baseline="0" dirty="0" smtClean="0">
                                <a:ln>
                                  <a:noFill/>
                                </a:ln>
                                <a:effectLst/>
                                <a:latin typeface="Cambria Math" panose="02040503050406030204" pitchFamily="18" charset="0"/>
                                <a:cs typeface="Times" panose="02020603050405020304" pitchFamily="18" charset="0"/>
                              </a:rPr>
                              <m:t>𝑡</m:t>
                            </m:r>
                          </m:e>
                          <m:sub>
                            <m:r>
                              <a:rPr kumimoji="0" lang="en-US" sz="1400" b="0" i="1" u="none" strike="noStrike" cap="none" normalizeH="0" baseline="0" dirty="0" smtClean="0">
                                <a:ln>
                                  <a:noFill/>
                                </a:ln>
                                <a:effectLst/>
                                <a:latin typeface="Cambria Math" panose="02040503050406030204" pitchFamily="18" charset="0"/>
                                <a:cs typeface="Times" panose="02020603050405020304" pitchFamily="18" charset="0"/>
                              </a:rPr>
                              <m:t>𝐵</m:t>
                            </m:r>
                          </m:sub>
                        </m:sSub>
                      </m:oMath>
                    </m:oMathPara>
                  </a14:m>
                  <a:endParaRPr kumimoji="0" lang="en-US" sz="1400" b="0" i="0" u="none" strike="noStrike" cap="none" normalizeH="0" baseline="0" dirty="0" smtClean="0">
                    <a:ln>
                      <a:noFill/>
                    </a:ln>
                    <a:effectLst/>
                    <a:latin typeface="Times" panose="02020603050405020304" pitchFamily="18" charset="0"/>
                    <a:cs typeface="Times" panose="02020603050405020304" pitchFamily="18" charset="0"/>
                  </a:endParaRPr>
                </a:p>
              </p:txBody>
            </p:sp>
          </mc:Choice>
          <mc:Fallback xmlns="">
            <p:sp>
              <p:nvSpPr>
                <p:cNvPr id="97" name="Rounded Rectangle 96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7277857" y="2357483"/>
                  <a:ext cx="923827" cy="367646"/>
                </a:xfrm>
                <a:prstGeom prst="roundRect">
                  <a:avLst/>
                </a:prstGeom>
                <a:blipFill rotWithShape="0">
                  <a:blip r:embed="rId12"/>
                  <a:stretch>
                    <a:fillRect/>
                  </a:stretch>
                </a:blipFill>
                <a:ln>
                  <a:prstDash val="dash"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9" name="Oval 68"/>
                <p:cNvSpPr/>
                <p:nvPr/>
              </p:nvSpPr>
              <p:spPr bwMode="auto">
                <a:xfrm>
                  <a:off x="5463983" y="3154887"/>
                  <a:ext cx="457200" cy="457200"/>
                </a:xfrm>
                <a:prstGeom prst="ellipse">
                  <a:avLst/>
                </a:prstGeom>
                <a:solidFill>
                  <a:srgbClr val="E4E4E4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64008" tIns="45720" rIns="4572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hangingPunct="0">
                    <a:buClr>
                      <a:srgbClr val="000000"/>
                    </a:buClr>
                    <a:buSzPct val="45000"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1400" i="1" dirty="0" smtClean="0">
                                <a:latin typeface="Cambria Math" panose="02040503050406030204" pitchFamily="18" charset="0"/>
                                <a:cs typeface="Times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sz="1400" b="0" i="1" dirty="0" smtClean="0">
                                <a:latin typeface="Cambria Math" panose="02040503050406030204" pitchFamily="18" charset="0"/>
                                <a:cs typeface="Times" panose="02020603050405020304" pitchFamily="18" charset="0"/>
                              </a:rPr>
                              <m:t>𝑈</m:t>
                            </m:r>
                          </m:e>
                          <m:sub>
                            <m:r>
                              <a:rPr lang="en-US" sz="1400" i="1" dirty="0">
                                <a:latin typeface="Cambria Math" panose="02040503050406030204" pitchFamily="18" charset="0"/>
                                <a:cs typeface="Times" panose="02020603050405020304" pitchFamily="18" charset="0"/>
                              </a:rPr>
                              <m:t>𝐴</m:t>
                            </m:r>
                          </m:sub>
                        </m:sSub>
                      </m:oMath>
                    </m:oMathPara>
                  </a14:m>
                  <a:endParaRPr lang="en-US" sz="1400" dirty="0">
                    <a:latin typeface="Times" panose="02020603050405020304" pitchFamily="18" charset="0"/>
                    <a:cs typeface="Times" panose="02020603050405020304" pitchFamily="18" charset="0"/>
                  </a:endParaRPr>
                </a:p>
                <a:p>
                  <a:pPr marL="0" marR="0" indent="0" algn="l" defTabSz="457200" rtl="0" eaLnBrk="1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45000"/>
                    <a:buFont typeface="Wingdings" charset="2"/>
                    <a:buNone/>
                    <a:tabLst/>
                  </a:pPr>
                  <a:endParaRPr kumimoji="0" lang="en-US" sz="1800" b="0" i="0" u="none" strike="noStrike" cap="none" normalizeH="0" baseline="0" dirty="0" smtClean="0">
                    <a:ln>
                      <a:noFill/>
                    </a:ln>
                    <a:effectLst/>
                    <a:latin typeface="Arial" charset="0"/>
                  </a:endParaRPr>
                </a:p>
              </p:txBody>
            </p:sp>
          </mc:Choice>
          <mc:Fallback xmlns="">
            <p:sp>
              <p:nvSpPr>
                <p:cNvPr id="99" name="Oval 98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5463983" y="3154887"/>
                  <a:ext cx="457200" cy="457200"/>
                </a:xfrm>
                <a:prstGeom prst="ellipse">
                  <a:avLst/>
                </a:prstGeom>
                <a:blipFill rotWithShape="0">
                  <a:blip r:embed="rId13"/>
                  <a:stretch>
                    <a:fillRect/>
                  </a:stretch>
                </a:blip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0" name="Oval 69"/>
                <p:cNvSpPr/>
                <p:nvPr/>
              </p:nvSpPr>
              <p:spPr bwMode="auto">
                <a:xfrm>
                  <a:off x="7511171" y="3154887"/>
                  <a:ext cx="457200" cy="457200"/>
                </a:xfrm>
                <a:prstGeom prst="ellipse">
                  <a:avLst/>
                </a:prstGeom>
                <a:solidFill>
                  <a:srgbClr val="E4E4E4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64008" tIns="45720" rIns="4572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hangingPunct="0">
                    <a:buClr>
                      <a:srgbClr val="000000"/>
                    </a:buClr>
                    <a:buSzPct val="45000"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1400" i="1" dirty="0" smtClean="0">
                                <a:latin typeface="Cambria Math" panose="02040503050406030204" pitchFamily="18" charset="0"/>
                                <a:cs typeface="Times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sz="1400" b="0" i="1" dirty="0" smtClean="0">
                                <a:latin typeface="Cambria Math" panose="02040503050406030204" pitchFamily="18" charset="0"/>
                                <a:cs typeface="Times" panose="02020603050405020304" pitchFamily="18" charset="0"/>
                              </a:rPr>
                              <m:t>𝑈</m:t>
                            </m:r>
                          </m:e>
                          <m:sub>
                            <m:r>
                              <a:rPr lang="en-US" sz="1400" b="0" i="1" dirty="0" smtClean="0">
                                <a:latin typeface="Cambria Math" panose="02040503050406030204" pitchFamily="18" charset="0"/>
                                <a:cs typeface="Times" panose="02020603050405020304" pitchFamily="18" charset="0"/>
                              </a:rPr>
                              <m:t>𝐵</m:t>
                            </m:r>
                          </m:sub>
                        </m:sSub>
                      </m:oMath>
                    </m:oMathPara>
                  </a14:m>
                  <a:endParaRPr lang="en-US" sz="1400" dirty="0">
                    <a:latin typeface="Times" panose="02020603050405020304" pitchFamily="18" charset="0"/>
                    <a:cs typeface="Times" panose="02020603050405020304" pitchFamily="18" charset="0"/>
                  </a:endParaRPr>
                </a:p>
                <a:p>
                  <a:pPr marL="0" marR="0" indent="0" algn="l" defTabSz="457200" rtl="0" eaLnBrk="1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45000"/>
                    <a:buFont typeface="Wingdings" charset="2"/>
                    <a:buNone/>
                    <a:tabLst/>
                  </a:pPr>
                  <a:endParaRPr kumimoji="0" lang="en-US" sz="1800" b="0" i="0" u="none" strike="noStrike" cap="none" normalizeH="0" baseline="0" dirty="0" smtClean="0">
                    <a:ln>
                      <a:noFill/>
                    </a:ln>
                    <a:effectLst/>
                    <a:latin typeface="Arial" charset="0"/>
                  </a:endParaRPr>
                </a:p>
              </p:txBody>
            </p:sp>
          </mc:Choice>
          <mc:Fallback xmlns="">
            <p:sp>
              <p:nvSpPr>
                <p:cNvPr id="100" name="Oval 99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7511171" y="3154887"/>
                  <a:ext cx="457200" cy="457200"/>
                </a:xfrm>
                <a:prstGeom prst="ellipse">
                  <a:avLst/>
                </a:prstGeom>
                <a:blipFill rotWithShape="0">
                  <a:blip r:embed="rId14"/>
                  <a:stretch>
                    <a:fillRect/>
                  </a:stretch>
                </a:blip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1" name="Rounded Rectangle 70"/>
                <p:cNvSpPr/>
                <p:nvPr/>
              </p:nvSpPr>
              <p:spPr bwMode="auto">
                <a:xfrm>
                  <a:off x="5509703" y="4041845"/>
                  <a:ext cx="365760" cy="367646"/>
                </a:xfrm>
                <a:prstGeom prst="roundRect">
                  <a:avLst/>
                </a:prstGeom>
                <a:solidFill>
                  <a:srgbClr val="E4E4E4"/>
                </a:solidFill>
                <a:ln>
                  <a:headEnd type="none" w="med" len="med"/>
                  <a:tailEnd type="none" w="med" len="med"/>
                </a:ln>
                <a:effectLst/>
              </p:spPr>
              <p:style>
                <a:lnRef idx="1">
                  <a:schemeClr val="dk1"/>
                </a:lnRef>
                <a:fillRef idx="1001">
                  <a:schemeClr val="lt1"/>
                </a:fillRef>
                <a:effectRef idx="1">
                  <a:schemeClr val="dk1"/>
                </a:effectRef>
                <a:fontRef idx="minor">
                  <a:schemeClr val="dk1"/>
                </a:fontRef>
              </p:style>
              <p:txBody>
                <a:bodyPr vert="horz" wrap="square" lIns="64008" tIns="45720" rIns="4572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ctr" defTabSz="457200" rtl="0" eaLnBrk="1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45000"/>
                    <a:buFont typeface="Wingdings" charset="2"/>
                    <a:buNone/>
                    <a:tabLst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kumimoji="0" lang="en-US" sz="1400" b="0" i="1" u="none" strike="noStrike" cap="none" normalizeH="0" baseline="0" dirty="0" smtClean="0">
                                <a:ln>
                                  <a:noFill/>
                                </a:ln>
                                <a:effectLst/>
                                <a:latin typeface="Cambria Math" panose="02040503050406030204" pitchFamily="18" charset="0"/>
                                <a:cs typeface="Times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kumimoji="0" lang="en-US" sz="1400" b="0" i="1" u="none" strike="noStrike" cap="none" normalizeH="0" baseline="0" dirty="0" smtClean="0">
                                <a:ln>
                                  <a:noFill/>
                                </a:ln>
                                <a:effectLst/>
                                <a:latin typeface="Cambria Math" panose="02040503050406030204" pitchFamily="18" charset="0"/>
                                <a:cs typeface="Times" panose="020206030504050203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kumimoji="0" lang="en-US" sz="1400" b="0" i="1" u="none" strike="noStrike" cap="none" normalizeH="0" baseline="0" dirty="0" smtClean="0">
                                <a:ln>
                                  <a:noFill/>
                                </a:ln>
                                <a:effectLst/>
                                <a:latin typeface="Cambria Math" panose="02040503050406030204" pitchFamily="18" charset="0"/>
                                <a:cs typeface="Times" panose="02020603050405020304" pitchFamily="18" charset="0"/>
                              </a:rPr>
                              <m:t>𝐴</m:t>
                            </m:r>
                          </m:sub>
                        </m:sSub>
                      </m:oMath>
                    </m:oMathPara>
                  </a14:m>
                  <a:endParaRPr kumimoji="0" lang="en-US" sz="1400" b="0" i="0" u="none" strike="noStrike" cap="none" normalizeH="0" baseline="0" dirty="0" smtClean="0">
                    <a:ln>
                      <a:noFill/>
                    </a:ln>
                    <a:effectLst/>
                    <a:latin typeface="Times" panose="02020603050405020304" pitchFamily="18" charset="0"/>
                    <a:cs typeface="Times" panose="02020603050405020304" pitchFamily="18" charset="0"/>
                  </a:endParaRPr>
                </a:p>
              </p:txBody>
            </p:sp>
          </mc:Choice>
          <mc:Fallback xmlns="">
            <p:sp>
              <p:nvSpPr>
                <p:cNvPr id="101" name="Rounded Rectangle 100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5509703" y="4041845"/>
                  <a:ext cx="365760" cy="367646"/>
                </a:xfrm>
                <a:prstGeom prst="roundRect">
                  <a:avLst/>
                </a:prstGeom>
                <a:blipFill rotWithShape="0">
                  <a:blip r:embed="rId9"/>
                  <a:stretch>
                    <a:fillRect/>
                  </a:stretch>
                </a:blipFill>
                <a:ln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2" name="Rounded Rectangle 71"/>
                <p:cNvSpPr/>
                <p:nvPr/>
              </p:nvSpPr>
              <p:spPr bwMode="auto">
                <a:xfrm>
                  <a:off x="7556891" y="4041845"/>
                  <a:ext cx="365760" cy="367646"/>
                </a:xfrm>
                <a:prstGeom prst="roundRect">
                  <a:avLst/>
                </a:prstGeom>
                <a:solidFill>
                  <a:srgbClr val="E4E4E4"/>
                </a:solidFill>
                <a:ln>
                  <a:headEnd type="none" w="med" len="med"/>
                  <a:tailEnd type="none" w="med" len="med"/>
                </a:ln>
                <a:effectLst/>
              </p:spPr>
              <p:style>
                <a:lnRef idx="1">
                  <a:schemeClr val="dk1"/>
                </a:lnRef>
                <a:fillRef idx="1001">
                  <a:schemeClr val="lt1"/>
                </a:fillRef>
                <a:effectRef idx="1">
                  <a:schemeClr val="dk1"/>
                </a:effectRef>
                <a:fontRef idx="minor">
                  <a:schemeClr val="dk1"/>
                </a:fontRef>
              </p:style>
              <p:txBody>
                <a:bodyPr vert="horz" wrap="square" lIns="64008" tIns="45720" rIns="4572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ctr" defTabSz="457200" rtl="0" eaLnBrk="1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45000"/>
                    <a:buFont typeface="Wingdings" charset="2"/>
                    <a:buNone/>
                    <a:tabLst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kumimoji="0" lang="en-US" sz="1400" b="0" i="1" u="none" strike="noStrike" cap="none" normalizeH="0" baseline="0" dirty="0" smtClean="0">
                                <a:ln>
                                  <a:noFill/>
                                </a:ln>
                                <a:effectLst/>
                                <a:latin typeface="Cambria Math" panose="02040503050406030204" pitchFamily="18" charset="0"/>
                                <a:cs typeface="Times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kumimoji="0" lang="en-US" sz="1400" b="0" i="1" u="none" strike="noStrike" cap="none" normalizeH="0" baseline="0" dirty="0" smtClean="0">
                                <a:ln>
                                  <a:noFill/>
                                </a:ln>
                                <a:effectLst/>
                                <a:latin typeface="Cambria Math" panose="02040503050406030204" pitchFamily="18" charset="0"/>
                                <a:cs typeface="Times" panose="020206030504050203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kumimoji="0" lang="en-US" sz="1400" b="0" i="1" u="none" strike="noStrike" cap="none" normalizeH="0" baseline="0" dirty="0" smtClean="0">
                                <a:ln>
                                  <a:noFill/>
                                </a:ln>
                                <a:effectLst/>
                                <a:latin typeface="Cambria Math" panose="02040503050406030204" pitchFamily="18" charset="0"/>
                                <a:cs typeface="Times" panose="02020603050405020304" pitchFamily="18" charset="0"/>
                              </a:rPr>
                              <m:t>𝐵</m:t>
                            </m:r>
                          </m:sub>
                        </m:sSub>
                      </m:oMath>
                    </m:oMathPara>
                  </a14:m>
                  <a:endParaRPr kumimoji="0" lang="en-US" sz="1400" b="0" i="0" u="none" strike="noStrike" cap="none" normalizeH="0" baseline="0" dirty="0" smtClean="0">
                    <a:ln>
                      <a:noFill/>
                    </a:ln>
                    <a:effectLst/>
                    <a:latin typeface="Times" panose="02020603050405020304" pitchFamily="18" charset="0"/>
                    <a:cs typeface="Times" panose="02020603050405020304" pitchFamily="18" charset="0"/>
                  </a:endParaRPr>
                </a:p>
              </p:txBody>
            </p:sp>
          </mc:Choice>
          <mc:Fallback xmlns="">
            <p:sp>
              <p:nvSpPr>
                <p:cNvPr id="102" name="Rounded Rectangle 101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7556891" y="4041845"/>
                  <a:ext cx="365760" cy="367646"/>
                </a:xfrm>
                <a:prstGeom prst="roundRect">
                  <a:avLst/>
                </a:prstGeom>
                <a:blipFill rotWithShape="0">
                  <a:blip r:embed="rId10"/>
                  <a:stretch>
                    <a:fillRect/>
                  </a:stretch>
                </a:blipFill>
                <a:ln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73" name="Straight Arrow Connector 72"/>
            <p:cNvCxnSpPr>
              <a:stCxn id="67" idx="2"/>
              <a:endCxn id="69" idx="0"/>
            </p:cNvCxnSpPr>
            <p:nvPr/>
          </p:nvCxnSpPr>
          <p:spPr bwMode="auto">
            <a:xfrm>
              <a:off x="5692583" y="2725129"/>
              <a:ext cx="0" cy="429758"/>
            </a:xfrm>
            <a:prstGeom prst="straightConnector1">
              <a:avLst/>
            </a:prstGeom>
            <a:solidFill>
              <a:srgbClr val="00B8FF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74" name="Straight Arrow Connector 73"/>
            <p:cNvCxnSpPr>
              <a:stCxn id="69" idx="4"/>
              <a:endCxn id="71" idx="0"/>
            </p:cNvCxnSpPr>
            <p:nvPr/>
          </p:nvCxnSpPr>
          <p:spPr bwMode="auto">
            <a:xfrm>
              <a:off x="5692583" y="3612087"/>
              <a:ext cx="0" cy="429758"/>
            </a:xfrm>
            <a:prstGeom prst="straightConnector1">
              <a:avLst/>
            </a:prstGeom>
            <a:solidFill>
              <a:srgbClr val="00B8FF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75" name="Straight Arrow Connector 74"/>
            <p:cNvCxnSpPr>
              <a:stCxn id="68" idx="2"/>
              <a:endCxn id="70" idx="0"/>
            </p:cNvCxnSpPr>
            <p:nvPr/>
          </p:nvCxnSpPr>
          <p:spPr bwMode="auto">
            <a:xfrm>
              <a:off x="7739771" y="2725129"/>
              <a:ext cx="0" cy="429758"/>
            </a:xfrm>
            <a:prstGeom prst="straightConnector1">
              <a:avLst/>
            </a:prstGeom>
            <a:solidFill>
              <a:srgbClr val="00B8FF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76" name="Straight Arrow Connector 75"/>
            <p:cNvCxnSpPr>
              <a:stCxn id="70" idx="4"/>
              <a:endCxn id="72" idx="0"/>
            </p:cNvCxnSpPr>
            <p:nvPr/>
          </p:nvCxnSpPr>
          <p:spPr bwMode="auto">
            <a:xfrm>
              <a:off x="7739771" y="3612087"/>
              <a:ext cx="0" cy="429758"/>
            </a:xfrm>
            <a:prstGeom prst="straightConnector1">
              <a:avLst/>
            </a:prstGeom>
            <a:solidFill>
              <a:srgbClr val="00B8FF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77" name="Straight Arrow Connector 76"/>
            <p:cNvCxnSpPr>
              <a:stCxn id="69" idx="5"/>
              <a:endCxn id="72" idx="0"/>
            </p:cNvCxnSpPr>
            <p:nvPr/>
          </p:nvCxnSpPr>
          <p:spPr bwMode="auto">
            <a:xfrm>
              <a:off x="5854228" y="3545132"/>
              <a:ext cx="1885543" cy="496713"/>
            </a:xfrm>
            <a:prstGeom prst="straightConnector1">
              <a:avLst/>
            </a:prstGeom>
            <a:solidFill>
              <a:srgbClr val="00B8FF"/>
            </a:solidFill>
            <a:ln w="15875" cap="flat" cmpd="sng" algn="ctr">
              <a:solidFill>
                <a:schemeClr val="bg2">
                  <a:lumMod val="75000"/>
                </a:schemeClr>
              </a:solidFill>
              <a:prstDash val="dash"/>
              <a:round/>
              <a:headEnd type="none" w="lg" len="med"/>
              <a:tailEnd type="triangle" w="lg" len="lg"/>
            </a:ln>
            <a:effectLst/>
          </p:spPr>
        </p:cxnSp>
        <p:cxnSp>
          <p:nvCxnSpPr>
            <p:cNvPr id="78" name="Straight Connector 77"/>
            <p:cNvCxnSpPr>
              <a:endCxn id="69" idx="5"/>
            </p:cNvCxnSpPr>
            <p:nvPr/>
          </p:nvCxnSpPr>
          <p:spPr bwMode="auto">
            <a:xfrm flipH="1">
              <a:off x="5854228" y="2359671"/>
              <a:ext cx="1473484" cy="1185461"/>
            </a:xfrm>
            <a:prstGeom prst="line">
              <a:avLst/>
            </a:prstGeom>
            <a:solidFill>
              <a:srgbClr val="00B8FF"/>
            </a:solidFill>
            <a:ln w="12700" cap="flat" cmpd="sng" algn="ctr">
              <a:solidFill>
                <a:schemeClr val="bg2">
                  <a:lumMod val="75000"/>
                </a:schemeClr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79" name="Straight Connector 78"/>
            <p:cNvCxnSpPr>
              <a:endCxn id="72" idx="0"/>
            </p:cNvCxnSpPr>
            <p:nvPr/>
          </p:nvCxnSpPr>
          <p:spPr bwMode="auto">
            <a:xfrm flipH="1">
              <a:off x="7739771" y="2725129"/>
              <a:ext cx="449818" cy="1316716"/>
            </a:xfrm>
            <a:prstGeom prst="line">
              <a:avLst/>
            </a:prstGeom>
            <a:solidFill>
              <a:srgbClr val="00B8FF"/>
            </a:solidFill>
            <a:ln w="12700" cap="flat" cmpd="sng" algn="ctr">
              <a:solidFill>
                <a:schemeClr val="bg2">
                  <a:lumMod val="75000"/>
                </a:schemeClr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80" name="Straight Arrow Connector 79"/>
            <p:cNvCxnSpPr/>
            <p:nvPr/>
          </p:nvCxnSpPr>
          <p:spPr bwMode="auto">
            <a:xfrm flipV="1">
              <a:off x="6154496" y="2198230"/>
              <a:ext cx="201708" cy="33258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lg" len="lg"/>
            </a:ln>
            <a:effectLst/>
          </p:spPr>
        </p:cxnSp>
        <p:cxnSp>
          <p:nvCxnSpPr>
            <p:cNvPr id="81" name="Straight Arrow Connector 80"/>
            <p:cNvCxnSpPr/>
            <p:nvPr/>
          </p:nvCxnSpPr>
          <p:spPr bwMode="auto">
            <a:xfrm>
              <a:off x="7118218" y="2198229"/>
              <a:ext cx="159639" cy="16630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lg" len="lg"/>
            </a:ln>
            <a:effectLst/>
          </p:spPr>
        </p:cxnSp>
        <p:cxnSp>
          <p:nvCxnSpPr>
            <p:cNvPr id="82" name="Straight Arrow Connector 81"/>
            <p:cNvCxnSpPr/>
            <p:nvPr/>
          </p:nvCxnSpPr>
          <p:spPr bwMode="auto">
            <a:xfrm flipH="1">
              <a:off x="7118219" y="2847607"/>
              <a:ext cx="159638" cy="12773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lg" len="lg"/>
            </a:ln>
            <a:effectLst/>
          </p:spPr>
        </p:cxnSp>
        <p:cxnSp>
          <p:nvCxnSpPr>
            <p:cNvPr id="83" name="Straight Arrow Connector 82"/>
            <p:cNvCxnSpPr/>
            <p:nvPr/>
          </p:nvCxnSpPr>
          <p:spPr bwMode="auto">
            <a:xfrm flipH="1" flipV="1">
              <a:off x="6142812" y="2826094"/>
              <a:ext cx="161234" cy="27218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lg" len="lg"/>
            </a:ln>
            <a:effectLst/>
          </p:spPr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4" name="TextBox 83"/>
                <p:cNvSpPr txBox="1"/>
                <p:nvPr/>
              </p:nvSpPr>
              <p:spPr>
                <a:xfrm>
                  <a:off x="6136318" y="2233875"/>
                  <a:ext cx="1141540" cy="27699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"/>
                      </m:oMathParaPr>
                      <m:oMath xmlns:m="http://schemas.openxmlformats.org/officeDocument/2006/math"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𝐶𝑜𝑇</m:t>
                        </m:r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𝑇𝑦𝑝𝑒</m:t>
                        </m:r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1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𝜁</m:t>
                        </m:r>
                      </m:oMath>
                    </m:oMathPara>
                  </a14:m>
                  <a:endParaRPr lang="en-US" sz="1200" dirty="0"/>
                </a:p>
              </p:txBody>
            </p:sp>
          </mc:Choice>
          <mc:Fallback xmlns="">
            <p:sp>
              <p:nvSpPr>
                <p:cNvPr id="114" name="TextBox 11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136318" y="2233875"/>
                  <a:ext cx="1141540" cy="276999"/>
                </a:xfrm>
                <a:prstGeom prst="rect">
                  <a:avLst/>
                </a:prstGeom>
                <a:blipFill rotWithShape="0">
                  <a:blip r:embed="rId15"/>
                  <a:stretch>
                    <a:fillRect b="-4348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3384834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45" name="Content Placeholder 2"/>
              <p:cNvSpPr txBox="1">
                <a:spLocks/>
              </p:cNvSpPr>
              <p:nvPr/>
            </p:nvSpPr>
            <p:spPr bwMode="auto">
              <a:xfrm>
                <a:off x="457922" y="1093075"/>
                <a:ext cx="8229600" cy="49743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30" tIns="45716" rIns="91430" bIns="45716" numCol="1" anchor="t" anchorCtr="0" compatLnSpc="1">
                <a:prstTxWarp prst="textNoShape">
                  <a:avLst/>
                </a:prstTxWarp>
                <a:normAutofit/>
              </a:bodyPr>
              <a:lstStyle>
                <a:lvl1pPr marL="311013" indent="-311013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Font typeface="Wingdings" pitchFamily="2" charset="2"/>
                  <a:buChar char="Ø"/>
                  <a:defRPr sz="2903" kern="1200">
                    <a:solidFill>
                      <a:schemeClr val="tx1"/>
                    </a:solidFill>
                    <a:latin typeface="+mn-lt"/>
                    <a:ea typeface="ＭＳ Ｐゴシック" charset="-128"/>
                    <a:cs typeface="ＭＳ Ｐゴシック" charset="-128"/>
                  </a:defRPr>
                </a:lvl1pPr>
                <a:lvl2pPr marL="673860" indent="-259178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Font typeface="Wingdings" pitchFamily="2" charset="2"/>
                  <a:buChar char="v"/>
                  <a:defRPr sz="2540" kern="1200">
                    <a:solidFill>
                      <a:schemeClr val="tx2"/>
                    </a:solidFill>
                    <a:latin typeface="+mn-lt"/>
                    <a:ea typeface="ＭＳ Ｐゴシック" charset="-128"/>
                    <a:cs typeface="+mn-cs"/>
                  </a:defRPr>
                </a:lvl2pPr>
                <a:lvl3pPr marL="1036707" indent="-207341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Font typeface="Courier New" pitchFamily="49" charset="0"/>
                  <a:buChar char="o"/>
                  <a:defRPr sz="2177" kern="1200">
                    <a:solidFill>
                      <a:schemeClr val="accent1"/>
                    </a:solidFill>
                    <a:latin typeface="+mn-lt"/>
                    <a:ea typeface="ＭＳ Ｐゴシック" charset="-128"/>
                    <a:cs typeface="+mn-cs"/>
                  </a:defRPr>
                </a:lvl3pPr>
                <a:lvl4pPr marL="1451391" indent="-207341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Font typeface="Wingdings" pitchFamily="2" charset="2"/>
                  <a:buChar char="§"/>
                  <a:defRPr sz="1814" kern="1200">
                    <a:solidFill>
                      <a:schemeClr val="accent4"/>
                    </a:solidFill>
                    <a:latin typeface="+mn-lt"/>
                    <a:ea typeface="ＭＳ Ｐゴシック" charset="-128"/>
                    <a:cs typeface="+mn-cs"/>
                  </a:defRPr>
                </a:lvl4pPr>
                <a:lvl5pPr marL="1866074" indent="-207341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1814" kern="1200">
                    <a:solidFill>
                      <a:schemeClr val="accent6">
                        <a:lumMod val="75000"/>
                      </a:schemeClr>
                    </a:solidFill>
                    <a:latin typeface="+mn-lt"/>
                    <a:ea typeface="ＭＳ Ｐゴシック" charset="-128"/>
                    <a:cs typeface="+mn-cs"/>
                  </a:defRPr>
                </a:lvl5pPr>
                <a:lvl6pPr marL="2280758" indent="-207341" algn="l" defTabSz="829366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1814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695440" indent="-207341" algn="l" defTabSz="829366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1814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110124" indent="-207341" algn="l" defTabSz="829366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1814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524806" indent="-207341" algn="l" defTabSz="829366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1814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>
                  <a:buClr>
                    <a:srgbClr val="002060"/>
                  </a:buClr>
                  <a:defRPr/>
                </a:pPr>
                <a:r>
                  <a:rPr lang="en-US" sz="2200" b="1" dirty="0" smtClean="0">
                    <a:solidFill>
                      <a:srgbClr val="0033CC"/>
                    </a:solidFill>
                    <a:latin typeface="Calibri"/>
                  </a:rPr>
                  <a:t>Multi-Tenant Role-Based Access Control in Circle 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200" b="1" i="1" kern="0" smtClean="0">
                            <a:solidFill>
                              <a:srgbClr val="0033CC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200" b="1" i="0" kern="0">
                            <a:solidFill>
                              <a:srgbClr val="0033CC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𝐌𝐓</m:t>
                        </m:r>
                        <m:r>
                          <a:rPr lang="en-US" sz="2200" b="1" i="0" kern="0">
                            <a:solidFill>
                              <a:srgbClr val="0033CC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  <m:r>
                          <a:rPr lang="en-US" sz="2200" b="1" i="0" kern="0">
                            <a:solidFill>
                              <a:srgbClr val="0033CC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𝐑𝐁𝐀𝐂</m:t>
                        </m:r>
                      </m:e>
                      <m:sub>
                        <m:r>
                          <a:rPr lang="en-US" sz="2200" b="1" i="0" kern="0">
                            <a:solidFill>
                              <a:srgbClr val="0033CC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𝐜</m:t>
                        </m:r>
                      </m:sub>
                    </m:sSub>
                  </m:oMath>
                </a14:m>
                <a:r>
                  <a:rPr lang="en-US" sz="2200" b="1" dirty="0" smtClean="0">
                    <a:solidFill>
                      <a:srgbClr val="0033CC"/>
                    </a:solidFill>
                    <a:latin typeface="Calibri"/>
                  </a:rPr>
                  <a:t>)</a:t>
                </a:r>
              </a:p>
              <a:p>
                <a:pPr lvl="1">
                  <a:buClr>
                    <a:srgbClr val="002060"/>
                  </a:buClr>
                  <a:defRPr/>
                </a:pPr>
                <a:r>
                  <a:rPr lang="en-US" altLang="zh-CN" sz="1800" dirty="0" smtClean="0">
                    <a:solidFill>
                      <a:srgbClr val="1F497D"/>
                    </a:solidFill>
                    <a:latin typeface="Calibri"/>
                  </a:rPr>
                  <a:t>Homogeneous circles.</a:t>
                </a:r>
                <a:endParaRPr lang="en-US" altLang="zh-CN" sz="1800" dirty="0">
                  <a:solidFill>
                    <a:srgbClr val="1F497D"/>
                  </a:solidFill>
                  <a:latin typeface="Calibri"/>
                </a:endParaRPr>
              </a:p>
              <a:p>
                <a:pPr lvl="1">
                  <a:buClr>
                    <a:srgbClr val="002060"/>
                  </a:buClr>
                  <a:defRPr/>
                </a:pPr>
                <a:r>
                  <a:rPr lang="en-US" altLang="zh-CN" sz="1800" dirty="0" smtClean="0">
                    <a:solidFill>
                      <a:srgbClr val="1F497D"/>
                    </a:solidFill>
                    <a:latin typeface="Calibri"/>
                  </a:rPr>
                  <a:t>Cross-tenant user-role </a:t>
                </a:r>
                <a:r>
                  <a:rPr lang="en-US" altLang="zh-CN" sz="1800" dirty="0">
                    <a:solidFill>
                      <a:srgbClr val="1F497D"/>
                    </a:solidFill>
                    <a:latin typeface="Calibri"/>
                  </a:rPr>
                  <a:t>assignments.</a:t>
                </a:r>
              </a:p>
              <a:p>
                <a:pPr lvl="1">
                  <a:buClr>
                    <a:srgbClr val="002060"/>
                  </a:buClr>
                  <a:defRPr/>
                </a:pPr>
                <a:r>
                  <a:rPr lang="en-US" altLang="zh-CN" sz="1800" dirty="0">
                    <a:solidFill>
                      <a:srgbClr val="1F497D"/>
                    </a:solidFill>
                    <a:latin typeface="Calibri"/>
                  </a:rPr>
                  <a:t>Trust is defined </a:t>
                </a:r>
                <a:r>
                  <a:rPr lang="en-US" altLang="zh-CN" sz="1800" dirty="0" smtClean="0">
                    <a:solidFill>
                      <a:srgbClr val="1F497D"/>
                    </a:solidFill>
                    <a:latin typeface="Calibri"/>
                  </a:rPr>
                  <a:t>between tenants.</a:t>
                </a:r>
                <a:endParaRPr lang="en-US" altLang="zh-CN" sz="1800" dirty="0">
                  <a:solidFill>
                    <a:srgbClr val="1F497D"/>
                  </a:solidFill>
                  <a:latin typeface="Calibri"/>
                </a:endParaRPr>
              </a:p>
              <a:p>
                <a:pPr lvl="1">
                  <a:buClr>
                    <a:srgbClr val="002060"/>
                  </a:buClr>
                  <a:defRPr/>
                </a:pPr>
                <a:r>
                  <a:rPr lang="en-US" altLang="zh-CN" sz="1800" dirty="0" smtClean="0">
                    <a:solidFill>
                      <a:srgbClr val="1F497D"/>
                    </a:solidFill>
                    <a:latin typeface="Calibri"/>
                  </a:rPr>
                  <a:t>Tenant-trust types </a:t>
                </a:r>
                <a14:m>
                  <m:oMath xmlns:m="http://schemas.openxmlformats.org/officeDocument/2006/math">
                    <m:r>
                      <a:rPr lang="zh-CN" altLang="en-US" sz="1800" i="1" smtClean="0">
                        <a:solidFill>
                          <a:srgbClr val="1F497D"/>
                        </a:solidFill>
                        <a:latin typeface="Cambria Math" panose="02040503050406030204" pitchFamily="18" charset="0"/>
                      </a:rPr>
                      <m:t>𝜀</m:t>
                    </m:r>
                    <m:r>
                      <m:rPr>
                        <m:nor/>
                      </m:rPr>
                      <a:rPr lang="en-US" altLang="zh-CN" sz="1800" b="0" i="0" smtClean="0">
                        <a:solidFill>
                          <a:srgbClr val="1F497D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n-US" altLang="zh-CN" sz="1800" dirty="0">
                        <a:solidFill>
                          <a:srgbClr val="1F497D"/>
                        </a:solidFill>
                        <a:latin typeface="Calibri"/>
                      </a:rPr>
                      <m:t>and</m:t>
                    </m:r>
                    <m:r>
                      <a:rPr lang="en-US" altLang="zh-CN" sz="1800" i="1" dirty="0">
                        <a:solidFill>
                          <a:srgbClr val="1F497D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zh-CN" altLang="en-US" sz="1800" i="1" smtClean="0">
                        <a:solidFill>
                          <a:srgbClr val="1F497D"/>
                        </a:solidFill>
                        <a:latin typeface="Cambria Math" panose="02040503050406030204" pitchFamily="18" charset="0"/>
                      </a:rPr>
                      <m:t>𝜁</m:t>
                    </m:r>
                  </m:oMath>
                </a14:m>
                <a:r>
                  <a:rPr lang="en-US" altLang="zh-CN" sz="1800" dirty="0" smtClean="0">
                    <a:solidFill>
                      <a:srgbClr val="1F497D"/>
                    </a:solidFill>
                    <a:latin typeface="Calibri"/>
                  </a:rPr>
                  <a:t>.</a:t>
                </a:r>
                <a:endParaRPr lang="en-US" altLang="zh-CN" sz="1800" dirty="0">
                  <a:solidFill>
                    <a:srgbClr val="1F497D"/>
                  </a:solidFill>
                  <a:latin typeface="Calibri"/>
                </a:endParaRPr>
              </a:p>
            </p:txBody>
          </p:sp>
        </mc:Choice>
        <mc:Fallback>
          <p:sp>
            <p:nvSpPr>
              <p:cNvPr id="45" name="Conten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57922" y="1093075"/>
                <a:ext cx="8229600" cy="4974350"/>
              </a:xfrm>
              <a:prstGeom prst="rect">
                <a:avLst/>
              </a:prstGeom>
              <a:blipFill rotWithShape="0">
                <a:blip r:embed="rId2"/>
                <a:stretch>
                  <a:fillRect l="-815" t="-735"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55681" y="6262921"/>
            <a:ext cx="2128320" cy="470880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defTabSz="414726" fontAlgn="base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tabLst>
                <a:tab pos="656650" algn="l"/>
                <a:tab pos="1313299" algn="l"/>
                <a:tab pos="1969949" algn="l"/>
              </a:tabLst>
              <a:defRPr/>
            </a:pPr>
            <a:endParaRPr lang="en-GB" sz="1270" dirty="0">
              <a:solidFill>
                <a:srgbClr val="000000"/>
              </a:solidFill>
              <a:latin typeface="Calibri" panose="020F0502020204030204" pitchFamily="34" charset="0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6554881" y="6247081"/>
            <a:ext cx="2128320" cy="470880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 defTabSz="414726" fontAlgn="base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tabLst>
                <a:tab pos="656650" algn="l"/>
                <a:tab pos="1313299" algn="l"/>
                <a:tab pos="1969949" algn="l"/>
              </a:tabLst>
              <a:defRPr/>
            </a:pPr>
            <a:fld id="{C55B82BF-3B5A-457C-B93A-3BCFAEB56B4A}" type="slidenum">
              <a:rPr lang="en-GB" sz="1270">
                <a:solidFill>
                  <a:srgbClr val="000000"/>
                </a:solidFill>
                <a:latin typeface="Calibri" panose="020F0502020204030204" pitchFamily="34" charset="0"/>
                <a:ea typeface="ＭＳ Ｐゴシック" charset="-128"/>
              </a:rPr>
              <a:pPr algn="r" defTabSz="414726" fontAlgn="base">
                <a:lnSpc>
                  <a:spcPct val="101000"/>
                </a:lnSpc>
                <a:spcBef>
                  <a:spcPct val="0"/>
                </a:spcBef>
                <a:spcAft>
                  <a:spcPct val="0"/>
                </a:spcAft>
                <a:tabLst>
                  <a:tab pos="656650" algn="l"/>
                  <a:tab pos="1313299" algn="l"/>
                  <a:tab pos="1969949" algn="l"/>
                </a:tabLst>
                <a:defRPr/>
              </a:pPr>
              <a:t>11</a:t>
            </a:fld>
            <a:endParaRPr lang="en-GB" sz="1270" dirty="0">
              <a:solidFill>
                <a:srgbClr val="000000"/>
              </a:solidFill>
              <a:latin typeface="Calibri" panose="020F0502020204030204" pitchFamily="34" charset="0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291042" y="6262921"/>
            <a:ext cx="3902543" cy="315599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defTabSz="414726" fontAlgn="base">
              <a:spcBef>
                <a:spcPct val="0"/>
              </a:spcBef>
              <a:spcAft>
                <a:spcPct val="0"/>
              </a:spcAft>
            </a:pPr>
            <a:r>
              <a:rPr lang="en-US" sz="1451" i="1" dirty="0">
                <a:solidFill>
                  <a:srgbClr val="000000"/>
                </a:solidFill>
                <a:latin typeface="Calibri" panose="020F0502020204030204" pitchFamily="34" charset="0"/>
                <a:ea typeface="ＭＳ Ｐゴシック" pitchFamily="34" charset="-128"/>
              </a:rPr>
              <a:t>World-Leading Research with Real-World Impact!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itle 1"/>
              <p:cNvSpPr txBox="1">
                <a:spLocks/>
              </p:cNvSpPr>
              <p:nvPr/>
            </p:nvSpPr>
            <p:spPr bwMode="auto">
              <a:xfrm>
                <a:off x="1995841" y="361"/>
                <a:ext cx="5335200" cy="620640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lIns="0" tIns="0" rIns="0" bIns="0" anchor="ctr"/>
              <a:lstStyle/>
              <a:p>
                <a:pPr algn="ctr" defTabSz="414726" eaLnBrk="0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900" b="1" i="1" kern="0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900" b="1" i="0" ker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𝐌𝐓</m:t>
                          </m:r>
                          <m:r>
                            <a:rPr lang="en-US" sz="2900" b="1" i="0" ker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900" b="1" i="0" ker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𝐑𝐁𝐀𝐂</m:t>
                          </m:r>
                        </m:e>
                        <m:sub>
                          <m:r>
                            <a:rPr lang="en-US" sz="2900" b="1" i="0" ker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𝐜</m:t>
                          </m:r>
                        </m:sub>
                      </m:sSub>
                    </m:oMath>
                  </m:oMathPara>
                </a14:m>
                <a:endParaRPr lang="en-US" sz="2900" b="1" kern="0" dirty="0">
                  <a:solidFill>
                    <a:srgbClr val="002060"/>
                  </a:solidFill>
                  <a:latin typeface="Calibri" panose="020F0502020204030204" pitchFamily="34" charset="0"/>
                  <a:ea typeface="ＭＳ Ｐゴシック" charset="-128"/>
                  <a:cs typeface="ＭＳ Ｐゴシック" charset="-128"/>
                </a:endParaRPr>
              </a:p>
            </p:txBody>
          </p:sp>
        </mc:Choice>
        <mc:Fallback xmlns="">
          <p:sp>
            <p:nvSpPr>
              <p:cNvPr id="7" name="Titl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995841" y="361"/>
                <a:ext cx="5335200" cy="620640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Date Placeholder 3"/>
          <p:cNvSpPr txBox="1">
            <a:spLocks noGrp="1"/>
          </p:cNvSpPr>
          <p:nvPr/>
        </p:nvSpPr>
        <p:spPr bwMode="auto">
          <a:xfrm>
            <a:off x="500235" y="6262921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200" dirty="0">
                <a:solidFill>
                  <a:srgbClr val="000000"/>
                </a:solidFill>
                <a:latin typeface="Calibri" panose="020F0502020204030204" pitchFamily="34" charset="0"/>
                <a:ea typeface="ＭＳ Ｐゴシック" charset="-128"/>
              </a:rPr>
              <a:t>© Ravi  Sandhu</a:t>
            </a:r>
            <a:endParaRPr lang="en-GB" sz="1200" dirty="0">
              <a:solidFill>
                <a:srgbClr val="000000"/>
              </a:solidFill>
              <a:latin typeface="Calibri" panose="020F0502020204030204" pitchFamily="34" charset="0"/>
              <a:ea typeface="ＭＳ Ｐゴシック" charset="-128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90934" y="3124755"/>
            <a:ext cx="4492267" cy="29426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3368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5" name="Content Placeholder 2"/>
              <p:cNvSpPr txBox="1">
                <a:spLocks/>
              </p:cNvSpPr>
              <p:nvPr/>
            </p:nvSpPr>
            <p:spPr bwMode="auto">
              <a:xfrm>
                <a:off x="457922" y="1093075"/>
                <a:ext cx="8229600" cy="49743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30" tIns="45716" rIns="91430" bIns="45716" numCol="1" anchor="t" anchorCtr="0" compatLnSpc="1">
                <a:prstTxWarp prst="textNoShape">
                  <a:avLst/>
                </a:prstTxWarp>
                <a:normAutofit/>
              </a:bodyPr>
              <a:lstStyle>
                <a:lvl1pPr marL="311013" indent="-311013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Font typeface="Wingdings" pitchFamily="2" charset="2"/>
                  <a:buChar char="Ø"/>
                  <a:defRPr sz="2903" kern="1200">
                    <a:solidFill>
                      <a:schemeClr val="tx1"/>
                    </a:solidFill>
                    <a:latin typeface="+mn-lt"/>
                    <a:ea typeface="ＭＳ Ｐゴシック" charset="-128"/>
                    <a:cs typeface="ＭＳ Ｐゴシック" charset="-128"/>
                  </a:defRPr>
                </a:lvl1pPr>
                <a:lvl2pPr marL="673860" indent="-259178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Font typeface="Wingdings" pitchFamily="2" charset="2"/>
                  <a:buChar char="v"/>
                  <a:defRPr sz="2540" kern="1200">
                    <a:solidFill>
                      <a:schemeClr val="tx2"/>
                    </a:solidFill>
                    <a:latin typeface="+mn-lt"/>
                    <a:ea typeface="ＭＳ Ｐゴシック" charset="-128"/>
                    <a:cs typeface="+mn-cs"/>
                  </a:defRPr>
                </a:lvl2pPr>
                <a:lvl3pPr marL="1036707" indent="-207341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Font typeface="Courier New" pitchFamily="49" charset="0"/>
                  <a:buChar char="o"/>
                  <a:defRPr sz="2177" kern="1200">
                    <a:solidFill>
                      <a:schemeClr val="accent1"/>
                    </a:solidFill>
                    <a:latin typeface="+mn-lt"/>
                    <a:ea typeface="ＭＳ Ｐゴシック" charset="-128"/>
                    <a:cs typeface="+mn-cs"/>
                  </a:defRPr>
                </a:lvl3pPr>
                <a:lvl4pPr marL="1451391" indent="-207341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Font typeface="Wingdings" pitchFamily="2" charset="2"/>
                  <a:buChar char="§"/>
                  <a:defRPr sz="1814" kern="1200">
                    <a:solidFill>
                      <a:schemeClr val="accent4"/>
                    </a:solidFill>
                    <a:latin typeface="+mn-lt"/>
                    <a:ea typeface="ＭＳ Ｐゴシック" charset="-128"/>
                    <a:cs typeface="+mn-cs"/>
                  </a:defRPr>
                </a:lvl4pPr>
                <a:lvl5pPr marL="1866074" indent="-207341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1814" kern="1200">
                    <a:solidFill>
                      <a:schemeClr val="accent6">
                        <a:lumMod val="75000"/>
                      </a:schemeClr>
                    </a:solidFill>
                    <a:latin typeface="+mn-lt"/>
                    <a:ea typeface="ＭＳ Ｐゴシック" charset="-128"/>
                    <a:cs typeface="+mn-cs"/>
                  </a:defRPr>
                </a:lvl5pPr>
                <a:lvl6pPr marL="2280758" indent="-207341" algn="l" defTabSz="829366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1814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695440" indent="-207341" algn="l" defTabSz="829366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1814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110124" indent="-207341" algn="l" defTabSz="829366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1814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524806" indent="-207341" algn="l" defTabSz="829366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1814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>
                  <a:buClr>
                    <a:srgbClr val="002060"/>
                  </a:buClr>
                  <a:defRPr/>
                </a:pPr>
                <a:r>
                  <a:rPr lang="en-US" sz="2200" b="1" dirty="0" smtClean="0">
                    <a:solidFill>
                      <a:srgbClr val="0033CC"/>
                    </a:solidFill>
                    <a:latin typeface="Calibri"/>
                  </a:rPr>
                  <a:t>Multi-Tenant Role-Based Access Control in Circle 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200" b="1" i="1" kern="0" smtClean="0">
                            <a:solidFill>
                              <a:srgbClr val="0033CC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200" b="1" i="0" kern="0">
                            <a:solidFill>
                              <a:srgbClr val="0033CC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𝐌𝐓</m:t>
                        </m:r>
                        <m:r>
                          <a:rPr lang="en-US" sz="2200" b="1" i="0" kern="0">
                            <a:solidFill>
                              <a:srgbClr val="0033CC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  <m:r>
                          <a:rPr lang="en-US" sz="2200" b="1" i="0" kern="0">
                            <a:solidFill>
                              <a:srgbClr val="0033CC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𝐑𝐁𝐀𝐂</m:t>
                        </m:r>
                      </m:e>
                      <m:sub>
                        <m:r>
                          <a:rPr lang="en-US" sz="2200" b="1" i="0" kern="0">
                            <a:solidFill>
                              <a:srgbClr val="0033CC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𝐜</m:t>
                        </m:r>
                      </m:sub>
                    </m:sSub>
                  </m:oMath>
                </a14:m>
                <a:r>
                  <a:rPr lang="en-US" sz="2200" b="1" dirty="0" smtClean="0">
                    <a:solidFill>
                      <a:srgbClr val="0033CC"/>
                    </a:solidFill>
                    <a:latin typeface="Calibri"/>
                  </a:rPr>
                  <a:t>)</a:t>
                </a:r>
              </a:p>
              <a:p>
                <a:pPr lvl="1">
                  <a:buClr>
                    <a:srgbClr val="002060"/>
                  </a:buClr>
                  <a:defRPr/>
                </a:pPr>
                <a:r>
                  <a:rPr lang="en-US" altLang="zh-CN" sz="1800" dirty="0">
                    <a:solidFill>
                      <a:srgbClr val="1F497D"/>
                    </a:solidFill>
                    <a:latin typeface="Calibri"/>
                  </a:rPr>
                  <a:t>Users, roles, and permissions are owned by tenants.</a:t>
                </a:r>
              </a:p>
              <a:p>
                <a:pPr lvl="1">
                  <a:buClr>
                    <a:srgbClr val="002060"/>
                  </a:buClr>
                  <a:defRPr/>
                </a:pPr>
                <a:r>
                  <a:rPr lang="en-US" altLang="zh-CN" sz="1800" dirty="0">
                    <a:solidFill>
                      <a:srgbClr val="1F497D"/>
                    </a:solidFill>
                    <a:latin typeface="Calibri"/>
                  </a:rPr>
                  <a:t>Users are assigned to private roles in tenants and public roles across tenants.</a:t>
                </a:r>
              </a:p>
              <a:p>
                <a:pPr lvl="1">
                  <a:buClr>
                    <a:srgbClr val="002060"/>
                  </a:buClr>
                  <a:defRPr/>
                </a:pPr>
                <a:r>
                  <a:rPr lang="en-US" altLang="zh-CN" sz="1800" dirty="0">
                    <a:solidFill>
                      <a:srgbClr val="1F497D"/>
                    </a:solidFill>
                    <a:latin typeface="Calibri"/>
                  </a:rPr>
                  <a:t>Permissions are assigned only to private roles.</a:t>
                </a:r>
              </a:p>
              <a:p>
                <a:pPr lvl="1">
                  <a:buClr>
                    <a:srgbClr val="002060"/>
                  </a:buClr>
                  <a:defRPr/>
                </a:pPr>
                <a:r>
                  <a:rPr lang="en-US" altLang="zh-CN" sz="1800" dirty="0">
                    <a:solidFill>
                      <a:srgbClr val="1F497D"/>
                    </a:solidFill>
                    <a:latin typeface="Calibri"/>
                  </a:rPr>
                  <a:t>Role Hierarchy:</a:t>
                </a:r>
              </a:p>
              <a:p>
                <a:pPr lvl="2">
                  <a:buClr>
                    <a:srgbClr val="002060"/>
                  </a:buClr>
                  <a:defRPr/>
                </a:pPr>
                <a:r>
                  <a:rPr lang="en-US" altLang="zh-CN" sz="1400" dirty="0">
                    <a:solidFill>
                      <a:srgbClr val="1F497D"/>
                    </a:solidFill>
                    <a:latin typeface="Calibri"/>
                  </a:rPr>
                  <a:t>Private roles only inherit private roles within a tenant.</a:t>
                </a:r>
              </a:p>
              <a:p>
                <a:pPr lvl="2">
                  <a:buClr>
                    <a:srgbClr val="002060"/>
                  </a:buClr>
                  <a:defRPr/>
                </a:pPr>
                <a:r>
                  <a:rPr lang="en-US" altLang="zh-CN" sz="1400" dirty="0">
                    <a:solidFill>
                      <a:srgbClr val="1F497D"/>
                    </a:solidFill>
                    <a:latin typeface="Calibri"/>
                  </a:rPr>
                  <a:t>Public roles inherit private role roles within a tenant.</a:t>
                </a:r>
              </a:p>
              <a:p>
                <a:pPr lvl="2">
                  <a:buClr>
                    <a:srgbClr val="002060"/>
                  </a:buClr>
                  <a:defRPr/>
                </a:pPr>
                <a:r>
                  <a:rPr lang="en-US" altLang="zh-CN" sz="1400" dirty="0">
                    <a:solidFill>
                      <a:srgbClr val="1F497D"/>
                    </a:solidFill>
                    <a:latin typeface="Calibri"/>
                  </a:rPr>
                  <a:t>Public roles inherit public roles within the circle.</a:t>
                </a:r>
              </a:p>
            </p:txBody>
          </p:sp>
        </mc:Choice>
        <mc:Fallback xmlns="">
          <p:sp>
            <p:nvSpPr>
              <p:cNvPr id="45" name="Conten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57922" y="1093075"/>
                <a:ext cx="8229600" cy="4974350"/>
              </a:xfrm>
              <a:prstGeom prst="rect">
                <a:avLst/>
              </a:prstGeom>
              <a:blipFill rotWithShape="0">
                <a:blip r:embed="rId2"/>
                <a:stretch>
                  <a:fillRect l="-815" t="-735"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55681" y="6262921"/>
            <a:ext cx="2128320" cy="470880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defTabSz="414726" fontAlgn="base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tabLst>
                <a:tab pos="656650" algn="l"/>
                <a:tab pos="1313299" algn="l"/>
                <a:tab pos="1969949" algn="l"/>
              </a:tabLst>
              <a:defRPr/>
            </a:pPr>
            <a:endParaRPr lang="en-GB" sz="1270" dirty="0">
              <a:solidFill>
                <a:srgbClr val="000000"/>
              </a:solidFill>
              <a:latin typeface="Calibri" panose="020F0502020204030204" pitchFamily="34" charset="0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6554881" y="6247081"/>
            <a:ext cx="2128320" cy="470880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 defTabSz="414726" fontAlgn="base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tabLst>
                <a:tab pos="656650" algn="l"/>
                <a:tab pos="1313299" algn="l"/>
                <a:tab pos="1969949" algn="l"/>
              </a:tabLst>
              <a:defRPr/>
            </a:pPr>
            <a:fld id="{C55B82BF-3B5A-457C-B93A-3BCFAEB56B4A}" type="slidenum">
              <a:rPr lang="en-GB" sz="1270">
                <a:solidFill>
                  <a:srgbClr val="000000"/>
                </a:solidFill>
                <a:latin typeface="Calibri" panose="020F0502020204030204" pitchFamily="34" charset="0"/>
                <a:ea typeface="ＭＳ Ｐゴシック" charset="-128"/>
              </a:rPr>
              <a:pPr algn="r" defTabSz="414726" fontAlgn="base">
                <a:lnSpc>
                  <a:spcPct val="101000"/>
                </a:lnSpc>
                <a:spcBef>
                  <a:spcPct val="0"/>
                </a:spcBef>
                <a:spcAft>
                  <a:spcPct val="0"/>
                </a:spcAft>
                <a:tabLst>
                  <a:tab pos="656650" algn="l"/>
                  <a:tab pos="1313299" algn="l"/>
                  <a:tab pos="1969949" algn="l"/>
                </a:tabLst>
                <a:defRPr/>
              </a:pPr>
              <a:t>12</a:t>
            </a:fld>
            <a:endParaRPr lang="en-GB" sz="1270" dirty="0">
              <a:solidFill>
                <a:srgbClr val="000000"/>
              </a:solidFill>
              <a:latin typeface="Calibri" panose="020F0502020204030204" pitchFamily="34" charset="0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291042" y="6262921"/>
            <a:ext cx="3902543" cy="315599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defTabSz="414726" fontAlgn="base">
              <a:spcBef>
                <a:spcPct val="0"/>
              </a:spcBef>
              <a:spcAft>
                <a:spcPct val="0"/>
              </a:spcAft>
            </a:pPr>
            <a:r>
              <a:rPr lang="en-US" sz="1451" i="1" dirty="0">
                <a:solidFill>
                  <a:srgbClr val="000000"/>
                </a:solidFill>
                <a:latin typeface="Calibri" panose="020F0502020204030204" pitchFamily="34" charset="0"/>
                <a:ea typeface="ＭＳ Ｐゴシック" pitchFamily="34" charset="-128"/>
              </a:rPr>
              <a:t>World-Leading Research with Real-World Impact!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itle 1"/>
              <p:cNvSpPr txBox="1">
                <a:spLocks/>
              </p:cNvSpPr>
              <p:nvPr/>
            </p:nvSpPr>
            <p:spPr bwMode="auto">
              <a:xfrm>
                <a:off x="1995841" y="361"/>
                <a:ext cx="5335200" cy="620640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lIns="0" tIns="0" rIns="0" bIns="0" anchor="ctr"/>
              <a:lstStyle/>
              <a:p>
                <a:pPr algn="ctr" defTabSz="414726" eaLnBrk="0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900" b="1" i="1" kern="0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900" b="1" i="0" ker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𝐌𝐓</m:t>
                          </m:r>
                          <m:r>
                            <a:rPr lang="en-US" sz="2900" b="1" i="0" ker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900" b="1" i="0" ker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𝐑𝐁𝐀𝐂</m:t>
                          </m:r>
                        </m:e>
                        <m:sub>
                          <m:r>
                            <a:rPr lang="en-US" sz="2900" b="1" i="0" ker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𝐜</m:t>
                          </m:r>
                        </m:sub>
                      </m:sSub>
                    </m:oMath>
                  </m:oMathPara>
                </a14:m>
                <a:endParaRPr lang="en-US" sz="2900" b="1" kern="0" dirty="0">
                  <a:solidFill>
                    <a:srgbClr val="002060"/>
                  </a:solidFill>
                  <a:latin typeface="Calibri" panose="020F0502020204030204" pitchFamily="34" charset="0"/>
                  <a:ea typeface="ＭＳ Ｐゴシック" charset="-128"/>
                  <a:cs typeface="ＭＳ Ｐゴシック" charset="-128"/>
                </a:endParaRPr>
              </a:p>
            </p:txBody>
          </p:sp>
        </mc:Choice>
        <mc:Fallback xmlns="">
          <p:sp>
            <p:nvSpPr>
              <p:cNvPr id="7" name="Titl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995841" y="361"/>
                <a:ext cx="5335200" cy="620640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Date Placeholder 3"/>
          <p:cNvSpPr txBox="1">
            <a:spLocks noGrp="1"/>
          </p:cNvSpPr>
          <p:nvPr/>
        </p:nvSpPr>
        <p:spPr bwMode="auto">
          <a:xfrm>
            <a:off x="500235" y="6262921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200" dirty="0">
                <a:solidFill>
                  <a:srgbClr val="000000"/>
                </a:solidFill>
                <a:latin typeface="Calibri" panose="020F0502020204030204" pitchFamily="34" charset="0"/>
                <a:ea typeface="ＭＳ Ｐゴシック" charset="-128"/>
              </a:rPr>
              <a:t>© Ravi  Sandhu</a:t>
            </a:r>
            <a:endParaRPr lang="en-GB" sz="1200" dirty="0">
              <a:solidFill>
                <a:srgbClr val="000000"/>
              </a:solidFill>
              <a:latin typeface="Calibri" panose="020F0502020204030204" pitchFamily="34" charset="0"/>
              <a:ea typeface="ＭＳ Ｐゴシック" charset="-128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90934" y="3124755"/>
            <a:ext cx="4492267" cy="29426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6741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Content Placeholder 2"/>
          <p:cNvSpPr txBox="1">
            <a:spLocks/>
          </p:cNvSpPr>
          <p:nvPr/>
        </p:nvSpPr>
        <p:spPr bwMode="auto">
          <a:xfrm>
            <a:off x="457922" y="1093075"/>
            <a:ext cx="8229600" cy="497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0" tIns="45716" rIns="91430" bIns="45716" numCol="1" anchor="t" anchorCtr="0" compatLnSpc="1">
            <a:prstTxWarp prst="textNoShape">
              <a:avLst/>
            </a:prstTxWarp>
            <a:normAutofit/>
          </a:bodyPr>
          <a:lstStyle>
            <a:lvl1pPr marL="311013" indent="-311013" algn="l" rtl="0" eaLnBrk="1" fontAlgn="base" hangingPunct="1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Ø"/>
              <a:defRPr sz="2903" kern="1200">
                <a:solidFill>
                  <a:schemeClr val="tx1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673860" indent="-259178" algn="l" rtl="0" eaLnBrk="1" fontAlgn="base" hangingPunct="1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540" kern="1200">
                <a:solidFill>
                  <a:schemeClr val="tx2"/>
                </a:solidFill>
                <a:latin typeface="+mn-lt"/>
                <a:ea typeface="ＭＳ Ｐゴシック" charset="-128"/>
                <a:cs typeface="+mn-cs"/>
              </a:defRPr>
            </a:lvl2pPr>
            <a:lvl3pPr marL="1036707" indent="-207341" algn="l" rtl="0" eaLnBrk="1" fontAlgn="base" hangingPunct="1">
              <a:spcBef>
                <a:spcPct val="20000"/>
              </a:spcBef>
              <a:spcAft>
                <a:spcPct val="0"/>
              </a:spcAft>
              <a:buFont typeface="Courier New" pitchFamily="49" charset="0"/>
              <a:buChar char="o"/>
              <a:defRPr sz="2177" kern="1200">
                <a:solidFill>
                  <a:schemeClr val="accent1"/>
                </a:solidFill>
                <a:latin typeface="+mn-lt"/>
                <a:ea typeface="ＭＳ Ｐゴシック" charset="-128"/>
                <a:cs typeface="+mn-cs"/>
              </a:defRPr>
            </a:lvl3pPr>
            <a:lvl4pPr marL="1451391" indent="-207341" algn="l" rtl="0" eaLnBrk="1" fontAlgn="base" hangingPunct="1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§"/>
              <a:defRPr sz="1814" kern="1200">
                <a:solidFill>
                  <a:schemeClr val="accent4"/>
                </a:solidFill>
                <a:latin typeface="+mn-lt"/>
                <a:ea typeface="ＭＳ Ｐゴシック" charset="-128"/>
                <a:cs typeface="+mn-cs"/>
              </a:defRPr>
            </a:lvl4pPr>
            <a:lvl5pPr marL="1866074" indent="-207341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814" kern="1200">
                <a:solidFill>
                  <a:schemeClr val="accent6">
                    <a:lumMod val="75000"/>
                  </a:schemeClr>
                </a:solidFill>
                <a:latin typeface="+mn-lt"/>
                <a:ea typeface="ＭＳ Ｐゴシック" charset="-128"/>
                <a:cs typeface="+mn-cs"/>
              </a:defRPr>
            </a:lvl5pPr>
            <a:lvl6pPr marL="2280758" indent="-207341" algn="l" defTabSz="82936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1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695440" indent="-207341" algn="l" defTabSz="82936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1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10124" indent="-207341" algn="l" defTabSz="82936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1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524806" indent="-207341" algn="l" defTabSz="82936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1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rgbClr val="002060"/>
              </a:buClr>
              <a:defRPr/>
            </a:pPr>
            <a:r>
              <a:rPr lang="en-US" sz="2200" b="1" dirty="0" smtClean="0">
                <a:solidFill>
                  <a:srgbClr val="0033CC"/>
                </a:solidFill>
                <a:latin typeface="Calibri"/>
              </a:rPr>
              <a:t>Homogeneous circle of UTA, UTSA, </a:t>
            </a:r>
            <a:r>
              <a:rPr lang="en-US" sz="2200" b="1" dirty="0" smtClean="0">
                <a:solidFill>
                  <a:srgbClr val="0033CC"/>
                </a:solidFill>
                <a:latin typeface="Calibri"/>
              </a:rPr>
              <a:t>and UTD</a:t>
            </a:r>
            <a:endParaRPr lang="en-US" altLang="zh-CN" sz="1800" dirty="0">
              <a:solidFill>
                <a:srgbClr val="1F497D"/>
              </a:solidFill>
              <a:latin typeface="Calibri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55681" y="6262921"/>
            <a:ext cx="2128320" cy="470880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defTabSz="414726" fontAlgn="base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tabLst>
                <a:tab pos="656650" algn="l"/>
                <a:tab pos="1313299" algn="l"/>
                <a:tab pos="1969949" algn="l"/>
              </a:tabLst>
              <a:defRPr/>
            </a:pPr>
            <a:endParaRPr lang="en-GB" sz="1270" dirty="0">
              <a:solidFill>
                <a:srgbClr val="000000"/>
              </a:solidFill>
              <a:latin typeface="Calibri" panose="020F0502020204030204" pitchFamily="34" charset="0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6554881" y="6247081"/>
            <a:ext cx="2128320" cy="470880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 defTabSz="414726" fontAlgn="base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tabLst>
                <a:tab pos="656650" algn="l"/>
                <a:tab pos="1313299" algn="l"/>
                <a:tab pos="1969949" algn="l"/>
              </a:tabLst>
              <a:defRPr/>
            </a:pPr>
            <a:fld id="{C55B82BF-3B5A-457C-B93A-3BCFAEB56B4A}" type="slidenum">
              <a:rPr lang="en-GB" sz="1270">
                <a:solidFill>
                  <a:srgbClr val="000000"/>
                </a:solidFill>
                <a:latin typeface="Calibri" panose="020F0502020204030204" pitchFamily="34" charset="0"/>
                <a:ea typeface="ＭＳ Ｐゴシック" charset="-128"/>
              </a:rPr>
              <a:pPr algn="r" defTabSz="414726" fontAlgn="base">
                <a:lnSpc>
                  <a:spcPct val="101000"/>
                </a:lnSpc>
                <a:spcBef>
                  <a:spcPct val="0"/>
                </a:spcBef>
                <a:spcAft>
                  <a:spcPct val="0"/>
                </a:spcAft>
                <a:tabLst>
                  <a:tab pos="656650" algn="l"/>
                  <a:tab pos="1313299" algn="l"/>
                  <a:tab pos="1969949" algn="l"/>
                </a:tabLst>
                <a:defRPr/>
              </a:pPr>
              <a:t>13</a:t>
            </a:fld>
            <a:endParaRPr lang="en-GB" sz="1270" dirty="0">
              <a:solidFill>
                <a:srgbClr val="000000"/>
              </a:solidFill>
              <a:latin typeface="Calibri" panose="020F0502020204030204" pitchFamily="34" charset="0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291042" y="6262921"/>
            <a:ext cx="3902543" cy="315599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defTabSz="414726" fontAlgn="base">
              <a:spcBef>
                <a:spcPct val="0"/>
              </a:spcBef>
              <a:spcAft>
                <a:spcPct val="0"/>
              </a:spcAft>
            </a:pPr>
            <a:r>
              <a:rPr lang="en-US" sz="1451" i="1" dirty="0">
                <a:solidFill>
                  <a:srgbClr val="000000"/>
                </a:solidFill>
                <a:latin typeface="Calibri" panose="020F0502020204030204" pitchFamily="34" charset="0"/>
                <a:ea typeface="ＭＳ Ｐゴシック" pitchFamily="34" charset="-128"/>
              </a:rPr>
              <a:t>World-Leading Research with Real-World Impact!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itle 1"/>
              <p:cNvSpPr txBox="1">
                <a:spLocks/>
              </p:cNvSpPr>
              <p:nvPr/>
            </p:nvSpPr>
            <p:spPr bwMode="auto">
              <a:xfrm>
                <a:off x="1995841" y="361"/>
                <a:ext cx="5335200" cy="620640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lIns="0" tIns="0" rIns="0" bIns="0" anchor="ctr"/>
              <a:lstStyle/>
              <a:p>
                <a:pPr algn="ctr" defTabSz="414726" eaLnBrk="0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2900" b="1" i="1" kern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900" b="1" i="0" ker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𝐌𝐓</m:t>
                        </m:r>
                        <m:r>
                          <a:rPr lang="en-US" sz="2900" b="1" i="0" ker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  <m:r>
                          <a:rPr lang="en-US" sz="2900" b="1" i="0" ker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𝐑𝐁𝐀𝐂</m:t>
                        </m:r>
                      </m:e>
                      <m:sub>
                        <m:r>
                          <a:rPr lang="en-US" sz="2900" b="1" i="0" ker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𝐜</m:t>
                        </m:r>
                      </m:sub>
                    </m:sSub>
                  </m:oMath>
                </a14:m>
                <a:r>
                  <a:rPr lang="en-US" sz="2900" b="1" kern="0" dirty="0" smtClean="0">
                    <a:solidFill>
                      <a:srgbClr val="002060"/>
                    </a:solidFill>
                    <a:latin typeface="Calibri" panose="020F0502020204030204" pitchFamily="34" charset="0"/>
                    <a:ea typeface="ＭＳ Ｐゴシック" charset="-128"/>
                    <a:cs typeface="ＭＳ Ｐゴシック" charset="-128"/>
                  </a:rPr>
                  <a:t> Use Case</a:t>
                </a:r>
                <a:endParaRPr lang="en-US" sz="2900" b="1" kern="0" dirty="0">
                  <a:solidFill>
                    <a:srgbClr val="002060"/>
                  </a:solidFill>
                  <a:latin typeface="Calibri" panose="020F0502020204030204" pitchFamily="34" charset="0"/>
                  <a:ea typeface="ＭＳ Ｐゴシック" charset="-128"/>
                  <a:cs typeface="ＭＳ Ｐゴシック" charset="-128"/>
                </a:endParaRPr>
              </a:p>
            </p:txBody>
          </p:sp>
        </mc:Choice>
        <mc:Fallback xmlns="">
          <p:sp>
            <p:nvSpPr>
              <p:cNvPr id="7" name="Titl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995841" y="361"/>
                <a:ext cx="5335200" cy="620640"/>
              </a:xfrm>
              <a:prstGeom prst="rect">
                <a:avLst/>
              </a:prstGeom>
              <a:blipFill rotWithShape="0">
                <a:blip r:embed="rId2"/>
                <a:stretch>
                  <a:fillRect t="-2941" b="-21569"/>
                </a:stretch>
              </a:blip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Date Placeholder 3"/>
          <p:cNvSpPr txBox="1">
            <a:spLocks noGrp="1"/>
          </p:cNvSpPr>
          <p:nvPr/>
        </p:nvSpPr>
        <p:spPr bwMode="auto">
          <a:xfrm>
            <a:off x="500235" y="6262921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200" dirty="0">
                <a:solidFill>
                  <a:srgbClr val="000000"/>
                </a:solidFill>
                <a:latin typeface="Calibri" panose="020F0502020204030204" pitchFamily="34" charset="0"/>
                <a:ea typeface="ＭＳ Ｐゴシック" charset="-128"/>
              </a:rPr>
              <a:t>© Ravi  Sandhu</a:t>
            </a:r>
            <a:endParaRPr lang="en-GB" sz="1200" dirty="0">
              <a:solidFill>
                <a:srgbClr val="000000"/>
              </a:solidFill>
              <a:latin typeface="Calibri" panose="020F0502020204030204" pitchFamily="34" charset="0"/>
              <a:ea typeface="ＭＳ Ｐゴシック" charset="-128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1647" y="1667754"/>
            <a:ext cx="7891554" cy="43996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577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Content Placeholder 2"/>
          <p:cNvSpPr txBox="1">
            <a:spLocks/>
          </p:cNvSpPr>
          <p:nvPr/>
        </p:nvSpPr>
        <p:spPr bwMode="auto">
          <a:xfrm>
            <a:off x="453601" y="1047796"/>
            <a:ext cx="8229600" cy="497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0" tIns="45716" rIns="91430" bIns="45716" numCol="1" anchor="t" anchorCtr="0" compatLnSpc="1">
            <a:prstTxWarp prst="textNoShape">
              <a:avLst/>
            </a:prstTxWarp>
            <a:normAutofit/>
          </a:bodyPr>
          <a:lstStyle>
            <a:lvl1pPr marL="311013" indent="-311013" algn="l" rtl="0" eaLnBrk="1" fontAlgn="base" hangingPunct="1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Ø"/>
              <a:defRPr sz="2903" kern="1200">
                <a:solidFill>
                  <a:schemeClr val="tx1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673860" indent="-259178" algn="l" rtl="0" eaLnBrk="1" fontAlgn="base" hangingPunct="1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540" kern="1200">
                <a:solidFill>
                  <a:schemeClr val="tx2"/>
                </a:solidFill>
                <a:latin typeface="+mn-lt"/>
                <a:ea typeface="ＭＳ Ｐゴシック" charset="-128"/>
                <a:cs typeface="+mn-cs"/>
              </a:defRPr>
            </a:lvl2pPr>
            <a:lvl3pPr marL="1036707" indent="-207341" algn="l" rtl="0" eaLnBrk="1" fontAlgn="base" hangingPunct="1">
              <a:spcBef>
                <a:spcPct val="20000"/>
              </a:spcBef>
              <a:spcAft>
                <a:spcPct val="0"/>
              </a:spcAft>
              <a:buFont typeface="Courier New" pitchFamily="49" charset="0"/>
              <a:buChar char="o"/>
              <a:defRPr sz="2177" kern="1200">
                <a:solidFill>
                  <a:schemeClr val="accent1"/>
                </a:solidFill>
                <a:latin typeface="+mn-lt"/>
                <a:ea typeface="ＭＳ Ｐゴシック" charset="-128"/>
                <a:cs typeface="+mn-cs"/>
              </a:defRPr>
            </a:lvl3pPr>
            <a:lvl4pPr marL="1451391" indent="-207341" algn="l" rtl="0" eaLnBrk="1" fontAlgn="base" hangingPunct="1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§"/>
              <a:defRPr sz="1814" kern="1200">
                <a:solidFill>
                  <a:schemeClr val="accent4"/>
                </a:solidFill>
                <a:latin typeface="+mn-lt"/>
                <a:ea typeface="ＭＳ Ｐゴシック" charset="-128"/>
                <a:cs typeface="+mn-cs"/>
              </a:defRPr>
            </a:lvl4pPr>
            <a:lvl5pPr marL="1866074" indent="-207341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814" kern="1200">
                <a:solidFill>
                  <a:schemeClr val="accent6">
                    <a:lumMod val="75000"/>
                  </a:schemeClr>
                </a:solidFill>
                <a:latin typeface="+mn-lt"/>
                <a:ea typeface="ＭＳ Ｐゴシック" charset="-128"/>
                <a:cs typeface="+mn-cs"/>
              </a:defRPr>
            </a:lvl5pPr>
            <a:lvl6pPr marL="2280758" indent="-207341" algn="l" defTabSz="82936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1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695440" indent="-207341" algn="l" defTabSz="82936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1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10124" indent="-207341" algn="l" defTabSz="82936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1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524806" indent="-207341" algn="l" defTabSz="82936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1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rgbClr val="002060"/>
              </a:buClr>
              <a:defRPr/>
            </a:pPr>
            <a:r>
              <a:rPr lang="en-US" sz="2200" b="1" dirty="0" smtClean="0">
                <a:solidFill>
                  <a:srgbClr val="0033CC"/>
                </a:solidFill>
                <a:latin typeface="Calibri"/>
              </a:rPr>
              <a:t>Heterogeneous circle of BoA, Chase, UTSA, </a:t>
            </a:r>
            <a:r>
              <a:rPr lang="en-US" sz="2200" b="1" dirty="0" err="1" smtClean="0">
                <a:solidFill>
                  <a:srgbClr val="0033CC"/>
                </a:solidFill>
                <a:latin typeface="Calibri"/>
              </a:rPr>
              <a:t>Geico</a:t>
            </a:r>
            <a:r>
              <a:rPr lang="en-US" sz="2200" b="1" dirty="0" smtClean="0">
                <a:solidFill>
                  <a:srgbClr val="0033CC"/>
                </a:solidFill>
                <a:latin typeface="Calibri"/>
              </a:rPr>
              <a:t>, and Allstate.</a:t>
            </a:r>
          </a:p>
          <a:p>
            <a:pPr lvl="1">
              <a:buClr>
                <a:srgbClr val="002060"/>
              </a:buClr>
              <a:defRPr/>
            </a:pPr>
            <a:r>
              <a:rPr lang="en-US" altLang="zh-CN" sz="1800" dirty="0" smtClean="0">
                <a:solidFill>
                  <a:srgbClr val="1F497D"/>
                </a:solidFill>
                <a:latin typeface="Calibri"/>
              </a:rPr>
              <a:t>Each tenant can make user-role assignment based on its type.</a:t>
            </a:r>
          </a:p>
          <a:p>
            <a:pPr lvl="1">
              <a:buClr>
                <a:srgbClr val="002060"/>
              </a:buClr>
              <a:defRPr/>
            </a:pPr>
            <a:r>
              <a:rPr lang="en-US" altLang="zh-CN" sz="1800" dirty="0" smtClean="0">
                <a:solidFill>
                  <a:srgbClr val="1F497D"/>
                </a:solidFill>
                <a:latin typeface="Calibri"/>
              </a:rPr>
              <a:t>UTSA can assign its students to discounted</a:t>
            </a:r>
            <a:br>
              <a:rPr lang="en-US" altLang="zh-CN" sz="1800" dirty="0" smtClean="0">
                <a:solidFill>
                  <a:srgbClr val="1F497D"/>
                </a:solidFill>
                <a:latin typeface="Calibri"/>
              </a:rPr>
            </a:br>
            <a:r>
              <a:rPr lang="en-US" altLang="zh-CN" sz="1800" dirty="0" smtClean="0">
                <a:solidFill>
                  <a:srgbClr val="1F497D"/>
                </a:solidFill>
                <a:latin typeface="Calibri"/>
              </a:rPr>
              <a:t>insurance offers and student accounts.</a:t>
            </a:r>
          </a:p>
          <a:p>
            <a:pPr lvl="1">
              <a:buClr>
                <a:srgbClr val="002060"/>
              </a:buClr>
              <a:defRPr/>
            </a:pPr>
            <a:r>
              <a:rPr lang="en-US" altLang="zh-CN" sz="1800" dirty="0" smtClean="0">
                <a:solidFill>
                  <a:srgbClr val="1F497D"/>
                </a:solidFill>
                <a:latin typeface="Calibri"/>
              </a:rPr>
              <a:t>Bank and Insurance domains</a:t>
            </a:r>
            <a:br>
              <a:rPr lang="en-US" altLang="zh-CN" sz="1800" dirty="0" smtClean="0">
                <a:solidFill>
                  <a:srgbClr val="1F497D"/>
                </a:solidFill>
                <a:latin typeface="Calibri"/>
              </a:rPr>
            </a:br>
            <a:r>
              <a:rPr lang="en-US" altLang="zh-CN" sz="1800" dirty="0" smtClean="0">
                <a:solidFill>
                  <a:srgbClr val="1F497D"/>
                </a:solidFill>
                <a:latin typeface="Calibri"/>
              </a:rPr>
              <a:t>are not allowed to assign</a:t>
            </a:r>
            <a:br>
              <a:rPr lang="en-US" altLang="zh-CN" sz="1800" dirty="0" smtClean="0">
                <a:solidFill>
                  <a:srgbClr val="1F497D"/>
                </a:solidFill>
                <a:latin typeface="Calibri"/>
              </a:rPr>
            </a:br>
            <a:r>
              <a:rPr lang="en-US" altLang="zh-CN" sz="1800" dirty="0" smtClean="0">
                <a:solidFill>
                  <a:srgbClr val="1F497D"/>
                </a:solidFill>
                <a:latin typeface="Calibri"/>
              </a:rPr>
              <a:t>their users to UTSA</a:t>
            </a:r>
            <a:br>
              <a:rPr lang="en-US" altLang="zh-CN" sz="1800" dirty="0" smtClean="0">
                <a:solidFill>
                  <a:srgbClr val="1F497D"/>
                </a:solidFill>
                <a:latin typeface="Calibri"/>
              </a:rPr>
            </a:br>
            <a:r>
              <a:rPr lang="en-US" altLang="zh-CN" sz="1800" dirty="0" smtClean="0">
                <a:solidFill>
                  <a:srgbClr val="1F497D"/>
                </a:solidFill>
                <a:latin typeface="Calibri"/>
              </a:rPr>
              <a:t>resources.</a:t>
            </a: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55681" y="6262921"/>
            <a:ext cx="2128320" cy="470880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defTabSz="414726" fontAlgn="base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tabLst>
                <a:tab pos="656650" algn="l"/>
                <a:tab pos="1313299" algn="l"/>
                <a:tab pos="1969949" algn="l"/>
              </a:tabLst>
              <a:defRPr/>
            </a:pPr>
            <a:endParaRPr lang="en-GB" sz="1270" dirty="0">
              <a:solidFill>
                <a:srgbClr val="000000"/>
              </a:solidFill>
              <a:latin typeface="Calibri" panose="020F0502020204030204" pitchFamily="34" charset="0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6554881" y="6247081"/>
            <a:ext cx="2128320" cy="470880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 defTabSz="414726" fontAlgn="base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tabLst>
                <a:tab pos="656650" algn="l"/>
                <a:tab pos="1313299" algn="l"/>
                <a:tab pos="1969949" algn="l"/>
              </a:tabLst>
              <a:defRPr/>
            </a:pPr>
            <a:fld id="{C55B82BF-3B5A-457C-B93A-3BCFAEB56B4A}" type="slidenum">
              <a:rPr lang="en-GB" sz="1270">
                <a:solidFill>
                  <a:srgbClr val="000000"/>
                </a:solidFill>
                <a:latin typeface="Calibri" panose="020F0502020204030204" pitchFamily="34" charset="0"/>
                <a:ea typeface="ＭＳ Ｐゴシック" charset="-128"/>
              </a:rPr>
              <a:pPr algn="r" defTabSz="414726" fontAlgn="base">
                <a:lnSpc>
                  <a:spcPct val="101000"/>
                </a:lnSpc>
                <a:spcBef>
                  <a:spcPct val="0"/>
                </a:spcBef>
                <a:spcAft>
                  <a:spcPct val="0"/>
                </a:spcAft>
                <a:tabLst>
                  <a:tab pos="656650" algn="l"/>
                  <a:tab pos="1313299" algn="l"/>
                  <a:tab pos="1969949" algn="l"/>
                </a:tabLst>
                <a:defRPr/>
              </a:pPr>
              <a:t>14</a:t>
            </a:fld>
            <a:endParaRPr lang="en-GB" sz="1270" dirty="0">
              <a:solidFill>
                <a:srgbClr val="000000"/>
              </a:solidFill>
              <a:latin typeface="Calibri" panose="020F0502020204030204" pitchFamily="34" charset="0"/>
              <a:ea typeface="ＭＳ Ｐゴシック" charset="-128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itle 1"/>
              <p:cNvSpPr txBox="1">
                <a:spLocks/>
              </p:cNvSpPr>
              <p:nvPr/>
            </p:nvSpPr>
            <p:spPr bwMode="auto">
              <a:xfrm>
                <a:off x="1995841" y="361"/>
                <a:ext cx="5335200" cy="620640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lIns="0" tIns="0" rIns="0" bIns="0" anchor="ctr"/>
              <a:lstStyle/>
              <a:p>
                <a:pPr algn="ctr" eaLnBrk="0">
                  <a:defRPr/>
                </a:pP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sz="2900" b="1" i="0" dirty="0" smtClean="0">
                        <a:solidFill>
                          <a:srgbClr val="002060"/>
                        </a:solidFill>
                        <a:latin typeface="Calibri" panose="020F0502020204030204" pitchFamily="34" charset="0"/>
                      </a:rPr>
                      <m:t>Heterogeneous</m:t>
                    </m:r>
                  </m:oMath>
                </a14:m>
                <a:r>
                  <a:rPr lang="en-US" sz="2900" b="1" kern="0" dirty="0" smtClean="0">
                    <a:solidFill>
                      <a:srgbClr val="002060"/>
                    </a:solidFill>
                    <a:latin typeface="Calibri" panose="020F0502020204030204" pitchFamily="34" charset="0"/>
                    <a:ea typeface="ＭＳ Ｐゴシック" charset="-128"/>
                    <a:cs typeface="ＭＳ Ｐゴシック" charset="-128"/>
                  </a:rPr>
                  <a:t> Circle Use Case</a:t>
                </a:r>
                <a:endParaRPr lang="en-US" sz="2900" b="1" kern="0" dirty="0">
                  <a:solidFill>
                    <a:srgbClr val="002060"/>
                  </a:solidFill>
                  <a:latin typeface="Calibri" panose="020F0502020204030204" pitchFamily="34" charset="0"/>
                  <a:ea typeface="ＭＳ Ｐゴシック" charset="-128"/>
                  <a:cs typeface="ＭＳ Ｐゴシック" charset="-128"/>
                </a:endParaRPr>
              </a:p>
            </p:txBody>
          </p:sp>
        </mc:Choice>
        <mc:Fallback xmlns="">
          <p:sp>
            <p:nvSpPr>
              <p:cNvPr id="7" name="Titl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995841" y="361"/>
                <a:ext cx="5335200" cy="620640"/>
              </a:xfrm>
              <a:prstGeom prst="rect">
                <a:avLst/>
              </a:prstGeom>
              <a:blipFill rotWithShape="0">
                <a:blip r:embed="rId2"/>
                <a:stretch>
                  <a:fillRect t="-2941" b="-21569"/>
                </a:stretch>
              </a:blip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291042" y="6262921"/>
            <a:ext cx="3902543" cy="315599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defTabSz="414726" fontAlgn="base">
              <a:spcBef>
                <a:spcPct val="0"/>
              </a:spcBef>
              <a:spcAft>
                <a:spcPct val="0"/>
              </a:spcAft>
            </a:pPr>
            <a:r>
              <a:rPr lang="en-US" sz="1451" i="1" dirty="0">
                <a:solidFill>
                  <a:srgbClr val="000000"/>
                </a:solidFill>
                <a:latin typeface="Calibri" panose="020F0502020204030204" pitchFamily="34" charset="0"/>
                <a:ea typeface="ＭＳ Ｐゴシック" pitchFamily="34" charset="-128"/>
              </a:rPr>
              <a:t>World-Leading Research with Real-World Impact!</a:t>
            </a:r>
          </a:p>
        </p:txBody>
      </p:sp>
      <p:grpSp>
        <p:nvGrpSpPr>
          <p:cNvPr id="20" name="Group 19"/>
          <p:cNvGrpSpPr/>
          <p:nvPr/>
        </p:nvGrpSpPr>
        <p:grpSpPr>
          <a:xfrm>
            <a:off x="3704665" y="2009926"/>
            <a:ext cx="4978536" cy="4132608"/>
            <a:chOff x="2421803" y="2118647"/>
            <a:chExt cx="4978536" cy="4132608"/>
          </a:xfrm>
        </p:grpSpPr>
        <p:sp>
          <p:nvSpPr>
            <p:cNvPr id="41" name="TextBox 40"/>
            <p:cNvSpPr txBox="1"/>
            <p:nvPr/>
          </p:nvSpPr>
          <p:spPr>
            <a:xfrm>
              <a:off x="2421803" y="2854108"/>
              <a:ext cx="1468329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smtClean="0">
                  <a:solidFill>
                    <a:srgbClr val="FF950E"/>
                  </a:solidFill>
                  <a:latin typeface="Calibri" panose="020F0502020204030204" pitchFamily="34" charset="0"/>
                </a:rPr>
                <a:t>Bank domain</a:t>
              </a:r>
              <a:endParaRPr lang="en-US" sz="1600" dirty="0">
                <a:solidFill>
                  <a:srgbClr val="FF950E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8" name="Oval 7"/>
            <p:cNvSpPr/>
            <p:nvPr/>
          </p:nvSpPr>
          <p:spPr bwMode="auto">
            <a:xfrm>
              <a:off x="3278761" y="2884929"/>
              <a:ext cx="3010759" cy="2896442"/>
            </a:xfrm>
            <a:prstGeom prst="ellipse">
              <a:avLst/>
            </a:prstGeom>
            <a:noFill/>
            <a:ln w="15875" cap="flat" cmpd="sng" algn="ctr">
              <a:solidFill>
                <a:srgbClr val="0033CC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</a:pP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charset="0"/>
              </a:endParaRPr>
            </a:p>
          </p:txBody>
        </p:sp>
        <p:grpSp>
          <p:nvGrpSpPr>
            <p:cNvPr id="38" name="Group 37"/>
            <p:cNvGrpSpPr/>
            <p:nvPr/>
          </p:nvGrpSpPr>
          <p:grpSpPr>
            <a:xfrm>
              <a:off x="3361006" y="4481801"/>
              <a:ext cx="1334660" cy="1609999"/>
              <a:chOff x="2319103" y="3435074"/>
              <a:chExt cx="1334660" cy="1609999"/>
            </a:xfrm>
          </p:grpSpPr>
          <p:sp>
            <p:nvSpPr>
              <p:cNvPr id="11" name="Oval 10"/>
              <p:cNvSpPr/>
              <p:nvPr/>
            </p:nvSpPr>
            <p:spPr bwMode="auto">
              <a:xfrm>
                <a:off x="2319103" y="3738936"/>
                <a:ext cx="1334660" cy="1306137"/>
              </a:xfrm>
              <a:prstGeom prst="ellipse">
                <a:avLst/>
              </a:prstGeom>
              <a:solidFill>
                <a:schemeClr val="bg1"/>
              </a:solidFill>
              <a:ln w="15875" cap="flat" cmpd="sng" algn="ctr">
                <a:solidFill>
                  <a:srgbClr val="00206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457200" rtl="0" eaLnBrk="1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45000"/>
                  <a:buFont typeface="Wingdings" charset="2"/>
                  <a:buNone/>
                  <a:tabLst/>
                </a:pP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rgbClr val="002060"/>
                  </a:solidFill>
                  <a:effectLst/>
                  <a:latin typeface="Arial" charset="0"/>
                </a:endParaRPr>
              </a:p>
            </p:txBody>
          </p:sp>
          <p:pic>
            <p:nvPicPr>
              <p:cNvPr id="18" name="Picture 17"/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862125" y="3884339"/>
                <a:ext cx="248617" cy="354646"/>
              </a:xfrm>
              <a:prstGeom prst="rect">
                <a:avLst/>
              </a:prstGeom>
            </p:spPr>
          </p:pic>
          <p:sp>
            <p:nvSpPr>
              <p:cNvPr id="19" name="TextBox 18"/>
              <p:cNvSpPr txBox="1"/>
              <p:nvPr/>
            </p:nvSpPr>
            <p:spPr>
              <a:xfrm>
                <a:off x="2591148" y="3435074"/>
                <a:ext cx="790569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dirty="0" smtClean="0">
                    <a:solidFill>
                      <a:srgbClr val="002060"/>
                    </a:solidFill>
                    <a:latin typeface="Calibri" panose="020F0502020204030204" pitchFamily="34" charset="0"/>
                  </a:rPr>
                  <a:t>Chase</a:t>
                </a:r>
                <a:endParaRPr lang="en-US" dirty="0">
                  <a:solidFill>
                    <a:srgbClr val="002060"/>
                  </a:solidFill>
                  <a:latin typeface="Calibri" panose="020F0502020204030204" pitchFamily="34" charset="0"/>
                </a:endParaRPr>
              </a:p>
            </p:txBody>
          </p:sp>
        </p:grpSp>
        <p:grpSp>
          <p:nvGrpSpPr>
            <p:cNvPr id="4" name="Group 3"/>
            <p:cNvGrpSpPr/>
            <p:nvPr/>
          </p:nvGrpSpPr>
          <p:grpSpPr>
            <a:xfrm>
              <a:off x="5675399" y="3114595"/>
              <a:ext cx="1334660" cy="1609999"/>
              <a:chOff x="5164460" y="4168190"/>
              <a:chExt cx="1334660" cy="1609999"/>
            </a:xfrm>
          </p:grpSpPr>
          <p:sp>
            <p:nvSpPr>
              <p:cNvPr id="9" name="Oval 8"/>
              <p:cNvSpPr/>
              <p:nvPr/>
            </p:nvSpPr>
            <p:spPr bwMode="auto">
              <a:xfrm>
                <a:off x="5164460" y="4472052"/>
                <a:ext cx="1334660" cy="1306137"/>
              </a:xfrm>
              <a:prstGeom prst="ellipse">
                <a:avLst/>
              </a:prstGeom>
              <a:solidFill>
                <a:schemeClr val="bg1"/>
              </a:solidFill>
              <a:ln w="15875" cap="flat" cmpd="sng" algn="ctr">
                <a:solidFill>
                  <a:srgbClr val="00206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457200" rtl="0" eaLnBrk="1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45000"/>
                  <a:buFont typeface="Wingdings" charset="2"/>
                  <a:buNone/>
                  <a:tabLst/>
                </a:pP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rgbClr val="002060"/>
                  </a:solidFill>
                  <a:effectLst/>
                  <a:latin typeface="Arial" charset="0"/>
                </a:endParaRPr>
              </a:p>
            </p:txBody>
          </p:sp>
          <p:pic>
            <p:nvPicPr>
              <p:cNvPr id="15" name="Picture 14"/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707482" y="4617455"/>
                <a:ext cx="248617" cy="354646"/>
              </a:xfrm>
              <a:prstGeom prst="rect">
                <a:avLst/>
              </a:prstGeom>
            </p:spPr>
          </p:pic>
          <p:sp>
            <p:nvSpPr>
              <p:cNvPr id="16" name="TextBox 15"/>
              <p:cNvSpPr txBox="1"/>
              <p:nvPr/>
            </p:nvSpPr>
            <p:spPr>
              <a:xfrm>
                <a:off x="5436505" y="4168190"/>
                <a:ext cx="790569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dirty="0" smtClean="0">
                    <a:solidFill>
                      <a:srgbClr val="002060"/>
                    </a:solidFill>
                    <a:latin typeface="Calibri" panose="020F0502020204030204" pitchFamily="34" charset="0"/>
                  </a:rPr>
                  <a:t>Geico</a:t>
                </a:r>
                <a:endParaRPr lang="en-US" dirty="0">
                  <a:solidFill>
                    <a:srgbClr val="002060"/>
                  </a:solidFill>
                  <a:latin typeface="Calibri" panose="020F0502020204030204" pitchFamily="34" charset="0"/>
                </a:endParaRPr>
              </a:p>
            </p:txBody>
          </p:sp>
        </p:grpSp>
        <p:grpSp>
          <p:nvGrpSpPr>
            <p:cNvPr id="3" name="Group 2"/>
            <p:cNvGrpSpPr/>
            <p:nvPr/>
          </p:nvGrpSpPr>
          <p:grpSpPr>
            <a:xfrm>
              <a:off x="4085627" y="2272816"/>
              <a:ext cx="1334660" cy="1609999"/>
              <a:chOff x="6906583" y="2558191"/>
              <a:chExt cx="1334660" cy="1609999"/>
            </a:xfrm>
          </p:grpSpPr>
          <p:sp>
            <p:nvSpPr>
              <p:cNvPr id="12" name="Oval 11"/>
              <p:cNvSpPr/>
              <p:nvPr/>
            </p:nvSpPr>
            <p:spPr bwMode="auto">
              <a:xfrm>
                <a:off x="6906583" y="2862053"/>
                <a:ext cx="1334660" cy="1306137"/>
              </a:xfrm>
              <a:prstGeom prst="ellipse">
                <a:avLst/>
              </a:prstGeom>
              <a:solidFill>
                <a:schemeClr val="bg1"/>
              </a:solidFill>
              <a:ln w="15875" cap="flat" cmpd="sng" algn="ctr">
                <a:solidFill>
                  <a:srgbClr val="00206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457200" rtl="0" eaLnBrk="1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45000"/>
                  <a:buFont typeface="Wingdings" charset="2"/>
                  <a:buNone/>
                  <a:tabLst/>
                </a:pP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rgbClr val="002060"/>
                  </a:solidFill>
                  <a:effectLst/>
                  <a:latin typeface="Arial" charset="0"/>
                </a:endParaRPr>
              </a:p>
            </p:txBody>
          </p:sp>
          <p:pic>
            <p:nvPicPr>
              <p:cNvPr id="13" name="Picture 12"/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7505023" y="3006791"/>
                <a:ext cx="248617" cy="354646"/>
              </a:xfrm>
              <a:prstGeom prst="rect">
                <a:avLst/>
              </a:prstGeom>
            </p:spPr>
          </p:pic>
          <p:sp>
            <p:nvSpPr>
              <p:cNvPr id="14" name="TextBox 13"/>
              <p:cNvSpPr txBox="1"/>
              <p:nvPr/>
            </p:nvSpPr>
            <p:spPr>
              <a:xfrm>
                <a:off x="7178628" y="2558191"/>
                <a:ext cx="790569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dirty="0" smtClean="0">
                    <a:solidFill>
                      <a:srgbClr val="002060"/>
                    </a:solidFill>
                    <a:latin typeface="Calibri" panose="020F0502020204030204" pitchFamily="34" charset="0"/>
                  </a:rPr>
                  <a:t>UTSA</a:t>
                </a:r>
                <a:endParaRPr lang="en-US" dirty="0">
                  <a:solidFill>
                    <a:srgbClr val="002060"/>
                  </a:solidFill>
                  <a:latin typeface="Calibri" panose="020F0502020204030204" pitchFamily="34" charset="0"/>
                </a:endParaRPr>
              </a:p>
            </p:txBody>
          </p:sp>
          <p:pic>
            <p:nvPicPr>
              <p:cNvPr id="26" name="Picture 25"/>
              <p:cNvPicPr>
                <a:picLocks noChangeAspect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7697508" y="3537306"/>
                <a:ext cx="409534" cy="409534"/>
              </a:xfrm>
              <a:prstGeom prst="rect">
                <a:avLst/>
              </a:prstGeom>
            </p:spPr>
          </p:pic>
          <p:pic>
            <p:nvPicPr>
              <p:cNvPr id="27" name="Picture 26"/>
              <p:cNvPicPr>
                <a:picLocks noChangeAspect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7077780" y="3424633"/>
                <a:ext cx="552450" cy="552450"/>
              </a:xfrm>
              <a:prstGeom prst="rect">
                <a:avLst/>
              </a:prstGeom>
            </p:spPr>
          </p:pic>
        </p:grpSp>
        <p:sp>
          <p:nvSpPr>
            <p:cNvPr id="10" name="Oval 9"/>
            <p:cNvSpPr/>
            <p:nvPr/>
          </p:nvSpPr>
          <p:spPr bwMode="auto">
            <a:xfrm>
              <a:off x="2673835" y="3430837"/>
              <a:ext cx="1334660" cy="1306137"/>
            </a:xfrm>
            <a:prstGeom prst="ellipse">
              <a:avLst/>
            </a:prstGeom>
            <a:solidFill>
              <a:schemeClr val="bg1"/>
            </a:solidFill>
            <a:ln w="15875" cap="flat" cmpd="sng" algn="ctr">
              <a:solidFill>
                <a:srgbClr val="00206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</a:pP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charset="0"/>
              </a:endParaRPr>
            </a:p>
          </p:txBody>
        </p:sp>
        <p:pic>
          <p:nvPicPr>
            <p:cNvPr id="17" name="Picture 16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216857" y="3576240"/>
              <a:ext cx="248617" cy="354646"/>
            </a:xfrm>
            <a:prstGeom prst="rect">
              <a:avLst/>
            </a:prstGeom>
          </p:spPr>
        </p:pic>
        <p:sp>
          <p:nvSpPr>
            <p:cNvPr id="32" name="TextBox 31"/>
            <p:cNvSpPr txBox="1"/>
            <p:nvPr/>
          </p:nvSpPr>
          <p:spPr>
            <a:xfrm>
              <a:off x="2945880" y="3126975"/>
              <a:ext cx="79056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>
                  <a:solidFill>
                    <a:srgbClr val="002060"/>
                  </a:solidFill>
                  <a:latin typeface="Calibri" panose="020F0502020204030204" pitchFamily="34" charset="0"/>
                </a:rPr>
                <a:t>BoA</a:t>
              </a:r>
              <a:endParaRPr lang="en-US" dirty="0">
                <a:solidFill>
                  <a:srgbClr val="002060"/>
                </a:solidFill>
                <a:latin typeface="Calibri" panose="020F0502020204030204" pitchFamily="34" charset="0"/>
              </a:endParaRPr>
            </a:p>
          </p:txBody>
        </p:sp>
        <p:grpSp>
          <p:nvGrpSpPr>
            <p:cNvPr id="5" name="Group 4"/>
            <p:cNvGrpSpPr/>
            <p:nvPr/>
          </p:nvGrpSpPr>
          <p:grpSpPr>
            <a:xfrm>
              <a:off x="4954860" y="4473089"/>
              <a:ext cx="1334660" cy="1617622"/>
              <a:chOff x="3617586" y="4489789"/>
              <a:chExt cx="1334660" cy="1617622"/>
            </a:xfrm>
          </p:grpSpPr>
          <p:sp>
            <p:nvSpPr>
              <p:cNvPr id="33" name="Oval 32"/>
              <p:cNvSpPr/>
              <p:nvPr/>
            </p:nvSpPr>
            <p:spPr bwMode="auto">
              <a:xfrm>
                <a:off x="3617586" y="4801274"/>
                <a:ext cx="1334660" cy="1306137"/>
              </a:xfrm>
              <a:prstGeom prst="ellipse">
                <a:avLst/>
              </a:prstGeom>
              <a:solidFill>
                <a:schemeClr val="bg1"/>
              </a:solidFill>
              <a:ln w="15875" cap="flat" cmpd="sng" algn="ctr">
                <a:solidFill>
                  <a:srgbClr val="00206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457200" rtl="0" eaLnBrk="1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45000"/>
                  <a:buFont typeface="Wingdings" charset="2"/>
                  <a:buNone/>
                  <a:tabLst/>
                </a:pP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rgbClr val="002060"/>
                  </a:solidFill>
                  <a:effectLst/>
                  <a:latin typeface="Arial" charset="0"/>
                </a:endParaRPr>
              </a:p>
            </p:txBody>
          </p:sp>
          <p:pic>
            <p:nvPicPr>
              <p:cNvPr id="34" name="Picture 33"/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160608" y="4946677"/>
                <a:ext cx="248617" cy="354646"/>
              </a:xfrm>
              <a:prstGeom prst="rect">
                <a:avLst/>
              </a:prstGeom>
            </p:spPr>
          </p:pic>
          <p:sp>
            <p:nvSpPr>
              <p:cNvPr id="35" name="TextBox 34"/>
              <p:cNvSpPr txBox="1"/>
              <p:nvPr/>
            </p:nvSpPr>
            <p:spPr>
              <a:xfrm>
                <a:off x="3818475" y="4489789"/>
                <a:ext cx="92530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dirty="0" smtClean="0">
                    <a:solidFill>
                      <a:srgbClr val="002060"/>
                    </a:solidFill>
                    <a:latin typeface="Calibri" panose="020F0502020204030204" pitchFamily="34" charset="0"/>
                  </a:rPr>
                  <a:t>Allstate</a:t>
                </a:r>
                <a:endParaRPr lang="en-US" dirty="0">
                  <a:solidFill>
                    <a:srgbClr val="002060"/>
                  </a:solidFill>
                  <a:latin typeface="Calibri" panose="020F0502020204030204" pitchFamily="34" charset="0"/>
                </a:endParaRPr>
              </a:p>
            </p:txBody>
          </p:sp>
        </p:grpSp>
        <p:pic>
          <p:nvPicPr>
            <p:cNvPr id="43" name="Picture 42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133676" y="4131521"/>
              <a:ext cx="454657" cy="448768"/>
            </a:xfrm>
            <a:prstGeom prst="rect">
              <a:avLst/>
            </a:prstGeom>
          </p:spPr>
        </p:pic>
        <p:pic>
          <p:nvPicPr>
            <p:cNvPr id="44" name="Picture 43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802167" y="5529597"/>
              <a:ext cx="454657" cy="448768"/>
            </a:xfrm>
            <a:prstGeom prst="rect">
              <a:avLst/>
            </a:prstGeom>
          </p:spPr>
        </p:pic>
        <p:pic>
          <p:nvPicPr>
            <p:cNvPr id="39" name="Picture 38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49528" y="4152881"/>
              <a:ext cx="688449" cy="430281"/>
            </a:xfrm>
            <a:prstGeom prst="rect">
              <a:avLst/>
            </a:prstGeom>
          </p:spPr>
        </p:pic>
        <p:pic>
          <p:nvPicPr>
            <p:cNvPr id="46" name="Picture 45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300592" y="5504807"/>
              <a:ext cx="688449" cy="430281"/>
            </a:xfrm>
            <a:prstGeom prst="rect">
              <a:avLst/>
            </a:prstGeom>
          </p:spPr>
        </p:pic>
        <p:sp>
          <p:nvSpPr>
            <p:cNvPr id="40" name="Oval 39"/>
            <p:cNvSpPr/>
            <p:nvPr/>
          </p:nvSpPr>
          <p:spPr bwMode="auto">
            <a:xfrm rot="19921275">
              <a:off x="2625017" y="3082180"/>
              <a:ext cx="2035535" cy="3169075"/>
            </a:xfrm>
            <a:prstGeom prst="ellipse">
              <a:avLst/>
            </a:prstGeom>
            <a:noFill/>
            <a:ln w="15875" cap="flat" cmpd="sng" algn="ctr">
              <a:solidFill>
                <a:srgbClr val="FF950E"/>
              </a:solidFill>
              <a:prstDash val="sysDash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</a:pPr>
              <a:endParaRPr kumimoji="0" lang="en-US" sz="18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endParaRPr>
            </a:p>
          </p:txBody>
        </p:sp>
        <p:sp>
          <p:nvSpPr>
            <p:cNvPr id="48" name="Oval 47"/>
            <p:cNvSpPr/>
            <p:nvPr/>
          </p:nvSpPr>
          <p:spPr bwMode="auto">
            <a:xfrm rot="1528010">
              <a:off x="4967835" y="3064699"/>
              <a:ext cx="2035535" cy="3169075"/>
            </a:xfrm>
            <a:prstGeom prst="ellipse">
              <a:avLst/>
            </a:prstGeom>
            <a:noFill/>
            <a:ln w="15875" cap="flat" cmpd="sng" algn="ctr">
              <a:solidFill>
                <a:srgbClr val="FF950E"/>
              </a:solidFill>
              <a:prstDash val="sysDash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</a:pPr>
              <a:endParaRPr kumimoji="0" lang="en-US" sz="18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endParaRPr>
            </a:p>
          </p:txBody>
        </p:sp>
        <p:sp>
          <p:nvSpPr>
            <p:cNvPr id="50" name="TextBox 49"/>
            <p:cNvSpPr txBox="1"/>
            <p:nvPr/>
          </p:nvSpPr>
          <p:spPr>
            <a:xfrm>
              <a:off x="5674695" y="2781350"/>
              <a:ext cx="1725644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smtClean="0">
                  <a:solidFill>
                    <a:srgbClr val="FF950E"/>
                  </a:solidFill>
                  <a:latin typeface="Calibri" panose="020F0502020204030204" pitchFamily="34" charset="0"/>
                </a:rPr>
                <a:t>Insurance domain</a:t>
              </a:r>
              <a:endParaRPr lang="en-US" sz="1600" dirty="0">
                <a:solidFill>
                  <a:srgbClr val="FF950E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42" name="Oval 41"/>
            <p:cNvSpPr/>
            <p:nvPr/>
          </p:nvSpPr>
          <p:spPr bwMode="auto">
            <a:xfrm>
              <a:off x="3963191" y="2209126"/>
              <a:ext cx="1576896" cy="1721760"/>
            </a:xfrm>
            <a:prstGeom prst="ellipse">
              <a:avLst/>
            </a:prstGeom>
            <a:noFill/>
            <a:ln w="15875" cap="flat" cmpd="sng" algn="ctr">
              <a:solidFill>
                <a:srgbClr val="FF950E"/>
              </a:solidFill>
              <a:prstDash val="sysDash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</a:pPr>
              <a:endParaRPr kumimoji="0" lang="en-US" sz="18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endParaRPr>
            </a:p>
          </p:txBody>
        </p:sp>
        <p:sp>
          <p:nvSpPr>
            <p:cNvPr id="52" name="TextBox 51"/>
            <p:cNvSpPr txBox="1"/>
            <p:nvPr/>
          </p:nvSpPr>
          <p:spPr>
            <a:xfrm>
              <a:off x="5148241" y="2118647"/>
              <a:ext cx="1725644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smtClean="0">
                  <a:solidFill>
                    <a:srgbClr val="FF950E"/>
                  </a:solidFill>
                  <a:latin typeface="Calibri" panose="020F0502020204030204" pitchFamily="34" charset="0"/>
                </a:rPr>
                <a:t>University domain</a:t>
              </a:r>
              <a:endParaRPr lang="en-US" sz="1600" dirty="0">
                <a:solidFill>
                  <a:srgbClr val="FF950E"/>
                </a:solidFill>
                <a:latin typeface="Calibri" panose="020F0502020204030204" pitchFamily="34" charset="0"/>
              </a:endParaRPr>
            </a:p>
          </p:txBody>
        </p:sp>
        <p:cxnSp>
          <p:nvCxnSpPr>
            <p:cNvPr id="53" name="Straight Arrow Connector 52"/>
            <p:cNvCxnSpPr/>
            <p:nvPr/>
          </p:nvCxnSpPr>
          <p:spPr bwMode="auto">
            <a:xfrm flipH="1">
              <a:off x="4193156" y="3133872"/>
              <a:ext cx="615220" cy="2428579"/>
            </a:xfrm>
            <a:prstGeom prst="straightConnector1">
              <a:avLst/>
            </a:prstGeom>
            <a:solidFill>
              <a:srgbClr val="00B8FF"/>
            </a:solidFill>
            <a:ln w="15875" cap="flat" cmpd="sng" algn="ctr">
              <a:solidFill>
                <a:srgbClr val="66FFFF"/>
              </a:solidFill>
              <a:prstDash val="solid"/>
              <a:round/>
              <a:headEnd type="none" w="med" len="med"/>
              <a:tailEnd type="triangle" w="med" len="lg"/>
            </a:ln>
            <a:effectLst/>
          </p:spPr>
        </p:cxnSp>
        <p:cxnSp>
          <p:nvCxnSpPr>
            <p:cNvPr id="55" name="Straight Arrow Connector 54"/>
            <p:cNvCxnSpPr/>
            <p:nvPr/>
          </p:nvCxnSpPr>
          <p:spPr bwMode="auto">
            <a:xfrm flipH="1">
              <a:off x="3513647" y="3126975"/>
              <a:ext cx="1235547" cy="1110137"/>
            </a:xfrm>
            <a:prstGeom prst="straightConnector1">
              <a:avLst/>
            </a:prstGeom>
            <a:solidFill>
              <a:srgbClr val="00B8FF"/>
            </a:solidFill>
            <a:ln w="15875" cap="flat" cmpd="sng" algn="ctr">
              <a:solidFill>
                <a:srgbClr val="66FFFF"/>
              </a:solidFill>
              <a:prstDash val="solid"/>
              <a:round/>
              <a:headEnd type="none" w="med" len="med"/>
              <a:tailEnd type="triangle" w="med" len="lg"/>
            </a:ln>
            <a:effectLst/>
          </p:spPr>
        </p:cxnSp>
        <p:cxnSp>
          <p:nvCxnSpPr>
            <p:cNvPr id="59" name="Straight Arrow Connector 58"/>
            <p:cNvCxnSpPr/>
            <p:nvPr/>
          </p:nvCxnSpPr>
          <p:spPr bwMode="auto">
            <a:xfrm>
              <a:off x="4915905" y="3114595"/>
              <a:ext cx="1308612" cy="1002595"/>
            </a:xfrm>
            <a:prstGeom prst="straightConnector1">
              <a:avLst/>
            </a:prstGeom>
            <a:solidFill>
              <a:srgbClr val="00B8FF"/>
            </a:solidFill>
            <a:ln w="15875" cap="flat" cmpd="sng" algn="ctr">
              <a:solidFill>
                <a:srgbClr val="66FFFF"/>
              </a:solidFill>
              <a:prstDash val="solid"/>
              <a:round/>
              <a:headEnd type="none" w="med" len="med"/>
              <a:tailEnd type="triangle" w="med" len="lg"/>
            </a:ln>
            <a:effectLst/>
          </p:spPr>
        </p:cxnSp>
        <p:cxnSp>
          <p:nvCxnSpPr>
            <p:cNvPr id="62" name="Straight Arrow Connector 61"/>
            <p:cNvCxnSpPr/>
            <p:nvPr/>
          </p:nvCxnSpPr>
          <p:spPr bwMode="auto">
            <a:xfrm>
              <a:off x="4847729" y="3142858"/>
              <a:ext cx="629483" cy="2345210"/>
            </a:xfrm>
            <a:prstGeom prst="straightConnector1">
              <a:avLst/>
            </a:prstGeom>
            <a:solidFill>
              <a:srgbClr val="00B8FF"/>
            </a:solidFill>
            <a:ln w="15875" cap="flat" cmpd="sng" algn="ctr">
              <a:solidFill>
                <a:srgbClr val="66FFFF"/>
              </a:solidFill>
              <a:prstDash val="solid"/>
              <a:round/>
              <a:headEnd type="none" w="med" len="med"/>
              <a:tailEnd type="triangle" w="med" len="lg"/>
            </a:ln>
            <a:effectLst/>
          </p:spPr>
        </p:cxnSp>
      </p:grpSp>
      <p:sp>
        <p:nvSpPr>
          <p:cNvPr id="45" name="Date Placeholder 3"/>
          <p:cNvSpPr txBox="1">
            <a:spLocks noGrp="1"/>
          </p:cNvSpPr>
          <p:nvPr/>
        </p:nvSpPr>
        <p:spPr bwMode="auto">
          <a:xfrm>
            <a:off x="500235" y="6262921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200" dirty="0">
                <a:solidFill>
                  <a:srgbClr val="000000"/>
                </a:solidFill>
                <a:latin typeface="Calibri" panose="020F0502020204030204" pitchFamily="34" charset="0"/>
                <a:ea typeface="ＭＳ Ｐゴシック" charset="-128"/>
              </a:rPr>
              <a:t>© Ravi  Sandhu</a:t>
            </a:r>
            <a:endParaRPr lang="en-GB" sz="1200" dirty="0">
              <a:solidFill>
                <a:srgbClr val="000000"/>
              </a:solidFill>
              <a:latin typeface="Calibri" panose="020F0502020204030204" pitchFamily="34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31523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35" name="Content Placeholder 2"/>
              <p:cNvSpPr txBox="1">
                <a:spLocks/>
              </p:cNvSpPr>
              <p:nvPr/>
            </p:nvSpPr>
            <p:spPr bwMode="auto">
              <a:xfrm>
                <a:off x="457922" y="1093075"/>
                <a:ext cx="8229600" cy="49743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30" tIns="45716" rIns="91430" bIns="45716" numCol="1" anchor="t" anchorCtr="0" compatLnSpc="1">
                <a:prstTxWarp prst="textNoShape">
                  <a:avLst/>
                </a:prstTxWarp>
                <a:normAutofit/>
              </a:bodyPr>
              <a:lstStyle>
                <a:lvl1pPr marL="311013" indent="-311013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Font typeface="Wingdings" pitchFamily="2" charset="2"/>
                  <a:buChar char="Ø"/>
                  <a:defRPr sz="2903" kern="1200">
                    <a:solidFill>
                      <a:schemeClr val="tx1"/>
                    </a:solidFill>
                    <a:latin typeface="+mn-lt"/>
                    <a:ea typeface="ＭＳ Ｐゴシック" charset="-128"/>
                    <a:cs typeface="ＭＳ Ｐゴシック" charset="-128"/>
                  </a:defRPr>
                </a:lvl1pPr>
                <a:lvl2pPr marL="673860" indent="-259178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Font typeface="Wingdings" pitchFamily="2" charset="2"/>
                  <a:buChar char="v"/>
                  <a:defRPr sz="2540" kern="1200">
                    <a:solidFill>
                      <a:schemeClr val="tx2"/>
                    </a:solidFill>
                    <a:latin typeface="+mn-lt"/>
                    <a:ea typeface="ＭＳ Ｐゴシック" charset="-128"/>
                    <a:cs typeface="+mn-cs"/>
                  </a:defRPr>
                </a:lvl2pPr>
                <a:lvl3pPr marL="1036707" indent="-207341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Font typeface="Courier New" pitchFamily="49" charset="0"/>
                  <a:buChar char="o"/>
                  <a:defRPr sz="2177" kern="1200">
                    <a:solidFill>
                      <a:schemeClr val="accent1"/>
                    </a:solidFill>
                    <a:latin typeface="+mn-lt"/>
                    <a:ea typeface="ＭＳ Ｐゴシック" charset="-128"/>
                    <a:cs typeface="+mn-cs"/>
                  </a:defRPr>
                </a:lvl3pPr>
                <a:lvl4pPr marL="1451391" indent="-207341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Font typeface="Wingdings" pitchFamily="2" charset="2"/>
                  <a:buChar char="§"/>
                  <a:defRPr sz="1814" kern="1200">
                    <a:solidFill>
                      <a:schemeClr val="accent4"/>
                    </a:solidFill>
                    <a:latin typeface="+mn-lt"/>
                    <a:ea typeface="ＭＳ Ｐゴシック" charset="-128"/>
                    <a:cs typeface="+mn-cs"/>
                  </a:defRPr>
                </a:lvl4pPr>
                <a:lvl5pPr marL="1866074" indent="-207341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1814" kern="1200">
                    <a:solidFill>
                      <a:schemeClr val="accent6">
                        <a:lumMod val="75000"/>
                      </a:schemeClr>
                    </a:solidFill>
                    <a:latin typeface="+mn-lt"/>
                    <a:ea typeface="ＭＳ Ｐゴシック" charset="-128"/>
                    <a:cs typeface="+mn-cs"/>
                  </a:defRPr>
                </a:lvl5pPr>
                <a:lvl6pPr marL="2280758" indent="-207341" algn="l" defTabSz="829366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1814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695440" indent="-207341" algn="l" defTabSz="829366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1814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110124" indent="-207341" algn="l" defTabSz="829366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1814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524806" indent="-207341" algn="l" defTabSz="829366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1814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>
                  <a:buClr>
                    <a:srgbClr val="002060"/>
                  </a:buClr>
                  <a:defRPr/>
                </a:pPr>
                <a:r>
                  <a:rPr lang="en-US" sz="2200" b="1" dirty="0" smtClean="0">
                    <a:solidFill>
                      <a:srgbClr val="0033CC"/>
                    </a:solidFill>
                    <a:latin typeface="Calibri"/>
                  </a:rPr>
                  <a:t>Multi-Tenant Role-Centric Attribute-Based Access Control 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200" b="1" i="1" kern="0" smtClean="0">
                            <a:solidFill>
                              <a:srgbClr val="0033CC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200" b="1" i="0" kern="0">
                            <a:solidFill>
                              <a:srgbClr val="0033CC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𝐌𝐓</m:t>
                        </m:r>
                        <m:r>
                          <a:rPr lang="en-US" sz="2200" b="1" i="0" kern="0">
                            <a:solidFill>
                              <a:srgbClr val="0033CC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  <m:r>
                          <a:rPr lang="en-US" sz="2200" b="1" i="0" kern="0">
                            <a:solidFill>
                              <a:srgbClr val="0033CC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𝐑𝐀𝐁𝐀𝐂</m:t>
                        </m:r>
                      </m:e>
                      <m:sub>
                        <m:r>
                          <a:rPr lang="en-US" sz="2200" b="1" i="0" kern="0">
                            <a:solidFill>
                              <a:srgbClr val="0033CC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𝐜</m:t>
                        </m:r>
                      </m:sub>
                    </m:sSub>
                  </m:oMath>
                </a14:m>
                <a:r>
                  <a:rPr lang="en-US" sz="2200" b="1" dirty="0" smtClean="0">
                    <a:solidFill>
                      <a:srgbClr val="0033CC"/>
                    </a:solidFill>
                    <a:latin typeface="Calibri"/>
                  </a:rPr>
                  <a:t>)</a:t>
                </a:r>
              </a:p>
              <a:p>
                <a:pPr lvl="1">
                  <a:buClr>
                    <a:srgbClr val="002060"/>
                  </a:buClr>
                  <a:defRPr/>
                </a:pPr>
                <a:r>
                  <a:rPr lang="en-US" altLang="zh-CN" sz="1800" dirty="0" smtClean="0">
                    <a:solidFill>
                      <a:srgbClr val="1F497D"/>
                    </a:solidFill>
                    <a:latin typeface="Calibri"/>
                  </a:rPr>
                  <a:t>Heterogeneous </a:t>
                </a:r>
                <a:r>
                  <a:rPr lang="en-US" altLang="zh-CN" sz="1800" dirty="0">
                    <a:solidFill>
                      <a:srgbClr val="1F497D"/>
                    </a:solidFill>
                    <a:latin typeface="Calibri"/>
                  </a:rPr>
                  <a:t>circles.</a:t>
                </a:r>
              </a:p>
              <a:p>
                <a:pPr lvl="1">
                  <a:buClr>
                    <a:srgbClr val="002060"/>
                  </a:buClr>
                  <a:defRPr/>
                </a:pPr>
                <a:r>
                  <a:rPr lang="en-US" altLang="zh-CN" sz="1800" dirty="0" smtClean="0">
                    <a:solidFill>
                      <a:srgbClr val="1F497D"/>
                    </a:solidFill>
                    <a:latin typeface="Calibri"/>
                  </a:rPr>
                  <a:t>Attributes are associated with</a:t>
                </a:r>
              </a:p>
              <a:p>
                <a:pPr lvl="2">
                  <a:buClr>
                    <a:srgbClr val="002060"/>
                  </a:buClr>
                  <a:defRPr/>
                </a:pPr>
                <a:r>
                  <a:rPr lang="en-US" altLang="zh-CN" sz="1400" dirty="0" smtClean="0">
                    <a:solidFill>
                      <a:srgbClr val="1F497D"/>
                    </a:solidFill>
                    <a:latin typeface="Calibri"/>
                  </a:rPr>
                  <a:t>Tenants</a:t>
                </a:r>
              </a:p>
              <a:p>
                <a:pPr lvl="2">
                  <a:buClr>
                    <a:srgbClr val="002060"/>
                  </a:buClr>
                  <a:defRPr/>
                </a:pPr>
                <a:r>
                  <a:rPr lang="en-US" altLang="zh-CN" sz="1400" dirty="0" smtClean="0">
                    <a:solidFill>
                      <a:srgbClr val="1F497D"/>
                    </a:solidFill>
                    <a:latin typeface="Calibri"/>
                  </a:rPr>
                  <a:t>Users</a:t>
                </a:r>
              </a:p>
              <a:p>
                <a:pPr lvl="2">
                  <a:buClr>
                    <a:srgbClr val="002060"/>
                  </a:buClr>
                  <a:defRPr/>
                </a:pPr>
                <a:r>
                  <a:rPr lang="en-US" altLang="zh-CN" sz="1400" dirty="0" smtClean="0">
                    <a:solidFill>
                      <a:srgbClr val="1F497D"/>
                    </a:solidFill>
                    <a:latin typeface="Calibri"/>
                  </a:rPr>
                  <a:t>Objects</a:t>
                </a:r>
              </a:p>
              <a:p>
                <a:pPr lvl="1">
                  <a:buClr>
                    <a:srgbClr val="002060"/>
                  </a:buClr>
                  <a:defRPr/>
                </a:pPr>
                <a:r>
                  <a:rPr lang="en-US" altLang="zh-CN" sz="1800" dirty="0" smtClean="0">
                    <a:solidFill>
                      <a:srgbClr val="1F497D"/>
                    </a:solidFill>
                    <a:latin typeface="Calibri"/>
                  </a:rPr>
                  <a:t>Tenant attributes separate tenants</a:t>
                </a:r>
                <a:r>
                  <a:rPr lang="en-US" altLang="zh-CN" sz="1800" dirty="0">
                    <a:solidFill>
                      <a:srgbClr val="1F497D"/>
                    </a:solidFill>
                    <a:latin typeface="Calibri"/>
                  </a:rPr>
                  <a:t/>
                </a:r>
                <a:br>
                  <a:rPr lang="en-US" altLang="zh-CN" sz="1800" dirty="0">
                    <a:solidFill>
                      <a:srgbClr val="1F497D"/>
                    </a:solidFill>
                    <a:latin typeface="Calibri"/>
                  </a:rPr>
                </a:br>
                <a:r>
                  <a:rPr lang="en-US" altLang="zh-CN" sz="1800" dirty="0" smtClean="0">
                    <a:solidFill>
                      <a:srgbClr val="1F497D"/>
                    </a:solidFill>
                    <a:latin typeface="Calibri"/>
                  </a:rPr>
                  <a:t>with tenant type attribute.</a:t>
                </a:r>
              </a:p>
            </p:txBody>
          </p:sp>
        </mc:Choice>
        <mc:Fallback xmlns="">
          <p:sp>
            <p:nvSpPr>
              <p:cNvPr id="135" name="Conten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57922" y="1093075"/>
                <a:ext cx="8229600" cy="4974350"/>
              </a:xfrm>
              <a:prstGeom prst="rect">
                <a:avLst/>
              </a:prstGeom>
              <a:blipFill rotWithShape="0">
                <a:blip r:embed="rId2"/>
                <a:stretch>
                  <a:fillRect l="-815" t="-735"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55681" y="6262921"/>
            <a:ext cx="2128320" cy="470880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defTabSz="414726" fontAlgn="base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tabLst>
                <a:tab pos="656650" algn="l"/>
                <a:tab pos="1313299" algn="l"/>
                <a:tab pos="1969949" algn="l"/>
              </a:tabLst>
              <a:defRPr/>
            </a:pPr>
            <a:endParaRPr lang="en-GB" sz="1270" dirty="0">
              <a:solidFill>
                <a:srgbClr val="000000"/>
              </a:solidFill>
              <a:latin typeface="Calibri" panose="020F0502020204030204" pitchFamily="34" charset="0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6554881" y="6247081"/>
            <a:ext cx="2128320" cy="470880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 defTabSz="414726" fontAlgn="base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tabLst>
                <a:tab pos="656650" algn="l"/>
                <a:tab pos="1313299" algn="l"/>
                <a:tab pos="1969949" algn="l"/>
              </a:tabLst>
              <a:defRPr/>
            </a:pPr>
            <a:fld id="{C55B82BF-3B5A-457C-B93A-3BCFAEB56B4A}" type="slidenum">
              <a:rPr lang="en-GB" sz="1270">
                <a:solidFill>
                  <a:srgbClr val="000000"/>
                </a:solidFill>
                <a:latin typeface="Calibri" panose="020F0502020204030204" pitchFamily="34" charset="0"/>
                <a:ea typeface="ＭＳ Ｐゴシック" charset="-128"/>
              </a:rPr>
              <a:pPr algn="r" defTabSz="414726" fontAlgn="base">
                <a:lnSpc>
                  <a:spcPct val="101000"/>
                </a:lnSpc>
                <a:spcBef>
                  <a:spcPct val="0"/>
                </a:spcBef>
                <a:spcAft>
                  <a:spcPct val="0"/>
                </a:spcAft>
                <a:tabLst>
                  <a:tab pos="656650" algn="l"/>
                  <a:tab pos="1313299" algn="l"/>
                  <a:tab pos="1969949" algn="l"/>
                </a:tabLst>
                <a:defRPr/>
              </a:pPr>
              <a:t>15</a:t>
            </a:fld>
            <a:endParaRPr lang="en-GB" sz="1270" dirty="0">
              <a:solidFill>
                <a:srgbClr val="000000"/>
              </a:solidFill>
              <a:latin typeface="Calibri" panose="020F0502020204030204" pitchFamily="34" charset="0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291042" y="6262921"/>
            <a:ext cx="3902543" cy="315599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defTabSz="414726" fontAlgn="base">
              <a:spcBef>
                <a:spcPct val="0"/>
              </a:spcBef>
              <a:spcAft>
                <a:spcPct val="0"/>
              </a:spcAft>
            </a:pPr>
            <a:r>
              <a:rPr lang="en-US" sz="1451" i="1" dirty="0">
                <a:solidFill>
                  <a:srgbClr val="000000"/>
                </a:solidFill>
                <a:latin typeface="Calibri" panose="020F0502020204030204" pitchFamily="34" charset="0"/>
                <a:ea typeface="ＭＳ Ｐゴシック" pitchFamily="34" charset="-128"/>
              </a:rPr>
              <a:t>World-Leading Research with Real-World Impact!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itle 1"/>
              <p:cNvSpPr txBox="1">
                <a:spLocks/>
              </p:cNvSpPr>
              <p:nvPr/>
            </p:nvSpPr>
            <p:spPr bwMode="auto">
              <a:xfrm>
                <a:off x="1995841" y="361"/>
                <a:ext cx="5335200" cy="620640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lIns="0" tIns="0" rIns="0" bIns="0" anchor="ctr"/>
              <a:lstStyle/>
              <a:p>
                <a:pPr algn="ctr" defTabSz="414726" eaLnBrk="0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900" b="1" i="1" kern="0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900" b="1" i="0" ker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𝐌𝐓</m:t>
                          </m:r>
                          <m:r>
                            <a:rPr lang="en-US" sz="2900" b="1" i="0" ker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900" b="1" i="0" ker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𝐑𝐀𝐁𝐀𝐂</m:t>
                          </m:r>
                        </m:e>
                        <m:sub>
                          <m:r>
                            <a:rPr lang="en-US" sz="2900" b="1" i="0" ker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𝐜</m:t>
                          </m:r>
                        </m:sub>
                      </m:sSub>
                    </m:oMath>
                  </m:oMathPara>
                </a14:m>
                <a:endParaRPr lang="en-US" sz="2900" b="1" kern="0" dirty="0">
                  <a:solidFill>
                    <a:srgbClr val="002060"/>
                  </a:solidFill>
                  <a:latin typeface="Calibri" panose="020F0502020204030204" pitchFamily="34" charset="0"/>
                  <a:ea typeface="ＭＳ Ｐゴシック" charset="-128"/>
                  <a:cs typeface="ＭＳ Ｐゴシック" charset="-128"/>
                </a:endParaRPr>
              </a:p>
            </p:txBody>
          </p:sp>
        </mc:Choice>
        <mc:Fallback xmlns="">
          <p:sp>
            <p:nvSpPr>
              <p:cNvPr id="7" name="Titl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995841" y="361"/>
                <a:ext cx="5335200" cy="620640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" name="Pictur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7462" y="2427611"/>
            <a:ext cx="4105739" cy="3680029"/>
          </a:xfrm>
          <a:prstGeom prst="rect">
            <a:avLst/>
          </a:prstGeom>
        </p:spPr>
      </p:pic>
      <p:sp>
        <p:nvSpPr>
          <p:cNvPr id="8" name="Date Placeholder 3"/>
          <p:cNvSpPr txBox="1">
            <a:spLocks noGrp="1"/>
          </p:cNvSpPr>
          <p:nvPr/>
        </p:nvSpPr>
        <p:spPr bwMode="auto">
          <a:xfrm>
            <a:off x="500235" y="6262921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200" dirty="0">
                <a:solidFill>
                  <a:srgbClr val="000000"/>
                </a:solidFill>
                <a:latin typeface="Calibri" panose="020F0502020204030204" pitchFamily="34" charset="0"/>
                <a:ea typeface="ＭＳ Ｐゴシック" charset="-128"/>
              </a:rPr>
              <a:t>© Ravi  Sandhu</a:t>
            </a:r>
            <a:endParaRPr lang="en-GB" sz="1200" dirty="0">
              <a:solidFill>
                <a:srgbClr val="000000"/>
              </a:solidFill>
              <a:latin typeface="Calibri" panose="020F0502020204030204" pitchFamily="34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63246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Content Placeholder 2"/>
          <p:cNvSpPr txBox="1">
            <a:spLocks/>
          </p:cNvSpPr>
          <p:nvPr/>
        </p:nvSpPr>
        <p:spPr bwMode="auto">
          <a:xfrm>
            <a:off x="457922" y="1093075"/>
            <a:ext cx="8229600" cy="497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0" tIns="45716" rIns="91430" bIns="45716" numCol="1" anchor="t" anchorCtr="0" compatLnSpc="1">
            <a:prstTxWarp prst="textNoShape">
              <a:avLst/>
            </a:prstTxWarp>
            <a:normAutofit/>
          </a:bodyPr>
          <a:lstStyle>
            <a:lvl1pPr marL="311013" indent="-311013" algn="l" rtl="0" eaLnBrk="1" fontAlgn="base" hangingPunct="1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Ø"/>
              <a:defRPr sz="2903" kern="1200">
                <a:solidFill>
                  <a:schemeClr val="tx1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673860" indent="-259178" algn="l" rtl="0" eaLnBrk="1" fontAlgn="base" hangingPunct="1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540" kern="1200">
                <a:solidFill>
                  <a:schemeClr val="tx2"/>
                </a:solidFill>
                <a:latin typeface="+mn-lt"/>
                <a:ea typeface="ＭＳ Ｐゴシック" charset="-128"/>
                <a:cs typeface="+mn-cs"/>
              </a:defRPr>
            </a:lvl2pPr>
            <a:lvl3pPr marL="1036707" indent="-207341" algn="l" rtl="0" eaLnBrk="1" fontAlgn="base" hangingPunct="1">
              <a:spcBef>
                <a:spcPct val="20000"/>
              </a:spcBef>
              <a:spcAft>
                <a:spcPct val="0"/>
              </a:spcAft>
              <a:buFont typeface="Courier New" pitchFamily="49" charset="0"/>
              <a:buChar char="o"/>
              <a:defRPr sz="2177" kern="1200">
                <a:solidFill>
                  <a:schemeClr val="accent1"/>
                </a:solidFill>
                <a:latin typeface="+mn-lt"/>
                <a:ea typeface="ＭＳ Ｐゴシック" charset="-128"/>
                <a:cs typeface="+mn-cs"/>
              </a:defRPr>
            </a:lvl3pPr>
            <a:lvl4pPr marL="1451391" indent="-207341" algn="l" rtl="0" eaLnBrk="1" fontAlgn="base" hangingPunct="1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§"/>
              <a:defRPr sz="1814" kern="1200">
                <a:solidFill>
                  <a:schemeClr val="accent4"/>
                </a:solidFill>
                <a:latin typeface="+mn-lt"/>
                <a:ea typeface="ＭＳ Ｐゴシック" charset="-128"/>
                <a:cs typeface="+mn-cs"/>
              </a:defRPr>
            </a:lvl4pPr>
            <a:lvl5pPr marL="1866074" indent="-207341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814" kern="1200">
                <a:solidFill>
                  <a:schemeClr val="accent6">
                    <a:lumMod val="75000"/>
                  </a:schemeClr>
                </a:solidFill>
                <a:latin typeface="+mn-lt"/>
                <a:ea typeface="ＭＳ Ｐゴシック" charset="-128"/>
                <a:cs typeface="+mn-cs"/>
              </a:defRPr>
            </a:lvl5pPr>
            <a:lvl6pPr marL="2280758" indent="-207341" algn="l" defTabSz="82936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1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695440" indent="-207341" algn="l" defTabSz="82936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1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10124" indent="-207341" algn="l" defTabSz="82936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1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524806" indent="-207341" algn="l" defTabSz="82936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1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rgbClr val="002060"/>
              </a:buClr>
              <a:defRPr/>
            </a:pPr>
            <a:r>
              <a:rPr lang="en-US" sz="2200" b="1" dirty="0" smtClean="0">
                <a:solidFill>
                  <a:srgbClr val="0033CC"/>
                </a:solidFill>
                <a:latin typeface="Calibri"/>
              </a:rPr>
              <a:t>Heterogeneous </a:t>
            </a:r>
            <a:r>
              <a:rPr lang="en-US" sz="2200" b="1" dirty="0" smtClean="0">
                <a:solidFill>
                  <a:srgbClr val="0033CC"/>
                </a:solidFill>
                <a:latin typeface="Calibri"/>
              </a:rPr>
              <a:t>circle of UTA, UTSA, </a:t>
            </a:r>
            <a:r>
              <a:rPr lang="en-US" sz="2200" b="1" dirty="0" smtClean="0">
                <a:solidFill>
                  <a:srgbClr val="0033CC"/>
                </a:solidFill>
                <a:latin typeface="Calibri"/>
              </a:rPr>
              <a:t>and </a:t>
            </a:r>
            <a:r>
              <a:rPr lang="en-US" sz="2200" b="1" dirty="0" err="1" smtClean="0">
                <a:solidFill>
                  <a:srgbClr val="0033CC"/>
                </a:solidFill>
                <a:latin typeface="Calibri"/>
              </a:rPr>
              <a:t>BoA</a:t>
            </a:r>
            <a:endParaRPr lang="en-US" altLang="zh-CN" sz="1800" dirty="0">
              <a:solidFill>
                <a:srgbClr val="1F497D"/>
              </a:solidFill>
              <a:latin typeface="Calibri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55681" y="6262921"/>
            <a:ext cx="2128320" cy="470880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defTabSz="414726" fontAlgn="base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tabLst>
                <a:tab pos="656650" algn="l"/>
                <a:tab pos="1313299" algn="l"/>
                <a:tab pos="1969949" algn="l"/>
              </a:tabLst>
              <a:defRPr/>
            </a:pPr>
            <a:endParaRPr lang="en-GB" sz="1270" dirty="0">
              <a:solidFill>
                <a:srgbClr val="000000"/>
              </a:solidFill>
              <a:latin typeface="Calibri" panose="020F0502020204030204" pitchFamily="34" charset="0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6554881" y="6247081"/>
            <a:ext cx="2128320" cy="470880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 defTabSz="414726" fontAlgn="base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tabLst>
                <a:tab pos="656650" algn="l"/>
                <a:tab pos="1313299" algn="l"/>
                <a:tab pos="1969949" algn="l"/>
              </a:tabLst>
              <a:defRPr/>
            </a:pPr>
            <a:fld id="{C55B82BF-3B5A-457C-B93A-3BCFAEB56B4A}" type="slidenum">
              <a:rPr lang="en-GB" sz="1270">
                <a:solidFill>
                  <a:srgbClr val="000000"/>
                </a:solidFill>
                <a:latin typeface="Calibri" panose="020F0502020204030204" pitchFamily="34" charset="0"/>
                <a:ea typeface="ＭＳ Ｐゴシック" charset="-128"/>
              </a:rPr>
              <a:pPr algn="r" defTabSz="414726" fontAlgn="base">
                <a:lnSpc>
                  <a:spcPct val="101000"/>
                </a:lnSpc>
                <a:spcBef>
                  <a:spcPct val="0"/>
                </a:spcBef>
                <a:spcAft>
                  <a:spcPct val="0"/>
                </a:spcAft>
                <a:tabLst>
                  <a:tab pos="656650" algn="l"/>
                  <a:tab pos="1313299" algn="l"/>
                  <a:tab pos="1969949" algn="l"/>
                </a:tabLst>
                <a:defRPr/>
              </a:pPr>
              <a:t>16</a:t>
            </a:fld>
            <a:endParaRPr lang="en-GB" sz="1270" dirty="0">
              <a:solidFill>
                <a:srgbClr val="000000"/>
              </a:solidFill>
              <a:latin typeface="Calibri" panose="020F0502020204030204" pitchFamily="34" charset="0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291042" y="6262921"/>
            <a:ext cx="3902543" cy="315599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defTabSz="414726" fontAlgn="base">
              <a:spcBef>
                <a:spcPct val="0"/>
              </a:spcBef>
              <a:spcAft>
                <a:spcPct val="0"/>
              </a:spcAft>
            </a:pPr>
            <a:r>
              <a:rPr lang="en-US" sz="1451" i="1" dirty="0">
                <a:solidFill>
                  <a:srgbClr val="000000"/>
                </a:solidFill>
                <a:latin typeface="Calibri" panose="020F0502020204030204" pitchFamily="34" charset="0"/>
                <a:ea typeface="ＭＳ Ｐゴシック" pitchFamily="34" charset="-128"/>
              </a:rPr>
              <a:t>World-Leading Research with Real-World Impact!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" name="Title 1"/>
              <p:cNvSpPr txBox="1">
                <a:spLocks/>
              </p:cNvSpPr>
              <p:nvPr/>
            </p:nvSpPr>
            <p:spPr bwMode="auto">
              <a:xfrm>
                <a:off x="1995841" y="361"/>
                <a:ext cx="5335200" cy="620640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lIns="0" tIns="0" rIns="0" bIns="0" anchor="ctr"/>
              <a:lstStyle/>
              <a:p>
                <a:pPr algn="ctr" defTabSz="414726" eaLnBrk="0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2900" b="1" i="1" kern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900" b="1" i="0" ker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𝐌𝐓</m:t>
                        </m:r>
                        <m:r>
                          <a:rPr lang="en-US" sz="2900" b="1" i="0" ker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  <m:r>
                          <a:rPr lang="en-US" sz="2900" b="1" i="0" ker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𝐑𝐀𝐁𝐀𝐂</m:t>
                        </m:r>
                      </m:e>
                      <m:sub>
                        <m:r>
                          <a:rPr lang="en-US" sz="2900" b="1" i="0" ker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𝐜</m:t>
                        </m:r>
                      </m:sub>
                    </m:sSub>
                  </m:oMath>
                </a14:m>
                <a:r>
                  <a:rPr lang="en-US" sz="2900" b="1" kern="0" dirty="0" smtClean="0">
                    <a:solidFill>
                      <a:srgbClr val="002060"/>
                    </a:solidFill>
                    <a:latin typeface="Calibri" panose="020F0502020204030204" pitchFamily="34" charset="0"/>
                    <a:ea typeface="ＭＳ Ｐゴシック" charset="-128"/>
                    <a:cs typeface="ＭＳ Ｐゴシック" charset="-128"/>
                  </a:rPr>
                  <a:t> Use Case</a:t>
                </a:r>
                <a:endParaRPr lang="en-US" sz="2900" b="1" kern="0" dirty="0">
                  <a:solidFill>
                    <a:srgbClr val="002060"/>
                  </a:solidFill>
                  <a:latin typeface="Calibri" panose="020F0502020204030204" pitchFamily="34" charset="0"/>
                  <a:ea typeface="ＭＳ Ｐゴシック" charset="-128"/>
                  <a:cs typeface="ＭＳ Ｐゴシック" charset="-128"/>
                </a:endParaRPr>
              </a:p>
            </p:txBody>
          </p:sp>
        </mc:Choice>
        <mc:Fallback>
          <p:sp>
            <p:nvSpPr>
              <p:cNvPr id="7" name="Titl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995841" y="361"/>
                <a:ext cx="5335200" cy="620640"/>
              </a:xfrm>
              <a:prstGeom prst="rect">
                <a:avLst/>
              </a:prstGeom>
              <a:blipFill rotWithShape="0">
                <a:blip r:embed="rId2"/>
                <a:stretch>
                  <a:fillRect t="-2941" b="-21569"/>
                </a:stretch>
              </a:blip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Date Placeholder 3"/>
          <p:cNvSpPr txBox="1">
            <a:spLocks noGrp="1"/>
          </p:cNvSpPr>
          <p:nvPr/>
        </p:nvSpPr>
        <p:spPr bwMode="auto">
          <a:xfrm>
            <a:off x="500235" y="6262921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200" dirty="0">
                <a:solidFill>
                  <a:srgbClr val="000000"/>
                </a:solidFill>
                <a:latin typeface="Calibri" panose="020F0502020204030204" pitchFamily="34" charset="0"/>
                <a:ea typeface="ＭＳ Ｐゴシック" charset="-128"/>
              </a:rPr>
              <a:t>© Ravi  Sandhu</a:t>
            </a:r>
            <a:endParaRPr lang="en-GB" sz="1200" dirty="0">
              <a:solidFill>
                <a:srgbClr val="000000"/>
              </a:solidFill>
              <a:latin typeface="Calibri" panose="020F0502020204030204" pitchFamily="34" charset="0"/>
              <a:ea typeface="ＭＳ Ｐゴシック" charset="-128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5816" y="1662178"/>
            <a:ext cx="7921389" cy="43813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6016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135" name="Content Placeholder 2"/>
              <p:cNvSpPr txBox="1">
                <a:spLocks/>
              </p:cNvSpPr>
              <p:nvPr/>
            </p:nvSpPr>
            <p:spPr bwMode="auto">
              <a:xfrm>
                <a:off x="457922" y="1093075"/>
                <a:ext cx="8229600" cy="49743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30" tIns="45716" rIns="91430" bIns="45716" numCol="1" anchor="t" anchorCtr="0" compatLnSpc="1">
                <a:prstTxWarp prst="textNoShape">
                  <a:avLst/>
                </a:prstTxWarp>
                <a:normAutofit/>
              </a:bodyPr>
              <a:lstStyle>
                <a:lvl1pPr marL="311013" indent="-311013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Font typeface="Wingdings" pitchFamily="2" charset="2"/>
                  <a:buChar char="Ø"/>
                  <a:defRPr sz="2903" kern="1200">
                    <a:solidFill>
                      <a:schemeClr val="tx1"/>
                    </a:solidFill>
                    <a:latin typeface="+mn-lt"/>
                    <a:ea typeface="ＭＳ Ｐゴシック" charset="-128"/>
                    <a:cs typeface="ＭＳ Ｐゴシック" charset="-128"/>
                  </a:defRPr>
                </a:lvl1pPr>
                <a:lvl2pPr marL="673860" indent="-259178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Font typeface="Wingdings" pitchFamily="2" charset="2"/>
                  <a:buChar char="v"/>
                  <a:defRPr sz="2540" kern="1200">
                    <a:solidFill>
                      <a:schemeClr val="tx2"/>
                    </a:solidFill>
                    <a:latin typeface="+mn-lt"/>
                    <a:ea typeface="ＭＳ Ｐゴシック" charset="-128"/>
                    <a:cs typeface="+mn-cs"/>
                  </a:defRPr>
                </a:lvl2pPr>
                <a:lvl3pPr marL="1036707" indent="-207341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Font typeface="Courier New" pitchFamily="49" charset="0"/>
                  <a:buChar char="o"/>
                  <a:defRPr sz="2177" kern="1200">
                    <a:solidFill>
                      <a:schemeClr val="accent1"/>
                    </a:solidFill>
                    <a:latin typeface="+mn-lt"/>
                    <a:ea typeface="ＭＳ Ｐゴシック" charset="-128"/>
                    <a:cs typeface="+mn-cs"/>
                  </a:defRPr>
                </a:lvl3pPr>
                <a:lvl4pPr marL="1451391" indent="-207341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Font typeface="Wingdings" pitchFamily="2" charset="2"/>
                  <a:buChar char="§"/>
                  <a:defRPr sz="1814" kern="1200">
                    <a:solidFill>
                      <a:schemeClr val="accent4"/>
                    </a:solidFill>
                    <a:latin typeface="+mn-lt"/>
                    <a:ea typeface="ＭＳ Ｐゴシック" charset="-128"/>
                    <a:cs typeface="+mn-cs"/>
                  </a:defRPr>
                </a:lvl4pPr>
                <a:lvl5pPr marL="1866074" indent="-207341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1814" kern="1200">
                    <a:solidFill>
                      <a:schemeClr val="accent6">
                        <a:lumMod val="75000"/>
                      </a:schemeClr>
                    </a:solidFill>
                    <a:latin typeface="+mn-lt"/>
                    <a:ea typeface="ＭＳ Ｐゴシック" charset="-128"/>
                    <a:cs typeface="+mn-cs"/>
                  </a:defRPr>
                </a:lvl5pPr>
                <a:lvl6pPr marL="2280758" indent="-207341" algn="l" defTabSz="829366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1814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695440" indent="-207341" algn="l" defTabSz="829366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1814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110124" indent="-207341" algn="l" defTabSz="829366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1814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524806" indent="-207341" algn="l" defTabSz="829366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1814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>
                  <a:buClr>
                    <a:srgbClr val="002060"/>
                  </a:buClr>
                  <a:defRPr/>
                </a:pPr>
                <a:r>
                  <a:rPr lang="en-US" sz="2200" b="1" dirty="0" smtClean="0">
                    <a:solidFill>
                      <a:srgbClr val="0033CC"/>
                    </a:solidFill>
                    <a:latin typeface="Calibri"/>
                  </a:rPr>
                  <a:t>Role-Centric Circle-of-Trust in Multi-Tenant cloud IaaS</a:t>
                </a:r>
              </a:p>
              <a:p>
                <a:pPr lvl="1">
                  <a:buClr>
                    <a:srgbClr val="002060"/>
                  </a:buClr>
                  <a:defRPr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1800" b="1" i="1" kern="0" smtClean="0">
                            <a:solidFill>
                              <a:srgbClr val="1F497D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800" b="1" kern="0">
                            <a:solidFill>
                              <a:srgbClr val="1F497D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𝐌𝐓</m:t>
                        </m:r>
                        <m:r>
                          <a:rPr lang="en-US" sz="1800" b="1" kern="0">
                            <a:solidFill>
                              <a:srgbClr val="1F497D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  <m:r>
                          <a:rPr lang="en-US" sz="1800" b="1" kern="0">
                            <a:solidFill>
                              <a:srgbClr val="1F497D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𝐑𝐁𝐀𝐂</m:t>
                        </m:r>
                      </m:e>
                      <m:sub>
                        <m:r>
                          <a:rPr lang="en-US" sz="1800" b="1" kern="0">
                            <a:solidFill>
                              <a:srgbClr val="1F497D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𝐜</m:t>
                        </m:r>
                      </m:sub>
                    </m:sSub>
                  </m:oMath>
                </a14:m>
                <a:r>
                  <a:rPr lang="en-US" altLang="zh-CN" sz="1800" dirty="0" smtClean="0">
                    <a:solidFill>
                      <a:srgbClr val="1F497D"/>
                    </a:solidFill>
                    <a:latin typeface="Calibri"/>
                  </a:rPr>
                  <a:t> in homogeneous circles.</a:t>
                </a:r>
              </a:p>
              <a:p>
                <a:pPr lvl="2">
                  <a:buClr>
                    <a:srgbClr val="002060"/>
                  </a:buClr>
                  <a:defRPr/>
                </a:pPr>
                <a:r>
                  <a:rPr lang="en-US" altLang="zh-CN" sz="1400" dirty="0" smtClean="0">
                    <a:solidFill>
                      <a:srgbClr val="1F497D"/>
                    </a:solidFill>
                    <a:latin typeface="Calibri"/>
                  </a:rPr>
                  <a:t>Collaboration through </a:t>
                </a:r>
                <a:r>
                  <a:rPr lang="en-US" altLang="zh-CN" sz="1400" i="1" dirty="0" smtClean="0">
                    <a:solidFill>
                      <a:srgbClr val="1F497D"/>
                    </a:solidFill>
                    <a:latin typeface="Calibri"/>
                  </a:rPr>
                  <a:t>user to public role </a:t>
                </a:r>
                <a:r>
                  <a:rPr lang="en-US" altLang="zh-CN" sz="1400" i="1" dirty="0" smtClean="0">
                    <a:solidFill>
                      <a:srgbClr val="1F497D"/>
                    </a:solidFill>
                    <a:latin typeface="Calibri"/>
                  </a:rPr>
                  <a:t>assignments</a:t>
                </a:r>
                <a:r>
                  <a:rPr lang="en-US" altLang="zh-CN" sz="1400" dirty="0" smtClean="0">
                    <a:solidFill>
                      <a:srgbClr val="1F497D"/>
                    </a:solidFill>
                    <a:latin typeface="Calibri"/>
                  </a:rPr>
                  <a:t>.</a:t>
                </a:r>
              </a:p>
              <a:p>
                <a:pPr lvl="2">
                  <a:buClr>
                    <a:srgbClr val="002060"/>
                  </a:buClr>
                  <a:defRPr/>
                </a:pPr>
                <a:r>
                  <a:rPr lang="en-US" altLang="zh-CN" sz="1400" dirty="0" smtClean="0">
                    <a:solidFill>
                      <a:srgbClr val="1F497D"/>
                    </a:solidFill>
                    <a:latin typeface="Calibri"/>
                  </a:rPr>
                  <a:t>Resource protection by limited role hierarchy.</a:t>
                </a:r>
              </a:p>
              <a:p>
                <a:pPr lvl="2">
                  <a:buClr>
                    <a:srgbClr val="002060"/>
                  </a:buClr>
                  <a:defRPr/>
                </a:pPr>
                <a:r>
                  <a:rPr lang="en-US" altLang="zh-CN" sz="1400" dirty="0" smtClean="0">
                    <a:solidFill>
                      <a:srgbClr val="1F497D"/>
                    </a:solidFill>
                    <a:latin typeface="Calibri"/>
                  </a:rPr>
                  <a:t>Trust is defined as tenant-trust</a:t>
                </a:r>
                <a:r>
                  <a:rPr lang="en-US" altLang="zh-CN" sz="1400" i="1" dirty="0" smtClean="0">
                    <a:solidFill>
                      <a:srgbClr val="1F497D"/>
                    </a:solidFill>
                    <a:latin typeface="Calibri"/>
                  </a:rPr>
                  <a:t> </a:t>
                </a:r>
                <a:r>
                  <a:rPr lang="en-US" altLang="zh-CN" sz="1400" i="1" dirty="0" smtClean="0">
                    <a:solidFill>
                      <a:srgbClr val="1F497D"/>
                    </a:solidFill>
                    <a:latin typeface="Calibri"/>
                  </a:rPr>
                  <a:t>types </a:t>
                </a:r>
                <a14:m>
                  <m:oMath xmlns:m="http://schemas.openxmlformats.org/officeDocument/2006/math">
                    <m:r>
                      <a:rPr lang="zh-CN" altLang="en-US" sz="1400" i="1">
                        <a:solidFill>
                          <a:srgbClr val="1F497D"/>
                        </a:solidFill>
                        <a:latin typeface="Cambria Math" panose="02040503050406030204" pitchFamily="18" charset="0"/>
                      </a:rPr>
                      <m:t>𝜀</m:t>
                    </m:r>
                    <m:r>
                      <m:rPr>
                        <m:nor/>
                      </m:rPr>
                      <a:rPr lang="en-US" altLang="zh-CN" sz="1400" i="1">
                        <a:solidFill>
                          <a:srgbClr val="1F497D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n-US" altLang="zh-CN" sz="1400" i="1" dirty="0">
                        <a:solidFill>
                          <a:srgbClr val="1F497D"/>
                        </a:solidFill>
                        <a:latin typeface="Calibri"/>
                      </a:rPr>
                      <m:t>and</m:t>
                    </m:r>
                    <m:r>
                      <a:rPr lang="en-US" altLang="zh-CN" sz="1400" i="1" dirty="0">
                        <a:solidFill>
                          <a:srgbClr val="1F497D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zh-CN" altLang="en-US" sz="1400" i="1">
                        <a:solidFill>
                          <a:srgbClr val="1F497D"/>
                        </a:solidFill>
                        <a:latin typeface="Cambria Math" panose="02040503050406030204" pitchFamily="18" charset="0"/>
                      </a:rPr>
                      <m:t>𝜁</m:t>
                    </m:r>
                  </m:oMath>
                </a14:m>
                <a:r>
                  <a:rPr lang="en-US" altLang="zh-CN" sz="1400" dirty="0" smtClean="0">
                    <a:solidFill>
                      <a:srgbClr val="1F497D"/>
                    </a:solidFill>
                    <a:latin typeface="Calibri"/>
                  </a:rPr>
                  <a:t> in the circle.</a:t>
                </a:r>
                <a:endParaRPr lang="en-US" altLang="zh-CN" sz="1400" dirty="0" smtClean="0">
                  <a:solidFill>
                    <a:srgbClr val="1F497D"/>
                  </a:solidFill>
                  <a:latin typeface="Calibri"/>
                </a:endParaRPr>
              </a:p>
              <a:p>
                <a:pPr lvl="2">
                  <a:buClr>
                    <a:srgbClr val="002060"/>
                  </a:buClr>
                  <a:defRPr/>
                </a:pPr>
                <a:endParaRPr lang="en-US" altLang="zh-CN" sz="1400" dirty="0">
                  <a:solidFill>
                    <a:srgbClr val="1F497D"/>
                  </a:solidFill>
                  <a:latin typeface="Calibri"/>
                </a:endParaRPr>
              </a:p>
              <a:p>
                <a:pPr lvl="1">
                  <a:buClr>
                    <a:srgbClr val="002060"/>
                  </a:buClr>
                  <a:defRPr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1800" b="1" i="1" kern="0">
                            <a:solidFill>
                              <a:srgbClr val="1F497D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800" b="1" kern="0">
                            <a:solidFill>
                              <a:srgbClr val="1F497D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𝐌𝐓</m:t>
                        </m:r>
                        <m:r>
                          <a:rPr lang="en-US" sz="1800" b="1" kern="0">
                            <a:solidFill>
                              <a:srgbClr val="1F497D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  <m:r>
                          <a:rPr lang="en-US" sz="1800" b="1" kern="0">
                            <a:solidFill>
                              <a:srgbClr val="1F497D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𝐑𝐀𝐁𝐀𝐂</m:t>
                        </m:r>
                      </m:e>
                      <m:sub>
                        <m:r>
                          <a:rPr lang="en-US" sz="1800" b="1" kern="0">
                            <a:solidFill>
                              <a:srgbClr val="1F497D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𝐜</m:t>
                        </m:r>
                      </m:sub>
                    </m:sSub>
                  </m:oMath>
                </a14:m>
                <a:r>
                  <a:rPr lang="en-US" altLang="zh-CN" sz="1800" dirty="0" smtClean="0">
                    <a:solidFill>
                      <a:srgbClr val="1F497D"/>
                    </a:solidFill>
                    <a:latin typeface="Calibri"/>
                  </a:rPr>
                  <a:t> in heterogeneous circles.</a:t>
                </a:r>
              </a:p>
              <a:p>
                <a:pPr lvl="2">
                  <a:buClr>
                    <a:srgbClr val="002060"/>
                  </a:buClr>
                  <a:defRPr/>
                </a:pPr>
                <a:r>
                  <a:rPr lang="en-US" altLang="zh-CN" sz="1400" dirty="0" smtClean="0">
                    <a:solidFill>
                      <a:srgbClr val="1F497D"/>
                    </a:solidFill>
                    <a:latin typeface="Calibri"/>
                  </a:rPr>
                  <a:t>Classifying tenants into domains based on tenant type by tenant-attributes.</a:t>
                </a:r>
              </a:p>
              <a:p>
                <a:pPr lvl="2">
                  <a:buClr>
                    <a:srgbClr val="002060"/>
                  </a:buClr>
                  <a:defRPr/>
                </a:pPr>
                <a:r>
                  <a:rPr lang="en-US" altLang="zh-CN" sz="1400" dirty="0" smtClean="0">
                    <a:solidFill>
                      <a:srgbClr val="1F497D"/>
                    </a:solidFill>
                    <a:latin typeface="Calibri"/>
                  </a:rPr>
                  <a:t>Tenant-trust defined conditionally with </a:t>
                </a:r>
                <a:r>
                  <a:rPr lang="en-US" altLang="zh-CN" sz="1400" i="1" dirty="0" err="1" smtClean="0">
                    <a:solidFill>
                      <a:srgbClr val="1F497D"/>
                    </a:solidFill>
                    <a:latin typeface="Calibri"/>
                  </a:rPr>
                  <a:t>trustedDomain</a:t>
                </a:r>
                <a:r>
                  <a:rPr lang="en-US" altLang="zh-CN" sz="1400" dirty="0" smtClean="0">
                    <a:solidFill>
                      <a:srgbClr val="1F497D"/>
                    </a:solidFill>
                    <a:latin typeface="Calibri"/>
                  </a:rPr>
                  <a:t> tenant-attribute.</a:t>
                </a:r>
              </a:p>
              <a:p>
                <a:pPr lvl="1">
                  <a:buClr>
                    <a:srgbClr val="002060"/>
                  </a:buClr>
                  <a:defRPr/>
                </a:pPr>
                <a:endParaRPr lang="en-US" altLang="zh-CN" sz="1800" dirty="0" smtClean="0">
                  <a:solidFill>
                    <a:srgbClr val="1F497D"/>
                  </a:solidFill>
                  <a:latin typeface="Calibri"/>
                </a:endParaRPr>
              </a:p>
              <a:p>
                <a:pPr>
                  <a:buClr>
                    <a:srgbClr val="002060"/>
                  </a:buClr>
                  <a:defRPr/>
                </a:pPr>
                <a:r>
                  <a:rPr lang="en-US" sz="2200" b="1" dirty="0" smtClean="0">
                    <a:solidFill>
                      <a:srgbClr val="0033CC"/>
                    </a:solidFill>
                    <a:latin typeface="Calibri"/>
                  </a:rPr>
                  <a:t>Future Work</a:t>
                </a:r>
                <a:endParaRPr lang="en-US" sz="2200" b="1" dirty="0">
                  <a:solidFill>
                    <a:srgbClr val="0033CC"/>
                  </a:solidFill>
                  <a:latin typeface="Calibri"/>
                </a:endParaRPr>
              </a:p>
              <a:p>
                <a:pPr lvl="1">
                  <a:buClr>
                    <a:srgbClr val="002060"/>
                  </a:buClr>
                  <a:defRPr/>
                </a:pPr>
                <a:r>
                  <a:rPr lang="en-US" altLang="zh-CN" sz="1800" dirty="0" smtClean="0">
                    <a:solidFill>
                      <a:srgbClr val="1F497D"/>
                    </a:solidFill>
                    <a:latin typeface="Calibri"/>
                  </a:rPr>
                  <a:t>Attribute-based model in Circle-of-Trust.</a:t>
                </a:r>
              </a:p>
              <a:p>
                <a:pPr lvl="1">
                  <a:buClr>
                    <a:srgbClr val="002060"/>
                  </a:buClr>
                  <a:defRPr/>
                </a:pPr>
                <a:r>
                  <a:rPr lang="en-US" altLang="zh-CN" sz="1800" dirty="0" smtClean="0">
                    <a:solidFill>
                      <a:srgbClr val="1F497D"/>
                    </a:solidFill>
                    <a:latin typeface="Calibri"/>
                  </a:rPr>
                  <a:t>Further model generalization into multi-cloud Circle-of-Trust environment. </a:t>
                </a:r>
              </a:p>
              <a:p>
                <a:pPr lvl="1">
                  <a:buClr>
                    <a:srgbClr val="002060"/>
                  </a:buClr>
                  <a:defRPr/>
                </a:pPr>
                <a:r>
                  <a:rPr lang="en-US" altLang="zh-CN" sz="1800" dirty="0" smtClean="0">
                    <a:solidFill>
                      <a:srgbClr val="1F497D"/>
                    </a:solidFill>
                    <a:latin typeface="Calibri"/>
                  </a:rPr>
                  <a:t>Model implementation as a proof of concept.</a:t>
                </a:r>
                <a:endParaRPr lang="en-US" altLang="zh-CN" sz="1800" dirty="0">
                  <a:solidFill>
                    <a:srgbClr val="1F497D"/>
                  </a:solidFill>
                  <a:latin typeface="Calibri"/>
                </a:endParaRPr>
              </a:p>
            </p:txBody>
          </p:sp>
        </mc:Choice>
        <mc:Fallback>
          <p:sp>
            <p:nvSpPr>
              <p:cNvPr id="135" name="Conten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57922" y="1093075"/>
                <a:ext cx="8229600" cy="4974350"/>
              </a:xfrm>
              <a:prstGeom prst="rect">
                <a:avLst/>
              </a:prstGeom>
              <a:blipFill rotWithShape="0">
                <a:blip r:embed="rId2"/>
                <a:stretch>
                  <a:fillRect l="-815" t="-735"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55681" y="6262921"/>
            <a:ext cx="2128320" cy="470880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defTabSz="414726" fontAlgn="base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tabLst>
                <a:tab pos="656650" algn="l"/>
                <a:tab pos="1313299" algn="l"/>
                <a:tab pos="1969949" algn="l"/>
              </a:tabLst>
              <a:defRPr/>
            </a:pPr>
            <a:endParaRPr lang="en-GB" sz="1270" dirty="0">
              <a:solidFill>
                <a:srgbClr val="000000"/>
              </a:solidFill>
              <a:latin typeface="Calibri" panose="020F0502020204030204" pitchFamily="34" charset="0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6554881" y="6247081"/>
            <a:ext cx="2128320" cy="470880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 defTabSz="414726" fontAlgn="base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tabLst>
                <a:tab pos="656650" algn="l"/>
                <a:tab pos="1313299" algn="l"/>
                <a:tab pos="1969949" algn="l"/>
              </a:tabLst>
              <a:defRPr/>
            </a:pPr>
            <a:fld id="{C55B82BF-3B5A-457C-B93A-3BCFAEB56B4A}" type="slidenum">
              <a:rPr lang="en-GB" sz="1270">
                <a:solidFill>
                  <a:srgbClr val="000000"/>
                </a:solidFill>
                <a:latin typeface="Calibri" panose="020F0502020204030204" pitchFamily="34" charset="0"/>
                <a:ea typeface="ＭＳ Ｐゴシック" charset="-128"/>
              </a:rPr>
              <a:pPr algn="r" defTabSz="414726" fontAlgn="base">
                <a:lnSpc>
                  <a:spcPct val="101000"/>
                </a:lnSpc>
                <a:spcBef>
                  <a:spcPct val="0"/>
                </a:spcBef>
                <a:spcAft>
                  <a:spcPct val="0"/>
                </a:spcAft>
                <a:tabLst>
                  <a:tab pos="656650" algn="l"/>
                  <a:tab pos="1313299" algn="l"/>
                  <a:tab pos="1969949" algn="l"/>
                </a:tabLst>
                <a:defRPr/>
              </a:pPr>
              <a:t>17</a:t>
            </a:fld>
            <a:endParaRPr lang="en-GB" sz="1270" dirty="0">
              <a:solidFill>
                <a:srgbClr val="000000"/>
              </a:solidFill>
              <a:latin typeface="Calibri" panose="020F0502020204030204" pitchFamily="34" charset="0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291042" y="6262921"/>
            <a:ext cx="3902543" cy="315599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defTabSz="414726" fontAlgn="base">
              <a:spcBef>
                <a:spcPct val="0"/>
              </a:spcBef>
              <a:spcAft>
                <a:spcPct val="0"/>
              </a:spcAft>
            </a:pPr>
            <a:r>
              <a:rPr lang="en-US" sz="1451" i="1" dirty="0">
                <a:solidFill>
                  <a:srgbClr val="000000"/>
                </a:solidFill>
                <a:latin typeface="Calibri" panose="020F0502020204030204" pitchFamily="34" charset="0"/>
                <a:ea typeface="ＭＳ Ｐゴシック" pitchFamily="34" charset="-128"/>
              </a:rPr>
              <a:t>World-Leading Research with Real-World Impact!</a:t>
            </a:r>
          </a:p>
        </p:txBody>
      </p:sp>
      <p:sp>
        <p:nvSpPr>
          <p:cNvPr id="8" name="Date Placeholder 3"/>
          <p:cNvSpPr txBox="1">
            <a:spLocks noGrp="1"/>
          </p:cNvSpPr>
          <p:nvPr/>
        </p:nvSpPr>
        <p:spPr bwMode="auto">
          <a:xfrm>
            <a:off x="500235" y="6262921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200" dirty="0">
                <a:solidFill>
                  <a:srgbClr val="000000"/>
                </a:solidFill>
                <a:latin typeface="Calibri" panose="020F0502020204030204" pitchFamily="34" charset="0"/>
                <a:ea typeface="ＭＳ Ｐゴシック" charset="-128"/>
              </a:rPr>
              <a:t>© Ravi  Sandhu</a:t>
            </a:r>
            <a:endParaRPr lang="en-GB" sz="1200" dirty="0">
              <a:solidFill>
                <a:srgbClr val="000000"/>
              </a:solidFill>
              <a:latin typeface="Calibri" panose="020F0502020204030204" pitchFamily="34" charset="0"/>
              <a:ea typeface="ＭＳ Ｐゴシック" charset="-128"/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 bwMode="auto">
          <a:xfrm>
            <a:off x="2007415" y="0"/>
            <a:ext cx="5335200" cy="62064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2800" b="1" dirty="0" smtClean="0">
                <a:solidFill>
                  <a:srgbClr val="002060"/>
                </a:solidFill>
                <a:latin typeface="Calibri" panose="020F0502020204030204" pitchFamily="34" charset="0"/>
              </a:rPr>
              <a:t>Conclusion</a:t>
            </a:r>
            <a:endParaRPr lang="en-US" sz="2800" b="1" kern="0" dirty="0">
              <a:solidFill>
                <a:srgbClr val="002060"/>
              </a:solidFill>
              <a:latin typeface="Calibri" panose="020F0502020204030204" pitchFamily="34" charset="0"/>
              <a:ea typeface="ＭＳ Ｐゴシック" charset="-128"/>
              <a:cs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194797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80" name="Title 1"/>
          <p:cNvSpPr>
            <a:spLocks/>
          </p:cNvSpPr>
          <p:nvPr/>
        </p:nvSpPr>
        <p:spPr bwMode="auto">
          <a:xfrm>
            <a:off x="855488" y="3155869"/>
            <a:ext cx="4714560" cy="62070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defTabSz="41468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defRPr/>
            </a:pPr>
            <a:endParaRPr lang="en-US" sz="2900" b="1" kern="0" dirty="0">
              <a:solidFill>
                <a:srgbClr val="131F49"/>
              </a:solidFill>
              <a:latin typeface="Calibri" panose="020F0502020204030204" pitchFamily="34" charset="0"/>
              <a:ea typeface="ＭＳ Ｐゴシック" charset="-128"/>
              <a:cs typeface="ＭＳ Ｐゴシック" charset="-128"/>
            </a:endParaRPr>
          </a:p>
        </p:txBody>
      </p:sp>
      <p:grpSp>
        <p:nvGrpSpPr>
          <p:cNvPr id="19" name="Group 18"/>
          <p:cNvGrpSpPr/>
          <p:nvPr/>
        </p:nvGrpSpPr>
        <p:grpSpPr>
          <a:xfrm>
            <a:off x="3006549" y="1521765"/>
            <a:ext cx="5745018" cy="4603286"/>
            <a:chOff x="2950758" y="1401107"/>
            <a:chExt cx="5745018" cy="4603286"/>
          </a:xfrm>
        </p:grpSpPr>
        <p:pic>
          <p:nvPicPr>
            <p:cNvPr id="51" name="Picture 50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950758" y="1401107"/>
              <a:ext cx="5745018" cy="4603286"/>
            </a:xfrm>
            <a:prstGeom prst="rect">
              <a:avLst/>
            </a:prstGeom>
          </p:spPr>
        </p:pic>
        <p:sp>
          <p:nvSpPr>
            <p:cNvPr id="2" name="Oval 1"/>
            <p:cNvSpPr/>
            <p:nvPr/>
          </p:nvSpPr>
          <p:spPr bwMode="auto">
            <a:xfrm rot="19593933">
              <a:off x="5959179" y="2117098"/>
              <a:ext cx="2232248" cy="1728192"/>
            </a:xfrm>
            <a:prstGeom prst="ellipse">
              <a:avLst/>
            </a:prstGeom>
            <a:solidFill>
              <a:schemeClr val="bg1"/>
            </a:solidFill>
            <a:ln w="15875" cap="flat" cmpd="sng" algn="ctr">
              <a:solidFill>
                <a:srgbClr val="6E97C9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</a:pPr>
              <a:endParaRPr kumimoji="0" lang="en-US" sz="1800" b="0" i="0" u="none" strike="noStrike" cap="none" normalizeH="0" baseline="0" dirty="0" smtClean="0">
                <a:ln>
                  <a:noFill/>
                </a:ln>
                <a:effectLst/>
                <a:latin typeface="Calibri" panose="020F0502020204030204" pitchFamily="34" charset="0"/>
              </a:endParaRPr>
            </a:p>
          </p:txBody>
        </p:sp>
        <p:sp>
          <p:nvSpPr>
            <p:cNvPr id="52" name="Oval 51"/>
            <p:cNvSpPr/>
            <p:nvPr/>
          </p:nvSpPr>
          <p:spPr bwMode="auto">
            <a:xfrm rot="1349571">
              <a:off x="3258956" y="2227810"/>
              <a:ext cx="2232248" cy="1728192"/>
            </a:xfrm>
            <a:prstGeom prst="ellipse">
              <a:avLst/>
            </a:prstGeom>
            <a:solidFill>
              <a:schemeClr val="bg1"/>
            </a:solidFill>
            <a:ln w="15875" cap="flat" cmpd="sng" algn="ctr">
              <a:solidFill>
                <a:srgbClr val="FF00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</a:pPr>
              <a:endParaRPr kumimoji="0" lang="en-US" sz="1800" b="0" i="0" u="none" strike="noStrike" cap="none" normalizeH="0" baseline="0" dirty="0" smtClean="0">
                <a:ln>
                  <a:noFill/>
                </a:ln>
                <a:effectLst/>
                <a:latin typeface="Calibri" panose="020F0502020204030204" pitchFamily="34" charset="0"/>
              </a:endParaRPr>
            </a:p>
          </p:txBody>
        </p:sp>
        <p:sp>
          <p:nvSpPr>
            <p:cNvPr id="53" name="Oval 52"/>
            <p:cNvSpPr/>
            <p:nvPr/>
          </p:nvSpPr>
          <p:spPr bwMode="auto">
            <a:xfrm>
              <a:off x="4793601" y="3855464"/>
              <a:ext cx="2232248" cy="1728192"/>
            </a:xfrm>
            <a:prstGeom prst="ellipse">
              <a:avLst/>
            </a:prstGeom>
            <a:solidFill>
              <a:schemeClr val="bg1"/>
            </a:solidFill>
            <a:ln w="15875" cap="flat" cmpd="sng" algn="ctr">
              <a:solidFill>
                <a:srgbClr val="6E97C9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</a:pPr>
              <a:endParaRPr kumimoji="0" lang="en-US" sz="1800" b="0" i="0" u="none" strike="noStrike" cap="none" normalizeH="0" baseline="0" dirty="0" smtClean="0">
                <a:ln>
                  <a:noFill/>
                </a:ln>
                <a:effectLst/>
                <a:latin typeface="Calibri" panose="020F0502020204030204" pitchFamily="34" charset="0"/>
              </a:endParaRPr>
            </a:p>
          </p:txBody>
        </p:sp>
        <p:pic>
          <p:nvPicPr>
            <p:cNvPr id="57" name="Picture 56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3415162" y="2870442"/>
              <a:ext cx="550000" cy="536667"/>
            </a:xfrm>
            <a:prstGeom prst="rect">
              <a:avLst/>
            </a:prstGeom>
          </p:spPr>
        </p:pic>
        <p:pic>
          <p:nvPicPr>
            <p:cNvPr id="58" name="Picture 57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6960464" y="3183177"/>
              <a:ext cx="550000" cy="536667"/>
            </a:xfrm>
            <a:prstGeom prst="rect">
              <a:avLst/>
            </a:prstGeom>
          </p:spPr>
        </p:pic>
        <p:pic>
          <p:nvPicPr>
            <p:cNvPr id="59" name="Picture 58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6184194" y="3138776"/>
              <a:ext cx="550000" cy="536667"/>
            </a:xfrm>
            <a:prstGeom prst="rect">
              <a:avLst/>
            </a:prstGeom>
          </p:spPr>
        </p:pic>
        <p:pic>
          <p:nvPicPr>
            <p:cNvPr id="60" name="Picture 59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5241067" y="4876230"/>
              <a:ext cx="550000" cy="536667"/>
            </a:xfrm>
            <a:prstGeom prst="rect">
              <a:avLst/>
            </a:prstGeom>
          </p:spPr>
        </p:pic>
        <p:pic>
          <p:nvPicPr>
            <p:cNvPr id="61" name="Picture 60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5726822" y="4598004"/>
              <a:ext cx="576667" cy="510000"/>
            </a:xfrm>
            <a:prstGeom prst="rect">
              <a:avLst/>
            </a:prstGeom>
          </p:spPr>
        </p:pic>
        <p:pic>
          <p:nvPicPr>
            <p:cNvPr id="62" name="Picture 61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5620365" y="3899711"/>
              <a:ext cx="563333" cy="616667"/>
            </a:xfrm>
            <a:prstGeom prst="rect">
              <a:avLst/>
            </a:prstGeom>
          </p:spPr>
        </p:pic>
        <p:pic>
          <p:nvPicPr>
            <p:cNvPr id="63" name="Picture 62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3911110" y="2341991"/>
              <a:ext cx="563333" cy="616667"/>
            </a:xfrm>
            <a:prstGeom prst="rect">
              <a:avLst/>
            </a:prstGeom>
          </p:spPr>
        </p:pic>
        <p:pic>
          <p:nvPicPr>
            <p:cNvPr id="64" name="Picture 63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4566320" y="2608709"/>
              <a:ext cx="563333" cy="616667"/>
            </a:xfrm>
            <a:prstGeom prst="rect">
              <a:avLst/>
            </a:prstGeom>
          </p:spPr>
        </p:pic>
        <p:sp>
          <p:nvSpPr>
            <p:cNvPr id="15" name="TextBox 14"/>
            <p:cNvSpPr txBox="1"/>
            <p:nvPr/>
          </p:nvSpPr>
          <p:spPr>
            <a:xfrm>
              <a:off x="6927484" y="3958376"/>
              <a:ext cx="76255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i="1" dirty="0" smtClean="0">
                  <a:solidFill>
                    <a:srgbClr val="6E97C9"/>
                  </a:solidFill>
                  <a:latin typeface="Calibri" panose="020F0502020204030204" pitchFamily="34" charset="0"/>
                </a:rPr>
                <a:t>Acme</a:t>
              </a:r>
              <a:endParaRPr lang="en-US" i="1" dirty="0">
                <a:solidFill>
                  <a:srgbClr val="6E97C9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67" name="TextBox 66"/>
            <p:cNvSpPr txBox="1"/>
            <p:nvPr/>
          </p:nvSpPr>
          <p:spPr>
            <a:xfrm>
              <a:off x="4672493" y="1886850"/>
              <a:ext cx="68824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i="1" dirty="0" smtClean="0">
                  <a:solidFill>
                    <a:srgbClr val="FF0000"/>
                  </a:solidFill>
                  <a:latin typeface="Calibri" panose="020F0502020204030204" pitchFamily="34" charset="0"/>
                </a:rPr>
                <a:t>CERN</a:t>
              </a:r>
              <a:endParaRPr lang="en-US" i="1" dirty="0">
                <a:solidFill>
                  <a:srgbClr val="FF0000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16" name="Up-Down Arrow 15"/>
            <p:cNvSpPr/>
            <p:nvPr/>
          </p:nvSpPr>
          <p:spPr bwMode="auto">
            <a:xfrm rot="2071457">
              <a:off x="6436683" y="3510952"/>
              <a:ext cx="288032" cy="814947"/>
            </a:xfrm>
            <a:prstGeom prst="upDownArrow">
              <a:avLst/>
            </a:prstGeom>
            <a:solidFill>
              <a:srgbClr val="6E97C9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</a:pPr>
              <a:endParaRPr kumimoji="0" lang="en-US" sz="1800" b="0" i="0" u="none" strike="noStrike" cap="none" normalizeH="0" baseline="0" dirty="0" smtClean="0">
                <a:ln>
                  <a:noFill/>
                </a:ln>
                <a:effectLst/>
                <a:latin typeface="Calibri" panose="020F0502020204030204" pitchFamily="34" charset="0"/>
              </a:endParaRPr>
            </a:p>
          </p:txBody>
        </p:sp>
        <p:sp>
          <p:nvSpPr>
            <p:cNvPr id="17" name="Left-Right Arrow 16"/>
            <p:cNvSpPr/>
            <p:nvPr/>
          </p:nvSpPr>
          <p:spPr bwMode="auto">
            <a:xfrm>
              <a:off x="4724640" y="2401950"/>
              <a:ext cx="1923104" cy="217509"/>
            </a:xfrm>
            <a:prstGeom prst="leftRightArrow">
              <a:avLst/>
            </a:prstGeom>
            <a:solidFill>
              <a:srgbClr val="00B05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</a:pPr>
              <a:endParaRPr kumimoji="0" lang="en-US" sz="1800" b="0" i="0" u="none" strike="noStrike" cap="none" normalizeH="0" baseline="0" dirty="0" smtClean="0">
                <a:ln>
                  <a:noFill/>
                </a:ln>
                <a:effectLst/>
                <a:latin typeface="Calibri" panose="020F0502020204030204" pitchFamily="34" charset="0"/>
              </a:endParaRPr>
            </a:p>
          </p:txBody>
        </p:sp>
        <p:sp>
          <p:nvSpPr>
            <p:cNvPr id="68" name="TextBox 67"/>
            <p:cNvSpPr txBox="1"/>
            <p:nvPr/>
          </p:nvSpPr>
          <p:spPr>
            <a:xfrm>
              <a:off x="6684227" y="2022619"/>
              <a:ext cx="122680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>
                  <a:solidFill>
                    <a:srgbClr val="002060"/>
                  </a:solidFill>
                  <a:latin typeface="Calibri" panose="020F0502020204030204" pitchFamily="34" charset="0"/>
                </a:rPr>
                <a:t>Software Development</a:t>
              </a:r>
            </a:p>
            <a:p>
              <a:pPr algn="ctr"/>
              <a:r>
                <a:rPr lang="en-US" sz="1200" dirty="0" smtClean="0">
                  <a:solidFill>
                    <a:srgbClr val="002060"/>
                  </a:solidFill>
                  <a:latin typeface="Calibri" panose="020F0502020204030204" pitchFamily="34" charset="0"/>
                </a:rPr>
                <a:t>Tenant</a:t>
              </a:r>
              <a:endParaRPr lang="en-US" sz="1200" dirty="0">
                <a:solidFill>
                  <a:srgbClr val="002060"/>
                </a:solidFill>
                <a:latin typeface="Calibri" panose="020F0502020204030204" pitchFamily="34" charset="0"/>
              </a:endParaRPr>
            </a:p>
          </p:txBody>
        </p:sp>
        <p:pic>
          <p:nvPicPr>
            <p:cNvPr id="56" name="Picture 55"/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3857287" y="3173853"/>
              <a:ext cx="563333" cy="616667"/>
            </a:xfrm>
            <a:prstGeom prst="rect">
              <a:avLst/>
            </a:prstGeom>
          </p:spPr>
        </p:pic>
        <p:sp>
          <p:nvSpPr>
            <p:cNvPr id="69" name="TextBox 68"/>
            <p:cNvSpPr txBox="1"/>
            <p:nvPr/>
          </p:nvSpPr>
          <p:spPr>
            <a:xfrm>
              <a:off x="4177926" y="3250194"/>
              <a:ext cx="122680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>
                  <a:solidFill>
                    <a:srgbClr val="FF0000"/>
                  </a:solidFill>
                  <a:latin typeface="Calibri" panose="020F0502020204030204" pitchFamily="34" charset="0"/>
                </a:rPr>
                <a:t>Software Development</a:t>
              </a:r>
            </a:p>
            <a:p>
              <a:pPr algn="ctr"/>
              <a:r>
                <a:rPr lang="en-US" sz="1200" dirty="0" smtClean="0">
                  <a:solidFill>
                    <a:srgbClr val="FF0000"/>
                  </a:solidFill>
                  <a:latin typeface="Calibri" panose="020F0502020204030204" pitchFamily="34" charset="0"/>
                </a:rPr>
                <a:t>Tenant</a:t>
              </a:r>
              <a:endParaRPr lang="en-US" sz="1200" dirty="0">
                <a:solidFill>
                  <a:srgbClr val="FF0000"/>
                </a:solidFill>
                <a:latin typeface="Calibri" panose="020F0502020204030204" pitchFamily="34" charset="0"/>
              </a:endParaRPr>
            </a:p>
          </p:txBody>
        </p:sp>
        <p:pic>
          <p:nvPicPr>
            <p:cNvPr id="55" name="Picture 54"/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>
              <a:off x="6586266" y="2612910"/>
              <a:ext cx="576667" cy="603334"/>
            </a:xfrm>
            <a:prstGeom prst="rect">
              <a:avLst/>
            </a:prstGeom>
          </p:spPr>
        </p:pic>
        <p:pic>
          <p:nvPicPr>
            <p:cNvPr id="54" name="Picture 53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7389203" y="2661819"/>
              <a:ext cx="563333" cy="616667"/>
            </a:xfrm>
            <a:prstGeom prst="rect">
              <a:avLst/>
            </a:prstGeom>
          </p:spPr>
        </p:pic>
        <p:sp>
          <p:nvSpPr>
            <p:cNvPr id="70" name="TextBox 69"/>
            <p:cNvSpPr txBox="1"/>
            <p:nvPr/>
          </p:nvSpPr>
          <p:spPr>
            <a:xfrm>
              <a:off x="4682924" y="4461381"/>
              <a:ext cx="122680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>
                  <a:solidFill>
                    <a:srgbClr val="002060"/>
                  </a:solidFill>
                  <a:latin typeface="Calibri" panose="020F0502020204030204" pitchFamily="34" charset="0"/>
                </a:rPr>
                <a:t>Financial</a:t>
              </a:r>
            </a:p>
            <a:p>
              <a:pPr algn="ctr"/>
              <a:r>
                <a:rPr lang="en-US" sz="1200" dirty="0" smtClean="0">
                  <a:solidFill>
                    <a:srgbClr val="002060"/>
                  </a:solidFill>
                  <a:latin typeface="Calibri" panose="020F0502020204030204" pitchFamily="34" charset="0"/>
                </a:rPr>
                <a:t>Tenant</a:t>
              </a:r>
              <a:endParaRPr lang="en-US" sz="1200" dirty="0">
                <a:solidFill>
                  <a:srgbClr val="002060"/>
                </a:solidFill>
                <a:latin typeface="Calibri" panose="020F0502020204030204" pitchFamily="34" charset="0"/>
              </a:endParaRPr>
            </a:p>
          </p:txBody>
        </p:sp>
        <p:pic>
          <p:nvPicPr>
            <p:cNvPr id="18" name="Picture 17"/>
            <p:cNvPicPr>
              <a:picLocks noChangeAspect="1"/>
            </p:cNvPicPr>
            <p:nvPr/>
          </p:nvPicPr>
          <p:blipFill>
            <a:blip r:embed="rId9"/>
            <a:stretch>
              <a:fillRect/>
            </a:stretch>
          </p:blipFill>
          <p:spPr>
            <a:xfrm>
              <a:off x="6347112" y="4329191"/>
              <a:ext cx="556667" cy="570000"/>
            </a:xfrm>
            <a:prstGeom prst="rect">
              <a:avLst/>
            </a:prstGeom>
          </p:spPr>
        </p:pic>
      </p:grpSp>
      <p:sp>
        <p:nvSpPr>
          <p:cNvPr id="65" name="Content Placeholder 2"/>
          <p:cNvSpPr txBox="1">
            <a:spLocks/>
          </p:cNvSpPr>
          <p:nvPr/>
        </p:nvSpPr>
        <p:spPr bwMode="auto">
          <a:xfrm>
            <a:off x="500235" y="1114245"/>
            <a:ext cx="4549560" cy="7049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0" tIns="45716" rIns="91430" bIns="45716" numCol="1" anchor="t" anchorCtr="0" compatLnSpc="1">
            <a:prstTxWarp prst="textNoShape">
              <a:avLst/>
            </a:prstTxWarp>
            <a:normAutofit/>
          </a:bodyPr>
          <a:lstStyle>
            <a:lvl1pPr marL="311013" indent="-311013" algn="l" rtl="0" eaLnBrk="1" fontAlgn="base" hangingPunct="1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Ø"/>
              <a:defRPr sz="2903" kern="1200">
                <a:solidFill>
                  <a:schemeClr val="tx1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673860" indent="-259178" algn="l" rtl="0" eaLnBrk="1" fontAlgn="base" hangingPunct="1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540" kern="1200">
                <a:solidFill>
                  <a:schemeClr val="tx2"/>
                </a:solidFill>
                <a:latin typeface="+mn-lt"/>
                <a:ea typeface="ＭＳ Ｐゴシック" charset="-128"/>
                <a:cs typeface="+mn-cs"/>
              </a:defRPr>
            </a:lvl2pPr>
            <a:lvl3pPr marL="1036707" indent="-207341" algn="l" rtl="0" eaLnBrk="1" fontAlgn="base" hangingPunct="1">
              <a:spcBef>
                <a:spcPct val="20000"/>
              </a:spcBef>
              <a:spcAft>
                <a:spcPct val="0"/>
              </a:spcAft>
              <a:buFont typeface="Courier New" pitchFamily="49" charset="0"/>
              <a:buChar char="o"/>
              <a:defRPr sz="2177" kern="1200">
                <a:solidFill>
                  <a:schemeClr val="accent1"/>
                </a:solidFill>
                <a:latin typeface="+mn-lt"/>
                <a:ea typeface="ＭＳ Ｐゴシック" charset="-128"/>
                <a:cs typeface="+mn-cs"/>
              </a:defRPr>
            </a:lvl3pPr>
            <a:lvl4pPr marL="1451391" indent="-207341" algn="l" rtl="0" eaLnBrk="1" fontAlgn="base" hangingPunct="1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§"/>
              <a:defRPr sz="1814" kern="1200">
                <a:solidFill>
                  <a:schemeClr val="accent4"/>
                </a:solidFill>
                <a:latin typeface="+mn-lt"/>
                <a:ea typeface="ＭＳ Ｐゴシック" charset="-128"/>
                <a:cs typeface="+mn-cs"/>
              </a:defRPr>
            </a:lvl4pPr>
            <a:lvl5pPr marL="1866074" indent="-207341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814" kern="1200">
                <a:solidFill>
                  <a:schemeClr val="accent6">
                    <a:lumMod val="75000"/>
                  </a:schemeClr>
                </a:solidFill>
                <a:latin typeface="+mn-lt"/>
                <a:ea typeface="ＭＳ Ｐゴシック" charset="-128"/>
                <a:cs typeface="+mn-cs"/>
              </a:defRPr>
            </a:lvl5pPr>
            <a:lvl6pPr marL="2280758" indent="-207341" algn="l" defTabSz="82936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1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695440" indent="-207341" algn="l" defTabSz="82936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1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10124" indent="-207341" algn="l" defTabSz="82936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1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524806" indent="-207341" algn="l" defTabSz="82936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1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94735" indent="-342900"/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  <a:latin typeface="Calibri" panose="020F0502020204030204" pitchFamily="34" charset="0"/>
                <a:cs typeface="+mn-cs"/>
              </a:rPr>
              <a:t>Large organization </a:t>
            </a:r>
            <a:r>
              <a:rPr kumimoji="0" lang="en-US" sz="1800" b="0" i="0" u="none" strike="noStrike" kern="1200" cap="none" spc="0" normalizeH="0" noProof="0" dirty="0" smtClean="0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  <a:latin typeface="Calibri" panose="020F0502020204030204" pitchFamily="34" charset="0"/>
                <a:cs typeface="+mn-cs"/>
              </a:rPr>
              <a:t>with multiple tenants</a:t>
            </a:r>
          </a:p>
          <a:p>
            <a:pPr marL="394735" indent="-342900"/>
            <a:r>
              <a:rPr kumimoji="0" lang="en-US" altLang="zh-CN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  <a:latin typeface="Calibri" panose="020F0502020204030204" pitchFamily="34" charset="0"/>
                <a:cs typeface="+mn-cs"/>
              </a:rPr>
              <a:t>Distinct organizations’ federation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6101179" y="1303485"/>
            <a:ext cx="252674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Calibri" panose="020F0502020204030204" pitchFamily="34" charset="0"/>
              </a:rPr>
              <a:t>Service Provider</a:t>
            </a:r>
            <a:endParaRPr lang="en-US" sz="2000" dirty="0">
              <a:latin typeface="Calibri" panose="020F0502020204030204" pitchFamily="34" charset="0"/>
            </a:endParaRPr>
          </a:p>
        </p:txBody>
      </p:sp>
      <p:sp>
        <p:nvSpPr>
          <p:cNvPr id="30" name="TextBox 41"/>
          <p:cNvSpPr txBox="1">
            <a:spLocks noChangeArrowheads="1"/>
          </p:cNvSpPr>
          <p:nvPr/>
        </p:nvSpPr>
        <p:spPr bwMode="auto">
          <a:xfrm>
            <a:off x="2291042" y="6262921"/>
            <a:ext cx="3902543" cy="315599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defTabSz="414726" fontAlgn="base">
              <a:spcBef>
                <a:spcPct val="0"/>
              </a:spcBef>
              <a:spcAft>
                <a:spcPct val="0"/>
              </a:spcAft>
            </a:pPr>
            <a:r>
              <a:rPr lang="en-US" sz="1451" i="1" dirty="0">
                <a:solidFill>
                  <a:srgbClr val="000000"/>
                </a:solidFill>
                <a:latin typeface="Calibri" panose="020F0502020204030204" pitchFamily="34" charset="0"/>
                <a:ea typeface="ＭＳ Ｐゴシック" pitchFamily="34" charset="-128"/>
              </a:rPr>
              <a:t>World-Leading Research with Real-World Impact!</a:t>
            </a:r>
          </a:p>
        </p:txBody>
      </p:sp>
      <p:sp>
        <p:nvSpPr>
          <p:cNvPr id="31" name="Slide Number Placeholder 4"/>
          <p:cNvSpPr txBox="1">
            <a:spLocks noGrp="1"/>
          </p:cNvSpPr>
          <p:nvPr/>
        </p:nvSpPr>
        <p:spPr bwMode="auto">
          <a:xfrm>
            <a:off x="6554881" y="6247081"/>
            <a:ext cx="2128320" cy="470880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 defTabSz="414726" fontAlgn="base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tabLst>
                <a:tab pos="656650" algn="l"/>
                <a:tab pos="1313299" algn="l"/>
                <a:tab pos="1969949" algn="l"/>
              </a:tabLst>
              <a:defRPr/>
            </a:pPr>
            <a:r>
              <a:rPr lang="en-GB" sz="1270" dirty="0" smtClean="0">
                <a:solidFill>
                  <a:srgbClr val="000000"/>
                </a:solidFill>
                <a:latin typeface="Calibri" panose="020F0502020204030204" pitchFamily="34" charset="0"/>
                <a:ea typeface="ＭＳ Ｐゴシック" charset="-128"/>
              </a:rPr>
              <a:t>3</a:t>
            </a:r>
            <a:endParaRPr lang="en-GB" sz="1270" dirty="0">
              <a:solidFill>
                <a:srgbClr val="000000"/>
              </a:solidFill>
              <a:latin typeface="Calibri" panose="020F0502020204030204" pitchFamily="34" charset="0"/>
              <a:ea typeface="ＭＳ Ｐゴシック" charset="-128"/>
            </a:endParaRPr>
          </a:p>
        </p:txBody>
      </p:sp>
      <p:sp>
        <p:nvSpPr>
          <p:cNvPr id="32" name="Date Placeholder 3"/>
          <p:cNvSpPr txBox="1">
            <a:spLocks noGrp="1"/>
          </p:cNvSpPr>
          <p:nvPr/>
        </p:nvSpPr>
        <p:spPr bwMode="auto">
          <a:xfrm>
            <a:off x="500235" y="6262921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200" dirty="0">
                <a:solidFill>
                  <a:srgbClr val="000000"/>
                </a:solidFill>
                <a:latin typeface="Calibri" panose="020F0502020204030204" pitchFamily="34" charset="0"/>
                <a:ea typeface="ＭＳ Ｐゴシック" charset="-128"/>
              </a:rPr>
              <a:t>© Ravi  Sandhu</a:t>
            </a:r>
            <a:endParaRPr lang="en-GB" sz="1200" dirty="0">
              <a:solidFill>
                <a:srgbClr val="000000"/>
              </a:solidFill>
              <a:latin typeface="Calibri" panose="020F0502020204030204" pitchFamily="34" charset="0"/>
              <a:ea typeface="ＭＳ Ｐゴシック" charset="-128"/>
            </a:endParaRPr>
          </a:p>
        </p:txBody>
      </p:sp>
      <p:sp>
        <p:nvSpPr>
          <p:cNvPr id="33" name="Title 1"/>
          <p:cNvSpPr txBox="1">
            <a:spLocks/>
          </p:cNvSpPr>
          <p:nvPr/>
        </p:nvSpPr>
        <p:spPr bwMode="auto">
          <a:xfrm>
            <a:off x="1995841" y="361"/>
            <a:ext cx="5335200" cy="62064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defTabSz="414726" eaLnBrk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903" b="1" dirty="0">
                <a:solidFill>
                  <a:srgbClr val="002060"/>
                </a:solidFill>
                <a:latin typeface="Calibri" panose="020F0502020204030204" pitchFamily="34" charset="0"/>
                <a:ea typeface="ＭＳ Ｐゴシック" pitchFamily="34" charset="-128"/>
              </a:rPr>
              <a:t>Why Federation ?</a:t>
            </a:r>
          </a:p>
        </p:txBody>
      </p:sp>
    </p:spTree>
    <p:extLst>
      <p:ext uri="{BB962C8B-B14F-4D97-AF65-F5344CB8AC3E}">
        <p14:creationId xmlns:p14="http://schemas.microsoft.com/office/powerpoint/2010/main" val="2741175936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" name="Group 33"/>
          <p:cNvGrpSpPr/>
          <p:nvPr/>
        </p:nvGrpSpPr>
        <p:grpSpPr>
          <a:xfrm>
            <a:off x="3006549" y="1521765"/>
            <a:ext cx="5745018" cy="4603286"/>
            <a:chOff x="2950758" y="1401107"/>
            <a:chExt cx="5745018" cy="4603286"/>
          </a:xfrm>
        </p:grpSpPr>
        <p:pic>
          <p:nvPicPr>
            <p:cNvPr id="36" name="Picture 35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950758" y="1401107"/>
              <a:ext cx="5745018" cy="4603286"/>
            </a:xfrm>
            <a:prstGeom prst="rect">
              <a:avLst/>
            </a:prstGeom>
          </p:spPr>
        </p:pic>
        <p:sp>
          <p:nvSpPr>
            <p:cNvPr id="40" name="Oval 39"/>
            <p:cNvSpPr/>
            <p:nvPr/>
          </p:nvSpPr>
          <p:spPr bwMode="auto">
            <a:xfrm rot="19593933">
              <a:off x="5959179" y="2117098"/>
              <a:ext cx="2232248" cy="1728192"/>
            </a:xfrm>
            <a:prstGeom prst="ellipse">
              <a:avLst/>
            </a:prstGeom>
            <a:solidFill>
              <a:schemeClr val="bg1"/>
            </a:solidFill>
            <a:ln w="15875" cap="flat" cmpd="sng" algn="ctr">
              <a:solidFill>
                <a:srgbClr val="6E97C9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</a:pPr>
              <a:endParaRPr kumimoji="0" lang="en-US" sz="1800" b="0" i="0" u="none" strike="noStrike" cap="none" normalizeH="0" baseline="0" dirty="0" smtClean="0">
                <a:ln>
                  <a:noFill/>
                </a:ln>
                <a:effectLst/>
                <a:latin typeface="Calibri" panose="020F0502020204030204" pitchFamily="34" charset="0"/>
              </a:endParaRPr>
            </a:p>
          </p:txBody>
        </p:sp>
        <p:sp>
          <p:nvSpPr>
            <p:cNvPr id="41" name="Oval 40"/>
            <p:cNvSpPr/>
            <p:nvPr/>
          </p:nvSpPr>
          <p:spPr bwMode="auto">
            <a:xfrm rot="1349571">
              <a:off x="3258956" y="2227810"/>
              <a:ext cx="2232248" cy="1728192"/>
            </a:xfrm>
            <a:prstGeom prst="ellipse">
              <a:avLst/>
            </a:prstGeom>
            <a:solidFill>
              <a:schemeClr val="bg1"/>
            </a:solidFill>
            <a:ln w="15875" cap="flat" cmpd="sng" algn="ctr">
              <a:solidFill>
                <a:srgbClr val="779ECC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</a:pP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rgbClr val="779ECC"/>
                </a:solidFill>
                <a:effectLst/>
                <a:latin typeface="Calibri" panose="020F0502020204030204" pitchFamily="34" charset="0"/>
              </a:endParaRPr>
            </a:p>
          </p:txBody>
        </p:sp>
        <p:sp>
          <p:nvSpPr>
            <p:cNvPr id="42" name="Oval 41"/>
            <p:cNvSpPr/>
            <p:nvPr/>
          </p:nvSpPr>
          <p:spPr bwMode="auto">
            <a:xfrm>
              <a:off x="4793601" y="3855464"/>
              <a:ext cx="2232248" cy="1728192"/>
            </a:xfrm>
            <a:prstGeom prst="ellipse">
              <a:avLst/>
            </a:prstGeom>
            <a:solidFill>
              <a:schemeClr val="bg1"/>
            </a:solidFill>
            <a:ln w="15875" cap="flat" cmpd="sng" algn="ctr">
              <a:solidFill>
                <a:srgbClr val="6E97C9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</a:pPr>
              <a:endParaRPr kumimoji="0" lang="en-US" sz="1800" b="0" i="0" u="none" strike="noStrike" cap="none" normalizeH="0" baseline="0" dirty="0" smtClean="0">
                <a:ln>
                  <a:noFill/>
                </a:ln>
                <a:effectLst/>
                <a:latin typeface="Calibri" panose="020F0502020204030204" pitchFamily="34" charset="0"/>
              </a:endParaRPr>
            </a:p>
          </p:txBody>
        </p:sp>
        <p:pic>
          <p:nvPicPr>
            <p:cNvPr id="43" name="Picture 42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3415162" y="2870442"/>
              <a:ext cx="550000" cy="536667"/>
            </a:xfrm>
            <a:prstGeom prst="rect">
              <a:avLst/>
            </a:prstGeom>
          </p:spPr>
        </p:pic>
        <p:pic>
          <p:nvPicPr>
            <p:cNvPr id="45" name="Picture 44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6184194" y="3138776"/>
              <a:ext cx="550000" cy="536667"/>
            </a:xfrm>
            <a:prstGeom prst="rect">
              <a:avLst/>
            </a:prstGeom>
          </p:spPr>
        </p:pic>
        <p:pic>
          <p:nvPicPr>
            <p:cNvPr id="46" name="Picture 45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5241067" y="4876230"/>
              <a:ext cx="550000" cy="536667"/>
            </a:xfrm>
            <a:prstGeom prst="rect">
              <a:avLst/>
            </a:prstGeom>
          </p:spPr>
        </p:pic>
        <p:pic>
          <p:nvPicPr>
            <p:cNvPr id="47" name="Picture 46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5726822" y="4598004"/>
              <a:ext cx="576667" cy="510000"/>
            </a:xfrm>
            <a:prstGeom prst="rect">
              <a:avLst/>
            </a:prstGeom>
          </p:spPr>
        </p:pic>
        <p:pic>
          <p:nvPicPr>
            <p:cNvPr id="48" name="Picture 47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5620365" y="3899711"/>
              <a:ext cx="563333" cy="616667"/>
            </a:xfrm>
            <a:prstGeom prst="rect">
              <a:avLst/>
            </a:prstGeom>
          </p:spPr>
        </p:pic>
        <p:pic>
          <p:nvPicPr>
            <p:cNvPr id="50" name="Picture 49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4566320" y="2608709"/>
              <a:ext cx="563333" cy="616667"/>
            </a:xfrm>
            <a:prstGeom prst="rect">
              <a:avLst/>
            </a:prstGeom>
          </p:spPr>
        </p:pic>
        <p:sp>
          <p:nvSpPr>
            <p:cNvPr id="51" name="TextBox 50"/>
            <p:cNvSpPr txBox="1"/>
            <p:nvPr/>
          </p:nvSpPr>
          <p:spPr>
            <a:xfrm>
              <a:off x="4802587" y="1434397"/>
              <a:ext cx="1518413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i="1" dirty="0" smtClean="0">
                  <a:solidFill>
                    <a:srgbClr val="6E97C9"/>
                  </a:solidFill>
                  <a:latin typeface="Calibri" panose="020F0502020204030204" pitchFamily="34" charset="0"/>
                </a:rPr>
                <a:t>Acme</a:t>
              </a:r>
            </a:p>
            <a:p>
              <a:pPr algn="ctr"/>
              <a:r>
                <a:rPr lang="en-US" i="1" dirty="0" smtClean="0">
                  <a:solidFill>
                    <a:srgbClr val="6E97C9"/>
                  </a:solidFill>
                  <a:latin typeface="Calibri" panose="020F0502020204030204" pitchFamily="34" charset="0"/>
                </a:rPr>
                <a:t>Circle-of-Trust</a:t>
              </a:r>
              <a:endParaRPr lang="en-US" i="1" dirty="0">
                <a:solidFill>
                  <a:srgbClr val="6E97C9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52" name="TextBox 51"/>
            <p:cNvSpPr txBox="1"/>
            <p:nvPr/>
          </p:nvSpPr>
          <p:spPr>
            <a:xfrm>
              <a:off x="4672493" y="1886850"/>
              <a:ext cx="68824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en-US" i="1" dirty="0">
                <a:solidFill>
                  <a:srgbClr val="FF0000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6701863" y="2185680"/>
              <a:ext cx="122680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>
                  <a:solidFill>
                    <a:srgbClr val="002060"/>
                  </a:solidFill>
                  <a:latin typeface="Calibri" panose="020F0502020204030204" pitchFamily="34" charset="0"/>
                </a:rPr>
                <a:t>Sales</a:t>
              </a:r>
            </a:p>
            <a:p>
              <a:pPr algn="ctr"/>
              <a:r>
                <a:rPr lang="en-US" sz="1200" dirty="0" smtClean="0">
                  <a:solidFill>
                    <a:srgbClr val="002060"/>
                  </a:solidFill>
                  <a:latin typeface="Calibri" panose="020F0502020204030204" pitchFamily="34" charset="0"/>
                </a:rPr>
                <a:t>Tenant</a:t>
              </a:r>
              <a:endParaRPr lang="en-US" sz="1200" dirty="0">
                <a:solidFill>
                  <a:srgbClr val="002060"/>
                </a:solidFill>
                <a:latin typeface="Calibri" panose="020F0502020204030204" pitchFamily="34" charset="0"/>
              </a:endParaRPr>
            </a:p>
          </p:txBody>
        </p:sp>
        <p:pic>
          <p:nvPicPr>
            <p:cNvPr id="56" name="Picture 55"/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3857287" y="3173853"/>
              <a:ext cx="563333" cy="616667"/>
            </a:xfrm>
            <a:prstGeom prst="rect">
              <a:avLst/>
            </a:prstGeom>
          </p:spPr>
        </p:pic>
        <p:sp>
          <p:nvSpPr>
            <p:cNvPr id="57" name="TextBox 56"/>
            <p:cNvSpPr txBox="1"/>
            <p:nvPr/>
          </p:nvSpPr>
          <p:spPr>
            <a:xfrm>
              <a:off x="4177926" y="3250194"/>
              <a:ext cx="122680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>
                  <a:solidFill>
                    <a:srgbClr val="002060"/>
                  </a:solidFill>
                  <a:latin typeface="Calibri" panose="020F0502020204030204" pitchFamily="34" charset="0"/>
                </a:rPr>
                <a:t>Software Development</a:t>
              </a:r>
            </a:p>
            <a:p>
              <a:pPr algn="ctr"/>
              <a:r>
                <a:rPr lang="en-US" sz="1200" dirty="0" smtClean="0">
                  <a:solidFill>
                    <a:srgbClr val="002060"/>
                  </a:solidFill>
                  <a:latin typeface="Calibri" panose="020F0502020204030204" pitchFamily="34" charset="0"/>
                </a:rPr>
                <a:t>Tenant</a:t>
              </a:r>
              <a:endParaRPr lang="en-US" sz="1200" dirty="0">
                <a:solidFill>
                  <a:srgbClr val="002060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60" name="TextBox 59"/>
            <p:cNvSpPr txBox="1"/>
            <p:nvPr/>
          </p:nvSpPr>
          <p:spPr>
            <a:xfrm>
              <a:off x="4623028" y="4344541"/>
              <a:ext cx="122680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>
                  <a:solidFill>
                    <a:srgbClr val="002060"/>
                  </a:solidFill>
                  <a:latin typeface="Calibri" panose="020F0502020204030204" pitchFamily="34" charset="0"/>
                </a:rPr>
                <a:t>Finance</a:t>
              </a:r>
            </a:p>
            <a:p>
              <a:pPr algn="ctr"/>
              <a:r>
                <a:rPr lang="en-US" sz="1200" dirty="0" smtClean="0">
                  <a:solidFill>
                    <a:srgbClr val="002060"/>
                  </a:solidFill>
                  <a:latin typeface="Calibri" panose="020F0502020204030204" pitchFamily="34" charset="0"/>
                </a:rPr>
                <a:t>Tenant</a:t>
              </a:r>
              <a:endParaRPr lang="en-US" sz="1200" dirty="0">
                <a:solidFill>
                  <a:srgbClr val="002060"/>
                </a:solidFill>
                <a:latin typeface="Calibri" panose="020F0502020204030204" pitchFamily="34" charset="0"/>
              </a:endParaRPr>
            </a:p>
          </p:txBody>
        </p:sp>
        <p:pic>
          <p:nvPicPr>
            <p:cNvPr id="61" name="Picture 60"/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>
              <a:off x="6347112" y="4329191"/>
              <a:ext cx="556667" cy="570000"/>
            </a:xfrm>
            <a:prstGeom prst="rect">
              <a:avLst/>
            </a:prstGeom>
          </p:spPr>
        </p:pic>
        <p:pic>
          <p:nvPicPr>
            <p:cNvPr id="58" name="Picture 57"/>
            <p:cNvPicPr>
              <a:picLocks noChangeAspect="1"/>
            </p:cNvPicPr>
            <p:nvPr/>
          </p:nvPicPr>
          <p:blipFill>
            <a:blip r:embed="rId9"/>
            <a:stretch>
              <a:fillRect/>
            </a:stretch>
          </p:blipFill>
          <p:spPr>
            <a:xfrm>
              <a:off x="6586266" y="2612910"/>
              <a:ext cx="576667" cy="603334"/>
            </a:xfrm>
            <a:prstGeom prst="rect">
              <a:avLst/>
            </a:prstGeom>
          </p:spPr>
        </p:pic>
        <p:pic>
          <p:nvPicPr>
            <p:cNvPr id="44" name="Picture 43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6960464" y="3183177"/>
              <a:ext cx="550000" cy="536667"/>
            </a:xfrm>
            <a:prstGeom prst="rect">
              <a:avLst/>
            </a:prstGeom>
          </p:spPr>
        </p:pic>
        <p:pic>
          <p:nvPicPr>
            <p:cNvPr id="59" name="Picture 58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7389203" y="2661819"/>
              <a:ext cx="563333" cy="616667"/>
            </a:xfrm>
            <a:prstGeom prst="rect">
              <a:avLst/>
            </a:prstGeom>
          </p:spPr>
        </p:pic>
        <p:pic>
          <p:nvPicPr>
            <p:cNvPr id="49" name="Picture 48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3911110" y="2341991"/>
              <a:ext cx="563333" cy="616667"/>
            </a:xfrm>
            <a:prstGeom prst="rect">
              <a:avLst/>
            </a:prstGeom>
          </p:spPr>
        </p:pic>
      </p:grp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55681" y="6262921"/>
            <a:ext cx="2128320" cy="470880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defTabSz="414726" fontAlgn="base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tabLst>
                <a:tab pos="656650" algn="l"/>
                <a:tab pos="1313299" algn="l"/>
                <a:tab pos="1969949" algn="l"/>
              </a:tabLst>
              <a:defRPr/>
            </a:pPr>
            <a:endParaRPr lang="en-GB" sz="1270" dirty="0">
              <a:solidFill>
                <a:srgbClr val="000000"/>
              </a:solidFill>
              <a:latin typeface="Calibri" panose="020F0502020204030204" pitchFamily="34" charset="0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6554881" y="6247081"/>
            <a:ext cx="2128320" cy="470880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 defTabSz="414726" fontAlgn="base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tabLst>
                <a:tab pos="656650" algn="l"/>
                <a:tab pos="1313299" algn="l"/>
                <a:tab pos="1969949" algn="l"/>
              </a:tabLst>
              <a:defRPr/>
            </a:pPr>
            <a:fld id="{C55B82BF-3B5A-457C-B93A-3BCFAEB56B4A}" type="slidenum">
              <a:rPr lang="en-GB" sz="1270">
                <a:solidFill>
                  <a:srgbClr val="000000"/>
                </a:solidFill>
                <a:latin typeface="Calibri" panose="020F0502020204030204" pitchFamily="34" charset="0"/>
                <a:ea typeface="ＭＳ Ｐゴシック" charset="-128"/>
              </a:rPr>
              <a:pPr algn="r" defTabSz="414726" fontAlgn="base">
                <a:lnSpc>
                  <a:spcPct val="101000"/>
                </a:lnSpc>
                <a:spcBef>
                  <a:spcPct val="0"/>
                </a:spcBef>
                <a:spcAft>
                  <a:spcPct val="0"/>
                </a:spcAft>
                <a:tabLst>
                  <a:tab pos="656650" algn="l"/>
                  <a:tab pos="1313299" algn="l"/>
                  <a:tab pos="1969949" algn="l"/>
                </a:tabLst>
                <a:defRPr/>
              </a:pPr>
              <a:t>3</a:t>
            </a:fld>
            <a:endParaRPr lang="en-GB" sz="1270" dirty="0">
              <a:solidFill>
                <a:srgbClr val="000000"/>
              </a:solidFill>
              <a:latin typeface="Calibri" panose="020F0502020204030204" pitchFamily="34" charset="0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291042" y="6262921"/>
            <a:ext cx="3902543" cy="315599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defTabSz="414726" fontAlgn="base">
              <a:spcBef>
                <a:spcPct val="0"/>
              </a:spcBef>
              <a:spcAft>
                <a:spcPct val="0"/>
              </a:spcAft>
            </a:pPr>
            <a:r>
              <a:rPr lang="en-US" sz="1451" i="1" dirty="0">
                <a:solidFill>
                  <a:srgbClr val="000000"/>
                </a:solidFill>
                <a:latin typeface="Calibri" panose="020F0502020204030204" pitchFamily="34" charset="0"/>
                <a:ea typeface="ＭＳ Ｐゴシック" pitchFamily="34" charset="-128"/>
              </a:rPr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1995841" y="361"/>
            <a:ext cx="5335200" cy="62064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defTabSz="414726" eaLnBrk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903" b="1" dirty="0">
                <a:solidFill>
                  <a:srgbClr val="002060"/>
                </a:solidFill>
                <a:latin typeface="Calibri" panose="020F0502020204030204" pitchFamily="34" charset="0"/>
                <a:ea typeface="ＭＳ Ｐゴシック" pitchFamily="34" charset="-128"/>
              </a:rPr>
              <a:t>Why </a:t>
            </a:r>
            <a:r>
              <a:rPr lang="en-US" sz="2903" b="1" dirty="0" smtClean="0">
                <a:solidFill>
                  <a:srgbClr val="002060"/>
                </a:solidFill>
                <a:latin typeface="Calibri" panose="020F0502020204030204" pitchFamily="34" charset="0"/>
                <a:ea typeface="ＭＳ Ｐゴシック" pitchFamily="34" charset="-128"/>
              </a:rPr>
              <a:t>Circle-of-Trust in Cloud?</a:t>
            </a:r>
            <a:endParaRPr lang="en-US" sz="2903" b="1" kern="0" dirty="0">
              <a:solidFill>
                <a:srgbClr val="002060"/>
              </a:solidFill>
              <a:latin typeface="Calibri" panose="020F0502020204030204" pitchFamily="34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31" name="Content Placeholder 2"/>
          <p:cNvSpPr txBox="1">
            <a:spLocks/>
          </p:cNvSpPr>
          <p:nvPr/>
        </p:nvSpPr>
        <p:spPr bwMode="auto">
          <a:xfrm>
            <a:off x="496545" y="1014922"/>
            <a:ext cx="4549560" cy="7049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0" tIns="45716" rIns="91430" bIns="45716" numCol="1" anchor="t" anchorCtr="0" compatLnSpc="1">
            <a:prstTxWarp prst="textNoShape">
              <a:avLst/>
            </a:prstTxWarp>
            <a:normAutofit/>
          </a:bodyPr>
          <a:lstStyle>
            <a:lvl1pPr marL="311013" indent="-311013" algn="l" rtl="0" eaLnBrk="1" fontAlgn="base" hangingPunct="1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Ø"/>
              <a:defRPr sz="2903" kern="1200">
                <a:solidFill>
                  <a:schemeClr val="tx1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673860" indent="-259178" algn="l" rtl="0" eaLnBrk="1" fontAlgn="base" hangingPunct="1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540" kern="1200">
                <a:solidFill>
                  <a:schemeClr val="tx2"/>
                </a:solidFill>
                <a:latin typeface="+mn-lt"/>
                <a:ea typeface="ＭＳ Ｐゴシック" charset="-128"/>
                <a:cs typeface="+mn-cs"/>
              </a:defRPr>
            </a:lvl2pPr>
            <a:lvl3pPr marL="1036707" indent="-207341" algn="l" rtl="0" eaLnBrk="1" fontAlgn="base" hangingPunct="1">
              <a:spcBef>
                <a:spcPct val="20000"/>
              </a:spcBef>
              <a:spcAft>
                <a:spcPct val="0"/>
              </a:spcAft>
              <a:buFont typeface="Courier New" pitchFamily="49" charset="0"/>
              <a:buChar char="o"/>
              <a:defRPr sz="2177" kern="1200">
                <a:solidFill>
                  <a:schemeClr val="accent1"/>
                </a:solidFill>
                <a:latin typeface="+mn-lt"/>
                <a:ea typeface="ＭＳ Ｐゴシック" charset="-128"/>
                <a:cs typeface="+mn-cs"/>
              </a:defRPr>
            </a:lvl3pPr>
            <a:lvl4pPr marL="1451391" indent="-207341" algn="l" rtl="0" eaLnBrk="1" fontAlgn="base" hangingPunct="1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§"/>
              <a:defRPr sz="1814" kern="1200">
                <a:solidFill>
                  <a:schemeClr val="accent4"/>
                </a:solidFill>
                <a:latin typeface="+mn-lt"/>
                <a:ea typeface="ＭＳ Ｐゴシック" charset="-128"/>
                <a:cs typeface="+mn-cs"/>
              </a:defRPr>
            </a:lvl4pPr>
            <a:lvl5pPr marL="1866074" indent="-207341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814" kern="1200">
                <a:solidFill>
                  <a:schemeClr val="accent6">
                    <a:lumMod val="75000"/>
                  </a:schemeClr>
                </a:solidFill>
                <a:latin typeface="+mn-lt"/>
                <a:ea typeface="ＭＳ Ｐゴシック" charset="-128"/>
                <a:cs typeface="+mn-cs"/>
              </a:defRPr>
            </a:lvl5pPr>
            <a:lvl6pPr marL="2280758" indent="-207341" algn="l" defTabSz="82936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1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695440" indent="-207341" algn="l" defTabSz="82936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1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10124" indent="-207341" algn="l" defTabSz="82936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1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524806" indent="-207341" algn="l" defTabSz="82936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1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94735" indent="-342900"/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  <a:latin typeface="Calibri" panose="020F0502020204030204" pitchFamily="34" charset="0"/>
                <a:cs typeface="+mn-cs"/>
              </a:rPr>
              <a:t>A circle of </a:t>
            </a:r>
            <a:r>
              <a:rPr lang="en-US" sz="1800" dirty="0" smtClean="0">
                <a:solidFill>
                  <a:srgbClr val="0033CC"/>
                </a:solidFill>
                <a:latin typeface="Calibri" panose="020F0502020204030204" pitchFamily="34" charset="0"/>
                <a:cs typeface="+mn-cs"/>
              </a:rPr>
              <a:t>Acme 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  <a:latin typeface="Calibri" panose="020F0502020204030204" pitchFamily="34" charset="0"/>
                <a:cs typeface="+mn-cs"/>
              </a:rPr>
              <a:t>tenants</a:t>
            </a:r>
            <a:endParaRPr kumimoji="0" lang="en-US" altLang="zh-CN" sz="1800" b="0" i="0" u="none" strike="noStrike" kern="1200" cap="none" spc="0" normalizeH="0" baseline="0" noProof="0" dirty="0" smtClean="0">
              <a:ln>
                <a:noFill/>
              </a:ln>
              <a:solidFill>
                <a:srgbClr val="0033CC"/>
              </a:solidFill>
              <a:effectLst/>
              <a:uLnTx/>
              <a:uFillTx/>
              <a:latin typeface="Calibri" panose="020F0502020204030204" pitchFamily="34" charset="0"/>
              <a:cs typeface="+mn-cs"/>
            </a:endParaRPr>
          </a:p>
        </p:txBody>
      </p:sp>
      <p:sp>
        <p:nvSpPr>
          <p:cNvPr id="33" name="Date Placeholder 3"/>
          <p:cNvSpPr txBox="1">
            <a:spLocks noGrp="1"/>
          </p:cNvSpPr>
          <p:nvPr/>
        </p:nvSpPr>
        <p:spPr bwMode="auto">
          <a:xfrm>
            <a:off x="500235" y="6262921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200" dirty="0">
                <a:solidFill>
                  <a:srgbClr val="000000"/>
                </a:solidFill>
                <a:latin typeface="Calibri" panose="020F0502020204030204" pitchFamily="34" charset="0"/>
                <a:ea typeface="ＭＳ Ｐゴシック" charset="-128"/>
              </a:rPr>
              <a:t>© Ravi  Sandhu</a:t>
            </a:r>
            <a:endParaRPr lang="en-GB" sz="1200" dirty="0">
              <a:solidFill>
                <a:srgbClr val="000000"/>
              </a:solidFill>
              <a:latin typeface="Calibri" panose="020F0502020204030204" pitchFamily="34" charset="0"/>
              <a:ea typeface="ＭＳ Ｐゴシック" charset="-128"/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5460518" y="1166429"/>
            <a:ext cx="321139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Calibri" panose="020F0502020204030204" pitchFamily="34" charset="0"/>
              </a:rPr>
              <a:t>Public Cloud Service Provider</a:t>
            </a:r>
            <a:endParaRPr lang="en-US" sz="2000" dirty="0">
              <a:latin typeface="Calibri" panose="020F0502020204030204" pitchFamily="34" charset="0"/>
            </a:endParaRPr>
          </a:p>
        </p:txBody>
      </p:sp>
      <p:sp>
        <p:nvSpPr>
          <p:cNvPr id="18" name="Freeform 17"/>
          <p:cNvSpPr/>
          <p:nvPr/>
        </p:nvSpPr>
        <p:spPr bwMode="auto">
          <a:xfrm>
            <a:off x="6993653" y="4004268"/>
            <a:ext cx="200967" cy="477297"/>
          </a:xfrm>
          <a:custGeom>
            <a:avLst/>
            <a:gdLst>
              <a:gd name="connsiteX0" fmla="*/ 200967 w 200967"/>
              <a:gd name="connsiteY0" fmla="*/ 0 h 477297"/>
              <a:gd name="connsiteX1" fmla="*/ 130628 w 200967"/>
              <a:gd name="connsiteY1" fmla="*/ 246185 h 477297"/>
              <a:gd name="connsiteX2" fmla="*/ 0 w 200967"/>
              <a:gd name="connsiteY2" fmla="*/ 477297 h 4772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00967" h="477297">
                <a:moveTo>
                  <a:pt x="200967" y="0"/>
                </a:moveTo>
                <a:cubicBezTo>
                  <a:pt x="182545" y="83317"/>
                  <a:pt x="164123" y="166635"/>
                  <a:pt x="130628" y="246185"/>
                </a:cubicBezTo>
                <a:cubicBezTo>
                  <a:pt x="97133" y="325735"/>
                  <a:pt x="48566" y="401516"/>
                  <a:pt x="0" y="477297"/>
                </a:cubicBezTo>
              </a:path>
            </a:pathLst>
          </a:custGeom>
          <a:noFill/>
          <a:ln w="31750" cap="flat" cmpd="sng" algn="ctr">
            <a:solidFill>
              <a:srgbClr val="FF950E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effectLst/>
              <a:latin typeface="Arial" charset="0"/>
            </a:endParaRPr>
          </a:p>
        </p:txBody>
      </p:sp>
      <p:sp>
        <p:nvSpPr>
          <p:cNvPr id="63" name="Freeform 62"/>
          <p:cNvSpPr/>
          <p:nvPr/>
        </p:nvSpPr>
        <p:spPr bwMode="auto">
          <a:xfrm>
            <a:off x="4878475" y="2260151"/>
            <a:ext cx="1632857" cy="226816"/>
          </a:xfrm>
          <a:custGeom>
            <a:avLst/>
            <a:gdLst>
              <a:gd name="connsiteX0" fmla="*/ 0 w 1632857"/>
              <a:gd name="connsiteY0" fmla="*/ 206719 h 226816"/>
              <a:gd name="connsiteX1" fmla="*/ 316523 w 1632857"/>
              <a:gd name="connsiteY1" fmla="*/ 71067 h 226816"/>
              <a:gd name="connsiteX2" fmla="*/ 788795 w 1632857"/>
              <a:gd name="connsiteY2" fmla="*/ 728 h 226816"/>
              <a:gd name="connsiteX3" fmla="*/ 1165609 w 1632857"/>
              <a:gd name="connsiteY3" fmla="*/ 40922 h 226816"/>
              <a:gd name="connsiteX4" fmla="*/ 1477107 w 1632857"/>
              <a:gd name="connsiteY4" fmla="*/ 141405 h 226816"/>
              <a:gd name="connsiteX5" fmla="*/ 1632857 w 1632857"/>
              <a:gd name="connsiteY5" fmla="*/ 226816 h 2268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632857" h="226816">
                <a:moveTo>
                  <a:pt x="0" y="206719"/>
                </a:moveTo>
                <a:cubicBezTo>
                  <a:pt x="92528" y="156059"/>
                  <a:pt x="185057" y="105399"/>
                  <a:pt x="316523" y="71067"/>
                </a:cubicBezTo>
                <a:cubicBezTo>
                  <a:pt x="447989" y="36735"/>
                  <a:pt x="647281" y="5752"/>
                  <a:pt x="788795" y="728"/>
                </a:cubicBezTo>
                <a:cubicBezTo>
                  <a:pt x="930309" y="-4296"/>
                  <a:pt x="1050890" y="17476"/>
                  <a:pt x="1165609" y="40922"/>
                </a:cubicBezTo>
                <a:cubicBezTo>
                  <a:pt x="1280328" y="64368"/>
                  <a:pt x="1399232" y="110423"/>
                  <a:pt x="1477107" y="141405"/>
                </a:cubicBezTo>
                <a:cubicBezTo>
                  <a:pt x="1554982" y="172387"/>
                  <a:pt x="1593919" y="199601"/>
                  <a:pt x="1632857" y="226816"/>
                </a:cubicBezTo>
              </a:path>
            </a:pathLst>
          </a:custGeom>
          <a:noFill/>
          <a:ln w="31750" cap="flat" cmpd="sng" algn="ctr">
            <a:solidFill>
              <a:srgbClr val="FF950E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effectLst/>
              <a:latin typeface="Arial" charset="0"/>
            </a:endParaRPr>
          </a:p>
        </p:txBody>
      </p:sp>
      <p:sp>
        <p:nvSpPr>
          <p:cNvPr id="11264" name="Freeform 11263"/>
          <p:cNvSpPr/>
          <p:nvPr/>
        </p:nvSpPr>
        <p:spPr bwMode="auto">
          <a:xfrm>
            <a:off x="4175090" y="4044462"/>
            <a:ext cx="683288" cy="899327"/>
          </a:xfrm>
          <a:custGeom>
            <a:avLst/>
            <a:gdLst>
              <a:gd name="connsiteX0" fmla="*/ 0 w 683288"/>
              <a:gd name="connsiteY0" fmla="*/ 0 h 899327"/>
              <a:gd name="connsiteX1" fmla="*/ 110532 w 683288"/>
              <a:gd name="connsiteY1" fmla="*/ 291402 h 899327"/>
              <a:gd name="connsiteX2" fmla="*/ 276330 w 683288"/>
              <a:gd name="connsiteY2" fmla="*/ 542611 h 899327"/>
              <a:gd name="connsiteX3" fmla="*/ 512466 w 683288"/>
              <a:gd name="connsiteY3" fmla="*/ 778747 h 899327"/>
              <a:gd name="connsiteX4" fmla="*/ 683288 w 683288"/>
              <a:gd name="connsiteY4" fmla="*/ 899327 h 8993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3288" h="899327">
                <a:moveTo>
                  <a:pt x="0" y="0"/>
                </a:moveTo>
                <a:cubicBezTo>
                  <a:pt x="32238" y="100483"/>
                  <a:pt x="64477" y="200967"/>
                  <a:pt x="110532" y="291402"/>
                </a:cubicBezTo>
                <a:cubicBezTo>
                  <a:pt x="156587" y="381837"/>
                  <a:pt x="209341" y="461387"/>
                  <a:pt x="276330" y="542611"/>
                </a:cubicBezTo>
                <a:cubicBezTo>
                  <a:pt x="343319" y="623835"/>
                  <a:pt x="444640" y="719294"/>
                  <a:pt x="512466" y="778747"/>
                </a:cubicBezTo>
                <a:cubicBezTo>
                  <a:pt x="580292" y="838200"/>
                  <a:pt x="631790" y="868763"/>
                  <a:pt x="683288" y="899327"/>
                </a:cubicBezTo>
              </a:path>
            </a:pathLst>
          </a:custGeom>
          <a:noFill/>
          <a:ln w="31750" cap="flat" cmpd="sng" algn="ctr">
            <a:solidFill>
              <a:srgbClr val="FF950E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effectLst/>
              <a:latin typeface="Arial" charset="0"/>
            </a:endParaRPr>
          </a:p>
        </p:txBody>
      </p:sp>
      <p:cxnSp>
        <p:nvCxnSpPr>
          <p:cNvPr id="11266" name="Straight Arrow Connector 11265"/>
          <p:cNvCxnSpPr/>
          <p:nvPr/>
        </p:nvCxnSpPr>
        <p:spPr bwMode="auto">
          <a:xfrm flipV="1">
            <a:off x="5072406" y="2325733"/>
            <a:ext cx="129393" cy="42344"/>
          </a:xfrm>
          <a:prstGeom prst="straightConnector1">
            <a:avLst/>
          </a:prstGeom>
          <a:solidFill>
            <a:srgbClr val="00B8FF"/>
          </a:solidFill>
          <a:ln w="25400" cap="flat" cmpd="sng" algn="ctr">
            <a:solidFill>
              <a:srgbClr val="FF950E"/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cxnSp>
        <p:nvCxnSpPr>
          <p:cNvPr id="73" name="Straight Arrow Connector 72"/>
          <p:cNvCxnSpPr/>
          <p:nvPr/>
        </p:nvCxnSpPr>
        <p:spPr bwMode="auto">
          <a:xfrm>
            <a:off x="5694903" y="2260151"/>
            <a:ext cx="97762" cy="0"/>
          </a:xfrm>
          <a:prstGeom prst="straightConnector1">
            <a:avLst/>
          </a:prstGeom>
          <a:solidFill>
            <a:srgbClr val="00B8FF"/>
          </a:solidFill>
          <a:ln w="25400" cap="flat" cmpd="sng" algn="ctr">
            <a:solidFill>
              <a:srgbClr val="FF950E"/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cxnSp>
        <p:nvCxnSpPr>
          <p:cNvPr id="76" name="Straight Arrow Connector 75"/>
          <p:cNvCxnSpPr>
            <a:endCxn id="63" idx="4"/>
          </p:cNvCxnSpPr>
          <p:nvPr/>
        </p:nvCxnSpPr>
        <p:spPr bwMode="auto">
          <a:xfrm>
            <a:off x="6239489" y="2356889"/>
            <a:ext cx="116093" cy="44667"/>
          </a:xfrm>
          <a:prstGeom prst="straightConnector1">
            <a:avLst/>
          </a:prstGeom>
          <a:solidFill>
            <a:srgbClr val="00B8FF"/>
          </a:solidFill>
          <a:ln w="25400" cap="flat" cmpd="sng" algn="ctr">
            <a:solidFill>
              <a:srgbClr val="FF950E"/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cxnSp>
        <p:nvCxnSpPr>
          <p:cNvPr id="79" name="Straight Arrow Connector 78"/>
          <p:cNvCxnSpPr/>
          <p:nvPr/>
        </p:nvCxnSpPr>
        <p:spPr bwMode="auto">
          <a:xfrm flipH="1" flipV="1">
            <a:off x="4632374" y="4759646"/>
            <a:ext cx="72258" cy="80573"/>
          </a:xfrm>
          <a:prstGeom prst="straightConnector1">
            <a:avLst/>
          </a:prstGeom>
          <a:solidFill>
            <a:srgbClr val="00B8FF"/>
          </a:solidFill>
          <a:ln w="25400" cap="flat" cmpd="sng" algn="ctr">
            <a:solidFill>
              <a:srgbClr val="FF950E"/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cxnSp>
        <p:nvCxnSpPr>
          <p:cNvPr id="83" name="Straight Arrow Connector 82"/>
          <p:cNvCxnSpPr>
            <a:endCxn id="11264" idx="1"/>
          </p:cNvCxnSpPr>
          <p:nvPr/>
        </p:nvCxnSpPr>
        <p:spPr bwMode="auto">
          <a:xfrm flipH="1" flipV="1">
            <a:off x="4285622" y="4335864"/>
            <a:ext cx="90555" cy="158262"/>
          </a:xfrm>
          <a:prstGeom prst="straightConnector1">
            <a:avLst/>
          </a:prstGeom>
          <a:solidFill>
            <a:srgbClr val="00B8FF"/>
          </a:solidFill>
          <a:ln w="25400" cap="flat" cmpd="sng" algn="ctr">
            <a:solidFill>
              <a:srgbClr val="FF950E"/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cxnSp>
        <p:nvCxnSpPr>
          <p:cNvPr id="86" name="Straight Arrow Connector 85"/>
          <p:cNvCxnSpPr/>
          <p:nvPr/>
        </p:nvCxnSpPr>
        <p:spPr bwMode="auto">
          <a:xfrm flipH="1">
            <a:off x="7104949" y="4195838"/>
            <a:ext cx="48204" cy="108848"/>
          </a:xfrm>
          <a:prstGeom prst="straightConnector1">
            <a:avLst/>
          </a:prstGeom>
          <a:solidFill>
            <a:srgbClr val="00B8FF"/>
          </a:solidFill>
          <a:ln w="25400" cap="flat" cmpd="sng" algn="ctr">
            <a:solidFill>
              <a:srgbClr val="FF950E"/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</p:spTree>
    <p:extLst>
      <p:ext uri="{BB962C8B-B14F-4D97-AF65-F5344CB8AC3E}">
        <p14:creationId xmlns:p14="http://schemas.microsoft.com/office/powerpoint/2010/main" val="534988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55681" y="6262921"/>
            <a:ext cx="2128320" cy="470880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tabLst>
                <a:tab pos="656650" algn="l"/>
                <a:tab pos="1313299" algn="l"/>
                <a:tab pos="1969949" algn="l"/>
              </a:tabLst>
              <a:defRPr/>
            </a:pPr>
            <a:endParaRPr lang="en-GB" sz="1270" dirty="0">
              <a:solidFill>
                <a:srgbClr val="000000"/>
              </a:solidFill>
              <a:latin typeface="Calibri" panose="020F0502020204030204" pitchFamily="34" charset="0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6554881" y="6247081"/>
            <a:ext cx="2128320" cy="470880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tabLst>
                <a:tab pos="656650" algn="l"/>
                <a:tab pos="1313299" algn="l"/>
                <a:tab pos="1969949" algn="l"/>
              </a:tabLst>
              <a:defRPr/>
            </a:pPr>
            <a:fld id="{C55B82BF-3B5A-457C-B93A-3BCFAEB56B4A}" type="slidenum">
              <a:rPr lang="en-GB" sz="1270">
                <a:solidFill>
                  <a:srgbClr val="000000"/>
                </a:solidFill>
                <a:latin typeface="Calibri" panose="020F0502020204030204" pitchFamily="34" charset="0"/>
                <a:ea typeface="ＭＳ Ｐゴシック" charset="-128"/>
              </a:rPr>
              <a:pPr algn="r">
                <a:lnSpc>
                  <a:spcPct val="101000"/>
                </a:lnSpc>
                <a:tabLst>
                  <a:tab pos="656650" algn="l"/>
                  <a:tab pos="1313299" algn="l"/>
                  <a:tab pos="1969949" algn="l"/>
                </a:tabLst>
                <a:defRPr/>
              </a:pPr>
              <a:t>4</a:t>
            </a:fld>
            <a:endParaRPr lang="en-GB" sz="1270" dirty="0">
              <a:solidFill>
                <a:srgbClr val="000000"/>
              </a:solidFill>
              <a:latin typeface="Calibri" panose="020F0502020204030204" pitchFamily="34" charset="0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291042" y="6262921"/>
            <a:ext cx="3902543" cy="315599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51" i="1" dirty="0">
                <a:latin typeface="Calibri" panose="020F0502020204030204" pitchFamily="34" charset="0"/>
              </a:rPr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1995841" y="361"/>
            <a:ext cx="5335200" cy="62064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2903" b="1" dirty="0" smtClean="0">
                <a:solidFill>
                  <a:srgbClr val="002060"/>
                </a:solidFill>
                <a:latin typeface="Calibri" panose="020F0502020204030204" pitchFamily="34" charset="0"/>
              </a:rPr>
              <a:t>Peer-to-Peer vs Circle-of-Trust</a:t>
            </a:r>
            <a:endParaRPr lang="en-US" sz="2903" b="1" kern="0" dirty="0">
              <a:solidFill>
                <a:srgbClr val="002060"/>
              </a:solidFill>
              <a:latin typeface="Calibri" panose="020F0502020204030204" pitchFamily="34" charset="0"/>
              <a:ea typeface="ＭＳ Ｐゴシック" charset="-128"/>
              <a:cs typeface="ＭＳ Ｐゴシック" charset="-128"/>
            </a:endParaRPr>
          </a:p>
        </p:txBody>
      </p:sp>
      <p:grpSp>
        <p:nvGrpSpPr>
          <p:cNvPr id="15" name="Group 14"/>
          <p:cNvGrpSpPr/>
          <p:nvPr/>
        </p:nvGrpSpPr>
        <p:grpSpPr>
          <a:xfrm>
            <a:off x="815144" y="1652906"/>
            <a:ext cx="3086100" cy="523875"/>
            <a:chOff x="3514725" y="2057400"/>
            <a:chExt cx="3086100" cy="523875"/>
          </a:xfrm>
        </p:grpSpPr>
        <p:sp>
          <p:nvSpPr>
            <p:cNvPr id="21" name="Rounded Rectangle 20"/>
            <p:cNvSpPr/>
            <p:nvPr/>
          </p:nvSpPr>
          <p:spPr bwMode="auto">
            <a:xfrm>
              <a:off x="5572125" y="2057400"/>
              <a:ext cx="1028700" cy="523875"/>
            </a:xfrm>
            <a:prstGeom prst="roundRect">
              <a:avLst/>
            </a:prstGeom>
            <a:solidFill>
              <a:schemeClr val="bg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9144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effectLst/>
                  <a:latin typeface="Times" panose="02020603050405020304" pitchFamily="18" charset="0"/>
                  <a:cs typeface="Times" panose="02020603050405020304" pitchFamily="18" charset="0"/>
                </a:rPr>
                <a:t>Tenant B</a:t>
              </a:r>
            </a:p>
          </p:txBody>
        </p:sp>
        <p:sp>
          <p:nvSpPr>
            <p:cNvPr id="22" name="Rounded Rectangle 21"/>
            <p:cNvSpPr/>
            <p:nvPr/>
          </p:nvSpPr>
          <p:spPr bwMode="auto">
            <a:xfrm>
              <a:off x="3514725" y="2057400"/>
              <a:ext cx="1028700" cy="523875"/>
            </a:xfrm>
            <a:prstGeom prst="roundRect">
              <a:avLst/>
            </a:prstGeom>
            <a:solidFill>
              <a:schemeClr val="bg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9144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effectLst/>
                  <a:latin typeface="Times" panose="02020603050405020304" pitchFamily="18" charset="0"/>
                  <a:cs typeface="Times" panose="02020603050405020304" pitchFamily="18" charset="0"/>
                </a:rPr>
                <a:t>Tenant A</a:t>
              </a:r>
            </a:p>
          </p:txBody>
        </p:sp>
        <p:cxnSp>
          <p:nvCxnSpPr>
            <p:cNvPr id="23" name="Straight Connector 22"/>
            <p:cNvCxnSpPr>
              <a:stCxn id="22" idx="3"/>
              <a:endCxn id="21" idx="1"/>
            </p:cNvCxnSpPr>
            <p:nvPr/>
          </p:nvCxnSpPr>
          <p:spPr bwMode="auto">
            <a:xfrm>
              <a:off x="4543425" y="2319338"/>
              <a:ext cx="1028700" cy="0"/>
            </a:xfrm>
            <a:prstGeom prst="line">
              <a:avLst/>
            </a:prstGeom>
            <a:solidFill>
              <a:srgbClr val="00B8FF"/>
            </a:solidFill>
            <a:ln w="15875" cap="flat" cmpd="sng" algn="ctr">
              <a:solidFill>
                <a:schemeClr val="tx1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2" name="Group 1"/>
          <p:cNvGrpSpPr/>
          <p:nvPr/>
        </p:nvGrpSpPr>
        <p:grpSpPr>
          <a:xfrm>
            <a:off x="705130" y="2965230"/>
            <a:ext cx="3391852" cy="2509836"/>
            <a:chOff x="5291349" y="3235286"/>
            <a:chExt cx="3391852" cy="2509836"/>
          </a:xfrm>
        </p:grpSpPr>
        <p:sp>
          <p:nvSpPr>
            <p:cNvPr id="24" name="Oval 23"/>
            <p:cNvSpPr/>
            <p:nvPr/>
          </p:nvSpPr>
          <p:spPr bwMode="auto">
            <a:xfrm>
              <a:off x="5938573" y="3491514"/>
              <a:ext cx="2011680" cy="2011680"/>
            </a:xfrm>
            <a:prstGeom prst="ellipse">
              <a:avLst/>
            </a:prstGeom>
            <a:solidFill>
              <a:schemeClr val="bg1"/>
            </a:solidFill>
            <a:ln w="15875" cap="flat" cmpd="sng" algn="ctr">
              <a:solidFill>
                <a:schemeClr val="tx1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</a:pPr>
              <a:endParaRPr kumimoji="0" lang="en-US" sz="18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endParaRPr>
            </a:p>
          </p:txBody>
        </p:sp>
        <p:sp>
          <p:nvSpPr>
            <p:cNvPr id="25" name="Rounded Rectangle 24"/>
            <p:cNvSpPr/>
            <p:nvPr/>
          </p:nvSpPr>
          <p:spPr bwMode="auto">
            <a:xfrm>
              <a:off x="7187777" y="3235286"/>
              <a:ext cx="1028700" cy="523875"/>
            </a:xfrm>
            <a:prstGeom prst="roundRect">
              <a:avLst/>
            </a:prstGeom>
            <a:solidFill>
              <a:schemeClr val="bg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9144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 hangingPunct="0">
                <a:buClr>
                  <a:srgbClr val="000000"/>
                </a:buClr>
                <a:buSzPct val="45000"/>
              </a:pPr>
              <a:r>
                <a:rPr lang="en-US" sz="1600" dirty="0">
                  <a:latin typeface="Times" panose="02020603050405020304" pitchFamily="18" charset="0"/>
                  <a:cs typeface="Times" panose="02020603050405020304" pitchFamily="18" charset="0"/>
                </a:rPr>
                <a:t>Tenant </a:t>
              </a: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effectLst/>
                  <a:latin typeface="Times" panose="02020603050405020304" pitchFamily="18" charset="0"/>
                  <a:cs typeface="Times" panose="02020603050405020304" pitchFamily="18" charset="0"/>
                </a:rPr>
                <a:t>B</a:t>
              </a:r>
            </a:p>
          </p:txBody>
        </p:sp>
        <p:sp>
          <p:nvSpPr>
            <p:cNvPr id="26" name="Rounded Rectangle 25"/>
            <p:cNvSpPr/>
            <p:nvPr/>
          </p:nvSpPr>
          <p:spPr bwMode="auto">
            <a:xfrm>
              <a:off x="5681874" y="3235286"/>
              <a:ext cx="1028700" cy="523875"/>
            </a:xfrm>
            <a:prstGeom prst="roundRect">
              <a:avLst/>
            </a:prstGeom>
            <a:solidFill>
              <a:schemeClr val="bg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9144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 hangingPunct="0">
                <a:buClr>
                  <a:srgbClr val="000000"/>
                </a:buClr>
                <a:buSzPct val="45000"/>
              </a:pPr>
              <a:r>
                <a:rPr lang="en-US" sz="1600" dirty="0">
                  <a:latin typeface="Times" panose="02020603050405020304" pitchFamily="18" charset="0"/>
                  <a:cs typeface="Times" panose="02020603050405020304" pitchFamily="18" charset="0"/>
                </a:rPr>
                <a:t>Tenant </a:t>
              </a: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effectLst/>
                  <a:latin typeface="Times" panose="02020603050405020304" pitchFamily="18" charset="0"/>
                  <a:cs typeface="Times" panose="02020603050405020304" pitchFamily="18" charset="0"/>
                </a:rPr>
                <a:t>A</a:t>
              </a:r>
            </a:p>
          </p:txBody>
        </p:sp>
        <p:sp>
          <p:nvSpPr>
            <p:cNvPr id="27" name="Rounded Rectangle 26"/>
            <p:cNvSpPr/>
            <p:nvPr/>
          </p:nvSpPr>
          <p:spPr bwMode="auto">
            <a:xfrm>
              <a:off x="7187300" y="5216490"/>
              <a:ext cx="1028700" cy="523875"/>
            </a:xfrm>
            <a:prstGeom prst="roundRect">
              <a:avLst/>
            </a:prstGeom>
            <a:solidFill>
              <a:schemeClr val="bg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9144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 hangingPunct="0">
                <a:buClr>
                  <a:srgbClr val="000000"/>
                </a:buClr>
                <a:buSzPct val="45000"/>
              </a:pPr>
              <a:r>
                <a:rPr lang="en-US" sz="1600" dirty="0">
                  <a:latin typeface="Times" panose="02020603050405020304" pitchFamily="18" charset="0"/>
                  <a:cs typeface="Times" panose="02020603050405020304" pitchFamily="18" charset="0"/>
                </a:rPr>
                <a:t>Tenant </a:t>
              </a: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effectLst/>
                  <a:latin typeface="Times" panose="02020603050405020304" pitchFamily="18" charset="0"/>
                  <a:cs typeface="Times" panose="02020603050405020304" pitchFamily="18" charset="0"/>
                </a:rPr>
                <a:t>F</a:t>
              </a:r>
            </a:p>
          </p:txBody>
        </p:sp>
        <p:sp>
          <p:nvSpPr>
            <p:cNvPr id="28" name="Rounded Rectangle 27"/>
            <p:cNvSpPr/>
            <p:nvPr/>
          </p:nvSpPr>
          <p:spPr bwMode="auto">
            <a:xfrm>
              <a:off x="5681874" y="5221247"/>
              <a:ext cx="1028700" cy="523875"/>
            </a:xfrm>
            <a:prstGeom prst="roundRect">
              <a:avLst/>
            </a:prstGeom>
            <a:solidFill>
              <a:schemeClr val="bg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9144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 hangingPunct="0">
                <a:buClr>
                  <a:srgbClr val="000000"/>
                </a:buClr>
                <a:buSzPct val="45000"/>
              </a:pPr>
              <a:r>
                <a:rPr lang="en-US" sz="1600" dirty="0">
                  <a:latin typeface="Times" panose="02020603050405020304" pitchFamily="18" charset="0"/>
                  <a:cs typeface="Times" panose="02020603050405020304" pitchFamily="18" charset="0"/>
                </a:rPr>
                <a:t>Tenant </a:t>
              </a: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effectLst/>
                  <a:latin typeface="Times" panose="02020603050405020304" pitchFamily="18" charset="0"/>
                  <a:cs typeface="Times" panose="02020603050405020304" pitchFamily="18" charset="0"/>
                </a:rPr>
                <a:t>E</a:t>
              </a:r>
            </a:p>
          </p:txBody>
        </p:sp>
        <p:sp>
          <p:nvSpPr>
            <p:cNvPr id="29" name="Rounded Rectangle 28"/>
            <p:cNvSpPr/>
            <p:nvPr/>
          </p:nvSpPr>
          <p:spPr bwMode="auto">
            <a:xfrm>
              <a:off x="7654501" y="4173503"/>
              <a:ext cx="1028700" cy="523875"/>
            </a:xfrm>
            <a:prstGeom prst="roundRect">
              <a:avLst/>
            </a:prstGeom>
            <a:solidFill>
              <a:schemeClr val="bg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9144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 hangingPunct="0">
                <a:buClr>
                  <a:srgbClr val="000000"/>
                </a:buClr>
                <a:buSzPct val="45000"/>
              </a:pPr>
              <a:r>
                <a:rPr lang="en-US" sz="1600" dirty="0">
                  <a:latin typeface="Times" panose="02020603050405020304" pitchFamily="18" charset="0"/>
                  <a:cs typeface="Times" panose="02020603050405020304" pitchFamily="18" charset="0"/>
                </a:rPr>
                <a:t>Tenant </a:t>
              </a: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effectLst/>
                  <a:latin typeface="Times" panose="02020603050405020304" pitchFamily="18" charset="0"/>
                  <a:cs typeface="Times" panose="02020603050405020304" pitchFamily="18" charset="0"/>
                </a:rPr>
                <a:t>D</a:t>
              </a:r>
            </a:p>
          </p:txBody>
        </p:sp>
        <p:sp>
          <p:nvSpPr>
            <p:cNvPr id="30" name="Rounded Rectangle 29"/>
            <p:cNvSpPr/>
            <p:nvPr/>
          </p:nvSpPr>
          <p:spPr bwMode="auto">
            <a:xfrm>
              <a:off x="5291349" y="4173504"/>
              <a:ext cx="1028700" cy="523875"/>
            </a:xfrm>
            <a:prstGeom prst="roundRect">
              <a:avLst/>
            </a:prstGeom>
            <a:solidFill>
              <a:schemeClr val="bg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9144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 hangingPunct="0">
                <a:buClr>
                  <a:srgbClr val="000000"/>
                </a:buClr>
                <a:buSzPct val="45000"/>
              </a:pPr>
              <a:r>
                <a:rPr lang="en-US" sz="1600" dirty="0">
                  <a:latin typeface="Times" panose="02020603050405020304" pitchFamily="18" charset="0"/>
                  <a:cs typeface="Times" panose="02020603050405020304" pitchFamily="18" charset="0"/>
                </a:rPr>
                <a:t>Tenant </a:t>
              </a: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effectLst/>
                  <a:latin typeface="Times" panose="02020603050405020304" pitchFamily="18" charset="0"/>
                  <a:cs typeface="Times" panose="02020603050405020304" pitchFamily="18" charset="0"/>
                </a:rPr>
                <a:t>C</a:t>
              </a:r>
            </a:p>
          </p:txBody>
        </p:sp>
      </p:grpSp>
      <p:sp>
        <p:nvSpPr>
          <p:cNvPr id="17" name="TextBox 16"/>
          <p:cNvSpPr txBox="1"/>
          <p:nvPr/>
        </p:nvSpPr>
        <p:spPr>
          <a:xfrm>
            <a:off x="4282720" y="1234725"/>
            <a:ext cx="4880807" cy="42165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1" indent="-285750">
              <a:buClr>
                <a:srgbClr val="002060"/>
              </a:buClr>
              <a:buFont typeface="Wingdings" panose="05000000000000000000" pitchFamily="2" charset="2"/>
              <a:buChar char="Ø"/>
            </a:pPr>
            <a:r>
              <a:rPr lang="en-US" sz="2000" b="1" i="1" dirty="0" smtClean="0">
                <a:solidFill>
                  <a:srgbClr val="0033CC"/>
                </a:solidFill>
                <a:latin typeface="Calibri" panose="020F0502020204030204" pitchFamily="34" charset="0"/>
                <a:ea typeface="Cambria Math"/>
              </a:rPr>
              <a:t>Peer-to-Peer</a:t>
            </a:r>
            <a:endParaRPr lang="en-US" sz="2000" b="1" dirty="0">
              <a:solidFill>
                <a:srgbClr val="0033CC"/>
              </a:solidFill>
              <a:latin typeface="Calibri" panose="020F0502020204030204" pitchFamily="34" charset="0"/>
              <a:ea typeface="Cambria Math"/>
            </a:endParaRPr>
          </a:p>
          <a:p>
            <a:pPr marL="742950" lvl="2" indent="-285750">
              <a:buFont typeface="Wingdings" panose="05000000000000000000" pitchFamily="2" charset="2"/>
              <a:buChar char="v"/>
            </a:pPr>
            <a:r>
              <a:rPr lang="en-US" sz="1600" dirty="0" smtClean="0">
                <a:solidFill>
                  <a:srgbClr val="465676"/>
                </a:solidFill>
                <a:latin typeface="Calibri" panose="020F0502020204030204" pitchFamily="34" charset="0"/>
                <a:ea typeface="Cambria Math"/>
              </a:rPr>
              <a:t>Trust between a pair of tenants.</a:t>
            </a:r>
          </a:p>
          <a:p>
            <a:pPr marL="742950" lvl="2" indent="-285750">
              <a:buFont typeface="Wingdings" panose="05000000000000000000" pitchFamily="2" charset="2"/>
              <a:buChar char="v"/>
            </a:pPr>
            <a:r>
              <a:rPr lang="en-US" sz="1600" dirty="0">
                <a:solidFill>
                  <a:srgbClr val="465676"/>
                </a:solidFill>
                <a:latin typeface="Calibri" panose="020F0502020204030204" pitchFamily="34" charset="0"/>
                <a:ea typeface="Cambria Math"/>
              </a:rPr>
              <a:t>S</a:t>
            </a:r>
            <a:r>
              <a:rPr lang="en-US" sz="1600" dirty="0" smtClean="0">
                <a:solidFill>
                  <a:srgbClr val="465676"/>
                </a:solidFill>
                <a:latin typeface="Calibri" panose="020F0502020204030204" pitchFamily="34" charset="0"/>
                <a:ea typeface="Cambria Math"/>
              </a:rPr>
              <a:t>pecific set of actions between tenants.</a:t>
            </a:r>
          </a:p>
          <a:p>
            <a:pPr marL="742950" lvl="2" indent="-285750">
              <a:buFont typeface="Wingdings" panose="05000000000000000000" pitchFamily="2" charset="2"/>
              <a:buChar char="v"/>
            </a:pPr>
            <a:r>
              <a:rPr lang="en-US" sz="1600" dirty="0" smtClean="0">
                <a:solidFill>
                  <a:srgbClr val="465676"/>
                </a:solidFill>
                <a:latin typeface="Calibri" panose="020F0502020204030204" pitchFamily="34" charset="0"/>
                <a:ea typeface="Cambria Math"/>
              </a:rPr>
              <a:t>Only trusted tenant acceptance.</a:t>
            </a:r>
          </a:p>
          <a:p>
            <a:pPr marL="285750" lvl="1" indent="-285750">
              <a:buClr>
                <a:srgbClr val="002060"/>
              </a:buClr>
              <a:buFont typeface="Wingdings" panose="05000000000000000000" pitchFamily="2" charset="2"/>
              <a:buChar char="Ø"/>
            </a:pPr>
            <a:endParaRPr lang="en-US" sz="2000" b="1" i="1" dirty="0" smtClean="0">
              <a:solidFill>
                <a:srgbClr val="0033CC"/>
              </a:solidFill>
              <a:latin typeface="Calibri" panose="020F0502020204030204" pitchFamily="34" charset="0"/>
              <a:ea typeface="Cambria Math"/>
            </a:endParaRPr>
          </a:p>
          <a:p>
            <a:pPr marL="285750" lvl="1" indent="-285750">
              <a:buClr>
                <a:srgbClr val="002060"/>
              </a:buClr>
              <a:buFont typeface="Wingdings" panose="05000000000000000000" pitchFamily="2" charset="2"/>
              <a:buChar char="Ø"/>
            </a:pPr>
            <a:endParaRPr lang="en-US" sz="2000" b="1" i="1" dirty="0">
              <a:solidFill>
                <a:srgbClr val="0033CC"/>
              </a:solidFill>
              <a:latin typeface="Calibri" panose="020F0502020204030204" pitchFamily="34" charset="0"/>
              <a:ea typeface="Cambria Math"/>
            </a:endParaRPr>
          </a:p>
          <a:p>
            <a:pPr marL="285750" lvl="1" indent="-285750">
              <a:buClr>
                <a:srgbClr val="002060"/>
              </a:buClr>
              <a:buFont typeface="Wingdings" panose="05000000000000000000" pitchFamily="2" charset="2"/>
              <a:buChar char="Ø"/>
            </a:pPr>
            <a:endParaRPr lang="en-US" sz="2000" b="1" i="1" dirty="0" smtClean="0">
              <a:solidFill>
                <a:srgbClr val="0033CC"/>
              </a:solidFill>
              <a:latin typeface="Calibri" panose="020F0502020204030204" pitchFamily="34" charset="0"/>
              <a:ea typeface="Cambria Math"/>
            </a:endParaRPr>
          </a:p>
          <a:p>
            <a:pPr marL="285750" lvl="1" indent="-285750">
              <a:buClr>
                <a:srgbClr val="002060"/>
              </a:buClr>
              <a:buFont typeface="Wingdings" panose="05000000000000000000" pitchFamily="2" charset="2"/>
              <a:buChar char="Ø"/>
            </a:pPr>
            <a:endParaRPr lang="en-US" sz="2000" b="1" i="1" dirty="0" smtClean="0">
              <a:solidFill>
                <a:srgbClr val="0033CC"/>
              </a:solidFill>
              <a:latin typeface="Calibri" panose="020F0502020204030204" pitchFamily="34" charset="0"/>
              <a:ea typeface="Cambria Math"/>
            </a:endParaRPr>
          </a:p>
          <a:p>
            <a:pPr marL="285750" lvl="1" indent="-285750">
              <a:buClr>
                <a:srgbClr val="002060"/>
              </a:buClr>
              <a:buFont typeface="Wingdings" panose="05000000000000000000" pitchFamily="2" charset="2"/>
              <a:buChar char="Ø"/>
            </a:pPr>
            <a:r>
              <a:rPr lang="en-US" sz="2000" b="1" i="1" dirty="0" smtClean="0">
                <a:solidFill>
                  <a:srgbClr val="0033CC"/>
                </a:solidFill>
                <a:latin typeface="Calibri" panose="020F0502020204030204" pitchFamily="34" charset="0"/>
                <a:ea typeface="Cambria Math"/>
              </a:rPr>
              <a:t>Circle-of-Trust</a:t>
            </a:r>
            <a:endParaRPr lang="en-US" sz="2000" b="1" dirty="0" smtClean="0">
              <a:solidFill>
                <a:srgbClr val="0033CC"/>
              </a:solidFill>
              <a:latin typeface="Calibri" panose="020F0502020204030204" pitchFamily="34" charset="0"/>
              <a:ea typeface="Cambria Math"/>
            </a:endParaRPr>
          </a:p>
          <a:p>
            <a:pPr marL="742950" lvl="2" indent="-285750">
              <a:buFont typeface="Wingdings" panose="05000000000000000000" pitchFamily="2" charset="2"/>
              <a:buChar char="v"/>
            </a:pPr>
            <a:r>
              <a:rPr lang="en-US" sz="1600" dirty="0" smtClean="0">
                <a:solidFill>
                  <a:srgbClr val="465676"/>
                </a:solidFill>
                <a:latin typeface="Calibri" panose="020F0502020204030204" pitchFamily="34" charset="0"/>
                <a:ea typeface="Cambria Math"/>
              </a:rPr>
              <a:t>Trust between a group of tenants.</a:t>
            </a:r>
          </a:p>
          <a:p>
            <a:pPr marL="742950" lvl="2" indent="-285750">
              <a:buFont typeface="Wingdings" panose="05000000000000000000" pitchFamily="2" charset="2"/>
              <a:buChar char="v"/>
            </a:pPr>
            <a:r>
              <a:rPr lang="en-US" sz="1600" dirty="0" smtClean="0">
                <a:solidFill>
                  <a:srgbClr val="465676"/>
                </a:solidFill>
                <a:latin typeface="Calibri" panose="020F0502020204030204" pitchFamily="34" charset="0"/>
                <a:ea typeface="Cambria Math"/>
              </a:rPr>
              <a:t>Similar </a:t>
            </a:r>
            <a:r>
              <a:rPr lang="en-US" sz="1600" dirty="0">
                <a:solidFill>
                  <a:srgbClr val="465676"/>
                </a:solidFill>
                <a:latin typeface="Calibri" panose="020F0502020204030204" pitchFamily="34" charset="0"/>
                <a:ea typeface="Cambria Math"/>
              </a:rPr>
              <a:t>policies and rules.</a:t>
            </a:r>
          </a:p>
          <a:p>
            <a:pPr marL="742950" lvl="2" indent="-285750">
              <a:buFont typeface="Wingdings" panose="05000000000000000000" pitchFamily="2" charset="2"/>
              <a:buChar char="v"/>
            </a:pPr>
            <a:r>
              <a:rPr lang="en-US" sz="1600" dirty="0" smtClean="0">
                <a:solidFill>
                  <a:srgbClr val="465676"/>
                </a:solidFill>
                <a:latin typeface="Calibri" panose="020F0502020204030204" pitchFamily="34" charset="0"/>
                <a:ea typeface="Cambria Math"/>
              </a:rPr>
              <a:t>Acceptance </a:t>
            </a:r>
            <a:r>
              <a:rPr lang="en-US" sz="1600" dirty="0">
                <a:solidFill>
                  <a:srgbClr val="465676"/>
                </a:solidFill>
                <a:latin typeface="Calibri" panose="020F0502020204030204" pitchFamily="34" charset="0"/>
                <a:ea typeface="Cambria Math"/>
              </a:rPr>
              <a:t>of </a:t>
            </a:r>
            <a:r>
              <a:rPr lang="en-US" sz="1600" dirty="0" smtClean="0">
                <a:solidFill>
                  <a:srgbClr val="465676"/>
                </a:solidFill>
                <a:latin typeface="Calibri" panose="020F0502020204030204" pitchFamily="34" charset="0"/>
                <a:ea typeface="Cambria Math"/>
              </a:rPr>
              <a:t>all tenants </a:t>
            </a:r>
            <a:r>
              <a:rPr lang="en-US" sz="1600" dirty="0">
                <a:solidFill>
                  <a:srgbClr val="465676"/>
                </a:solidFill>
                <a:latin typeface="Calibri" panose="020F0502020204030204" pitchFamily="34" charset="0"/>
                <a:ea typeface="Cambria Math"/>
              </a:rPr>
              <a:t>in the circle.</a:t>
            </a:r>
          </a:p>
          <a:p>
            <a:pPr marL="742950" lvl="2" indent="-285750">
              <a:buFont typeface="Wingdings" panose="05000000000000000000" pitchFamily="2" charset="2"/>
              <a:buChar char="v"/>
            </a:pPr>
            <a:endParaRPr lang="en-US" dirty="0" smtClean="0">
              <a:solidFill>
                <a:srgbClr val="465676"/>
              </a:solidFill>
              <a:latin typeface="Calibri" panose="020F0502020204030204" pitchFamily="34" charset="0"/>
              <a:ea typeface="Cambria Math"/>
            </a:endParaRPr>
          </a:p>
          <a:p>
            <a:pPr marL="742950" lvl="2" indent="-285750">
              <a:buFont typeface="Wingdings" panose="05000000000000000000" pitchFamily="2" charset="2"/>
              <a:buChar char="v"/>
            </a:pPr>
            <a:endParaRPr lang="en-US" dirty="0" smtClean="0">
              <a:solidFill>
                <a:srgbClr val="465676"/>
              </a:solidFill>
              <a:latin typeface="Calibri" panose="020F0502020204030204" pitchFamily="34" charset="0"/>
              <a:ea typeface="Cambria Math"/>
            </a:endParaRPr>
          </a:p>
          <a:p>
            <a:pPr marL="742950" lvl="2" indent="-285750">
              <a:buFont typeface="Wingdings" panose="05000000000000000000" pitchFamily="2" charset="2"/>
              <a:buChar char="v"/>
            </a:pPr>
            <a:endParaRPr lang="en-US" sz="1600" dirty="0">
              <a:solidFill>
                <a:srgbClr val="465676"/>
              </a:solidFill>
              <a:latin typeface="Calibri" panose="020F0502020204030204" pitchFamily="34" charset="0"/>
              <a:ea typeface="Cambria Math"/>
            </a:endParaRPr>
          </a:p>
        </p:txBody>
      </p:sp>
      <p:sp>
        <p:nvSpPr>
          <p:cNvPr id="32" name="Date Placeholder 3"/>
          <p:cNvSpPr txBox="1">
            <a:spLocks noGrp="1"/>
          </p:cNvSpPr>
          <p:nvPr/>
        </p:nvSpPr>
        <p:spPr bwMode="auto">
          <a:xfrm>
            <a:off x="500235" y="6262921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200" dirty="0">
                <a:solidFill>
                  <a:srgbClr val="000000"/>
                </a:solidFill>
                <a:latin typeface="Calibri" panose="020F0502020204030204" pitchFamily="34" charset="0"/>
                <a:ea typeface="ＭＳ Ｐゴシック" charset="-128"/>
              </a:rPr>
              <a:t>© Ravi  Sandhu</a:t>
            </a:r>
            <a:endParaRPr lang="en-GB" sz="1200" dirty="0">
              <a:solidFill>
                <a:srgbClr val="000000"/>
              </a:solidFill>
              <a:latin typeface="Calibri" panose="020F0502020204030204" pitchFamily="34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931494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55681" y="6262921"/>
            <a:ext cx="2128320" cy="470880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tabLst>
                <a:tab pos="656650" algn="l"/>
                <a:tab pos="1313299" algn="l"/>
                <a:tab pos="1969949" algn="l"/>
              </a:tabLst>
              <a:defRPr/>
            </a:pPr>
            <a:endParaRPr lang="en-GB" sz="1270" dirty="0">
              <a:solidFill>
                <a:srgbClr val="000000"/>
              </a:solidFill>
              <a:latin typeface="Calibri" panose="020F0502020204030204" pitchFamily="34" charset="0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6554881" y="6247081"/>
            <a:ext cx="2128320" cy="470880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tabLst>
                <a:tab pos="656650" algn="l"/>
                <a:tab pos="1313299" algn="l"/>
                <a:tab pos="1969949" algn="l"/>
              </a:tabLst>
              <a:defRPr/>
            </a:pPr>
            <a:fld id="{C55B82BF-3B5A-457C-B93A-3BCFAEB56B4A}" type="slidenum">
              <a:rPr lang="en-GB" sz="1270">
                <a:solidFill>
                  <a:srgbClr val="000000"/>
                </a:solidFill>
                <a:latin typeface="Calibri" panose="020F0502020204030204" pitchFamily="34" charset="0"/>
                <a:ea typeface="ＭＳ Ｐゴシック" charset="-128"/>
              </a:rPr>
              <a:pPr algn="r">
                <a:lnSpc>
                  <a:spcPct val="101000"/>
                </a:lnSpc>
                <a:tabLst>
                  <a:tab pos="656650" algn="l"/>
                  <a:tab pos="1313299" algn="l"/>
                  <a:tab pos="1969949" algn="l"/>
                </a:tabLst>
                <a:defRPr/>
              </a:pPr>
              <a:t>5</a:t>
            </a:fld>
            <a:endParaRPr lang="en-GB" sz="1270" dirty="0">
              <a:solidFill>
                <a:srgbClr val="000000"/>
              </a:solidFill>
              <a:latin typeface="Calibri" panose="020F0502020204030204" pitchFamily="34" charset="0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291042" y="6262921"/>
            <a:ext cx="3902543" cy="315599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51" i="1" dirty="0">
                <a:latin typeface="Calibri" panose="020F0502020204030204" pitchFamily="34" charset="0"/>
              </a:rPr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1995841" y="361"/>
            <a:ext cx="5335200" cy="62064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2903" b="1" dirty="0" smtClean="0">
                <a:solidFill>
                  <a:srgbClr val="002060"/>
                </a:solidFill>
                <a:latin typeface="Calibri" panose="020F0502020204030204" pitchFamily="34" charset="0"/>
              </a:rPr>
              <a:t>Peer-to-Peer Tenant-Trust</a:t>
            </a:r>
            <a:endParaRPr lang="en-US" sz="2903" b="1" kern="0" dirty="0">
              <a:solidFill>
                <a:srgbClr val="002060"/>
              </a:solidFill>
              <a:latin typeface="Calibri" panose="020F0502020204030204" pitchFamily="34" charset="0"/>
              <a:ea typeface="ＭＳ Ｐゴシック" charset="-128"/>
              <a:cs typeface="ＭＳ Ｐゴシック" charset="-128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500235" y="978351"/>
                <a:ext cx="8182966" cy="200054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285750" lvl="1" indent="-285750">
                  <a:buClr>
                    <a:srgbClr val="002060"/>
                  </a:buClr>
                  <a:buFont typeface="Wingdings" panose="05000000000000000000" pitchFamily="2" charset="2"/>
                  <a:buChar char="Ø"/>
                </a:pPr>
                <a:r>
                  <a:rPr lang="en-US" sz="2000" b="1" i="1" dirty="0" smtClean="0">
                    <a:solidFill>
                      <a:srgbClr val="0033CC"/>
                    </a:solidFill>
                    <a:latin typeface="Calibri" panose="020F0502020204030204" pitchFamily="34" charset="0"/>
                    <a:ea typeface="Cambria Math"/>
                  </a:rPr>
                  <a:t>Peer-to-Peer Tenant-Trust</a:t>
                </a:r>
                <a:endParaRPr lang="en-US" sz="2000" b="1" dirty="0">
                  <a:solidFill>
                    <a:srgbClr val="0033CC"/>
                  </a:solidFill>
                  <a:latin typeface="Calibri" panose="020F0502020204030204" pitchFamily="34" charset="0"/>
                  <a:ea typeface="Cambria Math"/>
                </a:endParaRPr>
              </a:p>
              <a:p>
                <a:pPr marL="742950" lvl="2" indent="-285750">
                  <a:buFont typeface="Wingdings" panose="05000000000000000000" pitchFamily="2" charset="2"/>
                  <a:buChar char="v"/>
                </a:pPr>
                <a:r>
                  <a:rPr lang="en-US" sz="1600" dirty="0" smtClean="0">
                    <a:solidFill>
                      <a:srgbClr val="465676"/>
                    </a:solidFill>
                    <a:latin typeface="Calibri" panose="020F0502020204030204" pitchFamily="34" charset="0"/>
                    <a:ea typeface="Cambria Math"/>
                  </a:rPr>
                  <a:t>User- role and attribute assignments across tenants.</a:t>
                </a:r>
              </a:p>
              <a:p>
                <a:pPr marL="742950" lvl="2" indent="-285750">
                  <a:buFont typeface="Wingdings" panose="05000000000000000000" pitchFamily="2" charset="2"/>
                  <a:buChar char="v"/>
                </a:pPr>
                <a:r>
                  <a:rPr lang="en-US" sz="1600" dirty="0" smtClean="0">
                    <a:solidFill>
                      <a:srgbClr val="465676"/>
                    </a:solidFill>
                    <a:latin typeface="Calibri" panose="020F0502020204030204" pitchFamily="34" charset="0"/>
                    <a:ea typeface="Cambria Math"/>
                  </a:rPr>
                  <a:t>Tenant-trust types </a:t>
                </a:r>
                <a14:m>
                  <m:oMath xmlns:m="http://schemas.openxmlformats.org/officeDocument/2006/math">
                    <m:r>
                      <a:rPr lang="en-US" sz="1600" i="1" smtClean="0">
                        <a:solidFill>
                          <a:srgbClr val="465676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  <m:r>
                      <a:rPr lang="en-US" sz="1600" b="0" i="1" smtClean="0">
                        <a:solidFill>
                          <a:srgbClr val="465676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 </m:t>
                    </m:r>
                    <m:r>
                      <a:rPr lang="en-US" sz="1600" i="1" smtClean="0">
                        <a:solidFill>
                          <a:srgbClr val="465676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𝛽</m:t>
                    </m:r>
                    <m:r>
                      <a:rPr lang="en-US" sz="1600" b="0" i="1" smtClean="0">
                        <a:solidFill>
                          <a:srgbClr val="465676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 </m:t>
                    </m:r>
                    <m:r>
                      <a:rPr lang="en-US" sz="1600" b="0" i="1" smtClean="0">
                        <a:solidFill>
                          <a:srgbClr val="465676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𝑎𝑛𝑑</m:t>
                    </m:r>
                    <m:r>
                      <a:rPr lang="en-US" sz="1600" b="0" i="1" smtClean="0">
                        <a:solidFill>
                          <a:srgbClr val="465676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US" sz="1600" i="1" smtClean="0">
                        <a:solidFill>
                          <a:srgbClr val="465676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𝛾</m:t>
                    </m:r>
                  </m:oMath>
                </a14:m>
                <a:r>
                  <a:rPr lang="en-US" sz="1600" dirty="0" smtClean="0">
                    <a:solidFill>
                      <a:srgbClr val="465676"/>
                    </a:solidFill>
                    <a:latin typeface="Calibri" panose="020F0502020204030204" pitchFamily="34" charset="0"/>
                    <a:ea typeface="Cambria Math"/>
                  </a:rPr>
                  <a:t>.</a:t>
                </a:r>
              </a:p>
              <a:p>
                <a:pPr marL="285750" lvl="1" indent="-285750">
                  <a:buClr>
                    <a:srgbClr val="002060"/>
                  </a:buClr>
                  <a:buFont typeface="Wingdings" panose="05000000000000000000" pitchFamily="2" charset="2"/>
                  <a:buChar char="Ø"/>
                </a:pPr>
                <a:endParaRPr lang="en-US" sz="2000" b="1" i="1" dirty="0" smtClean="0">
                  <a:solidFill>
                    <a:srgbClr val="0033CC"/>
                  </a:solidFill>
                  <a:latin typeface="Calibri" panose="020F0502020204030204" pitchFamily="34" charset="0"/>
                  <a:ea typeface="Cambria Math"/>
                </a:endParaRPr>
              </a:p>
              <a:p>
                <a:pPr marL="742950" lvl="2" indent="-285750">
                  <a:buFont typeface="Wingdings" panose="05000000000000000000" pitchFamily="2" charset="2"/>
                  <a:buChar char="v"/>
                </a:pPr>
                <a:endParaRPr lang="en-US" dirty="0" smtClean="0">
                  <a:solidFill>
                    <a:srgbClr val="465676"/>
                  </a:solidFill>
                  <a:latin typeface="Calibri" panose="020F0502020204030204" pitchFamily="34" charset="0"/>
                  <a:ea typeface="Cambria Math"/>
                </a:endParaRPr>
              </a:p>
              <a:p>
                <a:pPr marL="742950" lvl="2" indent="-285750">
                  <a:buFont typeface="Wingdings" panose="05000000000000000000" pitchFamily="2" charset="2"/>
                  <a:buChar char="v"/>
                </a:pPr>
                <a:endParaRPr lang="en-US" dirty="0" smtClean="0">
                  <a:solidFill>
                    <a:srgbClr val="465676"/>
                  </a:solidFill>
                  <a:latin typeface="Calibri" panose="020F0502020204030204" pitchFamily="34" charset="0"/>
                  <a:ea typeface="Cambria Math"/>
                </a:endParaRPr>
              </a:p>
              <a:p>
                <a:pPr marL="742950" lvl="2" indent="-285750">
                  <a:buFont typeface="Wingdings" panose="05000000000000000000" pitchFamily="2" charset="2"/>
                  <a:buChar char="v"/>
                </a:pPr>
                <a:endParaRPr lang="en-US" sz="1600" dirty="0">
                  <a:solidFill>
                    <a:srgbClr val="465676"/>
                  </a:solidFill>
                  <a:latin typeface="Calibri" panose="020F0502020204030204" pitchFamily="34" charset="0"/>
                  <a:ea typeface="Cambria Math"/>
                </a:endParaRPr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0235" y="978351"/>
                <a:ext cx="8182966" cy="2000548"/>
              </a:xfrm>
              <a:prstGeom prst="rect">
                <a:avLst/>
              </a:prstGeom>
              <a:blipFill rotWithShape="0">
                <a:blip r:embed="rId2"/>
                <a:stretch>
                  <a:fillRect l="-671" t="-152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2" name="Date Placeholder 3"/>
          <p:cNvSpPr txBox="1">
            <a:spLocks noGrp="1"/>
          </p:cNvSpPr>
          <p:nvPr/>
        </p:nvSpPr>
        <p:spPr bwMode="auto">
          <a:xfrm>
            <a:off x="500235" y="6262921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200" dirty="0">
                <a:solidFill>
                  <a:srgbClr val="000000"/>
                </a:solidFill>
                <a:latin typeface="Calibri" panose="020F0502020204030204" pitchFamily="34" charset="0"/>
                <a:ea typeface="ＭＳ Ｐゴシック" charset="-128"/>
              </a:rPr>
              <a:t>© Ravi  Sandhu</a:t>
            </a:r>
            <a:endParaRPr lang="en-GB" sz="1200" dirty="0">
              <a:solidFill>
                <a:srgbClr val="000000"/>
              </a:solidFill>
              <a:latin typeface="Calibri" panose="020F0502020204030204" pitchFamily="34" charset="0"/>
              <a:ea typeface="ＭＳ Ｐゴシック" charset="-128"/>
            </a:endParaRPr>
          </a:p>
        </p:txBody>
      </p:sp>
      <p:grpSp>
        <p:nvGrpSpPr>
          <p:cNvPr id="13" name="Group 12"/>
          <p:cNvGrpSpPr>
            <a:grpSpLocks noChangeAspect="1"/>
          </p:cNvGrpSpPr>
          <p:nvPr/>
        </p:nvGrpSpPr>
        <p:grpSpPr>
          <a:xfrm>
            <a:off x="4565640" y="1932436"/>
            <a:ext cx="3255890" cy="1828800"/>
            <a:chOff x="5643500" y="1505471"/>
            <a:chExt cx="3039701" cy="1673892"/>
          </a:xfrm>
        </p:grpSpPr>
        <p:pic>
          <p:nvPicPr>
            <p:cNvPr id="3" name="Picture 2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5643500" y="1624883"/>
              <a:ext cx="3039701" cy="1554480"/>
            </a:xfrm>
            <a:prstGeom prst="rect">
              <a:avLst/>
            </a:prstGeom>
          </p:spPr>
        </p:pic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" name="TextBox 4"/>
                <p:cNvSpPr txBox="1"/>
                <p:nvPr/>
              </p:nvSpPr>
              <p:spPr>
                <a:xfrm>
                  <a:off x="7642116" y="1505471"/>
                  <a:ext cx="393634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>
                            <a:solidFill>
                              <a:srgbClr val="465676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𝛼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5" name="TextBox 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642116" y="1505471"/>
                  <a:ext cx="393634" cy="369332"/>
                </a:xfrm>
                <a:prstGeom prst="rect">
                  <a:avLst/>
                </a:prstGeom>
                <a:blipFill rotWithShape="0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2" name="Right Arrow 11"/>
            <p:cNvSpPr/>
            <p:nvPr/>
          </p:nvSpPr>
          <p:spPr bwMode="auto">
            <a:xfrm>
              <a:off x="7551759" y="1776527"/>
              <a:ext cx="616548" cy="196553"/>
            </a:xfrm>
            <a:prstGeom prst="rightArrow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effectLst/>
                <a:latin typeface="Arial" charset="0"/>
              </a:endParaRPr>
            </a:p>
          </p:txBody>
        </p:sp>
      </p:grpSp>
      <p:grpSp>
        <p:nvGrpSpPr>
          <p:cNvPr id="18" name="Group 17"/>
          <p:cNvGrpSpPr>
            <a:grpSpLocks noChangeAspect="1"/>
          </p:cNvGrpSpPr>
          <p:nvPr/>
        </p:nvGrpSpPr>
        <p:grpSpPr>
          <a:xfrm>
            <a:off x="4565640" y="4099933"/>
            <a:ext cx="3244907" cy="1828800"/>
            <a:chOff x="5522609" y="4231779"/>
            <a:chExt cx="3039702" cy="1679557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" name="TextBox 9"/>
                <p:cNvSpPr txBox="1"/>
                <p:nvPr/>
              </p:nvSpPr>
              <p:spPr>
                <a:xfrm>
                  <a:off x="7509479" y="4231779"/>
                  <a:ext cx="435835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>
                            <a:solidFill>
                              <a:srgbClr val="465676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𝛾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0" name="TextBox 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509479" y="4231779"/>
                  <a:ext cx="435835" cy="369332"/>
                </a:xfrm>
                <a:prstGeom prst="rect">
                  <a:avLst/>
                </a:prstGeom>
                <a:blipFill rotWithShape="0">
                  <a:blip r:embed="rId5"/>
                  <a:stretch>
                    <a:fillRect b="-666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14" name="Group 13"/>
            <p:cNvGrpSpPr/>
            <p:nvPr/>
          </p:nvGrpSpPr>
          <p:grpSpPr>
            <a:xfrm>
              <a:off x="5522609" y="4356856"/>
              <a:ext cx="3039702" cy="1554480"/>
              <a:chOff x="5667887" y="3825895"/>
              <a:chExt cx="3039702" cy="1554480"/>
            </a:xfrm>
          </p:grpSpPr>
          <p:pic>
            <p:nvPicPr>
              <p:cNvPr id="4" name="Picture 3"/>
              <p:cNvPicPr>
                <a:picLocks noChangeAspect="1"/>
              </p:cNvPicPr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5667887" y="3825895"/>
                <a:ext cx="3039702" cy="1554480"/>
              </a:xfrm>
              <a:prstGeom prst="rect">
                <a:avLst/>
              </a:prstGeom>
            </p:spPr>
          </p:pic>
          <p:sp>
            <p:nvSpPr>
              <p:cNvPr id="31" name="Right Arrow 30"/>
              <p:cNvSpPr/>
              <p:nvPr/>
            </p:nvSpPr>
            <p:spPr bwMode="auto">
              <a:xfrm>
                <a:off x="7551759" y="3980364"/>
                <a:ext cx="616548" cy="196553"/>
              </a:xfrm>
              <a:prstGeom prst="rightArrow">
                <a:avLst/>
              </a:prstGeom>
              <a:solidFill>
                <a:srgbClr val="00B8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457200" rtl="0" eaLnBrk="1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45000"/>
                  <a:buFont typeface="Wingdings" charset="2"/>
                  <a:buNone/>
                  <a:tabLst/>
                </a:pPr>
                <a:endParaRPr kumimoji="0" lang="en-US" sz="1800" b="0" i="0" u="none" strike="noStrike" cap="none" normalizeH="0" baseline="0" smtClean="0">
                  <a:ln>
                    <a:noFill/>
                  </a:ln>
                  <a:effectLst/>
                  <a:latin typeface="Arial" charset="0"/>
                </a:endParaRPr>
              </a:p>
            </p:txBody>
          </p:sp>
        </p:grpSp>
      </p:grpSp>
      <p:grpSp>
        <p:nvGrpSpPr>
          <p:cNvPr id="16" name="Group 15"/>
          <p:cNvGrpSpPr>
            <a:grpSpLocks noChangeAspect="1"/>
          </p:cNvGrpSpPr>
          <p:nvPr/>
        </p:nvGrpSpPr>
        <p:grpSpPr>
          <a:xfrm>
            <a:off x="1116123" y="2978899"/>
            <a:ext cx="3072171" cy="1910391"/>
            <a:chOff x="2846560" y="1978625"/>
            <a:chExt cx="2903321" cy="1805394"/>
          </a:xfrm>
        </p:grpSpPr>
        <p:pic>
          <p:nvPicPr>
            <p:cNvPr id="9" name="Picture 8"/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2846560" y="1978625"/>
              <a:ext cx="2903321" cy="1805394"/>
            </a:xfrm>
            <a:prstGeom prst="rect">
              <a:avLst/>
            </a:prstGeom>
          </p:spPr>
        </p:pic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" name="TextBox 7"/>
                <p:cNvSpPr txBox="1"/>
                <p:nvPr/>
              </p:nvSpPr>
              <p:spPr>
                <a:xfrm>
                  <a:off x="3494779" y="2032791"/>
                  <a:ext cx="395236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>
                            <a:solidFill>
                              <a:srgbClr val="465676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𝛽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8" name="TextBox 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494779" y="2032791"/>
                  <a:ext cx="395236" cy="369332"/>
                </a:xfrm>
                <a:prstGeom prst="rect">
                  <a:avLst/>
                </a:prstGeom>
                <a:blipFill rotWithShape="0">
                  <a:blip r:embed="rId8"/>
                  <a:stretch>
                    <a:fillRect b="-15000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33" name="Right Arrow 32"/>
            <p:cNvSpPr/>
            <p:nvPr/>
          </p:nvSpPr>
          <p:spPr bwMode="auto">
            <a:xfrm>
              <a:off x="3384123" y="2347957"/>
              <a:ext cx="616548" cy="196553"/>
            </a:xfrm>
            <a:prstGeom prst="rightArrow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effectLst/>
                <a:latin typeface="Arial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533901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Content Placeholder 2"/>
          <p:cNvSpPr txBox="1">
            <a:spLocks/>
          </p:cNvSpPr>
          <p:nvPr/>
        </p:nvSpPr>
        <p:spPr bwMode="auto">
          <a:xfrm>
            <a:off x="3842474" y="4621534"/>
            <a:ext cx="5063518" cy="17412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0" tIns="45716" rIns="91430" bIns="45716" numCol="1" anchor="t" anchorCtr="0" compatLnSpc="1">
            <a:prstTxWarp prst="textNoShape">
              <a:avLst/>
            </a:prstTxWarp>
            <a:normAutofit/>
          </a:bodyPr>
          <a:lstStyle>
            <a:lvl1pPr marL="311013" indent="-311013" algn="l" rtl="0" eaLnBrk="1" fontAlgn="base" hangingPunct="1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Ø"/>
              <a:defRPr sz="2903" kern="1200">
                <a:solidFill>
                  <a:schemeClr val="tx1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673860" indent="-259178" algn="l" rtl="0" eaLnBrk="1" fontAlgn="base" hangingPunct="1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540" kern="1200">
                <a:solidFill>
                  <a:schemeClr val="tx2"/>
                </a:solidFill>
                <a:latin typeface="+mn-lt"/>
                <a:ea typeface="ＭＳ Ｐゴシック" charset="-128"/>
                <a:cs typeface="+mn-cs"/>
              </a:defRPr>
            </a:lvl2pPr>
            <a:lvl3pPr marL="1036707" indent="-207341" algn="l" rtl="0" eaLnBrk="1" fontAlgn="base" hangingPunct="1">
              <a:spcBef>
                <a:spcPct val="20000"/>
              </a:spcBef>
              <a:spcAft>
                <a:spcPct val="0"/>
              </a:spcAft>
              <a:buFont typeface="Courier New" pitchFamily="49" charset="0"/>
              <a:buChar char="o"/>
              <a:defRPr sz="2177" kern="1200">
                <a:solidFill>
                  <a:schemeClr val="accent1"/>
                </a:solidFill>
                <a:latin typeface="+mn-lt"/>
                <a:ea typeface="ＭＳ Ｐゴシック" charset="-128"/>
                <a:cs typeface="+mn-cs"/>
              </a:defRPr>
            </a:lvl3pPr>
            <a:lvl4pPr marL="1451391" indent="-207341" algn="l" rtl="0" eaLnBrk="1" fontAlgn="base" hangingPunct="1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§"/>
              <a:defRPr sz="1814" kern="1200">
                <a:solidFill>
                  <a:schemeClr val="accent4"/>
                </a:solidFill>
                <a:latin typeface="+mn-lt"/>
                <a:ea typeface="ＭＳ Ｐゴシック" charset="-128"/>
                <a:cs typeface="+mn-cs"/>
              </a:defRPr>
            </a:lvl4pPr>
            <a:lvl5pPr marL="1866074" indent="-207341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814" kern="1200">
                <a:solidFill>
                  <a:schemeClr val="accent6">
                    <a:lumMod val="75000"/>
                  </a:schemeClr>
                </a:solidFill>
                <a:latin typeface="+mn-lt"/>
                <a:ea typeface="ＭＳ Ｐゴシック" charset="-128"/>
                <a:cs typeface="+mn-cs"/>
              </a:defRPr>
            </a:lvl5pPr>
            <a:lvl6pPr marL="2280758" indent="-207341" algn="l" defTabSz="82936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1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695440" indent="-207341" algn="l" defTabSz="82936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1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10124" indent="-207341" algn="l" defTabSz="82936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1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524806" indent="-207341" algn="l" defTabSz="82936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1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R="0" lvl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2060"/>
              </a:buClr>
              <a:buSzTx/>
              <a:tabLst/>
              <a:defRPr/>
            </a:pPr>
            <a:r>
              <a:rPr lang="en-US" altLang="zh-CN" sz="2200" b="1" dirty="0" smtClean="0">
                <a:solidFill>
                  <a:srgbClr val="0033CC"/>
                </a:solidFill>
                <a:latin typeface="Calibri"/>
              </a:rPr>
              <a:t>Homogeneous Circles</a:t>
            </a:r>
          </a:p>
          <a:p>
            <a:pPr lvl="1">
              <a:buClr>
                <a:srgbClr val="002060"/>
              </a:buClr>
              <a:defRPr/>
            </a:pPr>
            <a:r>
              <a:rPr lang="en-US" altLang="zh-CN" sz="1800" i="1" dirty="0" smtClean="0">
                <a:solidFill>
                  <a:srgbClr val="1F497D"/>
                </a:solidFill>
                <a:latin typeface="Calibri"/>
              </a:rPr>
              <a:t>Multilateral, Bidirectional, Transitive</a:t>
            </a:r>
            <a:r>
              <a:rPr lang="en-US" altLang="zh-CN" sz="1800" dirty="0" smtClean="0">
                <a:solidFill>
                  <a:srgbClr val="1F497D"/>
                </a:solidFill>
                <a:latin typeface="Calibri"/>
              </a:rPr>
              <a:t>.</a:t>
            </a:r>
          </a:p>
          <a:p>
            <a:pPr marR="0" lvl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2060"/>
              </a:buClr>
              <a:buSzTx/>
              <a:tabLst/>
              <a:defRPr/>
            </a:pPr>
            <a:r>
              <a:rPr lang="en-US" altLang="zh-CN" sz="2200" b="1" dirty="0" smtClean="0">
                <a:solidFill>
                  <a:srgbClr val="0033CC"/>
                </a:solidFill>
                <a:latin typeface="Calibri"/>
              </a:rPr>
              <a:t>Heterogeneous Circles</a:t>
            </a:r>
            <a:endParaRPr lang="en-US" altLang="zh-CN" sz="2200" dirty="0">
              <a:solidFill>
                <a:srgbClr val="0033CC"/>
              </a:solidFill>
              <a:latin typeface="Calibri"/>
            </a:endParaRPr>
          </a:p>
          <a:p>
            <a:pPr lvl="1">
              <a:buClr>
                <a:srgbClr val="002060"/>
              </a:buClr>
              <a:defRPr/>
            </a:pPr>
            <a:r>
              <a:rPr lang="en-US" altLang="zh-CN" sz="1800" i="1" dirty="0" smtClean="0">
                <a:solidFill>
                  <a:srgbClr val="1F497D"/>
                </a:solidFill>
                <a:latin typeface="Calibri"/>
              </a:rPr>
              <a:t>Multilateral, Unidirectional, Non-Transitive</a:t>
            </a:r>
            <a:r>
              <a:rPr lang="en-US" altLang="zh-CN" sz="1800" dirty="0" smtClean="0">
                <a:solidFill>
                  <a:srgbClr val="1F497D"/>
                </a:solidFill>
                <a:latin typeface="Calibri"/>
              </a:rPr>
              <a:t>.</a:t>
            </a:r>
            <a:endParaRPr lang="en-US" altLang="zh-CN" sz="1800" dirty="0">
              <a:solidFill>
                <a:srgbClr val="1F497D"/>
              </a:solidFill>
              <a:latin typeface="Calibri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55681" y="6262921"/>
            <a:ext cx="2128320" cy="470880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defTabSz="414726" fontAlgn="base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tabLst>
                <a:tab pos="656650" algn="l"/>
                <a:tab pos="1313299" algn="l"/>
                <a:tab pos="1969949" algn="l"/>
              </a:tabLst>
              <a:defRPr/>
            </a:pPr>
            <a:endParaRPr lang="en-GB" sz="1270" dirty="0">
              <a:solidFill>
                <a:srgbClr val="000000"/>
              </a:solidFill>
              <a:latin typeface="Calibri" panose="020F0502020204030204" pitchFamily="34" charset="0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6554881" y="6247081"/>
            <a:ext cx="2128320" cy="470880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 defTabSz="414726" fontAlgn="base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tabLst>
                <a:tab pos="656650" algn="l"/>
                <a:tab pos="1313299" algn="l"/>
                <a:tab pos="1969949" algn="l"/>
              </a:tabLst>
              <a:defRPr/>
            </a:pPr>
            <a:fld id="{C55B82BF-3B5A-457C-B93A-3BCFAEB56B4A}" type="slidenum">
              <a:rPr lang="en-GB" sz="1270">
                <a:solidFill>
                  <a:srgbClr val="000000"/>
                </a:solidFill>
                <a:latin typeface="Calibri" panose="020F0502020204030204" pitchFamily="34" charset="0"/>
                <a:ea typeface="ＭＳ Ｐゴシック" charset="-128"/>
              </a:rPr>
              <a:pPr algn="r" defTabSz="414726" fontAlgn="base">
                <a:lnSpc>
                  <a:spcPct val="101000"/>
                </a:lnSpc>
                <a:spcBef>
                  <a:spcPct val="0"/>
                </a:spcBef>
                <a:spcAft>
                  <a:spcPct val="0"/>
                </a:spcAft>
                <a:tabLst>
                  <a:tab pos="656650" algn="l"/>
                  <a:tab pos="1313299" algn="l"/>
                  <a:tab pos="1969949" algn="l"/>
                </a:tabLst>
                <a:defRPr/>
              </a:pPr>
              <a:t>6</a:t>
            </a:fld>
            <a:endParaRPr lang="en-GB" sz="1270" dirty="0">
              <a:solidFill>
                <a:srgbClr val="000000"/>
              </a:solidFill>
              <a:latin typeface="Calibri" panose="020F0502020204030204" pitchFamily="34" charset="0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291042" y="6262921"/>
            <a:ext cx="3902543" cy="315599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defTabSz="414726" fontAlgn="base">
              <a:spcBef>
                <a:spcPct val="0"/>
              </a:spcBef>
              <a:spcAft>
                <a:spcPct val="0"/>
              </a:spcAft>
            </a:pPr>
            <a:r>
              <a:rPr lang="en-US" sz="1451" i="1" dirty="0">
                <a:solidFill>
                  <a:srgbClr val="000000"/>
                </a:solidFill>
                <a:latin typeface="Calibri" panose="020F0502020204030204" pitchFamily="34" charset="0"/>
                <a:ea typeface="ＭＳ Ｐゴシック" pitchFamily="34" charset="-128"/>
              </a:rPr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007415" y="0"/>
            <a:ext cx="5335200" cy="62064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2800" b="1" dirty="0" smtClean="0">
                <a:solidFill>
                  <a:srgbClr val="002060"/>
                </a:solidFill>
                <a:latin typeface="Calibri" panose="020F0502020204030204" pitchFamily="34" charset="0"/>
              </a:rPr>
              <a:t>Circle-of-Trust Federation Trust</a:t>
            </a:r>
            <a:endParaRPr lang="en-US" sz="2800" b="1" kern="0" dirty="0">
              <a:solidFill>
                <a:srgbClr val="002060"/>
              </a:solidFill>
              <a:latin typeface="Calibri" panose="020F0502020204030204" pitchFamily="34" charset="0"/>
              <a:ea typeface="ＭＳ Ｐゴシック" charset="-128"/>
              <a:cs typeface="ＭＳ Ｐゴシック" charset="-128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9445" y="938322"/>
            <a:ext cx="5995625" cy="3632386"/>
          </a:xfrm>
          <a:prstGeom prst="rect">
            <a:avLst/>
          </a:prstGeom>
        </p:spPr>
      </p:pic>
      <p:sp>
        <p:nvSpPr>
          <p:cNvPr id="8" name="Date Placeholder 3"/>
          <p:cNvSpPr txBox="1">
            <a:spLocks noGrp="1"/>
          </p:cNvSpPr>
          <p:nvPr/>
        </p:nvSpPr>
        <p:spPr bwMode="auto">
          <a:xfrm>
            <a:off x="500235" y="6262921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200" dirty="0">
                <a:solidFill>
                  <a:srgbClr val="000000"/>
                </a:solidFill>
                <a:latin typeface="Calibri" panose="020F0502020204030204" pitchFamily="34" charset="0"/>
                <a:ea typeface="ＭＳ Ｐゴシック" charset="-128"/>
              </a:rPr>
              <a:t>© Ravi  Sandhu</a:t>
            </a:r>
            <a:endParaRPr lang="en-GB" sz="1200" dirty="0">
              <a:solidFill>
                <a:srgbClr val="000000"/>
              </a:solidFill>
              <a:latin typeface="Calibri" panose="020F0502020204030204" pitchFamily="34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286500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Oval 41"/>
          <p:cNvSpPr/>
          <p:nvPr/>
        </p:nvSpPr>
        <p:spPr bwMode="auto">
          <a:xfrm>
            <a:off x="3178970" y="2938250"/>
            <a:ext cx="3005989" cy="2504580"/>
          </a:xfrm>
          <a:prstGeom prst="ellipse">
            <a:avLst/>
          </a:prstGeom>
          <a:noFill/>
          <a:ln w="15875" cap="flat" cmpd="sng" algn="ctr">
            <a:solidFill>
              <a:srgbClr val="0033CC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charset="0"/>
            </a:endParaRPr>
          </a:p>
        </p:txBody>
      </p:sp>
      <p:sp>
        <p:nvSpPr>
          <p:cNvPr id="22" name="Content Placeholder 2"/>
          <p:cNvSpPr txBox="1">
            <a:spLocks/>
          </p:cNvSpPr>
          <p:nvPr/>
        </p:nvSpPr>
        <p:spPr bwMode="auto">
          <a:xfrm>
            <a:off x="457922" y="1093074"/>
            <a:ext cx="8229600" cy="4998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0" tIns="45716" rIns="91430" bIns="45716" numCol="1" anchor="t" anchorCtr="0" compatLnSpc="1">
            <a:prstTxWarp prst="textNoShape">
              <a:avLst/>
            </a:prstTxWarp>
            <a:normAutofit/>
          </a:bodyPr>
          <a:lstStyle>
            <a:lvl1pPr marL="311013" indent="-311013" algn="l" rtl="0" eaLnBrk="1" fontAlgn="base" hangingPunct="1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Ø"/>
              <a:defRPr sz="2903" kern="1200">
                <a:solidFill>
                  <a:schemeClr val="tx1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673860" indent="-259178" algn="l" rtl="0" eaLnBrk="1" fontAlgn="base" hangingPunct="1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540" kern="1200">
                <a:solidFill>
                  <a:schemeClr val="tx2"/>
                </a:solidFill>
                <a:latin typeface="+mn-lt"/>
                <a:ea typeface="ＭＳ Ｐゴシック" charset="-128"/>
                <a:cs typeface="+mn-cs"/>
              </a:defRPr>
            </a:lvl2pPr>
            <a:lvl3pPr marL="1036707" indent="-207341" algn="l" rtl="0" eaLnBrk="1" fontAlgn="base" hangingPunct="1">
              <a:spcBef>
                <a:spcPct val="20000"/>
              </a:spcBef>
              <a:spcAft>
                <a:spcPct val="0"/>
              </a:spcAft>
              <a:buFont typeface="Courier New" pitchFamily="49" charset="0"/>
              <a:buChar char="o"/>
              <a:defRPr sz="2177" kern="1200">
                <a:solidFill>
                  <a:schemeClr val="accent1"/>
                </a:solidFill>
                <a:latin typeface="+mn-lt"/>
                <a:ea typeface="ＭＳ Ｐゴシック" charset="-128"/>
                <a:cs typeface="+mn-cs"/>
              </a:defRPr>
            </a:lvl3pPr>
            <a:lvl4pPr marL="1451391" indent="-207341" algn="l" rtl="0" eaLnBrk="1" fontAlgn="base" hangingPunct="1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§"/>
              <a:defRPr sz="1814" kern="1200">
                <a:solidFill>
                  <a:schemeClr val="accent4"/>
                </a:solidFill>
                <a:latin typeface="+mn-lt"/>
                <a:ea typeface="ＭＳ Ｐゴシック" charset="-128"/>
                <a:cs typeface="+mn-cs"/>
              </a:defRPr>
            </a:lvl4pPr>
            <a:lvl5pPr marL="1866074" indent="-207341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814" kern="1200">
                <a:solidFill>
                  <a:schemeClr val="accent6">
                    <a:lumMod val="75000"/>
                  </a:schemeClr>
                </a:solidFill>
                <a:latin typeface="+mn-lt"/>
                <a:ea typeface="ＭＳ Ｐゴシック" charset="-128"/>
                <a:cs typeface="+mn-cs"/>
              </a:defRPr>
            </a:lvl5pPr>
            <a:lvl6pPr marL="2280758" indent="-207341" algn="l" defTabSz="82936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1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695440" indent="-207341" algn="l" defTabSz="82936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1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10124" indent="-207341" algn="l" defTabSz="82936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1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524806" indent="-207341" algn="l" defTabSz="82936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1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rgbClr val="002060"/>
              </a:buClr>
              <a:defRPr/>
            </a:pPr>
            <a:r>
              <a:rPr lang="en-US" altLang="zh-CN" sz="2200" b="1" dirty="0" smtClean="0">
                <a:solidFill>
                  <a:srgbClr val="0033CC"/>
                </a:solidFill>
                <a:latin typeface="Calibri"/>
              </a:rPr>
              <a:t>UT System CoT Federation.</a:t>
            </a:r>
          </a:p>
          <a:p>
            <a:pPr lvl="1">
              <a:buClr>
                <a:srgbClr val="002060"/>
              </a:buClr>
              <a:defRPr/>
            </a:pPr>
            <a:r>
              <a:rPr lang="en-US" altLang="zh-CN" sz="1800" dirty="0" smtClean="0">
                <a:solidFill>
                  <a:srgbClr val="1F497D"/>
                </a:solidFill>
                <a:latin typeface="Calibri"/>
              </a:rPr>
              <a:t>UT system students can take courses at any UT campus.</a:t>
            </a:r>
          </a:p>
          <a:p>
            <a:pPr lvl="1">
              <a:buClr>
                <a:srgbClr val="002060"/>
              </a:buClr>
              <a:defRPr/>
            </a:pPr>
            <a:r>
              <a:rPr lang="en-US" altLang="zh-CN" sz="1800" dirty="0" smtClean="0">
                <a:solidFill>
                  <a:srgbClr val="1F497D"/>
                </a:solidFill>
                <a:latin typeface="Calibri"/>
              </a:rPr>
              <a:t>Students can access to libraries in UT system.</a:t>
            </a:r>
          </a:p>
        </p:txBody>
      </p:sp>
      <p:sp>
        <p:nvSpPr>
          <p:cNvPr id="30" name="Oval 29"/>
          <p:cNvSpPr/>
          <p:nvPr/>
        </p:nvSpPr>
        <p:spPr bwMode="auto">
          <a:xfrm>
            <a:off x="4007685" y="4545024"/>
            <a:ext cx="1334660" cy="1306137"/>
          </a:xfrm>
          <a:prstGeom prst="ellipse">
            <a:avLst/>
          </a:prstGeom>
          <a:solidFill>
            <a:schemeClr val="bg1"/>
          </a:solidFill>
          <a:ln w="15875" cap="flat" cmpd="sng" algn="ctr">
            <a:solidFill>
              <a:srgbClr val="00206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charset="0"/>
            </a:endParaRPr>
          </a:p>
        </p:txBody>
      </p:sp>
      <p:sp>
        <p:nvSpPr>
          <p:cNvPr id="35" name="Oval 34"/>
          <p:cNvSpPr/>
          <p:nvPr/>
        </p:nvSpPr>
        <p:spPr bwMode="auto">
          <a:xfrm>
            <a:off x="4021584" y="2493730"/>
            <a:ext cx="1334660" cy="1306137"/>
          </a:xfrm>
          <a:prstGeom prst="ellipse">
            <a:avLst/>
          </a:prstGeom>
          <a:solidFill>
            <a:schemeClr val="bg1"/>
          </a:solidFill>
          <a:ln w="15875" cap="flat" cmpd="sng" algn="ctr">
            <a:solidFill>
              <a:srgbClr val="00206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charset="0"/>
            </a:endParaRPr>
          </a:p>
        </p:txBody>
      </p:sp>
      <p:sp>
        <p:nvSpPr>
          <p:cNvPr id="40" name="Oval 39"/>
          <p:cNvSpPr/>
          <p:nvPr/>
        </p:nvSpPr>
        <p:spPr bwMode="auto">
          <a:xfrm>
            <a:off x="2424327" y="3537472"/>
            <a:ext cx="1334660" cy="1306137"/>
          </a:xfrm>
          <a:prstGeom prst="ellipse">
            <a:avLst/>
          </a:prstGeom>
          <a:solidFill>
            <a:schemeClr val="bg1"/>
          </a:solidFill>
          <a:ln w="15875" cap="flat" cmpd="sng" algn="ctr">
            <a:solidFill>
              <a:srgbClr val="00206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charset="0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55681" y="6262921"/>
            <a:ext cx="2128320" cy="470880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defTabSz="414726" fontAlgn="base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tabLst>
                <a:tab pos="656650" algn="l"/>
                <a:tab pos="1313299" algn="l"/>
                <a:tab pos="1969949" algn="l"/>
              </a:tabLst>
              <a:defRPr/>
            </a:pPr>
            <a:endParaRPr lang="en-GB" sz="1270" dirty="0">
              <a:solidFill>
                <a:srgbClr val="000000"/>
              </a:solidFill>
              <a:latin typeface="Calibri" panose="020F0502020204030204" pitchFamily="34" charset="0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6554881" y="6247081"/>
            <a:ext cx="2128320" cy="470880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 defTabSz="414726" fontAlgn="base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tabLst>
                <a:tab pos="656650" algn="l"/>
                <a:tab pos="1313299" algn="l"/>
                <a:tab pos="1969949" algn="l"/>
              </a:tabLst>
              <a:defRPr/>
            </a:pPr>
            <a:fld id="{C55B82BF-3B5A-457C-B93A-3BCFAEB56B4A}" type="slidenum">
              <a:rPr lang="en-GB" sz="1270">
                <a:solidFill>
                  <a:srgbClr val="000000"/>
                </a:solidFill>
                <a:latin typeface="Calibri" panose="020F0502020204030204" pitchFamily="34" charset="0"/>
                <a:ea typeface="ＭＳ Ｐゴシック" charset="-128"/>
              </a:rPr>
              <a:pPr algn="r" defTabSz="414726" fontAlgn="base">
                <a:lnSpc>
                  <a:spcPct val="101000"/>
                </a:lnSpc>
                <a:spcBef>
                  <a:spcPct val="0"/>
                </a:spcBef>
                <a:spcAft>
                  <a:spcPct val="0"/>
                </a:spcAft>
                <a:tabLst>
                  <a:tab pos="656650" algn="l"/>
                  <a:tab pos="1313299" algn="l"/>
                  <a:tab pos="1969949" algn="l"/>
                </a:tabLst>
                <a:defRPr/>
              </a:pPr>
              <a:t>7</a:t>
            </a:fld>
            <a:endParaRPr lang="en-GB" sz="1270" dirty="0">
              <a:solidFill>
                <a:srgbClr val="000000"/>
              </a:solidFill>
              <a:latin typeface="Calibri" panose="020F0502020204030204" pitchFamily="34" charset="0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291042" y="6262921"/>
            <a:ext cx="3902543" cy="315599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defTabSz="414726" fontAlgn="base">
              <a:spcBef>
                <a:spcPct val="0"/>
              </a:spcBef>
              <a:spcAft>
                <a:spcPct val="0"/>
              </a:spcAft>
            </a:pPr>
            <a:r>
              <a:rPr lang="en-US" sz="1451" i="1" dirty="0">
                <a:solidFill>
                  <a:srgbClr val="000000"/>
                </a:solidFill>
                <a:latin typeface="Calibri" panose="020F0502020204030204" pitchFamily="34" charset="0"/>
                <a:ea typeface="ＭＳ Ｐゴシック" pitchFamily="34" charset="-128"/>
              </a:rPr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007415" y="0"/>
            <a:ext cx="5335200" cy="62064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2800" b="1" dirty="0" smtClean="0">
                <a:solidFill>
                  <a:srgbClr val="002060"/>
                </a:solidFill>
                <a:latin typeface="Calibri" panose="020F0502020204030204" pitchFamily="34" charset="0"/>
              </a:rPr>
              <a:t>CoT Trust Types Use Case</a:t>
            </a:r>
            <a:endParaRPr lang="en-US" sz="2800" b="1" kern="0" dirty="0">
              <a:solidFill>
                <a:srgbClr val="002060"/>
              </a:solidFill>
              <a:latin typeface="Calibri" panose="020F0502020204030204" pitchFamily="34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5" name="Oval 14"/>
          <p:cNvSpPr/>
          <p:nvPr/>
        </p:nvSpPr>
        <p:spPr bwMode="auto">
          <a:xfrm>
            <a:off x="5604942" y="3537472"/>
            <a:ext cx="1334660" cy="1306137"/>
          </a:xfrm>
          <a:prstGeom prst="ellipse">
            <a:avLst/>
          </a:prstGeom>
          <a:solidFill>
            <a:schemeClr val="bg1"/>
          </a:solidFill>
          <a:ln w="15875" cap="flat" cmpd="sng" algn="ctr">
            <a:solidFill>
              <a:srgbClr val="00206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47964" y="3682875"/>
            <a:ext cx="248617" cy="354646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5876987" y="3233610"/>
            <a:ext cx="7905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002060"/>
                </a:solidFill>
                <a:latin typeface="Calibri" panose="020F0502020204030204" pitchFamily="34" charset="0"/>
              </a:rPr>
              <a:t>UTSA</a:t>
            </a:r>
            <a:endParaRPr lang="en-US" dirty="0">
              <a:solidFill>
                <a:srgbClr val="002060"/>
              </a:solidFill>
              <a:latin typeface="Calibri" panose="020F0502020204030204" pitchFamily="34" charset="0"/>
            </a:endParaRPr>
          </a:p>
        </p:txBody>
      </p:sp>
      <p:pic>
        <p:nvPicPr>
          <p:cNvPr id="28" name="Picture 2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50707" y="4690427"/>
            <a:ext cx="248617" cy="354646"/>
          </a:xfrm>
          <a:prstGeom prst="rect">
            <a:avLst/>
          </a:prstGeom>
        </p:spPr>
      </p:pic>
      <p:sp>
        <p:nvSpPr>
          <p:cNvPr id="31" name="TextBox 30"/>
          <p:cNvSpPr txBox="1"/>
          <p:nvPr/>
        </p:nvSpPr>
        <p:spPr>
          <a:xfrm>
            <a:off x="4279730" y="4241162"/>
            <a:ext cx="7905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002060"/>
                </a:solidFill>
                <a:latin typeface="Calibri" panose="020F0502020204030204" pitchFamily="34" charset="0"/>
              </a:rPr>
              <a:t>UT</a:t>
            </a:r>
            <a:endParaRPr lang="en-US" dirty="0">
              <a:solidFill>
                <a:srgbClr val="002060"/>
              </a:solidFill>
              <a:latin typeface="Calibri" panose="020F0502020204030204" pitchFamily="34" charset="0"/>
            </a:endParaRPr>
          </a:p>
        </p:txBody>
      </p:sp>
      <p:pic>
        <p:nvPicPr>
          <p:cNvPr id="33" name="Picture 3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64606" y="2639133"/>
            <a:ext cx="248617" cy="354646"/>
          </a:xfrm>
          <a:prstGeom prst="rect">
            <a:avLst/>
          </a:prstGeom>
        </p:spPr>
      </p:pic>
      <p:sp>
        <p:nvSpPr>
          <p:cNvPr id="36" name="TextBox 35"/>
          <p:cNvSpPr txBox="1"/>
          <p:nvPr/>
        </p:nvSpPr>
        <p:spPr>
          <a:xfrm>
            <a:off x="4293629" y="2189868"/>
            <a:ext cx="7905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002060"/>
                </a:solidFill>
                <a:latin typeface="Calibri" panose="020F0502020204030204" pitchFamily="34" charset="0"/>
              </a:rPr>
              <a:t>UTA</a:t>
            </a:r>
            <a:endParaRPr lang="en-US" dirty="0">
              <a:solidFill>
                <a:srgbClr val="002060"/>
              </a:solidFill>
              <a:latin typeface="Calibri" panose="020F0502020204030204" pitchFamily="34" charset="0"/>
            </a:endParaRPr>
          </a:p>
        </p:txBody>
      </p:sp>
      <p:pic>
        <p:nvPicPr>
          <p:cNvPr id="38" name="Picture 3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7349" y="3682875"/>
            <a:ext cx="248617" cy="354646"/>
          </a:xfrm>
          <a:prstGeom prst="rect">
            <a:avLst/>
          </a:prstGeom>
        </p:spPr>
      </p:pic>
      <p:sp>
        <p:nvSpPr>
          <p:cNvPr id="41" name="TextBox 40"/>
          <p:cNvSpPr txBox="1"/>
          <p:nvPr/>
        </p:nvSpPr>
        <p:spPr>
          <a:xfrm>
            <a:off x="2696372" y="3233610"/>
            <a:ext cx="7905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002060"/>
                </a:solidFill>
                <a:latin typeface="Calibri" panose="020F0502020204030204" pitchFamily="34" charset="0"/>
              </a:rPr>
              <a:t>UTD</a:t>
            </a:r>
            <a:endParaRPr lang="en-US" dirty="0">
              <a:solidFill>
                <a:srgbClr val="002060"/>
              </a:solidFill>
              <a:latin typeface="Calibri" panose="020F0502020204030204" pitchFamily="34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1321" y="3182659"/>
            <a:ext cx="409534" cy="40953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1593" y="3069986"/>
            <a:ext cx="552450" cy="552450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19543" y="4243411"/>
            <a:ext cx="409534" cy="409534"/>
          </a:xfrm>
          <a:prstGeom prst="rect">
            <a:avLst/>
          </a:prstGeom>
        </p:spPr>
      </p:pic>
      <p:pic>
        <p:nvPicPr>
          <p:cNvPr id="32" name="Picture 3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9815" y="4130738"/>
            <a:ext cx="552450" cy="552450"/>
          </a:xfrm>
          <a:prstGeom prst="rect">
            <a:avLst/>
          </a:prstGeom>
        </p:spPr>
      </p:pic>
      <p:pic>
        <p:nvPicPr>
          <p:cNvPr id="37" name="Picture 3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95502" y="5277705"/>
            <a:ext cx="409534" cy="409534"/>
          </a:xfrm>
          <a:prstGeom prst="rect">
            <a:avLst/>
          </a:prstGeom>
        </p:spPr>
      </p:pic>
      <p:pic>
        <p:nvPicPr>
          <p:cNvPr id="43" name="Picture 4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75774" y="5165032"/>
            <a:ext cx="552450" cy="552450"/>
          </a:xfrm>
          <a:prstGeom prst="rect">
            <a:avLst/>
          </a:prstGeom>
        </p:spPr>
      </p:pic>
      <p:pic>
        <p:nvPicPr>
          <p:cNvPr id="44" name="Picture 4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95867" y="4212725"/>
            <a:ext cx="409534" cy="409534"/>
          </a:xfrm>
          <a:prstGeom prst="rect">
            <a:avLst/>
          </a:prstGeom>
        </p:spPr>
      </p:pic>
      <p:pic>
        <p:nvPicPr>
          <p:cNvPr id="45" name="Picture 4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76139" y="4100052"/>
            <a:ext cx="552450" cy="552450"/>
          </a:xfrm>
          <a:prstGeom prst="rect">
            <a:avLst/>
          </a:prstGeom>
        </p:spPr>
      </p:pic>
      <p:sp>
        <p:nvSpPr>
          <p:cNvPr id="29" name="Date Placeholder 3"/>
          <p:cNvSpPr txBox="1">
            <a:spLocks noGrp="1"/>
          </p:cNvSpPr>
          <p:nvPr/>
        </p:nvSpPr>
        <p:spPr bwMode="auto">
          <a:xfrm>
            <a:off x="500235" y="6262921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200" dirty="0">
                <a:solidFill>
                  <a:srgbClr val="000000"/>
                </a:solidFill>
                <a:latin typeface="Calibri" panose="020F0502020204030204" pitchFamily="34" charset="0"/>
                <a:ea typeface="ＭＳ Ｐゴシック" charset="-128"/>
              </a:rPr>
              <a:t>© Ravi  Sandhu</a:t>
            </a:r>
            <a:endParaRPr lang="en-GB" sz="1200" dirty="0">
              <a:solidFill>
                <a:srgbClr val="000000"/>
              </a:solidFill>
              <a:latin typeface="Calibri" panose="020F0502020204030204" pitchFamily="34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20027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Oval 41"/>
          <p:cNvSpPr/>
          <p:nvPr/>
        </p:nvSpPr>
        <p:spPr bwMode="auto">
          <a:xfrm>
            <a:off x="3178970" y="2938250"/>
            <a:ext cx="3005989" cy="2504580"/>
          </a:xfrm>
          <a:prstGeom prst="ellipse">
            <a:avLst/>
          </a:prstGeom>
          <a:noFill/>
          <a:ln w="15875" cap="flat" cmpd="sng" algn="ctr">
            <a:solidFill>
              <a:srgbClr val="0033CC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charset="0"/>
            </a:endParaRPr>
          </a:p>
        </p:txBody>
      </p:sp>
      <p:sp>
        <p:nvSpPr>
          <p:cNvPr id="22" name="Content Placeholder 2"/>
          <p:cNvSpPr txBox="1">
            <a:spLocks/>
          </p:cNvSpPr>
          <p:nvPr/>
        </p:nvSpPr>
        <p:spPr bwMode="auto">
          <a:xfrm>
            <a:off x="457922" y="1093074"/>
            <a:ext cx="8229600" cy="4998725"/>
          </a:xfrm>
          <a:prstGeom prst="rect">
            <a:avLst/>
          </a:prstGeom>
          <a:noFill/>
          <a:ln w="9525">
            <a:noFill/>
            <a:prstDash val="dash"/>
            <a:miter lim="800000"/>
            <a:headEnd/>
            <a:tailEnd/>
          </a:ln>
        </p:spPr>
        <p:txBody>
          <a:bodyPr vert="horz" wrap="square" lIns="91430" tIns="45716" rIns="91430" bIns="45716" numCol="1" anchor="t" anchorCtr="0" compatLnSpc="1">
            <a:prstTxWarp prst="textNoShape">
              <a:avLst/>
            </a:prstTxWarp>
            <a:normAutofit/>
          </a:bodyPr>
          <a:lstStyle>
            <a:lvl1pPr marL="311013" indent="-311013" algn="l" rtl="0" eaLnBrk="1" fontAlgn="base" hangingPunct="1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Ø"/>
              <a:defRPr sz="2903" kern="1200">
                <a:solidFill>
                  <a:schemeClr val="tx1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673860" indent="-259178" algn="l" rtl="0" eaLnBrk="1" fontAlgn="base" hangingPunct="1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540" kern="1200">
                <a:solidFill>
                  <a:schemeClr val="tx2"/>
                </a:solidFill>
                <a:latin typeface="+mn-lt"/>
                <a:ea typeface="ＭＳ Ｐゴシック" charset="-128"/>
                <a:cs typeface="+mn-cs"/>
              </a:defRPr>
            </a:lvl2pPr>
            <a:lvl3pPr marL="1036707" indent="-207341" algn="l" rtl="0" eaLnBrk="1" fontAlgn="base" hangingPunct="1">
              <a:spcBef>
                <a:spcPct val="20000"/>
              </a:spcBef>
              <a:spcAft>
                <a:spcPct val="0"/>
              </a:spcAft>
              <a:buFont typeface="Courier New" pitchFamily="49" charset="0"/>
              <a:buChar char="o"/>
              <a:defRPr sz="2177" kern="1200">
                <a:solidFill>
                  <a:schemeClr val="accent1"/>
                </a:solidFill>
                <a:latin typeface="+mn-lt"/>
                <a:ea typeface="ＭＳ Ｐゴシック" charset="-128"/>
                <a:cs typeface="+mn-cs"/>
              </a:defRPr>
            </a:lvl3pPr>
            <a:lvl4pPr marL="1451391" indent="-207341" algn="l" rtl="0" eaLnBrk="1" fontAlgn="base" hangingPunct="1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§"/>
              <a:defRPr sz="1814" kern="1200">
                <a:solidFill>
                  <a:schemeClr val="accent4"/>
                </a:solidFill>
                <a:latin typeface="+mn-lt"/>
                <a:ea typeface="ＭＳ Ｐゴシック" charset="-128"/>
                <a:cs typeface="+mn-cs"/>
              </a:defRPr>
            </a:lvl4pPr>
            <a:lvl5pPr marL="1866074" indent="-207341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814" kern="1200">
                <a:solidFill>
                  <a:schemeClr val="accent6">
                    <a:lumMod val="75000"/>
                  </a:schemeClr>
                </a:solidFill>
                <a:latin typeface="+mn-lt"/>
                <a:ea typeface="ＭＳ Ｐゴシック" charset="-128"/>
                <a:cs typeface="+mn-cs"/>
              </a:defRPr>
            </a:lvl5pPr>
            <a:lvl6pPr marL="2280758" indent="-207341" algn="l" defTabSz="82936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1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695440" indent="-207341" algn="l" defTabSz="82936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1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10124" indent="-207341" algn="l" defTabSz="82936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1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524806" indent="-207341" algn="l" defTabSz="82936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1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rgbClr val="002060"/>
              </a:buClr>
              <a:defRPr/>
            </a:pPr>
            <a:r>
              <a:rPr lang="en-US" altLang="zh-CN" sz="2200" b="1" dirty="0" smtClean="0">
                <a:solidFill>
                  <a:srgbClr val="0033CC"/>
                </a:solidFill>
                <a:latin typeface="Calibri"/>
              </a:rPr>
              <a:t>UT System CoT Federation.</a:t>
            </a:r>
          </a:p>
          <a:p>
            <a:pPr lvl="1">
              <a:buClr>
                <a:srgbClr val="002060"/>
              </a:buClr>
              <a:defRPr/>
            </a:pPr>
            <a:r>
              <a:rPr lang="en-US" altLang="zh-CN" sz="1800" dirty="0">
                <a:solidFill>
                  <a:srgbClr val="1F497D"/>
                </a:solidFill>
                <a:latin typeface="Calibri"/>
              </a:rPr>
              <a:t>UT system students can take courses at any UT </a:t>
            </a:r>
            <a:r>
              <a:rPr lang="en-US" altLang="zh-CN" sz="1800" dirty="0" smtClean="0">
                <a:solidFill>
                  <a:srgbClr val="1F497D"/>
                </a:solidFill>
                <a:latin typeface="Calibri"/>
              </a:rPr>
              <a:t>campus.</a:t>
            </a:r>
          </a:p>
          <a:p>
            <a:pPr lvl="1">
              <a:buClr>
                <a:srgbClr val="002060"/>
              </a:buClr>
              <a:defRPr/>
            </a:pPr>
            <a:r>
              <a:rPr lang="en-US" altLang="zh-CN" sz="1800" dirty="0" smtClean="0">
                <a:solidFill>
                  <a:srgbClr val="FF0000"/>
                </a:solidFill>
                <a:latin typeface="Calibri"/>
              </a:rPr>
              <a:t>UTSA can assign students in UT to its courses.</a:t>
            </a:r>
          </a:p>
        </p:txBody>
      </p:sp>
      <p:sp>
        <p:nvSpPr>
          <p:cNvPr id="30" name="Oval 29"/>
          <p:cNvSpPr/>
          <p:nvPr/>
        </p:nvSpPr>
        <p:spPr bwMode="auto">
          <a:xfrm>
            <a:off x="4007685" y="4545024"/>
            <a:ext cx="1334660" cy="1306137"/>
          </a:xfrm>
          <a:prstGeom prst="ellipse">
            <a:avLst/>
          </a:prstGeom>
          <a:solidFill>
            <a:schemeClr val="bg1"/>
          </a:solidFill>
          <a:ln w="15875" cap="flat" cmpd="sng" algn="ctr">
            <a:solidFill>
              <a:srgbClr val="00206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charset="0"/>
            </a:endParaRPr>
          </a:p>
        </p:txBody>
      </p:sp>
      <p:sp>
        <p:nvSpPr>
          <p:cNvPr id="35" name="Oval 34"/>
          <p:cNvSpPr/>
          <p:nvPr/>
        </p:nvSpPr>
        <p:spPr bwMode="auto">
          <a:xfrm>
            <a:off x="4021584" y="2493730"/>
            <a:ext cx="1334660" cy="1306137"/>
          </a:xfrm>
          <a:prstGeom prst="ellipse">
            <a:avLst/>
          </a:prstGeom>
          <a:solidFill>
            <a:schemeClr val="bg1"/>
          </a:solidFill>
          <a:ln w="15875" cap="flat" cmpd="sng" algn="ctr">
            <a:solidFill>
              <a:srgbClr val="00206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charset="0"/>
            </a:endParaRPr>
          </a:p>
        </p:txBody>
      </p:sp>
      <p:sp>
        <p:nvSpPr>
          <p:cNvPr id="40" name="Oval 39"/>
          <p:cNvSpPr/>
          <p:nvPr/>
        </p:nvSpPr>
        <p:spPr bwMode="auto">
          <a:xfrm>
            <a:off x="2424327" y="3537472"/>
            <a:ext cx="1334660" cy="1306137"/>
          </a:xfrm>
          <a:prstGeom prst="ellipse">
            <a:avLst/>
          </a:prstGeom>
          <a:solidFill>
            <a:schemeClr val="bg1"/>
          </a:solidFill>
          <a:ln w="15875" cap="flat" cmpd="sng" algn="ctr">
            <a:solidFill>
              <a:srgbClr val="00206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charset="0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55681" y="6262921"/>
            <a:ext cx="2128320" cy="470880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defTabSz="414726" fontAlgn="base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tabLst>
                <a:tab pos="656650" algn="l"/>
                <a:tab pos="1313299" algn="l"/>
                <a:tab pos="1969949" algn="l"/>
              </a:tabLst>
              <a:defRPr/>
            </a:pPr>
            <a:endParaRPr lang="en-GB" sz="1270" dirty="0">
              <a:solidFill>
                <a:srgbClr val="000000"/>
              </a:solidFill>
              <a:latin typeface="Calibri" panose="020F0502020204030204" pitchFamily="34" charset="0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6554881" y="6247081"/>
            <a:ext cx="2128320" cy="470880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 defTabSz="414726" fontAlgn="base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tabLst>
                <a:tab pos="656650" algn="l"/>
                <a:tab pos="1313299" algn="l"/>
                <a:tab pos="1969949" algn="l"/>
              </a:tabLst>
              <a:defRPr/>
            </a:pPr>
            <a:fld id="{C55B82BF-3B5A-457C-B93A-3BCFAEB56B4A}" type="slidenum">
              <a:rPr lang="en-GB" sz="1270">
                <a:solidFill>
                  <a:srgbClr val="000000"/>
                </a:solidFill>
                <a:latin typeface="Calibri" panose="020F0502020204030204" pitchFamily="34" charset="0"/>
                <a:ea typeface="ＭＳ Ｐゴシック" charset="-128"/>
              </a:rPr>
              <a:pPr algn="r" defTabSz="414726" fontAlgn="base">
                <a:lnSpc>
                  <a:spcPct val="101000"/>
                </a:lnSpc>
                <a:spcBef>
                  <a:spcPct val="0"/>
                </a:spcBef>
                <a:spcAft>
                  <a:spcPct val="0"/>
                </a:spcAft>
                <a:tabLst>
                  <a:tab pos="656650" algn="l"/>
                  <a:tab pos="1313299" algn="l"/>
                  <a:tab pos="1969949" algn="l"/>
                </a:tabLst>
                <a:defRPr/>
              </a:pPr>
              <a:t>8</a:t>
            </a:fld>
            <a:endParaRPr lang="en-GB" sz="1270" dirty="0">
              <a:solidFill>
                <a:srgbClr val="000000"/>
              </a:solidFill>
              <a:latin typeface="Calibri" panose="020F0502020204030204" pitchFamily="34" charset="0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291042" y="6262921"/>
            <a:ext cx="3902543" cy="315599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defTabSz="414726" fontAlgn="base">
              <a:spcBef>
                <a:spcPct val="0"/>
              </a:spcBef>
              <a:spcAft>
                <a:spcPct val="0"/>
              </a:spcAft>
            </a:pPr>
            <a:r>
              <a:rPr lang="en-US" sz="1451" i="1" dirty="0">
                <a:solidFill>
                  <a:srgbClr val="000000"/>
                </a:solidFill>
                <a:latin typeface="Calibri" panose="020F0502020204030204" pitchFamily="34" charset="0"/>
                <a:ea typeface="ＭＳ Ｐゴシック" pitchFamily="34" charset="-128"/>
              </a:rPr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007415" y="0"/>
            <a:ext cx="5335200" cy="62064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2800" b="1" dirty="0" smtClean="0">
                <a:solidFill>
                  <a:srgbClr val="002060"/>
                </a:solidFill>
                <a:latin typeface="Calibri" panose="020F0502020204030204" pitchFamily="34" charset="0"/>
              </a:rPr>
              <a:t>CoT Trust Types Use Case</a:t>
            </a:r>
            <a:endParaRPr lang="en-US" sz="2800" b="1" kern="0" dirty="0">
              <a:solidFill>
                <a:srgbClr val="002060"/>
              </a:solidFill>
              <a:latin typeface="Calibri" panose="020F0502020204030204" pitchFamily="34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5" name="Oval 14"/>
          <p:cNvSpPr/>
          <p:nvPr/>
        </p:nvSpPr>
        <p:spPr bwMode="auto">
          <a:xfrm>
            <a:off x="5604942" y="3537472"/>
            <a:ext cx="1334660" cy="1306137"/>
          </a:xfrm>
          <a:prstGeom prst="ellipse">
            <a:avLst/>
          </a:prstGeom>
          <a:solidFill>
            <a:schemeClr val="bg1"/>
          </a:solidFill>
          <a:ln w="15875" cap="flat" cmpd="sng" algn="ctr">
            <a:solidFill>
              <a:srgbClr val="00206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47964" y="3682875"/>
            <a:ext cx="248617" cy="354646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5876987" y="3233610"/>
            <a:ext cx="7905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002060"/>
                </a:solidFill>
                <a:latin typeface="Calibri" panose="020F0502020204030204" pitchFamily="34" charset="0"/>
              </a:rPr>
              <a:t>UTSA</a:t>
            </a:r>
            <a:endParaRPr lang="en-US" dirty="0">
              <a:solidFill>
                <a:srgbClr val="002060"/>
              </a:solidFill>
              <a:latin typeface="Calibri" panose="020F0502020204030204" pitchFamily="34" charset="0"/>
            </a:endParaRPr>
          </a:p>
        </p:txBody>
      </p:sp>
      <p:pic>
        <p:nvPicPr>
          <p:cNvPr id="28" name="Picture 2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50707" y="4690427"/>
            <a:ext cx="248617" cy="354646"/>
          </a:xfrm>
          <a:prstGeom prst="rect">
            <a:avLst/>
          </a:prstGeom>
        </p:spPr>
      </p:pic>
      <p:sp>
        <p:nvSpPr>
          <p:cNvPr id="31" name="TextBox 30"/>
          <p:cNvSpPr txBox="1"/>
          <p:nvPr/>
        </p:nvSpPr>
        <p:spPr>
          <a:xfrm>
            <a:off x="4279730" y="4241162"/>
            <a:ext cx="7905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002060"/>
                </a:solidFill>
                <a:latin typeface="Calibri" panose="020F0502020204030204" pitchFamily="34" charset="0"/>
              </a:rPr>
              <a:t>UT</a:t>
            </a:r>
            <a:endParaRPr lang="en-US" dirty="0">
              <a:solidFill>
                <a:srgbClr val="002060"/>
              </a:solidFill>
              <a:latin typeface="Calibri" panose="020F0502020204030204" pitchFamily="34" charset="0"/>
            </a:endParaRPr>
          </a:p>
        </p:txBody>
      </p:sp>
      <p:pic>
        <p:nvPicPr>
          <p:cNvPr id="33" name="Picture 3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64606" y="2639133"/>
            <a:ext cx="248617" cy="354646"/>
          </a:xfrm>
          <a:prstGeom prst="rect">
            <a:avLst/>
          </a:prstGeom>
        </p:spPr>
      </p:pic>
      <p:sp>
        <p:nvSpPr>
          <p:cNvPr id="36" name="TextBox 35"/>
          <p:cNvSpPr txBox="1"/>
          <p:nvPr/>
        </p:nvSpPr>
        <p:spPr>
          <a:xfrm>
            <a:off x="4293629" y="2189868"/>
            <a:ext cx="7905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002060"/>
                </a:solidFill>
                <a:latin typeface="Calibri" panose="020F0502020204030204" pitchFamily="34" charset="0"/>
              </a:rPr>
              <a:t>UTA</a:t>
            </a:r>
            <a:endParaRPr lang="en-US" dirty="0">
              <a:solidFill>
                <a:srgbClr val="002060"/>
              </a:solidFill>
              <a:latin typeface="Calibri" panose="020F0502020204030204" pitchFamily="34" charset="0"/>
            </a:endParaRPr>
          </a:p>
        </p:txBody>
      </p:sp>
      <p:pic>
        <p:nvPicPr>
          <p:cNvPr id="38" name="Picture 3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7349" y="3682875"/>
            <a:ext cx="248617" cy="354646"/>
          </a:xfrm>
          <a:prstGeom prst="rect">
            <a:avLst/>
          </a:prstGeom>
        </p:spPr>
      </p:pic>
      <p:sp>
        <p:nvSpPr>
          <p:cNvPr id="41" name="TextBox 40"/>
          <p:cNvSpPr txBox="1"/>
          <p:nvPr/>
        </p:nvSpPr>
        <p:spPr>
          <a:xfrm>
            <a:off x="2696372" y="3233610"/>
            <a:ext cx="7905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002060"/>
                </a:solidFill>
                <a:latin typeface="Calibri" panose="020F0502020204030204" pitchFamily="34" charset="0"/>
              </a:rPr>
              <a:t>UTD</a:t>
            </a:r>
            <a:endParaRPr lang="en-US" dirty="0">
              <a:solidFill>
                <a:srgbClr val="002060"/>
              </a:solidFill>
              <a:latin typeface="Calibri" panose="020F0502020204030204" pitchFamily="34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1321" y="3182659"/>
            <a:ext cx="409534" cy="40953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1593" y="3069986"/>
            <a:ext cx="552450" cy="552450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19543" y="4243411"/>
            <a:ext cx="409534" cy="409534"/>
          </a:xfrm>
          <a:prstGeom prst="rect">
            <a:avLst/>
          </a:prstGeom>
        </p:spPr>
      </p:pic>
      <p:pic>
        <p:nvPicPr>
          <p:cNvPr id="32" name="Picture 3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9815" y="4130738"/>
            <a:ext cx="552450" cy="552450"/>
          </a:xfrm>
          <a:prstGeom prst="rect">
            <a:avLst/>
          </a:prstGeom>
        </p:spPr>
      </p:pic>
      <p:pic>
        <p:nvPicPr>
          <p:cNvPr id="37" name="Picture 3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95502" y="5277705"/>
            <a:ext cx="409534" cy="409534"/>
          </a:xfrm>
          <a:prstGeom prst="rect">
            <a:avLst/>
          </a:prstGeom>
        </p:spPr>
      </p:pic>
      <p:pic>
        <p:nvPicPr>
          <p:cNvPr id="43" name="Picture 4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75774" y="5165032"/>
            <a:ext cx="552450" cy="552450"/>
          </a:xfrm>
          <a:prstGeom prst="rect">
            <a:avLst/>
          </a:prstGeom>
        </p:spPr>
      </p:pic>
      <p:pic>
        <p:nvPicPr>
          <p:cNvPr id="44" name="Picture 4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95867" y="4212725"/>
            <a:ext cx="409534" cy="409534"/>
          </a:xfrm>
          <a:prstGeom prst="rect">
            <a:avLst/>
          </a:prstGeom>
        </p:spPr>
      </p:pic>
      <p:pic>
        <p:nvPicPr>
          <p:cNvPr id="45" name="Picture 4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76139" y="4100052"/>
            <a:ext cx="552450" cy="552450"/>
          </a:xfrm>
          <a:prstGeom prst="rect">
            <a:avLst/>
          </a:prstGeom>
        </p:spPr>
      </p:pic>
      <p:cxnSp>
        <p:nvCxnSpPr>
          <p:cNvPr id="29" name="Straight Arrow Connector 28"/>
          <p:cNvCxnSpPr/>
          <p:nvPr/>
        </p:nvCxnSpPr>
        <p:spPr bwMode="auto">
          <a:xfrm>
            <a:off x="3286125" y="3925237"/>
            <a:ext cx="2439267" cy="330681"/>
          </a:xfrm>
          <a:prstGeom prst="straightConnector1">
            <a:avLst/>
          </a:prstGeom>
          <a:solidFill>
            <a:srgbClr val="00B8FF"/>
          </a:solidFill>
          <a:ln w="15875" cap="flat" cmpd="sng" algn="ctr">
            <a:solidFill>
              <a:srgbClr val="66FFFF"/>
            </a:solidFill>
            <a:prstDash val="solid"/>
            <a:round/>
            <a:headEnd type="none" w="med" len="med"/>
            <a:tailEnd type="triangle" w="med" len="lg"/>
          </a:ln>
          <a:effectLst/>
        </p:spPr>
      </p:cxnSp>
      <p:cxnSp>
        <p:nvCxnSpPr>
          <p:cNvPr id="34" name="Straight Arrow Connector 33"/>
          <p:cNvCxnSpPr/>
          <p:nvPr/>
        </p:nvCxnSpPr>
        <p:spPr bwMode="auto">
          <a:xfrm flipV="1">
            <a:off x="4825912" y="4532548"/>
            <a:ext cx="950227" cy="336826"/>
          </a:xfrm>
          <a:prstGeom prst="straightConnector1">
            <a:avLst/>
          </a:prstGeom>
          <a:solidFill>
            <a:srgbClr val="00B8FF"/>
          </a:solidFill>
          <a:ln w="15875" cap="flat" cmpd="sng" algn="ctr">
            <a:solidFill>
              <a:srgbClr val="66FFFF"/>
            </a:solidFill>
            <a:prstDash val="solid"/>
            <a:round/>
            <a:headEnd type="none" w="med" len="med"/>
            <a:tailEnd type="triangle" w="med" len="lg"/>
          </a:ln>
          <a:effectLst/>
        </p:spPr>
      </p:cxnSp>
      <p:cxnSp>
        <p:nvCxnSpPr>
          <p:cNvPr id="39" name="Straight Arrow Connector 38"/>
          <p:cNvCxnSpPr/>
          <p:nvPr/>
        </p:nvCxnSpPr>
        <p:spPr bwMode="auto">
          <a:xfrm>
            <a:off x="4795502" y="2993779"/>
            <a:ext cx="1081485" cy="1106273"/>
          </a:xfrm>
          <a:prstGeom prst="straightConnector1">
            <a:avLst/>
          </a:prstGeom>
          <a:solidFill>
            <a:srgbClr val="00B8FF"/>
          </a:solidFill>
          <a:ln w="15875" cap="flat" cmpd="sng" algn="ctr">
            <a:solidFill>
              <a:srgbClr val="66FFFF"/>
            </a:solidFill>
            <a:prstDash val="solid"/>
            <a:round/>
            <a:headEnd type="none" w="med" len="med"/>
            <a:tailEnd type="triangle" w="med" len="lg"/>
          </a:ln>
          <a:effectLst/>
        </p:spPr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6" name="Rectangle 45"/>
              <p:cNvSpPr/>
              <p:nvPr/>
            </p:nvSpPr>
            <p:spPr>
              <a:xfrm>
                <a:off x="2108285" y="5108748"/>
                <a:ext cx="1656223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buSzPct val="90000"/>
                  <a:defRPr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1" i="1" kern="0" smtClean="0">
                          <a:solidFill>
                            <a:srgbClr val="1F497D"/>
                          </a:solidFill>
                          <a:latin typeface="Cambria Math" panose="02040503050406030204" pitchFamily="18" charset="0"/>
                          <a:ea typeface="Cambria Math"/>
                        </a:rPr>
                        <m:t>𝑪𝒐𝑻</m:t>
                      </m:r>
                      <m:r>
                        <a:rPr lang="en-US" b="1" i="1" kern="0" smtClean="0">
                          <a:solidFill>
                            <a:srgbClr val="1F497D"/>
                          </a:solidFill>
                          <a:latin typeface="Cambria Math" panose="02040503050406030204" pitchFamily="18" charset="0"/>
                          <a:ea typeface="Cambria Math"/>
                        </a:rPr>
                        <m:t> </m:t>
                      </m:r>
                      <m:r>
                        <a:rPr lang="en-US" b="1" i="1" kern="0" smtClean="0">
                          <a:solidFill>
                            <a:srgbClr val="1F497D"/>
                          </a:solidFill>
                          <a:latin typeface="Cambria Math" panose="02040503050406030204" pitchFamily="18" charset="0"/>
                          <a:ea typeface="Cambria Math"/>
                        </a:rPr>
                        <m:t>𝑻𝒚𝒑𝒆</m:t>
                      </m:r>
                      <m:r>
                        <a:rPr lang="en-US" b="1" i="1" kern="0" smtClean="0">
                          <a:solidFill>
                            <a:srgbClr val="1F497D"/>
                          </a:solidFill>
                          <a:latin typeface="Cambria Math" panose="02040503050406030204" pitchFamily="18" charset="0"/>
                          <a:ea typeface="Cambria Math"/>
                        </a:rPr>
                        <m:t>−</m:t>
                      </m:r>
                      <m:r>
                        <a:rPr lang="en-US" b="1" i="1" kern="0" smtClean="0">
                          <a:solidFill>
                            <a:srgbClr val="1F497D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𝜻</m:t>
                      </m:r>
                    </m:oMath>
                  </m:oMathPara>
                </a14:m>
                <a:endParaRPr lang="en-US" sz="1600" i="1" kern="0" dirty="0">
                  <a:solidFill>
                    <a:srgbClr val="1F497D"/>
                  </a:solidFill>
                  <a:latin typeface="Calibri" panose="020F0502020204030204" pitchFamily="34" charset="0"/>
                  <a:ea typeface="Cambria Math"/>
                </a:endParaRPr>
              </a:p>
            </p:txBody>
          </p:sp>
        </mc:Choice>
        <mc:Fallback xmlns="">
          <p:sp>
            <p:nvSpPr>
              <p:cNvPr id="46" name="Rectangle 4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08285" y="5108748"/>
                <a:ext cx="1656223" cy="369332"/>
              </a:xfrm>
              <a:prstGeom prst="rect">
                <a:avLst/>
              </a:prstGeom>
              <a:blipFill rotWithShape="0">
                <a:blip r:embed="rId6"/>
                <a:stretch>
                  <a:fillRect b="-1147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7" name="Date Placeholder 3"/>
          <p:cNvSpPr txBox="1">
            <a:spLocks noGrp="1"/>
          </p:cNvSpPr>
          <p:nvPr/>
        </p:nvSpPr>
        <p:spPr bwMode="auto">
          <a:xfrm>
            <a:off x="500235" y="6262921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200" dirty="0">
                <a:solidFill>
                  <a:srgbClr val="000000"/>
                </a:solidFill>
                <a:latin typeface="Calibri" panose="020F0502020204030204" pitchFamily="34" charset="0"/>
                <a:ea typeface="ＭＳ Ｐゴシック" charset="-128"/>
              </a:rPr>
              <a:t>© Ravi  Sandhu</a:t>
            </a:r>
            <a:endParaRPr lang="en-GB" sz="1200" dirty="0">
              <a:solidFill>
                <a:srgbClr val="000000"/>
              </a:solidFill>
              <a:latin typeface="Calibri" panose="020F0502020204030204" pitchFamily="34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11992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Oval 41"/>
          <p:cNvSpPr/>
          <p:nvPr/>
        </p:nvSpPr>
        <p:spPr bwMode="auto">
          <a:xfrm>
            <a:off x="3178970" y="2938250"/>
            <a:ext cx="3005989" cy="2504580"/>
          </a:xfrm>
          <a:prstGeom prst="ellipse">
            <a:avLst/>
          </a:prstGeom>
          <a:noFill/>
          <a:ln w="15875" cap="flat" cmpd="sng" algn="ctr">
            <a:solidFill>
              <a:srgbClr val="0033CC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charset="0"/>
            </a:endParaRPr>
          </a:p>
        </p:txBody>
      </p:sp>
      <p:sp>
        <p:nvSpPr>
          <p:cNvPr id="22" name="Content Placeholder 2"/>
          <p:cNvSpPr txBox="1">
            <a:spLocks/>
          </p:cNvSpPr>
          <p:nvPr/>
        </p:nvSpPr>
        <p:spPr bwMode="auto">
          <a:xfrm>
            <a:off x="457922" y="1093074"/>
            <a:ext cx="8229600" cy="4998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0" tIns="45716" rIns="91430" bIns="45716" numCol="1" anchor="t" anchorCtr="0" compatLnSpc="1">
            <a:prstTxWarp prst="textNoShape">
              <a:avLst/>
            </a:prstTxWarp>
            <a:normAutofit/>
          </a:bodyPr>
          <a:lstStyle>
            <a:lvl1pPr marL="311013" indent="-311013" algn="l" rtl="0" eaLnBrk="1" fontAlgn="base" hangingPunct="1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Ø"/>
              <a:defRPr sz="2903" kern="1200">
                <a:solidFill>
                  <a:schemeClr val="tx1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673860" indent="-259178" algn="l" rtl="0" eaLnBrk="1" fontAlgn="base" hangingPunct="1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540" kern="1200">
                <a:solidFill>
                  <a:schemeClr val="tx2"/>
                </a:solidFill>
                <a:latin typeface="+mn-lt"/>
                <a:ea typeface="ＭＳ Ｐゴシック" charset="-128"/>
                <a:cs typeface="+mn-cs"/>
              </a:defRPr>
            </a:lvl2pPr>
            <a:lvl3pPr marL="1036707" indent="-207341" algn="l" rtl="0" eaLnBrk="1" fontAlgn="base" hangingPunct="1">
              <a:spcBef>
                <a:spcPct val="20000"/>
              </a:spcBef>
              <a:spcAft>
                <a:spcPct val="0"/>
              </a:spcAft>
              <a:buFont typeface="Courier New" pitchFamily="49" charset="0"/>
              <a:buChar char="o"/>
              <a:defRPr sz="2177" kern="1200">
                <a:solidFill>
                  <a:schemeClr val="accent1"/>
                </a:solidFill>
                <a:latin typeface="+mn-lt"/>
                <a:ea typeface="ＭＳ Ｐゴシック" charset="-128"/>
                <a:cs typeface="+mn-cs"/>
              </a:defRPr>
            </a:lvl3pPr>
            <a:lvl4pPr marL="1451391" indent="-207341" algn="l" rtl="0" eaLnBrk="1" fontAlgn="base" hangingPunct="1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§"/>
              <a:defRPr sz="1814" kern="1200">
                <a:solidFill>
                  <a:schemeClr val="accent4"/>
                </a:solidFill>
                <a:latin typeface="+mn-lt"/>
                <a:ea typeface="ＭＳ Ｐゴシック" charset="-128"/>
                <a:cs typeface="+mn-cs"/>
              </a:defRPr>
            </a:lvl4pPr>
            <a:lvl5pPr marL="1866074" indent="-207341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814" kern="1200">
                <a:solidFill>
                  <a:schemeClr val="accent6">
                    <a:lumMod val="75000"/>
                  </a:schemeClr>
                </a:solidFill>
                <a:latin typeface="+mn-lt"/>
                <a:ea typeface="ＭＳ Ｐゴシック" charset="-128"/>
                <a:cs typeface="+mn-cs"/>
              </a:defRPr>
            </a:lvl5pPr>
            <a:lvl6pPr marL="2280758" indent="-207341" algn="l" defTabSz="82936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1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695440" indent="-207341" algn="l" defTabSz="82936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1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10124" indent="-207341" algn="l" defTabSz="82936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1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524806" indent="-207341" algn="l" defTabSz="82936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1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rgbClr val="002060"/>
              </a:buClr>
              <a:defRPr/>
            </a:pPr>
            <a:r>
              <a:rPr lang="en-US" altLang="zh-CN" sz="2200" b="1" dirty="0" smtClean="0">
                <a:solidFill>
                  <a:srgbClr val="0033CC"/>
                </a:solidFill>
                <a:latin typeface="Calibri"/>
              </a:rPr>
              <a:t>UT System </a:t>
            </a:r>
            <a:r>
              <a:rPr lang="en-US" altLang="zh-CN" sz="2200" b="1" dirty="0">
                <a:solidFill>
                  <a:srgbClr val="0033CC"/>
                </a:solidFill>
                <a:latin typeface="Calibri"/>
              </a:rPr>
              <a:t>CoT Federation</a:t>
            </a:r>
            <a:r>
              <a:rPr lang="en-US" altLang="zh-CN" sz="2200" b="1" dirty="0" smtClean="0">
                <a:solidFill>
                  <a:srgbClr val="0033CC"/>
                </a:solidFill>
                <a:latin typeface="Calibri"/>
              </a:rPr>
              <a:t>.</a:t>
            </a:r>
          </a:p>
          <a:p>
            <a:pPr lvl="1">
              <a:buClr>
                <a:srgbClr val="002060"/>
              </a:buClr>
              <a:defRPr/>
            </a:pPr>
            <a:r>
              <a:rPr lang="en-US" altLang="zh-CN" sz="1800" dirty="0">
                <a:solidFill>
                  <a:srgbClr val="1F497D"/>
                </a:solidFill>
                <a:latin typeface="Calibri"/>
              </a:rPr>
              <a:t>Students can </a:t>
            </a:r>
            <a:r>
              <a:rPr lang="en-US" altLang="zh-CN" sz="1800" dirty="0" smtClean="0">
                <a:solidFill>
                  <a:srgbClr val="1F497D"/>
                </a:solidFill>
                <a:latin typeface="Calibri"/>
              </a:rPr>
              <a:t>access </a:t>
            </a:r>
            <a:r>
              <a:rPr lang="en-US" altLang="zh-CN" sz="1800" dirty="0">
                <a:solidFill>
                  <a:srgbClr val="1F497D"/>
                </a:solidFill>
                <a:latin typeface="Calibri"/>
              </a:rPr>
              <a:t>to libraries in UT system</a:t>
            </a:r>
            <a:r>
              <a:rPr lang="en-US" altLang="zh-CN" sz="1800" dirty="0" smtClean="0">
                <a:solidFill>
                  <a:srgbClr val="1F497D"/>
                </a:solidFill>
                <a:latin typeface="Calibri"/>
              </a:rPr>
              <a:t>.</a:t>
            </a:r>
          </a:p>
          <a:p>
            <a:pPr lvl="1">
              <a:buClr>
                <a:srgbClr val="002060"/>
              </a:buClr>
              <a:defRPr/>
            </a:pPr>
            <a:r>
              <a:rPr lang="en-US" altLang="zh-CN" sz="1800" dirty="0" smtClean="0">
                <a:solidFill>
                  <a:srgbClr val="FF0000"/>
                </a:solidFill>
                <a:latin typeface="Calibri"/>
              </a:rPr>
              <a:t>UTA can assign its students to libraries in UT system.  </a:t>
            </a:r>
            <a:endParaRPr lang="en-US" altLang="zh-CN" sz="1800" dirty="0">
              <a:solidFill>
                <a:srgbClr val="FF0000"/>
              </a:solidFill>
              <a:latin typeface="Calibri"/>
            </a:endParaRPr>
          </a:p>
        </p:txBody>
      </p:sp>
      <p:sp>
        <p:nvSpPr>
          <p:cNvPr id="30" name="Oval 29"/>
          <p:cNvSpPr/>
          <p:nvPr/>
        </p:nvSpPr>
        <p:spPr bwMode="auto">
          <a:xfrm>
            <a:off x="4007685" y="4545024"/>
            <a:ext cx="1334660" cy="1306137"/>
          </a:xfrm>
          <a:prstGeom prst="ellipse">
            <a:avLst/>
          </a:prstGeom>
          <a:solidFill>
            <a:schemeClr val="bg1"/>
          </a:solidFill>
          <a:ln w="15875" cap="flat" cmpd="sng" algn="ctr">
            <a:solidFill>
              <a:srgbClr val="00206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charset="0"/>
            </a:endParaRPr>
          </a:p>
        </p:txBody>
      </p:sp>
      <p:sp>
        <p:nvSpPr>
          <p:cNvPr id="35" name="Oval 34"/>
          <p:cNvSpPr/>
          <p:nvPr/>
        </p:nvSpPr>
        <p:spPr bwMode="auto">
          <a:xfrm>
            <a:off x="4021584" y="2493730"/>
            <a:ext cx="1334660" cy="1306137"/>
          </a:xfrm>
          <a:prstGeom prst="ellipse">
            <a:avLst/>
          </a:prstGeom>
          <a:solidFill>
            <a:schemeClr val="bg1"/>
          </a:solidFill>
          <a:ln w="15875" cap="flat" cmpd="sng" algn="ctr">
            <a:solidFill>
              <a:srgbClr val="00206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charset="0"/>
            </a:endParaRPr>
          </a:p>
        </p:txBody>
      </p:sp>
      <p:sp>
        <p:nvSpPr>
          <p:cNvPr id="40" name="Oval 39"/>
          <p:cNvSpPr/>
          <p:nvPr/>
        </p:nvSpPr>
        <p:spPr bwMode="auto">
          <a:xfrm>
            <a:off x="2424327" y="3537472"/>
            <a:ext cx="1334660" cy="1306137"/>
          </a:xfrm>
          <a:prstGeom prst="ellipse">
            <a:avLst/>
          </a:prstGeom>
          <a:solidFill>
            <a:schemeClr val="bg1"/>
          </a:solidFill>
          <a:ln w="15875" cap="flat" cmpd="sng" algn="ctr">
            <a:solidFill>
              <a:srgbClr val="00206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charset="0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55681" y="6262921"/>
            <a:ext cx="2128320" cy="470880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defTabSz="414726" fontAlgn="base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tabLst>
                <a:tab pos="656650" algn="l"/>
                <a:tab pos="1313299" algn="l"/>
                <a:tab pos="1969949" algn="l"/>
              </a:tabLst>
              <a:defRPr/>
            </a:pPr>
            <a:endParaRPr lang="en-GB" sz="1270" dirty="0">
              <a:solidFill>
                <a:srgbClr val="000000"/>
              </a:solidFill>
              <a:latin typeface="Calibri" panose="020F0502020204030204" pitchFamily="34" charset="0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6554881" y="6247081"/>
            <a:ext cx="2128320" cy="470880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 defTabSz="414726" fontAlgn="base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tabLst>
                <a:tab pos="656650" algn="l"/>
                <a:tab pos="1313299" algn="l"/>
                <a:tab pos="1969949" algn="l"/>
              </a:tabLst>
              <a:defRPr/>
            </a:pPr>
            <a:fld id="{C55B82BF-3B5A-457C-B93A-3BCFAEB56B4A}" type="slidenum">
              <a:rPr lang="en-GB" sz="1270">
                <a:solidFill>
                  <a:srgbClr val="000000"/>
                </a:solidFill>
                <a:latin typeface="Calibri" panose="020F0502020204030204" pitchFamily="34" charset="0"/>
                <a:ea typeface="ＭＳ Ｐゴシック" charset="-128"/>
              </a:rPr>
              <a:pPr algn="r" defTabSz="414726" fontAlgn="base">
                <a:lnSpc>
                  <a:spcPct val="101000"/>
                </a:lnSpc>
                <a:spcBef>
                  <a:spcPct val="0"/>
                </a:spcBef>
                <a:spcAft>
                  <a:spcPct val="0"/>
                </a:spcAft>
                <a:tabLst>
                  <a:tab pos="656650" algn="l"/>
                  <a:tab pos="1313299" algn="l"/>
                  <a:tab pos="1969949" algn="l"/>
                </a:tabLst>
                <a:defRPr/>
              </a:pPr>
              <a:t>9</a:t>
            </a:fld>
            <a:endParaRPr lang="en-GB" sz="1270" dirty="0">
              <a:solidFill>
                <a:srgbClr val="000000"/>
              </a:solidFill>
              <a:latin typeface="Calibri" panose="020F0502020204030204" pitchFamily="34" charset="0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291042" y="6262921"/>
            <a:ext cx="3902543" cy="315599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defTabSz="414726" fontAlgn="base">
              <a:spcBef>
                <a:spcPct val="0"/>
              </a:spcBef>
              <a:spcAft>
                <a:spcPct val="0"/>
              </a:spcAft>
            </a:pPr>
            <a:r>
              <a:rPr lang="en-US" sz="1451" i="1" dirty="0">
                <a:solidFill>
                  <a:srgbClr val="000000"/>
                </a:solidFill>
                <a:latin typeface="Calibri" panose="020F0502020204030204" pitchFamily="34" charset="0"/>
                <a:ea typeface="ＭＳ Ｐゴシック" pitchFamily="34" charset="-128"/>
              </a:rPr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007415" y="0"/>
            <a:ext cx="5335200" cy="62064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2800" b="1" dirty="0" smtClean="0">
                <a:solidFill>
                  <a:srgbClr val="002060"/>
                </a:solidFill>
                <a:latin typeface="Calibri" panose="020F0502020204030204" pitchFamily="34" charset="0"/>
              </a:rPr>
              <a:t>CoT Trust Types Use Case</a:t>
            </a:r>
            <a:endParaRPr lang="en-US" sz="2800" b="1" kern="0" dirty="0">
              <a:solidFill>
                <a:srgbClr val="002060"/>
              </a:solidFill>
              <a:latin typeface="Calibri" panose="020F0502020204030204" pitchFamily="34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5" name="Oval 14"/>
          <p:cNvSpPr/>
          <p:nvPr/>
        </p:nvSpPr>
        <p:spPr bwMode="auto">
          <a:xfrm>
            <a:off x="5604942" y="3537472"/>
            <a:ext cx="1334660" cy="1306137"/>
          </a:xfrm>
          <a:prstGeom prst="ellipse">
            <a:avLst/>
          </a:prstGeom>
          <a:solidFill>
            <a:schemeClr val="bg1"/>
          </a:solidFill>
          <a:ln w="15875" cap="flat" cmpd="sng" algn="ctr">
            <a:solidFill>
              <a:srgbClr val="00206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47964" y="3682875"/>
            <a:ext cx="248617" cy="354646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5876987" y="3233610"/>
            <a:ext cx="7905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002060"/>
                </a:solidFill>
                <a:latin typeface="Calibri" panose="020F0502020204030204" pitchFamily="34" charset="0"/>
              </a:rPr>
              <a:t>UTSA</a:t>
            </a:r>
            <a:endParaRPr lang="en-US" dirty="0">
              <a:solidFill>
                <a:srgbClr val="002060"/>
              </a:solidFill>
              <a:latin typeface="Calibri" panose="020F0502020204030204" pitchFamily="34" charset="0"/>
            </a:endParaRPr>
          </a:p>
        </p:txBody>
      </p:sp>
      <p:pic>
        <p:nvPicPr>
          <p:cNvPr id="28" name="Picture 2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50707" y="4690427"/>
            <a:ext cx="248617" cy="354646"/>
          </a:xfrm>
          <a:prstGeom prst="rect">
            <a:avLst/>
          </a:prstGeom>
        </p:spPr>
      </p:pic>
      <p:sp>
        <p:nvSpPr>
          <p:cNvPr id="31" name="TextBox 30"/>
          <p:cNvSpPr txBox="1"/>
          <p:nvPr/>
        </p:nvSpPr>
        <p:spPr>
          <a:xfrm>
            <a:off x="4279730" y="4241162"/>
            <a:ext cx="7905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002060"/>
                </a:solidFill>
                <a:latin typeface="Calibri" panose="020F0502020204030204" pitchFamily="34" charset="0"/>
              </a:rPr>
              <a:t>UT</a:t>
            </a:r>
            <a:endParaRPr lang="en-US" dirty="0">
              <a:solidFill>
                <a:srgbClr val="002060"/>
              </a:solidFill>
              <a:latin typeface="Calibri" panose="020F0502020204030204" pitchFamily="34" charset="0"/>
            </a:endParaRPr>
          </a:p>
        </p:txBody>
      </p:sp>
      <p:pic>
        <p:nvPicPr>
          <p:cNvPr id="33" name="Picture 3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64606" y="2639133"/>
            <a:ext cx="248617" cy="354646"/>
          </a:xfrm>
          <a:prstGeom prst="rect">
            <a:avLst/>
          </a:prstGeom>
        </p:spPr>
      </p:pic>
      <p:sp>
        <p:nvSpPr>
          <p:cNvPr id="36" name="TextBox 35"/>
          <p:cNvSpPr txBox="1"/>
          <p:nvPr/>
        </p:nvSpPr>
        <p:spPr>
          <a:xfrm>
            <a:off x="4293629" y="2189868"/>
            <a:ext cx="7905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002060"/>
                </a:solidFill>
                <a:latin typeface="Calibri" panose="020F0502020204030204" pitchFamily="34" charset="0"/>
              </a:rPr>
              <a:t>UTA</a:t>
            </a:r>
            <a:endParaRPr lang="en-US" dirty="0">
              <a:solidFill>
                <a:srgbClr val="002060"/>
              </a:solidFill>
              <a:latin typeface="Calibri" panose="020F0502020204030204" pitchFamily="34" charset="0"/>
            </a:endParaRPr>
          </a:p>
        </p:txBody>
      </p:sp>
      <p:pic>
        <p:nvPicPr>
          <p:cNvPr id="38" name="Picture 3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7349" y="3682875"/>
            <a:ext cx="248617" cy="354646"/>
          </a:xfrm>
          <a:prstGeom prst="rect">
            <a:avLst/>
          </a:prstGeom>
        </p:spPr>
      </p:pic>
      <p:sp>
        <p:nvSpPr>
          <p:cNvPr id="41" name="TextBox 40"/>
          <p:cNvSpPr txBox="1"/>
          <p:nvPr/>
        </p:nvSpPr>
        <p:spPr>
          <a:xfrm>
            <a:off x="2696372" y="3233610"/>
            <a:ext cx="7905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002060"/>
                </a:solidFill>
                <a:latin typeface="Calibri" panose="020F0502020204030204" pitchFamily="34" charset="0"/>
              </a:rPr>
              <a:t>UTD</a:t>
            </a:r>
            <a:endParaRPr lang="en-US" dirty="0">
              <a:solidFill>
                <a:srgbClr val="002060"/>
              </a:solidFill>
              <a:latin typeface="Calibri" panose="020F0502020204030204" pitchFamily="34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1321" y="3182659"/>
            <a:ext cx="409534" cy="40953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1593" y="3069986"/>
            <a:ext cx="552450" cy="552450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19543" y="4243411"/>
            <a:ext cx="409534" cy="409534"/>
          </a:xfrm>
          <a:prstGeom prst="rect">
            <a:avLst/>
          </a:prstGeom>
        </p:spPr>
      </p:pic>
      <p:pic>
        <p:nvPicPr>
          <p:cNvPr id="32" name="Picture 3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9815" y="4130738"/>
            <a:ext cx="552450" cy="552450"/>
          </a:xfrm>
          <a:prstGeom prst="rect">
            <a:avLst/>
          </a:prstGeom>
        </p:spPr>
      </p:pic>
      <p:pic>
        <p:nvPicPr>
          <p:cNvPr id="37" name="Picture 3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95502" y="5277705"/>
            <a:ext cx="409534" cy="409534"/>
          </a:xfrm>
          <a:prstGeom prst="rect">
            <a:avLst/>
          </a:prstGeom>
        </p:spPr>
      </p:pic>
      <p:pic>
        <p:nvPicPr>
          <p:cNvPr id="43" name="Picture 4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75774" y="5165032"/>
            <a:ext cx="552450" cy="552450"/>
          </a:xfrm>
          <a:prstGeom prst="rect">
            <a:avLst/>
          </a:prstGeom>
        </p:spPr>
      </p:pic>
      <p:pic>
        <p:nvPicPr>
          <p:cNvPr id="44" name="Picture 4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95867" y="4212725"/>
            <a:ext cx="409534" cy="409534"/>
          </a:xfrm>
          <a:prstGeom prst="rect">
            <a:avLst/>
          </a:prstGeom>
        </p:spPr>
      </p:pic>
      <p:pic>
        <p:nvPicPr>
          <p:cNvPr id="45" name="Picture 4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76139" y="4100052"/>
            <a:ext cx="552450" cy="552450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9" name="Rectangle 28"/>
              <p:cNvSpPr/>
              <p:nvPr/>
            </p:nvSpPr>
            <p:spPr>
              <a:xfrm>
                <a:off x="2108285" y="5108748"/>
                <a:ext cx="1717137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buSzPct val="90000"/>
                  <a:defRPr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1" i="1" kern="0" smtClean="0">
                          <a:solidFill>
                            <a:srgbClr val="1F497D"/>
                          </a:solidFill>
                          <a:latin typeface="Cambria Math" panose="02040503050406030204" pitchFamily="18" charset="0"/>
                          <a:ea typeface="Cambria Math"/>
                        </a:rPr>
                        <m:t>𝑪𝒐𝑻</m:t>
                      </m:r>
                      <m:r>
                        <a:rPr lang="en-US" b="1" i="1" kern="0" smtClean="0">
                          <a:solidFill>
                            <a:srgbClr val="1F497D"/>
                          </a:solidFill>
                          <a:latin typeface="Cambria Math" panose="02040503050406030204" pitchFamily="18" charset="0"/>
                          <a:ea typeface="Cambria Math"/>
                        </a:rPr>
                        <m:t> </m:t>
                      </m:r>
                      <m:r>
                        <a:rPr lang="en-US" b="1" i="1" kern="0" smtClean="0">
                          <a:solidFill>
                            <a:srgbClr val="1F497D"/>
                          </a:solidFill>
                          <a:latin typeface="Cambria Math" panose="02040503050406030204" pitchFamily="18" charset="0"/>
                          <a:ea typeface="Cambria Math"/>
                        </a:rPr>
                        <m:t>𝑻𝒚𝒑𝒆</m:t>
                      </m:r>
                      <m:r>
                        <a:rPr lang="en-US" b="1" i="1" kern="0" smtClean="0">
                          <a:solidFill>
                            <a:srgbClr val="1F497D"/>
                          </a:solidFill>
                          <a:latin typeface="Cambria Math" panose="02040503050406030204" pitchFamily="18" charset="0"/>
                          <a:ea typeface="Cambria Math"/>
                        </a:rPr>
                        <m:t>−</m:t>
                      </m:r>
                      <m:r>
                        <a:rPr lang="en-US" b="1" i="1" kern="0" smtClean="0">
                          <a:solidFill>
                            <a:srgbClr val="1F497D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𝜺</m:t>
                      </m:r>
                    </m:oMath>
                  </m:oMathPara>
                </a14:m>
                <a:endParaRPr lang="en-US" sz="1600" i="1" kern="0" dirty="0">
                  <a:solidFill>
                    <a:srgbClr val="1F497D"/>
                  </a:solidFill>
                  <a:latin typeface="Calibri" panose="020F0502020204030204" pitchFamily="34" charset="0"/>
                  <a:ea typeface="Cambria Math"/>
                </a:endParaRPr>
              </a:p>
            </p:txBody>
          </p:sp>
        </mc:Choice>
        <mc:Fallback xmlns="">
          <p:sp>
            <p:nvSpPr>
              <p:cNvPr id="29" name="Rectangle 2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08285" y="5108748"/>
                <a:ext cx="1717137" cy="369332"/>
              </a:xfrm>
              <a:prstGeom prst="rect">
                <a:avLst/>
              </a:prstGeom>
              <a:blipFill rotWithShape="0">
                <a:blip r:embed="rId6"/>
                <a:stretch>
                  <a:fillRect b="-1147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Straight Arrow Connector 4"/>
          <p:cNvCxnSpPr/>
          <p:nvPr/>
        </p:nvCxnSpPr>
        <p:spPr bwMode="auto">
          <a:xfrm flipH="1">
            <a:off x="3513647" y="3069986"/>
            <a:ext cx="1037060" cy="1167126"/>
          </a:xfrm>
          <a:prstGeom prst="straightConnector1">
            <a:avLst/>
          </a:prstGeom>
          <a:solidFill>
            <a:srgbClr val="00B8FF"/>
          </a:solidFill>
          <a:ln w="15875" cap="flat" cmpd="sng" algn="ctr">
            <a:solidFill>
              <a:srgbClr val="66FFFF"/>
            </a:solidFill>
            <a:prstDash val="solid"/>
            <a:round/>
            <a:headEnd type="none" w="med" len="med"/>
            <a:tailEnd type="triangle" w="med" len="lg"/>
          </a:ln>
          <a:effectLst/>
        </p:spPr>
      </p:cxnSp>
      <p:cxnSp>
        <p:nvCxnSpPr>
          <p:cNvPr id="8" name="Straight Arrow Connector 7"/>
          <p:cNvCxnSpPr/>
          <p:nvPr/>
        </p:nvCxnSpPr>
        <p:spPr bwMode="auto">
          <a:xfrm>
            <a:off x="4728225" y="3069986"/>
            <a:ext cx="232557" cy="2178456"/>
          </a:xfrm>
          <a:prstGeom prst="straightConnector1">
            <a:avLst/>
          </a:prstGeom>
          <a:solidFill>
            <a:srgbClr val="00B8FF"/>
          </a:solidFill>
          <a:ln w="15875" cap="flat" cmpd="sng" algn="ctr">
            <a:solidFill>
              <a:srgbClr val="66FFFF"/>
            </a:solidFill>
            <a:prstDash val="solid"/>
            <a:round/>
            <a:headEnd type="none" w="med" len="med"/>
            <a:tailEnd type="triangle" w="med" len="lg"/>
          </a:ln>
          <a:effectLst/>
        </p:spPr>
      </p:cxnSp>
      <p:cxnSp>
        <p:nvCxnSpPr>
          <p:cNvPr id="11" name="Straight Arrow Connector 10"/>
          <p:cNvCxnSpPr/>
          <p:nvPr/>
        </p:nvCxnSpPr>
        <p:spPr bwMode="auto">
          <a:xfrm>
            <a:off x="4888194" y="2993779"/>
            <a:ext cx="1507673" cy="1247383"/>
          </a:xfrm>
          <a:prstGeom prst="straightConnector1">
            <a:avLst/>
          </a:prstGeom>
          <a:solidFill>
            <a:srgbClr val="00B8FF"/>
          </a:solidFill>
          <a:ln w="15875" cap="flat" cmpd="sng" algn="ctr">
            <a:solidFill>
              <a:srgbClr val="66FFFF"/>
            </a:solidFill>
            <a:prstDash val="solid"/>
            <a:round/>
            <a:headEnd type="none" w="med" len="med"/>
            <a:tailEnd type="triangle" w="med" len="lg"/>
          </a:ln>
          <a:effectLst/>
        </p:spPr>
      </p:cxnSp>
      <p:sp>
        <p:nvSpPr>
          <p:cNvPr id="34" name="Date Placeholder 3"/>
          <p:cNvSpPr txBox="1">
            <a:spLocks noGrp="1"/>
          </p:cNvSpPr>
          <p:nvPr/>
        </p:nvSpPr>
        <p:spPr bwMode="auto">
          <a:xfrm>
            <a:off x="500235" y="6262921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200" dirty="0">
                <a:solidFill>
                  <a:srgbClr val="000000"/>
                </a:solidFill>
                <a:latin typeface="Calibri" panose="020F0502020204030204" pitchFamily="34" charset="0"/>
                <a:ea typeface="ＭＳ Ｐゴシック" charset="-128"/>
              </a:rPr>
              <a:t>© Ravi  Sandhu</a:t>
            </a:r>
            <a:endParaRPr lang="en-GB" sz="1200" dirty="0">
              <a:solidFill>
                <a:srgbClr val="000000"/>
              </a:solidFill>
              <a:latin typeface="Calibri" panose="020F0502020204030204" pitchFamily="34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3337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ics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3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3_Default Design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45000"/>
          <a:buFont typeface="Wingdings" charset="2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45000"/>
          <a:buFont typeface="Wingdings" charset="2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12669</TotalTime>
  <Words>619</Words>
  <Application>Microsoft Office PowerPoint</Application>
  <PresentationFormat>On-screen Show (4:3)</PresentationFormat>
  <Paragraphs>230</Paragraphs>
  <Slides>17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17</vt:i4>
      </vt:variant>
    </vt:vector>
  </HeadingPairs>
  <TitlesOfParts>
    <vt:vector size="29" baseType="lpstr">
      <vt:lpstr>ＭＳ Ｐゴシック</vt:lpstr>
      <vt:lpstr>Arial</vt:lpstr>
      <vt:lpstr>Bitstream Charter</vt:lpstr>
      <vt:lpstr>Calibri</vt:lpstr>
      <vt:lpstr>Cambria Math</vt:lpstr>
      <vt:lpstr>Courier New</vt:lpstr>
      <vt:lpstr>Symbol</vt:lpstr>
      <vt:lpstr>Times</vt:lpstr>
      <vt:lpstr>Times New Roman</vt:lpstr>
      <vt:lpstr>Wingdings</vt:lpstr>
      <vt:lpstr>ics</vt:lpstr>
      <vt:lpstr>3_Default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University of Texas at San Antonio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Navid Pustchi</dc:creator>
  <cp:keywords>CTPClassification=CTP_NWR:VisualMarkings=</cp:keywords>
  <cp:lastModifiedBy>Navid Pustchi</cp:lastModifiedBy>
  <cp:revision>174</cp:revision>
  <dcterms:created xsi:type="dcterms:W3CDTF">2015-04-03T20:04:54Z</dcterms:created>
  <dcterms:modified xsi:type="dcterms:W3CDTF">2016-07-11T08:57:16Z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faadc8bb-4e5f-4cbc-ad54-2801cc72f275</vt:lpwstr>
  </property>
  <property fmtid="{D5CDD505-2E9C-101B-9397-08002B2CF9AE}" pid="3" name="CTP_TimeStamp">
    <vt:lpwstr>2016-04-15 21:24:10Z</vt:lpwstr>
  </property>
  <property fmtid="{D5CDD505-2E9C-101B-9397-08002B2CF9AE}" pid="4" name="CTP_BU">
    <vt:lpwstr>NA</vt:lpwstr>
  </property>
  <property fmtid="{D5CDD505-2E9C-101B-9397-08002B2CF9AE}" pid="5" name="CTP_IDSID">
    <vt:lpwstr>NA</vt:lpwstr>
  </property>
  <property fmtid="{D5CDD505-2E9C-101B-9397-08002B2CF9AE}" pid="6" name="CTP_WWID">
    <vt:lpwstr>NA</vt:lpwstr>
  </property>
  <property fmtid="{D5CDD505-2E9C-101B-9397-08002B2CF9AE}" pid="7" name="CTPClassification">
    <vt:lpwstr>CTP_NWR</vt:lpwstr>
  </property>
</Properties>
</file>