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3" autoAdjust="0"/>
  </p:normalViewPr>
  <p:slideViewPr>
    <p:cSldViewPr snapToGrid="0">
      <p:cViewPr varScale="1">
        <p:scale>
          <a:sx n="93" d="100"/>
          <a:sy n="93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F11CA-45E4-4054-86F5-F0CCE5FB305A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B298-E7D9-466E-9A2B-657AB50C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78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B298-E7D9-466E-9A2B-657AB50C5AF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40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B298-E7D9-466E-9A2B-657AB50C5AF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62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3B298-E7D9-466E-9A2B-657AB50C5A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6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1DE04C-FD41-414A-83E0-182B6809F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9095A7-F4B1-48EB-93EA-7811D7F28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540B6-208E-44BE-89EA-EF3C5987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5DA488-0C65-433B-9B53-42596073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5CAF9-5F52-409A-A75A-18AD1C48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52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E9D9B-CE8F-40AF-AE4E-6F5F2208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2E1867-9271-4BF3-BCAF-346C61962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938853-69EF-4B9F-9997-56E50D1E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485E1D-AEEC-4FE0-93A4-0C6A5633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72DA75-AFEB-4C60-8C0C-FB561668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6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1F3A59-B6C4-4178-B438-5FCC010F5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65991E-FEDE-474C-8200-D19693554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EB3152-75D4-45BD-9533-7EE0090E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B85F2B-76BC-422B-B0FA-9B9C04A3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39717-4636-4B5D-B794-81C1B9C5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2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2A9A9E-8160-4522-8EB9-3A360DC8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39DA5-B89D-4BE2-BA8B-60A129225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F8CE9E-B41A-4827-9C91-F8D0EE1C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1D1DF6-D0B0-49FB-A0D7-747DF67B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7F7C34-4C1F-4283-8E5D-C7BE2ACA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1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BE8DC3-D506-4ACD-AA36-BB8F2223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BF9369-D706-463C-ABA3-10EB7E3AA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80FED-BD2C-4E4D-AE06-23CD775D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4ECC9C-F4BE-4B55-96AD-8228C63F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87C3FA-C2C6-4712-ADDA-7D67DB13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0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1C37E-1984-4B45-BF00-DBE3B873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5314F5-51E1-410C-B502-D4CC89C3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675012-115A-46EF-90E4-AA080158F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9C84C5-7143-455C-9563-6D6D8C56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52231-7E29-45A6-98E9-ED1D058C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D299B4-2775-4564-8D3D-E74B1A6B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4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CA93C-BF8C-4B0C-A511-30278467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7E30A6-F5F5-4B0E-A735-72DAD9B83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EF913C-D196-4FC0-9D06-41B775188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09B7FE5-8DE4-4656-A21B-F4EE31457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28B768-35FD-4FB7-9E04-FD1CB7C5D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C54A8B-DA96-4F3B-9808-CCA2DD29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DDF7D0-EC34-4D1D-ABF9-F03ED7FA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385920-5B0B-4C6C-ACD5-E3ED25C4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2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F230E-9170-4EDF-BCF6-234A362F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56375F-FB8E-49BD-93BD-508567AA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1B12CB-7562-4452-BA72-A993AC73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856415-C145-473E-BF71-07835570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677124-1B9F-4201-A371-E3370840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154AD0-5487-4C38-A253-FC0BF9CC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1E8950-3A05-45B0-B9C9-6D9E1381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8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59CB7-18DC-48F0-ACE5-6ACFF662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43A5C7-4845-4924-8CD1-89114306C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AAF2A5-75B0-4891-8B71-10F23824A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C2EAFB-B014-453A-B3C8-89816F67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1234D9-57E7-4203-B1F6-B9D6A757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CCD37B-731B-407B-A082-6C90989D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9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56598-568B-41B2-BE5A-1085492F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2790F9-967E-4E4A-BA02-F6005AB23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92198E-2848-4258-9062-8738BAFA9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937CD3-A5BB-45C2-A486-9D74BF30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61A220-DEDA-4B05-A61F-4E56606F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14018-37A5-4058-808C-5522FE5F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8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92B0DF-FC44-4BD8-A9D7-B64398D8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024DB3-570E-4C14-803B-68A5887F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98FFE-89D4-4431-ADBB-C8FE5E1FA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1565-AEA4-4404-9EB8-2EB9C505E93E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2F80F4-8FB2-4FBD-8B32-7B5B3745A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FD2DFB-5107-4F35-BB20-FE142773E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31E0-8B1E-4E14-86BB-03275F283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45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6.emf"/><Relationship Id="rId5" Type="http://schemas.openxmlformats.org/officeDocument/2006/relationships/image" Target="../media/image11.emf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architecture-and-technology/software-guard-extensions.html" TargetMode="External"/><Relationship Id="rId2" Type="http://schemas.openxmlformats.org/officeDocument/2006/relationships/hyperlink" Target="http://www.fisco-bco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aliyun.com/activity/new?utm_content=se_10092431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F90BA0F-C894-42D4-83B6-A2D39A43A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54582"/>
            <a:ext cx="12192000" cy="1829177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DUCE: Distributed Usage Control Enforcement </a:t>
            </a:r>
            <a:b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Private Data Sharing in Internet of Things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4186EEDD-4CEB-47D2-8A39-D605A6253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190318"/>
            <a:ext cx="8534400" cy="576743"/>
          </a:xfrm>
        </p:spPr>
        <p:txBody>
          <a:bodyPr>
            <a:normAutofit/>
          </a:bodyPr>
          <a:lstStyle/>
          <a:p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Shi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 Tang, Ravi Sandhu, and Qi Li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BBD909-99AC-438B-92E3-AEC56E85CF3E}"/>
              </a:ext>
            </a:extLst>
          </p:cNvPr>
          <p:cNvSpPr txBox="1"/>
          <p:nvPr/>
        </p:nvSpPr>
        <p:spPr>
          <a:xfrm>
            <a:off x="4190299" y="6112636"/>
            <a:ext cx="381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20, 2021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3C1D0C4-E828-416E-8F0C-0758B2D0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19" y="5019678"/>
            <a:ext cx="2357120" cy="30200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4031551-CC08-442A-963C-F829466DD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034" y="4622041"/>
            <a:ext cx="1097280" cy="109728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399F2EBE-8F32-4A83-AC40-A6453CA2F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69074"/>
            <a:ext cx="1471275" cy="7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99F254A-30E8-4F25-A585-615CCB694E21}"/>
              </a:ext>
            </a:extLst>
          </p:cNvPr>
          <p:cNvSpPr txBox="1"/>
          <p:nvPr/>
        </p:nvSpPr>
        <p:spPr>
          <a:xfrm>
            <a:off x="1936812" y="246507"/>
            <a:ext cx="8318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Summary</a:t>
            </a: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DD45E2-D0C9-4EC2-90C4-5EE88D040E63}"/>
              </a:ext>
            </a:extLst>
          </p:cNvPr>
          <p:cNvSpPr txBox="1"/>
          <p:nvPr/>
        </p:nvSpPr>
        <p:spPr>
          <a:xfrm>
            <a:off x="1644588" y="1251733"/>
            <a:ext cx="10269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 design overview is given with the distributed PDPs and PEPs.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DUCE leverages permissioned blockchain technology to build a trusted relationship between data-sharing parties, whereby the rules and enforcement records are tamper-proof and visible to users.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 Trusted Execution Environment (TEE) is used to ensure that the enforcement process of the rules and the usage of user data are trustworthy and controllable by users.</a:t>
            </a:r>
            <a:endParaRPr lang="zh-CN" altLang="en-US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30DF5D90-E13E-46DD-A25E-C1CA695E6517}"/>
              </a:ext>
            </a:extLst>
          </p:cNvPr>
          <p:cNvSpPr/>
          <p:nvPr/>
        </p:nvSpPr>
        <p:spPr>
          <a:xfrm rot="5400000">
            <a:off x="1140781" y="1260611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B03871-9DE4-46E4-8A47-24EBD8CC848D}"/>
              </a:ext>
            </a:extLst>
          </p:cNvPr>
          <p:cNvSpPr txBox="1"/>
          <p:nvPr/>
        </p:nvSpPr>
        <p:spPr>
          <a:xfrm>
            <a:off x="1644588" y="3342146"/>
            <a:ext cx="10198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policy administration model of DUCE is provided.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 policy example of “delete-after-use” in XACML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And the policy translation algorithm into Solidity language for smart contracts.</a:t>
            </a:r>
            <a:endParaRPr lang="zh-CN" altLang="en-US" sz="1400" dirty="0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3BD31089-E661-4B1D-9E2F-6F0D97D80353}"/>
              </a:ext>
            </a:extLst>
          </p:cNvPr>
          <p:cNvSpPr/>
          <p:nvPr/>
        </p:nvSpPr>
        <p:spPr>
          <a:xfrm rot="5400000">
            <a:off x="1140780" y="3351024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40F394-B563-4454-8A28-5D273604C6C6}"/>
              </a:ext>
            </a:extLst>
          </p:cNvPr>
          <p:cNvSpPr txBox="1"/>
          <p:nvPr/>
        </p:nvSpPr>
        <p:spPr>
          <a:xfrm>
            <a:off x="1644588" y="4999605"/>
            <a:ext cx="10198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 prototype system is implemented.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This system is deployed along with an OAuth 2.0 benchmark system.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end-to-end delay and throughput are evaluated and analyzed to demonstrate the viability of DUCE.</a:t>
            </a:r>
            <a:endParaRPr lang="zh-CN" altLang="en-US" dirty="0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3DFECFF4-4CA1-4A85-8C48-AA5B7A91E93B}"/>
              </a:ext>
            </a:extLst>
          </p:cNvPr>
          <p:cNvSpPr/>
          <p:nvPr/>
        </p:nvSpPr>
        <p:spPr>
          <a:xfrm rot="5400000">
            <a:off x="1140780" y="5008483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7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99F254A-30E8-4F25-A585-615CCB694E21}"/>
              </a:ext>
            </a:extLst>
          </p:cNvPr>
          <p:cNvSpPr txBox="1"/>
          <p:nvPr/>
        </p:nvSpPr>
        <p:spPr>
          <a:xfrm>
            <a:off x="2096611" y="2632337"/>
            <a:ext cx="8318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Thank you for your time !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63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9177B1C8-96DD-4FC5-9491-AF0DD12D191E}"/>
              </a:ext>
            </a:extLst>
          </p:cNvPr>
          <p:cNvGrpSpPr/>
          <p:nvPr/>
        </p:nvGrpSpPr>
        <p:grpSpPr>
          <a:xfrm>
            <a:off x="1343955" y="657605"/>
            <a:ext cx="9504085" cy="5958210"/>
            <a:chOff x="1343956" y="782225"/>
            <a:chExt cx="9504085" cy="595821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884DF86-93DE-443D-8279-3A686933A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6070" y="782225"/>
              <a:ext cx="7798526" cy="584889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BAA4C12-DFD3-40EE-8BD4-1113D0188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956" y="2268901"/>
              <a:ext cx="2375080" cy="1558646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30DB4DC-04B3-4358-950B-B79AC422F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229" y="5068387"/>
              <a:ext cx="1672048" cy="167204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480D50D-CE47-454E-B771-FF8299BC7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814" y="2334216"/>
              <a:ext cx="2579227" cy="1717766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云形 27">
              <a:extLst>
                <a:ext uri="{FF2B5EF4-FFF2-40B4-BE49-F238E27FC236}">
                  <a16:creationId xmlns:a16="http://schemas.microsoft.com/office/drawing/2014/main" id="{DC0EF9B8-9D84-4FAD-95A5-C6EB04DAA621}"/>
                </a:ext>
              </a:extLst>
            </p:cNvPr>
            <p:cNvSpPr/>
            <p:nvPr/>
          </p:nvSpPr>
          <p:spPr>
            <a:xfrm rot="584175">
              <a:off x="6182308" y="3440475"/>
              <a:ext cx="2375079" cy="1223013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Applications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</a:rPr>
                <a:t> Platforms</a:t>
              </a:r>
              <a:endParaRPr lang="zh-CN" altLang="en-US" dirty="0"/>
            </a:p>
          </p:txBody>
        </p:sp>
        <p:sp>
          <p:nvSpPr>
            <p:cNvPr id="19" name="云形 18">
              <a:extLst>
                <a:ext uri="{FF2B5EF4-FFF2-40B4-BE49-F238E27FC236}">
                  <a16:creationId xmlns:a16="http://schemas.microsoft.com/office/drawing/2014/main" id="{AA5F1C5C-0AFB-4287-B8A8-8B6C0A365D1C}"/>
                </a:ext>
              </a:extLst>
            </p:cNvPr>
            <p:cNvSpPr/>
            <p:nvPr/>
          </p:nvSpPr>
          <p:spPr>
            <a:xfrm rot="584175">
              <a:off x="3065300" y="2817493"/>
              <a:ext cx="2375079" cy="1223013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</a:rPr>
                <a:t>Devices Platforms</a:t>
              </a:r>
              <a:endParaRPr lang="zh-CN" altLang="en-US" dirty="0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0BD5DFF-B84F-46C9-B6BE-4D9053928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6642" y="1230427"/>
              <a:ext cx="1411778" cy="104218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8DD0C8E-297E-492A-B69A-68E95DCC62AC}"/>
                </a:ext>
              </a:extLst>
            </p:cNvPr>
            <p:cNvSpPr txBox="1"/>
            <p:nvPr/>
          </p:nvSpPr>
          <p:spPr>
            <a:xfrm rot="21190521">
              <a:off x="5468864" y="2950315"/>
              <a:ext cx="16720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</a:rPr>
                <a:t>Cloud </a:t>
              </a:r>
              <a:endParaRPr lang="zh-CN" altLang="en-US" sz="3200" dirty="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B99F254A-30E8-4F25-A585-615CCB694E21}"/>
              </a:ext>
            </a:extLst>
          </p:cNvPr>
          <p:cNvSpPr txBox="1"/>
          <p:nvPr/>
        </p:nvSpPr>
        <p:spPr>
          <a:xfrm>
            <a:off x="3109774" y="157552"/>
            <a:ext cx="5972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Cloud-Enabled IoT</a:t>
            </a:r>
            <a:r>
              <a:rPr lang="en-US" altLang="zh-CN" sz="4000" baseline="300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[5, 6]</a:t>
            </a:r>
            <a:endParaRPr lang="zh-CN" altLang="en-US" sz="1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A393639-573D-4724-A457-D97F236A386E}"/>
              </a:ext>
            </a:extLst>
          </p:cNvPr>
          <p:cNvSpPr txBox="1"/>
          <p:nvPr/>
        </p:nvSpPr>
        <p:spPr>
          <a:xfrm>
            <a:off x="102419" y="6154878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[5] Bhatt, S., Sandhu, R.: ABAC-CC: Attribute-based access control and communication control for internet of things. In: Proceedings of the 25th ACM Symposium on Access Control Models and Technologies, pp. 203–212 (2020).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[6] Chen, R., et al.: Trust-based service management for mobile cloud IoT systems. IEEE Trans.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Netw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Serv.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Manag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16(1), 246–263 (2018).</a:t>
            </a:r>
          </a:p>
        </p:txBody>
      </p:sp>
    </p:spTree>
    <p:extLst>
      <p:ext uri="{BB962C8B-B14F-4D97-AF65-F5344CB8AC3E}">
        <p14:creationId xmlns:p14="http://schemas.microsoft.com/office/powerpoint/2010/main" val="293838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99F254A-30E8-4F25-A585-615CCB694E21}"/>
              </a:ext>
            </a:extLst>
          </p:cNvPr>
          <p:cNvSpPr txBox="1"/>
          <p:nvPr/>
        </p:nvSpPr>
        <p:spPr>
          <a:xfrm>
            <a:off x="2466158" y="91440"/>
            <a:ext cx="75791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Data Sharing Scenario</a:t>
            </a:r>
            <a:endParaRPr lang="zh-CN" altLang="en-US" sz="1400" dirty="0"/>
          </a:p>
        </p:txBody>
      </p:sp>
      <p:sp>
        <p:nvSpPr>
          <p:cNvPr id="14" name="云形 13">
            <a:extLst>
              <a:ext uri="{FF2B5EF4-FFF2-40B4-BE49-F238E27FC236}">
                <a16:creationId xmlns:a16="http://schemas.microsoft.com/office/drawing/2014/main" id="{00EDE40A-1767-49D0-AE52-D84707202D40}"/>
              </a:ext>
            </a:extLst>
          </p:cNvPr>
          <p:cNvSpPr/>
          <p:nvPr/>
        </p:nvSpPr>
        <p:spPr>
          <a:xfrm rot="584175">
            <a:off x="1673912" y="804094"/>
            <a:ext cx="2641538" cy="1429585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Devices Platforms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79F7A6-EE17-4039-8CF0-60B18B673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58" y="4366180"/>
            <a:ext cx="1544044" cy="1386781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7F0CF3D-E79F-4A0A-BC47-82E529B7B13E}"/>
              </a:ext>
            </a:extLst>
          </p:cNvPr>
          <p:cNvCxnSpPr>
            <a:cxnSpLocks/>
          </p:cNvCxnSpPr>
          <p:nvPr/>
        </p:nvCxnSpPr>
        <p:spPr>
          <a:xfrm flipV="1">
            <a:off x="1612961" y="2106742"/>
            <a:ext cx="853197" cy="75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DC2743DF-9111-48E1-BBB1-3F9AAA1D9827}"/>
              </a:ext>
            </a:extLst>
          </p:cNvPr>
          <p:cNvSpPr txBox="1"/>
          <p:nvPr/>
        </p:nvSpPr>
        <p:spPr>
          <a:xfrm>
            <a:off x="632141" y="2002566"/>
            <a:ext cx="1686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ata</a:t>
            </a:r>
            <a:endParaRPr lang="en-US" altLang="zh-CN" sz="2400" noProof="0" dirty="0">
              <a:solidFill>
                <a:srgbClr val="0070C0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acquisition</a:t>
            </a:r>
            <a:endParaRPr lang="zh-CN" altLang="en-US" sz="2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E9FAC39-FA6D-438F-A05E-77DDC19FDDCA}"/>
              </a:ext>
            </a:extLst>
          </p:cNvPr>
          <p:cNvSpPr txBox="1"/>
          <p:nvPr/>
        </p:nvSpPr>
        <p:spPr>
          <a:xfrm>
            <a:off x="916392" y="6374296"/>
            <a:ext cx="10563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Motivations</a:t>
            </a: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: A distributed usage control enforcement model with privacy preserving for private data sharing.</a:t>
            </a:r>
          </a:p>
        </p:txBody>
      </p:sp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32EC47E0-DBF8-4C13-B299-F25EAF2D65FB}"/>
              </a:ext>
            </a:extLst>
          </p:cNvPr>
          <p:cNvCxnSpPr>
            <a:cxnSpLocks/>
          </p:cNvCxnSpPr>
          <p:nvPr/>
        </p:nvCxnSpPr>
        <p:spPr>
          <a:xfrm flipV="1">
            <a:off x="3802517" y="2195884"/>
            <a:ext cx="5840874" cy="2967496"/>
          </a:xfrm>
          <a:prstGeom prst="bentConnector3">
            <a:avLst>
              <a:gd name="adj1" fmla="val 9987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4224AB3C-F831-458A-8655-97E1F966ABB6}"/>
              </a:ext>
            </a:extLst>
          </p:cNvPr>
          <p:cNvSpPr txBox="1"/>
          <p:nvPr/>
        </p:nvSpPr>
        <p:spPr>
          <a:xfrm>
            <a:off x="6722954" y="5326274"/>
            <a:ext cx="3090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f) report response</a:t>
            </a:r>
            <a:endParaRPr lang="zh-CN" altLang="en-US" sz="2400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AFEC5044-DC4E-444B-9B02-15185AA7312A}"/>
              </a:ext>
            </a:extLst>
          </p:cNvPr>
          <p:cNvCxnSpPr/>
          <p:nvPr/>
        </p:nvCxnSpPr>
        <p:spPr>
          <a:xfrm flipH="1">
            <a:off x="4532812" y="1371597"/>
            <a:ext cx="3391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1DACCB87-C3EB-475E-B6FE-2711485E14CE}"/>
              </a:ext>
            </a:extLst>
          </p:cNvPr>
          <p:cNvSpPr txBox="1"/>
          <p:nvPr/>
        </p:nvSpPr>
        <p:spPr>
          <a:xfrm>
            <a:off x="5281297" y="889664"/>
            <a:ext cx="3090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b) data request</a:t>
            </a:r>
            <a:endParaRPr lang="zh-CN" alt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F1555D-AD50-4C52-B8AA-857FF0C9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8" y="3465371"/>
            <a:ext cx="2268038" cy="22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AD35B01-0438-4B99-A34A-2EF72D2E3181}"/>
              </a:ext>
            </a:extLst>
          </p:cNvPr>
          <p:cNvCxnSpPr>
            <a:cxnSpLocks/>
          </p:cNvCxnSpPr>
          <p:nvPr/>
        </p:nvCxnSpPr>
        <p:spPr>
          <a:xfrm>
            <a:off x="2722741" y="2317013"/>
            <a:ext cx="0" cy="21519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3FAEE4CF-D7FE-4FC7-B565-67548AC4F370}"/>
              </a:ext>
            </a:extLst>
          </p:cNvPr>
          <p:cNvSpPr txBox="1"/>
          <p:nvPr/>
        </p:nvSpPr>
        <p:spPr>
          <a:xfrm>
            <a:off x="3181300" y="2440904"/>
            <a:ext cx="3090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c) authorization request</a:t>
            </a:r>
            <a:endParaRPr lang="zh-CN" altLang="en-US" sz="2400" dirty="0"/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47A9A58E-862D-46A4-ABBD-78417FF00FC2}"/>
              </a:ext>
            </a:extLst>
          </p:cNvPr>
          <p:cNvCxnSpPr>
            <a:cxnSpLocks/>
          </p:cNvCxnSpPr>
          <p:nvPr/>
        </p:nvCxnSpPr>
        <p:spPr>
          <a:xfrm flipH="1" flipV="1">
            <a:off x="3060247" y="2422798"/>
            <a:ext cx="13666" cy="20169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A8349988-26CE-4D31-8A90-B0AB37263E5D}"/>
              </a:ext>
            </a:extLst>
          </p:cNvPr>
          <p:cNvSpPr txBox="1"/>
          <p:nvPr/>
        </p:nvSpPr>
        <p:spPr>
          <a:xfrm>
            <a:off x="3181299" y="2916746"/>
            <a:ext cx="3310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d) authorization response</a:t>
            </a:r>
            <a:endParaRPr lang="zh-CN" altLang="en-US" sz="2400" dirty="0"/>
          </a:p>
        </p:txBody>
      </p:sp>
      <p:pic>
        <p:nvPicPr>
          <p:cNvPr id="1025" name="图片 1024">
            <a:extLst>
              <a:ext uri="{FF2B5EF4-FFF2-40B4-BE49-F238E27FC236}">
                <a16:creationId xmlns:a16="http://schemas.microsoft.com/office/drawing/2014/main" id="{3B52568C-D8B3-428C-A253-794C39480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057" y="3781440"/>
            <a:ext cx="593787" cy="593787"/>
          </a:xfrm>
          <a:prstGeom prst="rect">
            <a:avLst/>
          </a:prstGeom>
        </p:spPr>
      </p:pic>
      <p:pic>
        <p:nvPicPr>
          <p:cNvPr id="1027" name="图片 1026">
            <a:extLst>
              <a:ext uri="{FF2B5EF4-FFF2-40B4-BE49-F238E27FC236}">
                <a16:creationId xmlns:a16="http://schemas.microsoft.com/office/drawing/2014/main" id="{BB8CF50A-44DA-4104-9F0A-F7960E818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337" y="3810477"/>
            <a:ext cx="555687" cy="555687"/>
          </a:xfrm>
          <a:prstGeom prst="rect">
            <a:avLst/>
          </a:prstGeom>
        </p:spPr>
      </p:pic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9AA77360-CCB1-4015-967D-8FCBBCBC6FEC}"/>
              </a:ext>
            </a:extLst>
          </p:cNvPr>
          <p:cNvCxnSpPr>
            <a:cxnSpLocks/>
          </p:cNvCxnSpPr>
          <p:nvPr/>
        </p:nvCxnSpPr>
        <p:spPr>
          <a:xfrm>
            <a:off x="4586505" y="1710226"/>
            <a:ext cx="333809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02FA05DF-0E28-41A0-80F5-BC81FAEB076C}"/>
              </a:ext>
            </a:extLst>
          </p:cNvPr>
          <p:cNvSpPr txBox="1"/>
          <p:nvPr/>
        </p:nvSpPr>
        <p:spPr>
          <a:xfrm>
            <a:off x="5281296" y="1732900"/>
            <a:ext cx="3090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e) data response</a:t>
            </a:r>
            <a:endParaRPr lang="zh-CN" altLang="en-US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477869B-AF01-464E-BDD4-56CC52026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313" y="2666424"/>
            <a:ext cx="1871296" cy="12280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39" name="箭头: 右 1038">
            <a:extLst>
              <a:ext uri="{FF2B5EF4-FFF2-40B4-BE49-F238E27FC236}">
                <a16:creationId xmlns:a16="http://schemas.microsoft.com/office/drawing/2014/main" id="{4F578470-9EC9-4EF6-8405-5DD5EB53BE91}"/>
              </a:ext>
            </a:extLst>
          </p:cNvPr>
          <p:cNvSpPr/>
          <p:nvPr/>
        </p:nvSpPr>
        <p:spPr>
          <a:xfrm rot="19865821">
            <a:off x="3456014" y="3625467"/>
            <a:ext cx="5743793" cy="33551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40" name="乘号 1039">
            <a:extLst>
              <a:ext uri="{FF2B5EF4-FFF2-40B4-BE49-F238E27FC236}">
                <a16:creationId xmlns:a16="http://schemas.microsoft.com/office/drawing/2014/main" id="{42CCCB65-021E-4144-B4A6-2E8E3704DA56}"/>
              </a:ext>
            </a:extLst>
          </p:cNvPr>
          <p:cNvSpPr/>
          <p:nvPr/>
        </p:nvSpPr>
        <p:spPr>
          <a:xfrm rot="19862495">
            <a:off x="5945848" y="3381188"/>
            <a:ext cx="688649" cy="8613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D17B4DE2-3733-4E41-B3E4-0BF37167071E}"/>
              </a:ext>
            </a:extLst>
          </p:cNvPr>
          <p:cNvSpPr txBox="1"/>
          <p:nvPr/>
        </p:nvSpPr>
        <p:spPr>
          <a:xfrm>
            <a:off x="5490117" y="4085463"/>
            <a:ext cx="3158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lose control of the data!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云形 15">
            <a:extLst>
              <a:ext uri="{FF2B5EF4-FFF2-40B4-BE49-F238E27FC236}">
                <a16:creationId xmlns:a16="http://schemas.microsoft.com/office/drawing/2014/main" id="{FBEB6CDD-B0F0-4ED6-86C3-C823712BA139}"/>
              </a:ext>
            </a:extLst>
          </p:cNvPr>
          <p:cNvSpPr/>
          <p:nvPr/>
        </p:nvSpPr>
        <p:spPr>
          <a:xfrm rot="21191564">
            <a:off x="8021280" y="796031"/>
            <a:ext cx="2872274" cy="1419780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Applications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Platforms</a:t>
            </a:r>
            <a:endParaRPr lang="zh-CN" altLang="en-US" sz="2400" dirty="0"/>
          </a:p>
        </p:txBody>
      </p:sp>
      <p:pic>
        <p:nvPicPr>
          <p:cNvPr id="2063" name="Picture 15">
            <a:extLst>
              <a:ext uri="{FF2B5EF4-FFF2-40B4-BE49-F238E27FC236}">
                <a16:creationId xmlns:a16="http://schemas.microsoft.com/office/drawing/2014/main" id="{5E68915E-2B48-4FB1-822A-8F240ECD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294" y="2147791"/>
            <a:ext cx="1455219" cy="7643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6" name="组合 1045">
            <a:extLst>
              <a:ext uri="{FF2B5EF4-FFF2-40B4-BE49-F238E27FC236}">
                <a16:creationId xmlns:a16="http://schemas.microsoft.com/office/drawing/2014/main" id="{7363CC77-6D99-45DC-A52F-E7728AB7F3D9}"/>
              </a:ext>
            </a:extLst>
          </p:cNvPr>
          <p:cNvGrpSpPr/>
          <p:nvPr/>
        </p:nvGrpSpPr>
        <p:grpSpPr>
          <a:xfrm>
            <a:off x="10860061" y="1488709"/>
            <a:ext cx="1331939" cy="689416"/>
            <a:chOff x="9944911" y="4439785"/>
            <a:chExt cx="1331939" cy="689416"/>
          </a:xfrm>
        </p:grpSpPr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5DAECBED-5058-4B28-AF7A-181A9AAD4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911" y="4439785"/>
              <a:ext cx="1331939" cy="6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557D6231-1346-4E4C-BEE7-DCE35C67CDAD}"/>
                </a:ext>
              </a:extLst>
            </p:cNvPr>
            <p:cNvSpPr txBox="1"/>
            <p:nvPr/>
          </p:nvSpPr>
          <p:spPr>
            <a:xfrm>
              <a:off x="10062561" y="4456792"/>
              <a:ext cx="39909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400" b="1" dirty="0"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</a:rPr>
                <a:t>Hacker</a:t>
              </a:r>
              <a:endParaRPr lang="zh-CN" altLang="en-US" sz="400" b="1" dirty="0"/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98E380F6-4653-4873-839D-1D51B3D83AD1}"/>
                </a:ext>
              </a:extLst>
            </p:cNvPr>
            <p:cNvSpPr txBox="1"/>
            <p:nvPr/>
          </p:nvSpPr>
          <p:spPr>
            <a:xfrm rot="19519792">
              <a:off x="10247337" y="4619586"/>
              <a:ext cx="29706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</a:rPr>
                <a:t>user </a:t>
              </a:r>
            </a:p>
            <a:p>
              <a:r>
                <a:rPr lang="en-US" altLang="zh-CN" sz="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</a:rPr>
                <a:t>data</a:t>
              </a:r>
              <a:endParaRPr lang="zh-CN" altLang="en-US" sz="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48" name="组合 1047">
            <a:extLst>
              <a:ext uri="{FF2B5EF4-FFF2-40B4-BE49-F238E27FC236}">
                <a16:creationId xmlns:a16="http://schemas.microsoft.com/office/drawing/2014/main" id="{3E05B1EF-AD37-4DF4-8C90-D3EB3B91AF27}"/>
              </a:ext>
            </a:extLst>
          </p:cNvPr>
          <p:cNvGrpSpPr/>
          <p:nvPr/>
        </p:nvGrpSpPr>
        <p:grpSpPr>
          <a:xfrm>
            <a:off x="10501921" y="166046"/>
            <a:ext cx="1706671" cy="1185895"/>
            <a:chOff x="10501921" y="166046"/>
            <a:chExt cx="1706671" cy="1185895"/>
          </a:xfrm>
        </p:grpSpPr>
        <p:pic>
          <p:nvPicPr>
            <p:cNvPr id="2059" name="Picture 11">
              <a:extLst>
                <a:ext uri="{FF2B5EF4-FFF2-40B4-BE49-F238E27FC236}">
                  <a16:creationId xmlns:a16="http://schemas.microsoft.com/office/drawing/2014/main" id="{6D50A3FA-FB30-4551-B7BB-2ECD8E9EC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933" y="166046"/>
              <a:ext cx="1615659" cy="1185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7E698050-5BBF-4A47-899B-23A5168899BA}"/>
                </a:ext>
              </a:extLst>
            </p:cNvPr>
            <p:cNvSpPr txBox="1"/>
            <p:nvPr/>
          </p:nvSpPr>
          <p:spPr>
            <a:xfrm>
              <a:off x="10501921" y="276059"/>
              <a:ext cx="1618198" cy="2308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cs typeface="Times New Roman" panose="02020603050405020304" pitchFamily="18" charset="0"/>
                </a:rPr>
                <a:t>Personal information trading!</a:t>
              </a:r>
              <a:endParaRPr lang="zh-CN" altLang="en-US" sz="900" dirty="0"/>
            </a:p>
          </p:txBody>
        </p:sp>
      </p:grpSp>
      <p:cxnSp>
        <p:nvCxnSpPr>
          <p:cNvPr id="103" name="连接符: 肘形 102">
            <a:extLst>
              <a:ext uri="{FF2B5EF4-FFF2-40B4-BE49-F238E27FC236}">
                <a16:creationId xmlns:a16="http://schemas.microsoft.com/office/drawing/2014/main" id="{BB3C1790-0D44-423C-9247-AD9AFE75A4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28120" y="2171608"/>
            <a:ext cx="5939781" cy="3232920"/>
          </a:xfrm>
          <a:prstGeom prst="bentConnector3">
            <a:avLst>
              <a:gd name="adj1" fmla="val 22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6FEFBD50-524D-4D6B-9AA0-908816B130D4}"/>
              </a:ext>
            </a:extLst>
          </p:cNvPr>
          <p:cNvSpPr txBox="1"/>
          <p:nvPr/>
        </p:nvSpPr>
        <p:spPr>
          <a:xfrm>
            <a:off x="6747858" y="4682104"/>
            <a:ext cx="3090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a) report request</a:t>
            </a:r>
            <a:endParaRPr lang="zh-CN" altLang="en-US" sz="2400" dirty="0"/>
          </a:p>
        </p:txBody>
      </p:sp>
      <p:pic>
        <p:nvPicPr>
          <p:cNvPr id="1060" name="图片 1059">
            <a:extLst>
              <a:ext uri="{FF2B5EF4-FFF2-40B4-BE49-F238E27FC236}">
                <a16:creationId xmlns:a16="http://schemas.microsoft.com/office/drawing/2014/main" id="{E0BE0255-A1A7-4772-980E-ED8372DE7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1445" y="4676655"/>
            <a:ext cx="802249" cy="819318"/>
          </a:xfrm>
          <a:prstGeom prst="rect">
            <a:avLst/>
          </a:prstGeom>
        </p:spPr>
      </p:pic>
      <p:sp>
        <p:nvSpPr>
          <p:cNvPr id="122" name="文本框 121">
            <a:extLst>
              <a:ext uri="{FF2B5EF4-FFF2-40B4-BE49-F238E27FC236}">
                <a16:creationId xmlns:a16="http://schemas.microsoft.com/office/drawing/2014/main" id="{A55B92ED-95CE-4207-A529-C3DE5F981449}"/>
              </a:ext>
            </a:extLst>
          </p:cNvPr>
          <p:cNvSpPr txBox="1"/>
          <p:nvPr/>
        </p:nvSpPr>
        <p:spPr>
          <a:xfrm>
            <a:off x="1520495" y="5571231"/>
            <a:ext cx="2282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“delete-after-use”</a:t>
            </a:r>
            <a:endParaRPr lang="zh-CN" altLang="en-US" sz="2400" dirty="0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F83B538F-A89F-42F3-9FF5-BC2A0B073D51}"/>
              </a:ext>
            </a:extLst>
          </p:cNvPr>
          <p:cNvSpPr txBox="1"/>
          <p:nvPr/>
        </p:nvSpPr>
        <p:spPr>
          <a:xfrm>
            <a:off x="8616385" y="2517594"/>
            <a:ext cx="1019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delete?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075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99F254A-30E8-4F25-A585-615CCB694E21}"/>
              </a:ext>
            </a:extLst>
          </p:cNvPr>
          <p:cNvSpPr txBox="1"/>
          <p:nvPr/>
        </p:nvSpPr>
        <p:spPr>
          <a:xfrm>
            <a:off x="4045353" y="232207"/>
            <a:ext cx="481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What is UCON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ABC</a:t>
            </a:r>
            <a:r>
              <a:rPr kumimoji="0" lang="en-US" altLang="zh-CN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rPr>
              <a:t> [24]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A3285A-1D81-43E9-8A48-A5232772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76" y="1227493"/>
            <a:ext cx="7390361" cy="474036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CA06D47-E32B-4FED-B4F0-28120ECDBC48}"/>
              </a:ext>
            </a:extLst>
          </p:cNvPr>
          <p:cNvSpPr txBox="1"/>
          <p:nvPr/>
        </p:nvSpPr>
        <p:spPr>
          <a:xfrm>
            <a:off x="0" y="6471904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[24] Park, J., Sandhu, R.: The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uconabc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usage control model. ACM Trans. Inf. Syst.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Secur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(TISSEC) 7(1), 128–174 (2004).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CE13BD7-66C8-47A1-BA94-B896F8F29FD2}"/>
              </a:ext>
            </a:extLst>
          </p:cNvPr>
          <p:cNvSpPr txBox="1"/>
          <p:nvPr/>
        </p:nvSpPr>
        <p:spPr>
          <a:xfrm>
            <a:off x="8542534" y="2801948"/>
            <a:ext cx="3477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continuity of control on usage of digital resource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03D08F4E-DC16-4D87-BA01-7045593C83D4}"/>
              </a:ext>
            </a:extLst>
          </p:cNvPr>
          <p:cNvSpPr/>
          <p:nvPr/>
        </p:nvSpPr>
        <p:spPr>
          <a:xfrm rot="3201022">
            <a:off x="8845550" y="3632464"/>
            <a:ext cx="506027" cy="100959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42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99F254A-30E8-4F25-A585-615CCB694E21}"/>
              </a:ext>
            </a:extLst>
          </p:cNvPr>
          <p:cNvSpPr txBox="1"/>
          <p:nvPr/>
        </p:nvSpPr>
        <p:spPr>
          <a:xfrm>
            <a:off x="2263806" y="265163"/>
            <a:ext cx="8318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Things Need to Be Done in the Model</a:t>
            </a: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DD45E2-D0C9-4EC2-90C4-5EE88D040E63}"/>
              </a:ext>
            </a:extLst>
          </p:cNvPr>
          <p:cNvSpPr txBox="1"/>
          <p:nvPr/>
        </p:nvSpPr>
        <p:spPr>
          <a:xfrm>
            <a:off x="1644588" y="1890941"/>
            <a:ext cx="10198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Privacy Preserving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requires that the shared user data and the keys in authorization used to decrypt this data should be protected.</a:t>
            </a:r>
            <a:endParaRPr lang="zh-CN" altLang="en-US" dirty="0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30DF5D90-E13E-46DD-A25E-C1CA695E6517}"/>
              </a:ext>
            </a:extLst>
          </p:cNvPr>
          <p:cNvSpPr/>
          <p:nvPr/>
        </p:nvSpPr>
        <p:spPr>
          <a:xfrm rot="5400000">
            <a:off x="1140780" y="1899819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B03871-9DE4-46E4-8A47-24EBD8CC848D}"/>
              </a:ext>
            </a:extLst>
          </p:cNvPr>
          <p:cNvSpPr txBox="1"/>
          <p:nvPr/>
        </p:nvSpPr>
        <p:spPr>
          <a:xfrm>
            <a:off x="1644588" y="3413170"/>
            <a:ext cx="10198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Integrity Protection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requires that the policy defined by users and enforcement records should not be tampered with.</a:t>
            </a:r>
            <a:endParaRPr lang="zh-CN" altLang="en-US" sz="1400" dirty="0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3BD31089-E661-4B1D-9E2F-6F0D97D80353}"/>
              </a:ext>
            </a:extLst>
          </p:cNvPr>
          <p:cNvSpPr/>
          <p:nvPr/>
        </p:nvSpPr>
        <p:spPr>
          <a:xfrm rot="5400000">
            <a:off x="1140780" y="3422048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40F394-B563-4454-8A28-5D273604C6C6}"/>
              </a:ext>
            </a:extLst>
          </p:cNvPr>
          <p:cNvSpPr txBox="1"/>
          <p:nvPr/>
        </p:nvSpPr>
        <p:spPr>
          <a:xfrm>
            <a:off x="1644588" y="4999605"/>
            <a:ext cx="10198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Traceability</a:t>
            </a:r>
            <a:r>
              <a:rPr lang="en-US" altLang="zh-CN" sz="2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requires that violations must be able to be traced through enforcement records, and are visible to users.</a:t>
            </a:r>
            <a:endParaRPr lang="zh-CN" altLang="en-US" dirty="0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3DFECFF4-4CA1-4A85-8C48-AA5B7A91E93B}"/>
              </a:ext>
            </a:extLst>
          </p:cNvPr>
          <p:cNvSpPr/>
          <p:nvPr/>
        </p:nvSpPr>
        <p:spPr>
          <a:xfrm rot="5400000">
            <a:off x="1140780" y="5008483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7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99F254A-30E8-4F25-A585-615CCB694E21}"/>
              </a:ext>
            </a:extLst>
          </p:cNvPr>
          <p:cNvSpPr txBox="1"/>
          <p:nvPr/>
        </p:nvSpPr>
        <p:spPr>
          <a:xfrm>
            <a:off x="3641621" y="214452"/>
            <a:ext cx="4908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Our Approach: DUCE</a:t>
            </a: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DD45E2-D0C9-4EC2-90C4-5EE88D040E63}"/>
              </a:ext>
            </a:extLst>
          </p:cNvPr>
          <p:cNvSpPr txBox="1"/>
          <p:nvPr/>
        </p:nvSpPr>
        <p:spPr>
          <a:xfrm>
            <a:off x="622583" y="860680"/>
            <a:ext cx="11496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 distribute usage control enforcement model for private data sharing by utilizing blockchain</a:t>
            </a:r>
            <a:r>
              <a:rPr lang="en-US" altLang="zh-CN" sz="1800" baseline="300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[19]</a:t>
            </a: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technology and TEE.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402A79-81FF-4830-B80C-6955C194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2" y="1753393"/>
            <a:ext cx="11349394" cy="42439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6DEB1CB-BAD8-4C77-9033-2CBD8775476B}"/>
              </a:ext>
            </a:extLst>
          </p:cNvPr>
          <p:cNvSpPr txBox="1"/>
          <p:nvPr/>
        </p:nvSpPr>
        <p:spPr>
          <a:xfrm>
            <a:off x="-1" y="648965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[19]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Maesa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, D., Mori, P., Ricci, L.: A blockchain based approach for the definition of auditable access control systems.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Comput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Secur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84, 93–119 (2019).</a:t>
            </a:r>
          </a:p>
        </p:txBody>
      </p:sp>
    </p:spTree>
    <p:extLst>
      <p:ext uri="{BB962C8B-B14F-4D97-AF65-F5344CB8AC3E}">
        <p14:creationId xmlns:p14="http://schemas.microsoft.com/office/powerpoint/2010/main" val="65752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19DD45E2-D0C9-4EC2-90C4-5EE88D040E63}"/>
              </a:ext>
            </a:extLst>
          </p:cNvPr>
          <p:cNvSpPr txBox="1"/>
          <p:nvPr/>
        </p:nvSpPr>
        <p:spPr>
          <a:xfrm>
            <a:off x="1218460" y="1216238"/>
            <a:ext cx="34423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Enforcement process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1) Initialization phase.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2) Enforcement phase.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Authorization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Operation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Evaluation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Notification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zh-CN" altLang="en-US" dirty="0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30DF5D90-E13E-46DD-A25E-C1CA695E6517}"/>
              </a:ext>
            </a:extLst>
          </p:cNvPr>
          <p:cNvSpPr/>
          <p:nvPr/>
        </p:nvSpPr>
        <p:spPr>
          <a:xfrm rot="5400000">
            <a:off x="714652" y="1225116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AFB1920-7F43-4103-88DA-F61435D4D18E}"/>
              </a:ext>
            </a:extLst>
          </p:cNvPr>
          <p:cNvSpPr txBox="1"/>
          <p:nvPr/>
        </p:nvSpPr>
        <p:spPr>
          <a:xfrm>
            <a:off x="3641621" y="214452"/>
            <a:ext cx="4908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Our Approach: DUCE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6866F2-02D9-4EAE-B3DC-2C051D04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621" y="2710767"/>
            <a:ext cx="8443655" cy="31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4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19DD45E2-D0C9-4EC2-90C4-5EE88D040E63}"/>
              </a:ext>
            </a:extLst>
          </p:cNvPr>
          <p:cNvSpPr txBox="1"/>
          <p:nvPr/>
        </p:nvSpPr>
        <p:spPr>
          <a:xfrm>
            <a:off x="1218460" y="1145214"/>
            <a:ext cx="10198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Policy Administration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	XACML</a:t>
            </a:r>
            <a:r>
              <a:rPr lang="en-US" altLang="zh-CN" sz="1800" baseline="300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[3]</a:t>
            </a: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file -----(translate)-----&gt;&gt; Smart Contracts</a:t>
            </a:r>
            <a:r>
              <a:rPr lang="en-US" altLang="zh-CN" sz="1800" baseline="300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[19]</a:t>
            </a:r>
            <a:endParaRPr lang="zh-CN" altLang="en-US" dirty="0"/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30DF5D90-E13E-46DD-A25E-C1CA695E6517}"/>
              </a:ext>
            </a:extLst>
          </p:cNvPr>
          <p:cNvSpPr/>
          <p:nvPr/>
        </p:nvSpPr>
        <p:spPr>
          <a:xfrm rot="5400000">
            <a:off x="714652" y="1154092"/>
            <a:ext cx="399496" cy="38174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AFB1920-7F43-4103-88DA-F61435D4D18E}"/>
              </a:ext>
            </a:extLst>
          </p:cNvPr>
          <p:cNvSpPr txBox="1"/>
          <p:nvPr/>
        </p:nvSpPr>
        <p:spPr>
          <a:xfrm>
            <a:off x="3641621" y="214452"/>
            <a:ext cx="4908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Our Approach: DUCE</a:t>
            </a:r>
            <a:endParaRPr lang="zh-CN" altLang="en-US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725F83-E67E-4C04-970A-5A78729F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283"/>
            <a:ext cx="6008965" cy="41785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1F21CBA-15B8-4DF8-AEB0-3116BDA9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63" y="2101039"/>
            <a:ext cx="6230537" cy="41602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F5E369C-3824-4A09-A8F0-A4E37F80D27C}"/>
              </a:ext>
            </a:extLst>
          </p:cNvPr>
          <p:cNvSpPr txBox="1"/>
          <p:nvPr/>
        </p:nvSpPr>
        <p:spPr>
          <a:xfrm>
            <a:off x="0" y="65756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[3] Anderson, A., et al.: </a:t>
            </a:r>
            <a:r>
              <a:rPr lang="en-US" altLang="zh-CN" sz="1400" dirty="0" err="1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eXtensible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access control markup language (XACML) version 1.0. OASIS (2003).</a:t>
            </a:r>
          </a:p>
        </p:txBody>
      </p:sp>
    </p:spTree>
    <p:extLst>
      <p:ext uri="{BB962C8B-B14F-4D97-AF65-F5344CB8AC3E}">
        <p14:creationId xmlns:p14="http://schemas.microsoft.com/office/powerpoint/2010/main" val="307839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19DD45E2-D0C9-4EC2-90C4-5EE88D040E63}"/>
              </a:ext>
            </a:extLst>
          </p:cNvPr>
          <p:cNvSpPr txBox="1"/>
          <p:nvPr/>
        </p:nvSpPr>
        <p:spPr>
          <a:xfrm>
            <a:off x="257082" y="1006628"/>
            <a:ext cx="58389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implementation of DUCE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	the baseline: OAuth 2.0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Blockchain Service ---- FISCO BCOS</a:t>
            </a:r>
            <a:r>
              <a:rPr lang="en-US" altLang="zh-CN" baseline="300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baseline="30000" dirty="0">
                <a:latin typeface="Times New Roman" panose="02020603050405020304" pitchFamily="18" charset="0"/>
              </a:rPr>
              <a:t>1]</a:t>
            </a: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TEE ---- SGX</a:t>
            </a:r>
            <a:r>
              <a:rPr lang="en-US" altLang="zh-CN" baseline="300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[2</a:t>
            </a:r>
            <a:r>
              <a:rPr lang="en-US" altLang="zh-CN" baseline="30000" dirty="0">
                <a:latin typeface="Times New Roman" panose="02020603050405020304" pitchFamily="18" charset="0"/>
              </a:rPr>
              <a:t>]</a:t>
            </a: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Cloud ---- Alibaba Cloud Elastic Compute Service</a:t>
            </a:r>
            <a:r>
              <a:rPr lang="en-US" altLang="zh-CN" baseline="300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[3</a:t>
            </a:r>
            <a:r>
              <a:rPr lang="en-US" altLang="zh-CN" baseline="30000" dirty="0">
                <a:latin typeface="Times New Roman" panose="02020603050405020304" pitchFamily="18" charset="0"/>
              </a:rPr>
              <a:t>]</a:t>
            </a:r>
            <a:endParaRPr lang="en-US" altLang="zh-CN" dirty="0">
              <a:latin typeface="Times New Roman" panose="02020603050405020304" pitchFamily="18" charset="0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MySQL,</a:t>
            </a:r>
            <a:r>
              <a:rPr lang="zh-CN" altLang="en-US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Redis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AFB1920-7F43-4103-88DA-F61435D4D18E}"/>
              </a:ext>
            </a:extLst>
          </p:cNvPr>
          <p:cNvSpPr txBox="1"/>
          <p:nvPr/>
        </p:nvSpPr>
        <p:spPr>
          <a:xfrm>
            <a:off x="4884496" y="148345"/>
            <a:ext cx="3185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Evaluation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5E369C-3824-4A09-A8F0-A4E37F80D27C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hlinkClick r:id="rId2"/>
              </a:rPr>
              <a:t>http://www.fisco-bcos.org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[2] 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hlinkClick r:id="rId3"/>
              </a:rPr>
              <a:t>https://www.intel.com/content/www/us/en/architecture-and-technology/software-guard-extensions.html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[3] 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  <a:hlinkClick r:id="rId4"/>
              </a:rPr>
              <a:t>https://www.aliyun.com/</a:t>
            </a:r>
            <a:r>
              <a:rPr lang="en-US" altLang="zh-CN" sz="1400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9E1DA3-7A7E-4E98-8742-96A82387B717}"/>
              </a:ext>
            </a:extLst>
          </p:cNvPr>
          <p:cNvSpPr txBox="1"/>
          <p:nvPr/>
        </p:nvSpPr>
        <p:spPr>
          <a:xfrm>
            <a:off x="5962836" y="1006628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results (authorization and authentication)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Delay. </a:t>
            </a:r>
          </a:p>
          <a:p>
            <a:pPr lvl="1"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time required for communication messages transmitting from one network end to another.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Throughput.</a:t>
            </a:r>
          </a:p>
          <a:p>
            <a:pPr lvl="1">
              <a:defRPr/>
            </a:pPr>
            <a:r>
              <a:rPr lang="en-US" altLang="zh-CN" dirty="0"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the maximum request number that the system can handle per unit time.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3040A8-65BF-46CC-9E59-F5183E7B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733" y="3474062"/>
            <a:ext cx="8912533" cy="29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649</Words>
  <Application>Microsoft Office PowerPoint</Application>
  <PresentationFormat>Widescreen</PresentationFormat>
  <Paragraphs>87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Times New Roman</vt:lpstr>
      <vt:lpstr>Wingdings</vt:lpstr>
      <vt:lpstr>Office 主题​​</vt:lpstr>
      <vt:lpstr>DUCE: Distributed Usage Control Enforcement  for Private Data Sharing in Internet of Things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DUCE: Distributed Usage Control Enforcement for Private Data Sharing in Internet of Things </dc:title>
  <dc:creator>sn</dc:creator>
  <cp:lastModifiedBy>Ravi Sandhu</cp:lastModifiedBy>
  <cp:revision>57</cp:revision>
  <dcterms:created xsi:type="dcterms:W3CDTF">2021-07-04T09:21:44Z</dcterms:created>
  <dcterms:modified xsi:type="dcterms:W3CDTF">2021-07-19T21:55:44Z</dcterms:modified>
</cp:coreProperties>
</file>