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3"/>
  </p:notesMasterIdLst>
  <p:handoutMasterIdLst>
    <p:handoutMasterId r:id="rId24"/>
  </p:handoutMasterIdLst>
  <p:sldIdLst>
    <p:sldId id="280" r:id="rId6"/>
    <p:sldId id="309" r:id="rId7"/>
    <p:sldId id="310" r:id="rId8"/>
    <p:sldId id="326" r:id="rId9"/>
    <p:sldId id="312" r:id="rId10"/>
    <p:sldId id="327" r:id="rId11"/>
    <p:sldId id="329" r:id="rId12"/>
    <p:sldId id="311" r:id="rId13"/>
    <p:sldId id="318" r:id="rId14"/>
    <p:sldId id="322" r:id="rId15"/>
    <p:sldId id="320" r:id="rId16"/>
    <p:sldId id="328" r:id="rId17"/>
    <p:sldId id="321" r:id="rId18"/>
    <p:sldId id="323" r:id="rId19"/>
    <p:sldId id="316" r:id="rId20"/>
    <p:sldId id="314" r:id="rId21"/>
    <p:sldId id="315" r:id="rId22"/>
  </p:sldIdLst>
  <p:sldSz cx="10080625" cy="7559675"/>
  <p:notesSz cx="7315200" cy="9601200"/>
  <p:defaultTextStyle>
    <a:defPPr>
      <a:defRPr lang="en-GB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318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6477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8636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079500" indent="-2159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50"/>
    <a:srgbClr val="F7E9E3"/>
    <a:srgbClr val="F0D3D0"/>
    <a:srgbClr val="EB6F43"/>
    <a:srgbClr val="00660C"/>
    <a:srgbClr val="000066"/>
    <a:srgbClr val="FF6600"/>
    <a:srgbClr val="B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 autoAdjust="0"/>
    <p:restoredTop sz="95519" autoAdjust="0"/>
  </p:normalViewPr>
  <p:slideViewPr>
    <p:cSldViewPr snapToGrid="0" snapToObjects="1">
      <p:cViewPr>
        <p:scale>
          <a:sx n="100" d="100"/>
          <a:sy n="100" d="100"/>
        </p:scale>
        <p:origin x="-918" y="-7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49"/>
        <p:guide pos="203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t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t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fld id="{7CEDC187-4C92-4D91-9896-F52D72B36121}" type="datetime1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b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01" tIns="43350" rIns="86701" bIns="43350" numCol="1" anchor="b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cs typeface="+mn-cs"/>
              </a:defRPr>
            </a:lvl1pPr>
          </a:lstStyle>
          <a:p>
            <a:pPr>
              <a:defRPr/>
            </a:pPr>
            <a:fld id="{9CAB44FE-946D-429E-B301-76AD8AAAE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99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799013" cy="3598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59300"/>
            <a:ext cx="5851525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188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188"/>
            <a:ext cx="3173413" cy="479425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84213" algn="l"/>
                <a:tab pos="1373188" algn="l"/>
                <a:tab pos="2057400" algn="l"/>
                <a:tab pos="2746375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99E208C-9109-4437-8250-C1BB774BD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860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4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81038" algn="l"/>
                <a:tab pos="1370013" algn="l"/>
                <a:tab pos="2055813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>
              <a:defRPr/>
            </a:pPr>
            <a:fld id="{B478A093-A27C-4665-A459-9C37EB3EDFFE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algn="r" eaLnBrk="1">
                <a:defRPr/>
              </a:pPr>
              <a:t>1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3211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B560-96C7-4C29-A458-6494903DC30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F0AE-A621-4EF1-88A1-3CDE31C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0127B-D922-45F6-B7B5-B5858EA84DE8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AC887-17F4-49AE-B686-4D9E78412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271C5-F047-48F2-9C5D-CA000B1D51EF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B939-C9D9-4171-88FD-E2F56817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30AA-10D1-4848-A797-8177129E19A4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E77D-D956-4726-8185-54371E45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6330-A312-400E-AB06-7C8FD9233663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B968-B048-448F-A5ED-9BB143C0A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6643-ACDB-4BF2-8142-877D29399F90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B01C-5473-4682-878D-124DF7E4A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55445-589F-4DC2-AFF3-88653ABF69C3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083DA-6BCB-4410-A153-D3ABE71B1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B20EA-BE12-44B8-9041-0188BAEE056F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B7426-A1BC-44E6-8FCD-643AAE713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30CD-5806-4234-9E0C-22E799AC0743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23962-E3C6-4B28-A0EC-88C66F4F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EDC5-9ED0-4710-A6A6-DE66E786782F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4590-3ED0-4B4D-80E7-0F1B091B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E742B-37D8-4F71-A762-5FCD7F9B887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9659-8888-4E88-AC48-D0FD0B8AF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03107-16D6-4CA4-BB5E-AE2968B91C9D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54E3-5551-4822-9A86-653A799F7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F081C-FCDA-4642-8CDC-7BE33AD4D61E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AC800-34AB-45F7-8864-C057F0CE9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DCF5-1068-437E-8599-C1354772E1BD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BF08-6503-409D-92CD-F27621338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BC37-413C-472D-BEFE-0A8F769D188E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F3765-B09C-4F48-BAE2-344FC2C98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16B4C-DD14-407A-993C-BE881B714262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E995-5328-4A7E-8550-0BAF8F2A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2531-7915-4FA3-B876-D468229611E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8DD-2CAF-4445-BE13-2F6C67964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29EF-8F46-412A-AF82-8B0C1F4E08FB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A71A4-3128-4C9F-908A-1A6A3A156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51814-5B37-4C25-BC41-E88CDB3C461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3B7E-BF37-4A87-97DA-2B5C73DA4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AE4E5-8DD0-47A0-9768-5EB5DC87DBCD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D4DE-3189-4D75-9DD3-75DDABE17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63EFE-E521-4436-9C88-430BBC04CFDD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33E0-3FEA-43D6-AC4B-606126694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6F13-2062-4353-A4C1-98AAF996F2C6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92A0F-FE3B-48D8-BADE-A285BB56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E6BBB-34E2-4BA7-8CCA-601B43589662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AB26D-412A-4BC6-80D6-4BDE6B64A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1486-FDA2-4F25-9421-903EDB0D4A76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0D223-5E8F-46AF-BE11-691297079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5000E-6C4A-4F05-86C9-B12E053ADFE6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A6064-433F-472A-B8C7-5902D4B36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70DC-995D-437D-BDB5-45AEA684CFB4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F71BA-AFFC-4D9A-AAD6-0369EA085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C915-B165-4086-82E2-DA3C21DDC284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B67D-076C-4A90-857E-FBFB44758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2F07C2E-461E-400A-91C7-94F121CA9830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A66F-00EC-4DFF-A4B4-9EE2432D3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FCEA16C-A684-4E23-BCA2-5C17071EC882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8600-5DCA-4A78-94FC-3B3FE9332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F0B6D68-7C68-4793-817C-38098B24038D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9C5-5B36-4500-B775-576E95AD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A15DC10-EAEB-44AD-990E-C25DCD0834EB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1149-A4F6-4239-81E3-B48F99FE1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9888D7D-A7FD-478D-B65F-BA89D7864F91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D12C5-663F-4B88-88D7-CD512D6AA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3EE5EF1-F561-4DEB-ABD5-784F454B82DA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4BB1-337A-4B99-B0F2-56A43DA5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5E6E-67D7-4BC6-A990-63CCC2DFCDCE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245ED-83A0-4B32-B44C-1007D9DE3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1F6C747-FA34-42B4-8A74-B751B97A4CEC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812C-3A57-4BB0-91C6-576EF3ACA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7C4A584-8EF3-47BB-A11A-4C7BCFA1F584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7A39-914D-41A8-B63D-111EACFDE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BA2C948-CACF-4093-A662-2184D0A15902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8953-E3AC-40A9-A9C5-B08C1636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5CFFA78-D9FE-4641-865C-2C97854A5E8F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C89BB-8E5C-44B2-A16E-E7416105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B51687A-2FC5-436F-875C-961A6EF3A92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CA9F-666F-4EE5-A674-2044BFE59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C1D2-D2A5-44FF-BD0F-B28CD62E2800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515DC-1DC7-4626-827A-AC55DBD6C4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6F01-3F3F-48C4-9457-3671DE6B33E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E6754-BF2D-4C2E-A723-38B622360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C575-AC4C-4CB6-82BE-8DEEED30D10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0BA36-4758-43D5-95D1-8C52CD1A5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0BC6-BE5D-48D2-B078-1637EE89739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71734-FEAA-45C8-B4DE-A0FC072CF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04EC-46BE-47ED-BDA7-B64FE561594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9B1EF-B902-45E6-ACF6-BAAE4D89E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ABD2-C4F8-4B36-9CD2-CA775E3D0892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010-EFE1-45AA-8B16-874CEEB16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456D4F-7037-4171-895A-868E5C23A2BF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4B36EB7B-272E-424B-9F53-12173262C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8" r:id="rId1"/>
    <p:sldLayoutId id="2147484807" r:id="rId2"/>
    <p:sldLayoutId id="2147484806" r:id="rId3"/>
    <p:sldLayoutId id="2147484805" r:id="rId4"/>
    <p:sldLayoutId id="2147484804" r:id="rId5"/>
    <p:sldLayoutId id="2147484803" r:id="rId6"/>
    <p:sldLayoutId id="2147484802" r:id="rId7"/>
    <p:sldLayoutId id="2147484801" r:id="rId8"/>
    <p:sldLayoutId id="2147484800" r:id="rId9"/>
    <p:sldLayoutId id="2147484799" r:id="rId10"/>
    <p:sldLayoutId id="2147484798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C8881FC-5100-422E-8C92-3172C051B7A0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38D0F9A8-FB06-491D-BA62-0F45263D5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18" r:id="rId2"/>
    <p:sldLayoutId id="2147484817" r:id="rId3"/>
    <p:sldLayoutId id="2147484816" r:id="rId4"/>
    <p:sldLayoutId id="2147484815" r:id="rId5"/>
    <p:sldLayoutId id="2147484814" r:id="rId6"/>
    <p:sldLayoutId id="2147484813" r:id="rId7"/>
    <p:sldLayoutId id="2147484812" r:id="rId8"/>
    <p:sldLayoutId id="2147484811" r:id="rId9"/>
    <p:sldLayoutId id="2147484810" r:id="rId10"/>
    <p:sldLayoutId id="2147484809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A0333E-142F-4680-AEEB-731A088FF93B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4709525E-B30C-446F-AD17-33EDAEB16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9" r:id="rId2"/>
    <p:sldLayoutId id="2147484828" r:id="rId3"/>
    <p:sldLayoutId id="2147484827" r:id="rId4"/>
    <p:sldLayoutId id="2147484826" r:id="rId5"/>
    <p:sldLayoutId id="2147484825" r:id="rId6"/>
    <p:sldLayoutId id="2147484824" r:id="rId7"/>
    <p:sldLayoutId id="2147484823" r:id="rId8"/>
    <p:sldLayoutId id="2147484822" r:id="rId9"/>
    <p:sldLayoutId id="2147484821" r:id="rId10"/>
    <p:sldLayoutId id="2147484820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2400" y="57150"/>
            <a:ext cx="47196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6980238"/>
            <a:ext cx="235108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l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4BDB8D0-4178-42F6-B442-129C3B33C42B}" type="datetime1">
              <a:rPr lang="en-US"/>
              <a:pPr>
                <a:defRPr/>
              </a:pPr>
              <a:t>8/5/2012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314700" y="7007225"/>
            <a:ext cx="33210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B7B7A5DC-8918-401A-B472-B5029376A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5988"/>
            <a:ext cx="9067800" cy="584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4825" y="6886575"/>
            <a:ext cx="2344738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F78CAF5-1DE3-4CD3-BDB1-D392D14C3E89}" type="datetime1">
              <a:rPr lang="en-US"/>
              <a:pPr>
                <a:defRPr/>
              </a:pPr>
              <a:t>8/5/2012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1FF077A-09D4-45A6-B0A3-62A175C19E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2013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472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>
              <a:defRPr/>
            </a:pPr>
            <a:fld id="{E8B23A42-6F37-4818-9DD1-F3AFBC0FD140}" type="slidenum">
              <a:rPr lang="en-GB" smtClean="0">
                <a:solidFill>
                  <a:srgbClr val="000000"/>
                </a:solidFill>
              </a:rPr>
              <a:pPr algn="r" eaLnBrk="1">
                <a:defRPr/>
              </a:pPr>
              <a:t>1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35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931A9AF2-DDF6-4998-9B3C-970B465941CD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8438" name="Title 1"/>
          <p:cNvSpPr>
            <a:spLocks/>
          </p:cNvSpPr>
          <p:nvPr/>
        </p:nvSpPr>
        <p:spPr bwMode="auto">
          <a:xfrm>
            <a:off x="1322388" y="13366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</a:rPr>
              <a:t>Integrated Provenance Data for Access Control in Group-centric Collaboration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439" name="Subtitle 2"/>
          <p:cNvSpPr>
            <a:spLocks/>
          </p:cNvSpPr>
          <p:nvPr/>
        </p:nvSpPr>
        <p:spPr bwMode="auto">
          <a:xfrm>
            <a:off x="1322388" y="35814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898989"/>
                </a:solidFill>
              </a:rPr>
              <a:t>Dang Nguyen, </a:t>
            </a:r>
            <a:r>
              <a:rPr lang="en-US" sz="1600" dirty="0" err="1" smtClean="0">
                <a:solidFill>
                  <a:srgbClr val="898989"/>
                </a:solidFill>
              </a:rPr>
              <a:t>Jaehong</a:t>
            </a:r>
            <a:r>
              <a:rPr lang="en-US" sz="1600" dirty="0" smtClean="0">
                <a:solidFill>
                  <a:srgbClr val="898989"/>
                </a:solidFill>
              </a:rPr>
              <a:t> Park and Ravi </a:t>
            </a:r>
            <a:r>
              <a:rPr lang="en-US" sz="1600" dirty="0" err="1" smtClean="0">
                <a:solidFill>
                  <a:srgbClr val="898989"/>
                </a:solidFill>
              </a:rPr>
              <a:t>Sandhu</a:t>
            </a: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>
                <a:solidFill>
                  <a:srgbClr val="898989"/>
                </a:solidFill>
              </a:rPr>
              <a:t>Institute for Cyber Security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>
                <a:solidFill>
                  <a:srgbClr val="898989"/>
                </a:solidFill>
              </a:rPr>
              <a:t>University of Texas at San Antonio</a:t>
            </a: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 dirty="0">
              <a:solidFill>
                <a:srgbClr val="898989"/>
              </a:solidFill>
            </a:endParaRPr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898989"/>
                </a:solidFill>
              </a:rPr>
              <a:t>August 09, 2012</a:t>
            </a:r>
          </a:p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898989"/>
                </a:solidFill>
              </a:rPr>
              <a:t>International Conference on Information Reuse and Integration</a:t>
            </a:r>
            <a:endParaRPr lang="en-US" dirty="0"/>
          </a:p>
        </p:txBody>
      </p:sp>
      <p:sp>
        <p:nvSpPr>
          <p:cNvPr id="18440" name="Title 1"/>
          <p:cNvSpPr>
            <a:spLocks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131F49"/>
                </a:solidFill>
              </a:rPr>
              <a:t>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9200" y="177800"/>
            <a:ext cx="539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TAXONOMY OF APPROACHES</a:t>
            </a:r>
            <a:endParaRPr lang="en-US" sz="2400" b="1" dirty="0"/>
          </a:p>
        </p:txBody>
      </p:sp>
      <p:pic>
        <p:nvPicPr>
          <p:cNvPr id="3" name="Picture 2" descr="IRI-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350" y="1849437"/>
            <a:ext cx="6638925" cy="2819400"/>
          </a:xfrm>
          <a:prstGeom prst="rect">
            <a:avLst/>
          </a:prstGeom>
          <a:ln>
            <a:noFill/>
          </a:ln>
        </p:spPr>
      </p:pic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4432300"/>
            <a:ext cx="9112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Three types of response, each require different additional information: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Y or N: (</a:t>
            </a:r>
            <a:r>
              <a:rPr lang="en-US" dirty="0" err="1" smtClean="0"/>
              <a:t>startingNode_new,dPath_new,rule_new</a:t>
            </a:r>
            <a:r>
              <a:rPr lang="en-US" dirty="0" smtClean="0"/>
              <a:t>) must be transmitted.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 Resulting Nodes: (</a:t>
            </a:r>
            <a:r>
              <a:rPr lang="en-US" dirty="0" err="1" smtClean="0"/>
              <a:t>startingNode_new,dPath_new</a:t>
            </a:r>
            <a:r>
              <a:rPr lang="en-US" dirty="0" smtClean="0"/>
              <a:t>) must be transmitted.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 smtClean="0"/>
              <a:t> Provenance Data Set: (</a:t>
            </a:r>
            <a:r>
              <a:rPr lang="en-US" dirty="0" err="1" smtClean="0"/>
              <a:t>startingNode_new</a:t>
            </a:r>
            <a:r>
              <a:rPr lang="en-US" dirty="0" smtClean="0"/>
              <a:t>) must be transmitted.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7300" y="215900"/>
            <a:ext cx="523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CASCADING QUERY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0400" y="1727200"/>
            <a:ext cx="793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 reconstructed query from the local query.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Can be transmitted and evaluated in remote system.</a:t>
            </a:r>
            <a:endParaRPr lang="en-US" dirty="0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0" y="152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CASCADING QUERY RESPONSE</a:t>
            </a:r>
            <a:endParaRPr lang="en-US" sz="2400" b="1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310815" y="1625600"/>
            <a:ext cx="2324100" cy="4089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ORG1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264400" y="1625600"/>
            <a:ext cx="2324100" cy="4089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CG1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2895600" y="2133600"/>
            <a:ext cx="4000500" cy="3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895600" y="2730500"/>
            <a:ext cx="4000500" cy="3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895600" y="3390900"/>
            <a:ext cx="4000500" cy="3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2895600" y="3987800"/>
            <a:ext cx="4000500" cy="3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895600" y="4724400"/>
            <a:ext cx="4000500" cy="3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895600" y="5321300"/>
            <a:ext cx="4000500" cy="3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2634915" y="1764268"/>
            <a:ext cx="4455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startingNode_new,dPath_new,rule_new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128672" y="3059668"/>
            <a:ext cx="346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startingNode_new,dPath_new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18733" y="4355068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startingNode_new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07151" y="2399268"/>
            <a:ext cx="83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 or 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11094" y="3595172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Resulting Nodes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18733" y="49519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Provenance Data Set</a:t>
            </a:r>
            <a:endParaRPr lang="en-US" dirty="0"/>
          </a:p>
        </p:txBody>
      </p:sp>
      <p:sp>
        <p:nvSpPr>
          <p:cNvPr id="21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600" y="165100"/>
            <a:ext cx="546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STICKY PROVENANCE DATA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6600" y="1320800"/>
            <a:ext cx="8521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 sticky provenance data of an object/version contains all the provenance information of that object/version up to the point in time when the information flow takes place.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Allows a locally generated query to be fully evaluated for decision making.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Demonstrate with a modified scenario next.</a:t>
            </a:r>
            <a:endParaRPr lang="en-US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kcy-sce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1049835"/>
            <a:ext cx="8378825" cy="535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600" y="177800"/>
            <a:ext cx="50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“STICKY” SCENARIO</a:t>
            </a:r>
            <a:endParaRPr lang="en-US" sz="2400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422400" y="1295400"/>
            <a:ext cx="6350000" cy="4097843"/>
          </a:xfrm>
          <a:custGeom>
            <a:avLst/>
            <a:gdLst>
              <a:gd name="connsiteX0" fmla="*/ 2755900 w 6350000"/>
              <a:gd name="connsiteY0" fmla="*/ 165100 h 4097843"/>
              <a:gd name="connsiteX1" fmla="*/ 2641600 w 6350000"/>
              <a:gd name="connsiteY1" fmla="*/ 127000 h 4097843"/>
              <a:gd name="connsiteX2" fmla="*/ 2603500 w 6350000"/>
              <a:gd name="connsiteY2" fmla="*/ 114300 h 4097843"/>
              <a:gd name="connsiteX3" fmla="*/ 2489200 w 6350000"/>
              <a:gd name="connsiteY3" fmla="*/ 101600 h 4097843"/>
              <a:gd name="connsiteX4" fmla="*/ 2349500 w 6350000"/>
              <a:gd name="connsiteY4" fmla="*/ 76200 h 4097843"/>
              <a:gd name="connsiteX5" fmla="*/ 2133600 w 6350000"/>
              <a:gd name="connsiteY5" fmla="*/ 63500 h 4097843"/>
              <a:gd name="connsiteX6" fmla="*/ 1866900 w 6350000"/>
              <a:gd name="connsiteY6" fmla="*/ 50800 h 4097843"/>
              <a:gd name="connsiteX7" fmla="*/ 1714500 w 6350000"/>
              <a:gd name="connsiteY7" fmla="*/ 38100 h 4097843"/>
              <a:gd name="connsiteX8" fmla="*/ 1066800 w 6350000"/>
              <a:gd name="connsiteY8" fmla="*/ 12700 h 4097843"/>
              <a:gd name="connsiteX9" fmla="*/ 838200 w 6350000"/>
              <a:gd name="connsiteY9" fmla="*/ 0 h 4097843"/>
              <a:gd name="connsiteX10" fmla="*/ 647700 w 6350000"/>
              <a:gd name="connsiteY10" fmla="*/ 12700 h 4097843"/>
              <a:gd name="connsiteX11" fmla="*/ 533400 w 6350000"/>
              <a:gd name="connsiteY11" fmla="*/ 50800 h 4097843"/>
              <a:gd name="connsiteX12" fmla="*/ 495300 w 6350000"/>
              <a:gd name="connsiteY12" fmla="*/ 63500 h 4097843"/>
              <a:gd name="connsiteX13" fmla="*/ 393700 w 6350000"/>
              <a:gd name="connsiteY13" fmla="*/ 88900 h 4097843"/>
              <a:gd name="connsiteX14" fmla="*/ 317500 w 6350000"/>
              <a:gd name="connsiteY14" fmla="*/ 139700 h 4097843"/>
              <a:gd name="connsiteX15" fmla="*/ 241300 w 6350000"/>
              <a:gd name="connsiteY15" fmla="*/ 190500 h 4097843"/>
              <a:gd name="connsiteX16" fmla="*/ 190500 w 6350000"/>
              <a:gd name="connsiteY16" fmla="*/ 266700 h 4097843"/>
              <a:gd name="connsiteX17" fmla="*/ 165100 w 6350000"/>
              <a:gd name="connsiteY17" fmla="*/ 304800 h 4097843"/>
              <a:gd name="connsiteX18" fmla="*/ 139700 w 6350000"/>
              <a:gd name="connsiteY18" fmla="*/ 393700 h 4097843"/>
              <a:gd name="connsiteX19" fmla="*/ 127000 w 6350000"/>
              <a:gd name="connsiteY19" fmla="*/ 431800 h 4097843"/>
              <a:gd name="connsiteX20" fmla="*/ 76200 w 6350000"/>
              <a:gd name="connsiteY20" fmla="*/ 508000 h 4097843"/>
              <a:gd name="connsiteX21" fmla="*/ 38100 w 6350000"/>
              <a:gd name="connsiteY21" fmla="*/ 533400 h 4097843"/>
              <a:gd name="connsiteX22" fmla="*/ 25400 w 6350000"/>
              <a:gd name="connsiteY22" fmla="*/ 596900 h 4097843"/>
              <a:gd name="connsiteX23" fmla="*/ 0 w 6350000"/>
              <a:gd name="connsiteY23" fmla="*/ 673100 h 4097843"/>
              <a:gd name="connsiteX24" fmla="*/ 12700 w 6350000"/>
              <a:gd name="connsiteY24" fmla="*/ 889000 h 4097843"/>
              <a:gd name="connsiteX25" fmla="*/ 38100 w 6350000"/>
              <a:gd name="connsiteY25" fmla="*/ 1168400 h 4097843"/>
              <a:gd name="connsiteX26" fmla="*/ 50800 w 6350000"/>
              <a:gd name="connsiteY26" fmla="*/ 1549400 h 4097843"/>
              <a:gd name="connsiteX27" fmla="*/ 63500 w 6350000"/>
              <a:gd name="connsiteY27" fmla="*/ 1663700 h 4097843"/>
              <a:gd name="connsiteX28" fmla="*/ 50800 w 6350000"/>
              <a:gd name="connsiteY28" fmla="*/ 1943100 h 4097843"/>
              <a:gd name="connsiteX29" fmla="*/ 63500 w 6350000"/>
              <a:gd name="connsiteY29" fmla="*/ 2146300 h 4097843"/>
              <a:gd name="connsiteX30" fmla="*/ 101600 w 6350000"/>
              <a:gd name="connsiteY30" fmla="*/ 2184400 h 4097843"/>
              <a:gd name="connsiteX31" fmla="*/ 152400 w 6350000"/>
              <a:gd name="connsiteY31" fmla="*/ 2260600 h 4097843"/>
              <a:gd name="connsiteX32" fmla="*/ 203200 w 6350000"/>
              <a:gd name="connsiteY32" fmla="*/ 2336800 h 4097843"/>
              <a:gd name="connsiteX33" fmla="*/ 254000 w 6350000"/>
              <a:gd name="connsiteY33" fmla="*/ 2413000 h 4097843"/>
              <a:gd name="connsiteX34" fmla="*/ 279400 w 6350000"/>
              <a:gd name="connsiteY34" fmla="*/ 2451100 h 4097843"/>
              <a:gd name="connsiteX35" fmla="*/ 393700 w 6350000"/>
              <a:gd name="connsiteY35" fmla="*/ 2565400 h 4097843"/>
              <a:gd name="connsiteX36" fmla="*/ 431800 w 6350000"/>
              <a:gd name="connsiteY36" fmla="*/ 2603500 h 4097843"/>
              <a:gd name="connsiteX37" fmla="*/ 508000 w 6350000"/>
              <a:gd name="connsiteY37" fmla="*/ 2628900 h 4097843"/>
              <a:gd name="connsiteX38" fmla="*/ 622300 w 6350000"/>
              <a:gd name="connsiteY38" fmla="*/ 2692400 h 4097843"/>
              <a:gd name="connsiteX39" fmla="*/ 673100 w 6350000"/>
              <a:gd name="connsiteY39" fmla="*/ 2705100 h 4097843"/>
              <a:gd name="connsiteX40" fmla="*/ 698500 w 6350000"/>
              <a:gd name="connsiteY40" fmla="*/ 2743200 h 4097843"/>
              <a:gd name="connsiteX41" fmla="*/ 774700 w 6350000"/>
              <a:gd name="connsiteY41" fmla="*/ 2768600 h 4097843"/>
              <a:gd name="connsiteX42" fmla="*/ 850900 w 6350000"/>
              <a:gd name="connsiteY42" fmla="*/ 2794000 h 4097843"/>
              <a:gd name="connsiteX43" fmla="*/ 889000 w 6350000"/>
              <a:gd name="connsiteY43" fmla="*/ 2806700 h 4097843"/>
              <a:gd name="connsiteX44" fmla="*/ 927100 w 6350000"/>
              <a:gd name="connsiteY44" fmla="*/ 2832100 h 4097843"/>
              <a:gd name="connsiteX45" fmla="*/ 965200 w 6350000"/>
              <a:gd name="connsiteY45" fmla="*/ 2844800 h 4097843"/>
              <a:gd name="connsiteX46" fmla="*/ 1066800 w 6350000"/>
              <a:gd name="connsiteY46" fmla="*/ 2870200 h 4097843"/>
              <a:gd name="connsiteX47" fmla="*/ 1181100 w 6350000"/>
              <a:gd name="connsiteY47" fmla="*/ 2895600 h 4097843"/>
              <a:gd name="connsiteX48" fmla="*/ 1485900 w 6350000"/>
              <a:gd name="connsiteY48" fmla="*/ 2921000 h 4097843"/>
              <a:gd name="connsiteX49" fmla="*/ 2286000 w 6350000"/>
              <a:gd name="connsiteY49" fmla="*/ 2933700 h 4097843"/>
              <a:gd name="connsiteX50" fmla="*/ 2324100 w 6350000"/>
              <a:gd name="connsiteY50" fmla="*/ 2946400 h 4097843"/>
              <a:gd name="connsiteX51" fmla="*/ 2451100 w 6350000"/>
              <a:gd name="connsiteY51" fmla="*/ 2971800 h 4097843"/>
              <a:gd name="connsiteX52" fmla="*/ 2527300 w 6350000"/>
              <a:gd name="connsiteY52" fmla="*/ 3009900 h 4097843"/>
              <a:gd name="connsiteX53" fmla="*/ 2565400 w 6350000"/>
              <a:gd name="connsiteY53" fmla="*/ 3022600 h 4097843"/>
              <a:gd name="connsiteX54" fmla="*/ 2616200 w 6350000"/>
              <a:gd name="connsiteY54" fmla="*/ 3060700 h 4097843"/>
              <a:gd name="connsiteX55" fmla="*/ 2654300 w 6350000"/>
              <a:gd name="connsiteY55" fmla="*/ 3073400 h 4097843"/>
              <a:gd name="connsiteX56" fmla="*/ 2692400 w 6350000"/>
              <a:gd name="connsiteY56" fmla="*/ 3098800 h 4097843"/>
              <a:gd name="connsiteX57" fmla="*/ 2755900 w 6350000"/>
              <a:gd name="connsiteY57" fmla="*/ 3175000 h 4097843"/>
              <a:gd name="connsiteX58" fmla="*/ 2794000 w 6350000"/>
              <a:gd name="connsiteY58" fmla="*/ 3251200 h 4097843"/>
              <a:gd name="connsiteX59" fmla="*/ 2832100 w 6350000"/>
              <a:gd name="connsiteY59" fmla="*/ 3289300 h 4097843"/>
              <a:gd name="connsiteX60" fmla="*/ 2844800 w 6350000"/>
              <a:gd name="connsiteY60" fmla="*/ 3365500 h 4097843"/>
              <a:gd name="connsiteX61" fmla="*/ 2857500 w 6350000"/>
              <a:gd name="connsiteY61" fmla="*/ 3492500 h 4097843"/>
              <a:gd name="connsiteX62" fmla="*/ 2908300 w 6350000"/>
              <a:gd name="connsiteY62" fmla="*/ 3606800 h 4097843"/>
              <a:gd name="connsiteX63" fmla="*/ 2959100 w 6350000"/>
              <a:gd name="connsiteY63" fmla="*/ 3683000 h 4097843"/>
              <a:gd name="connsiteX64" fmla="*/ 3009900 w 6350000"/>
              <a:gd name="connsiteY64" fmla="*/ 3759200 h 4097843"/>
              <a:gd name="connsiteX65" fmla="*/ 3111500 w 6350000"/>
              <a:gd name="connsiteY65" fmla="*/ 3873500 h 4097843"/>
              <a:gd name="connsiteX66" fmla="*/ 3162300 w 6350000"/>
              <a:gd name="connsiteY66" fmla="*/ 3898900 h 4097843"/>
              <a:gd name="connsiteX67" fmla="*/ 3289300 w 6350000"/>
              <a:gd name="connsiteY67" fmla="*/ 3987800 h 4097843"/>
              <a:gd name="connsiteX68" fmla="*/ 3327400 w 6350000"/>
              <a:gd name="connsiteY68" fmla="*/ 4000500 h 4097843"/>
              <a:gd name="connsiteX69" fmla="*/ 3429000 w 6350000"/>
              <a:gd name="connsiteY69" fmla="*/ 4051300 h 4097843"/>
              <a:gd name="connsiteX70" fmla="*/ 3517900 w 6350000"/>
              <a:gd name="connsiteY70" fmla="*/ 4064000 h 4097843"/>
              <a:gd name="connsiteX71" fmla="*/ 3568700 w 6350000"/>
              <a:gd name="connsiteY71" fmla="*/ 4089400 h 4097843"/>
              <a:gd name="connsiteX72" fmla="*/ 4127500 w 6350000"/>
              <a:gd name="connsiteY72" fmla="*/ 4064000 h 4097843"/>
              <a:gd name="connsiteX73" fmla="*/ 4203700 w 6350000"/>
              <a:gd name="connsiteY73" fmla="*/ 4038600 h 4097843"/>
              <a:gd name="connsiteX74" fmla="*/ 4241800 w 6350000"/>
              <a:gd name="connsiteY74" fmla="*/ 4025900 h 4097843"/>
              <a:gd name="connsiteX75" fmla="*/ 4330700 w 6350000"/>
              <a:gd name="connsiteY75" fmla="*/ 4000500 h 4097843"/>
              <a:gd name="connsiteX76" fmla="*/ 4368800 w 6350000"/>
              <a:gd name="connsiteY76" fmla="*/ 3975100 h 4097843"/>
              <a:gd name="connsiteX77" fmla="*/ 4432300 w 6350000"/>
              <a:gd name="connsiteY77" fmla="*/ 3898900 h 4097843"/>
              <a:gd name="connsiteX78" fmla="*/ 4470400 w 6350000"/>
              <a:gd name="connsiteY78" fmla="*/ 3848100 h 4097843"/>
              <a:gd name="connsiteX79" fmla="*/ 4521200 w 6350000"/>
              <a:gd name="connsiteY79" fmla="*/ 3771900 h 4097843"/>
              <a:gd name="connsiteX80" fmla="*/ 4533900 w 6350000"/>
              <a:gd name="connsiteY80" fmla="*/ 3733800 h 4097843"/>
              <a:gd name="connsiteX81" fmla="*/ 4584700 w 6350000"/>
              <a:gd name="connsiteY81" fmla="*/ 3619500 h 4097843"/>
              <a:gd name="connsiteX82" fmla="*/ 4610100 w 6350000"/>
              <a:gd name="connsiteY82" fmla="*/ 3517900 h 4097843"/>
              <a:gd name="connsiteX83" fmla="*/ 4635500 w 6350000"/>
              <a:gd name="connsiteY83" fmla="*/ 3403600 h 4097843"/>
              <a:gd name="connsiteX84" fmla="*/ 4648200 w 6350000"/>
              <a:gd name="connsiteY84" fmla="*/ 3302000 h 4097843"/>
              <a:gd name="connsiteX85" fmla="*/ 4699000 w 6350000"/>
              <a:gd name="connsiteY85" fmla="*/ 3175000 h 4097843"/>
              <a:gd name="connsiteX86" fmla="*/ 4711700 w 6350000"/>
              <a:gd name="connsiteY86" fmla="*/ 3136900 h 4097843"/>
              <a:gd name="connsiteX87" fmla="*/ 4800600 w 6350000"/>
              <a:gd name="connsiteY87" fmla="*/ 3022600 h 4097843"/>
              <a:gd name="connsiteX88" fmla="*/ 4876800 w 6350000"/>
              <a:gd name="connsiteY88" fmla="*/ 2971800 h 4097843"/>
              <a:gd name="connsiteX89" fmla="*/ 4914900 w 6350000"/>
              <a:gd name="connsiteY89" fmla="*/ 2959100 h 4097843"/>
              <a:gd name="connsiteX90" fmla="*/ 4965700 w 6350000"/>
              <a:gd name="connsiteY90" fmla="*/ 2946400 h 4097843"/>
              <a:gd name="connsiteX91" fmla="*/ 5219700 w 6350000"/>
              <a:gd name="connsiteY91" fmla="*/ 2933700 h 4097843"/>
              <a:gd name="connsiteX92" fmla="*/ 5321300 w 6350000"/>
              <a:gd name="connsiteY92" fmla="*/ 2908300 h 4097843"/>
              <a:gd name="connsiteX93" fmla="*/ 5511800 w 6350000"/>
              <a:gd name="connsiteY93" fmla="*/ 2882900 h 4097843"/>
              <a:gd name="connsiteX94" fmla="*/ 5588000 w 6350000"/>
              <a:gd name="connsiteY94" fmla="*/ 2857500 h 4097843"/>
              <a:gd name="connsiteX95" fmla="*/ 5651500 w 6350000"/>
              <a:gd name="connsiteY95" fmla="*/ 2844800 h 4097843"/>
              <a:gd name="connsiteX96" fmla="*/ 5689600 w 6350000"/>
              <a:gd name="connsiteY96" fmla="*/ 2832100 h 4097843"/>
              <a:gd name="connsiteX97" fmla="*/ 6007100 w 6350000"/>
              <a:gd name="connsiteY97" fmla="*/ 2819400 h 4097843"/>
              <a:gd name="connsiteX98" fmla="*/ 6057900 w 6350000"/>
              <a:gd name="connsiteY98" fmla="*/ 2806700 h 4097843"/>
              <a:gd name="connsiteX99" fmla="*/ 6096000 w 6350000"/>
              <a:gd name="connsiteY99" fmla="*/ 2781300 h 4097843"/>
              <a:gd name="connsiteX100" fmla="*/ 6134100 w 6350000"/>
              <a:gd name="connsiteY100" fmla="*/ 2768600 h 4097843"/>
              <a:gd name="connsiteX101" fmla="*/ 6172200 w 6350000"/>
              <a:gd name="connsiteY101" fmla="*/ 2730500 h 4097843"/>
              <a:gd name="connsiteX102" fmla="*/ 6223000 w 6350000"/>
              <a:gd name="connsiteY102" fmla="*/ 2705100 h 4097843"/>
              <a:gd name="connsiteX103" fmla="*/ 6261100 w 6350000"/>
              <a:gd name="connsiteY103" fmla="*/ 2679700 h 4097843"/>
              <a:gd name="connsiteX104" fmla="*/ 6311900 w 6350000"/>
              <a:gd name="connsiteY104" fmla="*/ 2603500 h 4097843"/>
              <a:gd name="connsiteX105" fmla="*/ 6337300 w 6350000"/>
              <a:gd name="connsiteY105" fmla="*/ 2565400 h 4097843"/>
              <a:gd name="connsiteX106" fmla="*/ 6350000 w 6350000"/>
              <a:gd name="connsiteY106" fmla="*/ 2527300 h 4097843"/>
              <a:gd name="connsiteX107" fmla="*/ 6337300 w 6350000"/>
              <a:gd name="connsiteY107" fmla="*/ 2413000 h 4097843"/>
              <a:gd name="connsiteX108" fmla="*/ 6324600 w 6350000"/>
              <a:gd name="connsiteY108" fmla="*/ 2374900 h 4097843"/>
              <a:gd name="connsiteX109" fmla="*/ 6286500 w 6350000"/>
              <a:gd name="connsiteY109" fmla="*/ 2336800 h 4097843"/>
              <a:gd name="connsiteX110" fmla="*/ 6248400 w 6350000"/>
              <a:gd name="connsiteY110" fmla="*/ 2260600 h 4097843"/>
              <a:gd name="connsiteX111" fmla="*/ 6210300 w 6350000"/>
              <a:gd name="connsiteY111" fmla="*/ 2235200 h 4097843"/>
              <a:gd name="connsiteX112" fmla="*/ 6134100 w 6350000"/>
              <a:gd name="connsiteY112" fmla="*/ 2159000 h 4097843"/>
              <a:gd name="connsiteX113" fmla="*/ 6096000 w 6350000"/>
              <a:gd name="connsiteY113" fmla="*/ 2120900 h 4097843"/>
              <a:gd name="connsiteX114" fmla="*/ 6007100 w 6350000"/>
              <a:gd name="connsiteY114" fmla="*/ 2095500 h 4097843"/>
              <a:gd name="connsiteX115" fmla="*/ 5969000 w 6350000"/>
              <a:gd name="connsiteY115" fmla="*/ 2070100 h 4097843"/>
              <a:gd name="connsiteX116" fmla="*/ 5930900 w 6350000"/>
              <a:gd name="connsiteY116" fmla="*/ 2057400 h 4097843"/>
              <a:gd name="connsiteX117" fmla="*/ 5880100 w 6350000"/>
              <a:gd name="connsiteY117" fmla="*/ 2032000 h 4097843"/>
              <a:gd name="connsiteX118" fmla="*/ 5791200 w 6350000"/>
              <a:gd name="connsiteY118" fmla="*/ 2006600 h 4097843"/>
              <a:gd name="connsiteX119" fmla="*/ 5727700 w 6350000"/>
              <a:gd name="connsiteY119" fmla="*/ 1993900 h 4097843"/>
              <a:gd name="connsiteX120" fmla="*/ 5689600 w 6350000"/>
              <a:gd name="connsiteY120" fmla="*/ 1981200 h 4097843"/>
              <a:gd name="connsiteX121" fmla="*/ 5207000 w 6350000"/>
              <a:gd name="connsiteY121" fmla="*/ 2006600 h 4097843"/>
              <a:gd name="connsiteX122" fmla="*/ 5168900 w 6350000"/>
              <a:gd name="connsiteY122" fmla="*/ 2019300 h 4097843"/>
              <a:gd name="connsiteX123" fmla="*/ 5118100 w 6350000"/>
              <a:gd name="connsiteY123" fmla="*/ 2032000 h 4097843"/>
              <a:gd name="connsiteX124" fmla="*/ 5080000 w 6350000"/>
              <a:gd name="connsiteY124" fmla="*/ 2044700 h 4097843"/>
              <a:gd name="connsiteX125" fmla="*/ 4660900 w 6350000"/>
              <a:gd name="connsiteY125" fmla="*/ 2057400 h 4097843"/>
              <a:gd name="connsiteX126" fmla="*/ 4254500 w 6350000"/>
              <a:gd name="connsiteY126" fmla="*/ 2032000 h 4097843"/>
              <a:gd name="connsiteX127" fmla="*/ 4216400 w 6350000"/>
              <a:gd name="connsiteY127" fmla="*/ 2019300 h 4097843"/>
              <a:gd name="connsiteX128" fmla="*/ 4178300 w 6350000"/>
              <a:gd name="connsiteY128" fmla="*/ 1981200 h 4097843"/>
              <a:gd name="connsiteX129" fmla="*/ 4102100 w 6350000"/>
              <a:gd name="connsiteY129" fmla="*/ 1930400 h 4097843"/>
              <a:gd name="connsiteX130" fmla="*/ 4064000 w 6350000"/>
              <a:gd name="connsiteY130" fmla="*/ 1905000 h 4097843"/>
              <a:gd name="connsiteX131" fmla="*/ 3987800 w 6350000"/>
              <a:gd name="connsiteY131" fmla="*/ 1854200 h 4097843"/>
              <a:gd name="connsiteX132" fmla="*/ 3949700 w 6350000"/>
              <a:gd name="connsiteY132" fmla="*/ 1816100 h 4097843"/>
              <a:gd name="connsiteX133" fmla="*/ 3924300 w 6350000"/>
              <a:gd name="connsiteY133" fmla="*/ 1778000 h 4097843"/>
              <a:gd name="connsiteX134" fmla="*/ 3886200 w 6350000"/>
              <a:gd name="connsiteY134" fmla="*/ 1752600 h 4097843"/>
              <a:gd name="connsiteX135" fmla="*/ 3860800 w 6350000"/>
              <a:gd name="connsiteY135" fmla="*/ 1714500 h 4097843"/>
              <a:gd name="connsiteX136" fmla="*/ 3848100 w 6350000"/>
              <a:gd name="connsiteY136" fmla="*/ 1676400 h 4097843"/>
              <a:gd name="connsiteX137" fmla="*/ 3810000 w 6350000"/>
              <a:gd name="connsiteY137" fmla="*/ 1638300 h 4097843"/>
              <a:gd name="connsiteX138" fmla="*/ 3733800 w 6350000"/>
              <a:gd name="connsiteY138" fmla="*/ 1511300 h 4097843"/>
              <a:gd name="connsiteX139" fmla="*/ 3695700 w 6350000"/>
              <a:gd name="connsiteY139" fmla="*/ 1485900 h 4097843"/>
              <a:gd name="connsiteX140" fmla="*/ 3644900 w 6350000"/>
              <a:gd name="connsiteY140" fmla="*/ 1409700 h 4097843"/>
              <a:gd name="connsiteX141" fmla="*/ 3632200 w 6350000"/>
              <a:gd name="connsiteY141" fmla="*/ 1371600 h 4097843"/>
              <a:gd name="connsiteX142" fmla="*/ 3581400 w 6350000"/>
              <a:gd name="connsiteY142" fmla="*/ 1295400 h 4097843"/>
              <a:gd name="connsiteX143" fmla="*/ 3556000 w 6350000"/>
              <a:gd name="connsiteY143" fmla="*/ 1257300 h 4097843"/>
              <a:gd name="connsiteX144" fmla="*/ 3517900 w 6350000"/>
              <a:gd name="connsiteY144" fmla="*/ 1130300 h 4097843"/>
              <a:gd name="connsiteX145" fmla="*/ 3505200 w 6350000"/>
              <a:gd name="connsiteY145" fmla="*/ 1092200 h 4097843"/>
              <a:gd name="connsiteX146" fmla="*/ 3492500 w 6350000"/>
              <a:gd name="connsiteY146" fmla="*/ 1054100 h 4097843"/>
              <a:gd name="connsiteX147" fmla="*/ 3441700 w 6350000"/>
              <a:gd name="connsiteY147" fmla="*/ 965200 h 4097843"/>
              <a:gd name="connsiteX148" fmla="*/ 3416300 w 6350000"/>
              <a:gd name="connsiteY148" fmla="*/ 927100 h 4097843"/>
              <a:gd name="connsiteX149" fmla="*/ 3403600 w 6350000"/>
              <a:gd name="connsiteY149" fmla="*/ 889000 h 4097843"/>
              <a:gd name="connsiteX150" fmla="*/ 3365500 w 6350000"/>
              <a:gd name="connsiteY150" fmla="*/ 863600 h 4097843"/>
              <a:gd name="connsiteX151" fmla="*/ 3352800 w 6350000"/>
              <a:gd name="connsiteY151" fmla="*/ 825500 h 4097843"/>
              <a:gd name="connsiteX152" fmla="*/ 3289300 w 6350000"/>
              <a:gd name="connsiteY152" fmla="*/ 736600 h 4097843"/>
              <a:gd name="connsiteX153" fmla="*/ 3276600 w 6350000"/>
              <a:gd name="connsiteY153" fmla="*/ 698500 h 4097843"/>
              <a:gd name="connsiteX154" fmla="*/ 3225800 w 6350000"/>
              <a:gd name="connsiteY154" fmla="*/ 622300 h 4097843"/>
              <a:gd name="connsiteX155" fmla="*/ 3213100 w 6350000"/>
              <a:gd name="connsiteY155" fmla="*/ 584200 h 4097843"/>
              <a:gd name="connsiteX156" fmla="*/ 3175000 w 6350000"/>
              <a:gd name="connsiteY156" fmla="*/ 558800 h 4097843"/>
              <a:gd name="connsiteX157" fmla="*/ 3111500 w 6350000"/>
              <a:gd name="connsiteY157" fmla="*/ 457200 h 4097843"/>
              <a:gd name="connsiteX158" fmla="*/ 3086100 w 6350000"/>
              <a:gd name="connsiteY158" fmla="*/ 381000 h 4097843"/>
              <a:gd name="connsiteX159" fmla="*/ 3022600 w 6350000"/>
              <a:gd name="connsiteY159" fmla="*/ 304800 h 4097843"/>
              <a:gd name="connsiteX160" fmla="*/ 2984500 w 6350000"/>
              <a:gd name="connsiteY160" fmla="*/ 266700 h 4097843"/>
              <a:gd name="connsiteX161" fmla="*/ 2959100 w 6350000"/>
              <a:gd name="connsiteY161" fmla="*/ 228600 h 4097843"/>
              <a:gd name="connsiteX162" fmla="*/ 2882900 w 6350000"/>
              <a:gd name="connsiteY162" fmla="*/ 203200 h 4097843"/>
              <a:gd name="connsiteX163" fmla="*/ 2844800 w 6350000"/>
              <a:gd name="connsiteY163" fmla="*/ 177800 h 4097843"/>
              <a:gd name="connsiteX164" fmla="*/ 2794000 w 6350000"/>
              <a:gd name="connsiteY164" fmla="*/ 165100 h 4097843"/>
              <a:gd name="connsiteX165" fmla="*/ 2755900 w 6350000"/>
              <a:gd name="connsiteY165" fmla="*/ 165100 h 409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6350000" h="4097843">
                <a:moveTo>
                  <a:pt x="2755900" y="165100"/>
                </a:moveTo>
                <a:cubicBezTo>
                  <a:pt x="2730500" y="158750"/>
                  <a:pt x="2679700" y="139700"/>
                  <a:pt x="2641600" y="127000"/>
                </a:cubicBezTo>
                <a:cubicBezTo>
                  <a:pt x="2628900" y="122767"/>
                  <a:pt x="2616805" y="115778"/>
                  <a:pt x="2603500" y="114300"/>
                </a:cubicBezTo>
                <a:lnTo>
                  <a:pt x="2489200" y="101600"/>
                </a:lnTo>
                <a:cubicBezTo>
                  <a:pt x="2426725" y="80775"/>
                  <a:pt x="2443977" y="83758"/>
                  <a:pt x="2349500" y="76200"/>
                </a:cubicBezTo>
                <a:cubicBezTo>
                  <a:pt x="2277639" y="70451"/>
                  <a:pt x="2205591" y="67289"/>
                  <a:pt x="2133600" y="63500"/>
                </a:cubicBezTo>
                <a:lnTo>
                  <a:pt x="1866900" y="50800"/>
                </a:lnTo>
                <a:cubicBezTo>
                  <a:pt x="1816017" y="47716"/>
                  <a:pt x="1765383" y="41184"/>
                  <a:pt x="1714500" y="38100"/>
                </a:cubicBezTo>
                <a:cubicBezTo>
                  <a:pt x="1445960" y="21825"/>
                  <a:pt x="1358159" y="24840"/>
                  <a:pt x="1066800" y="12700"/>
                </a:cubicBezTo>
                <a:cubicBezTo>
                  <a:pt x="990549" y="9523"/>
                  <a:pt x="914400" y="4233"/>
                  <a:pt x="838200" y="0"/>
                </a:cubicBezTo>
                <a:cubicBezTo>
                  <a:pt x="774700" y="4233"/>
                  <a:pt x="710701" y="3700"/>
                  <a:pt x="647700" y="12700"/>
                </a:cubicBezTo>
                <a:lnTo>
                  <a:pt x="533400" y="50800"/>
                </a:lnTo>
                <a:cubicBezTo>
                  <a:pt x="520700" y="55033"/>
                  <a:pt x="508427" y="60875"/>
                  <a:pt x="495300" y="63500"/>
                </a:cubicBezTo>
                <a:cubicBezTo>
                  <a:pt x="418673" y="78825"/>
                  <a:pt x="452278" y="69374"/>
                  <a:pt x="393700" y="88900"/>
                </a:cubicBezTo>
                <a:cubicBezTo>
                  <a:pt x="309146" y="173454"/>
                  <a:pt x="400208" y="93751"/>
                  <a:pt x="317500" y="139700"/>
                </a:cubicBezTo>
                <a:cubicBezTo>
                  <a:pt x="290815" y="154525"/>
                  <a:pt x="241300" y="190500"/>
                  <a:pt x="241300" y="190500"/>
                </a:cubicBezTo>
                <a:lnTo>
                  <a:pt x="190500" y="266700"/>
                </a:lnTo>
                <a:cubicBezTo>
                  <a:pt x="182033" y="279400"/>
                  <a:pt x="169927" y="290320"/>
                  <a:pt x="165100" y="304800"/>
                </a:cubicBezTo>
                <a:cubicBezTo>
                  <a:pt x="134650" y="396151"/>
                  <a:pt x="171594" y="282072"/>
                  <a:pt x="139700" y="393700"/>
                </a:cubicBezTo>
                <a:cubicBezTo>
                  <a:pt x="136022" y="406572"/>
                  <a:pt x="133501" y="420098"/>
                  <a:pt x="127000" y="431800"/>
                </a:cubicBezTo>
                <a:cubicBezTo>
                  <a:pt x="112175" y="458485"/>
                  <a:pt x="101600" y="491067"/>
                  <a:pt x="76200" y="508000"/>
                </a:cubicBezTo>
                <a:lnTo>
                  <a:pt x="38100" y="533400"/>
                </a:lnTo>
                <a:cubicBezTo>
                  <a:pt x="33867" y="554567"/>
                  <a:pt x="31080" y="576075"/>
                  <a:pt x="25400" y="596900"/>
                </a:cubicBezTo>
                <a:cubicBezTo>
                  <a:pt x="18355" y="622731"/>
                  <a:pt x="0" y="673100"/>
                  <a:pt x="0" y="673100"/>
                </a:cubicBezTo>
                <a:cubicBezTo>
                  <a:pt x="4233" y="745067"/>
                  <a:pt x="7171" y="817121"/>
                  <a:pt x="12700" y="889000"/>
                </a:cubicBezTo>
                <a:cubicBezTo>
                  <a:pt x="19872" y="982242"/>
                  <a:pt x="38100" y="1168400"/>
                  <a:pt x="38100" y="1168400"/>
                </a:cubicBezTo>
                <a:cubicBezTo>
                  <a:pt x="42333" y="1295400"/>
                  <a:pt x="44292" y="1422496"/>
                  <a:pt x="50800" y="1549400"/>
                </a:cubicBezTo>
                <a:cubicBezTo>
                  <a:pt x="52763" y="1587684"/>
                  <a:pt x="63500" y="1625366"/>
                  <a:pt x="63500" y="1663700"/>
                </a:cubicBezTo>
                <a:cubicBezTo>
                  <a:pt x="63500" y="1756929"/>
                  <a:pt x="55033" y="1849967"/>
                  <a:pt x="50800" y="1943100"/>
                </a:cubicBezTo>
                <a:cubicBezTo>
                  <a:pt x="55033" y="2010833"/>
                  <a:pt x="49519" y="2079890"/>
                  <a:pt x="63500" y="2146300"/>
                </a:cubicBezTo>
                <a:cubicBezTo>
                  <a:pt x="67200" y="2163875"/>
                  <a:pt x="90573" y="2170223"/>
                  <a:pt x="101600" y="2184400"/>
                </a:cubicBezTo>
                <a:cubicBezTo>
                  <a:pt x="120342" y="2208497"/>
                  <a:pt x="142747" y="2231640"/>
                  <a:pt x="152400" y="2260600"/>
                </a:cubicBezTo>
                <a:cubicBezTo>
                  <a:pt x="176689" y="2333466"/>
                  <a:pt x="147706" y="2265451"/>
                  <a:pt x="203200" y="2336800"/>
                </a:cubicBezTo>
                <a:cubicBezTo>
                  <a:pt x="221942" y="2360897"/>
                  <a:pt x="237067" y="2387600"/>
                  <a:pt x="254000" y="2413000"/>
                </a:cubicBezTo>
                <a:cubicBezTo>
                  <a:pt x="262467" y="2425700"/>
                  <a:pt x="268607" y="2440307"/>
                  <a:pt x="279400" y="2451100"/>
                </a:cubicBezTo>
                <a:lnTo>
                  <a:pt x="393700" y="2565400"/>
                </a:lnTo>
                <a:cubicBezTo>
                  <a:pt x="406400" y="2578100"/>
                  <a:pt x="414761" y="2597820"/>
                  <a:pt x="431800" y="2603500"/>
                </a:cubicBezTo>
                <a:cubicBezTo>
                  <a:pt x="457200" y="2611967"/>
                  <a:pt x="485723" y="2614048"/>
                  <a:pt x="508000" y="2628900"/>
                </a:cubicBezTo>
                <a:cubicBezTo>
                  <a:pt x="576223" y="2674382"/>
                  <a:pt x="563622" y="2675635"/>
                  <a:pt x="622300" y="2692400"/>
                </a:cubicBezTo>
                <a:cubicBezTo>
                  <a:pt x="639083" y="2697195"/>
                  <a:pt x="656167" y="2700867"/>
                  <a:pt x="673100" y="2705100"/>
                </a:cubicBezTo>
                <a:cubicBezTo>
                  <a:pt x="681567" y="2717800"/>
                  <a:pt x="685557" y="2735110"/>
                  <a:pt x="698500" y="2743200"/>
                </a:cubicBezTo>
                <a:cubicBezTo>
                  <a:pt x="721204" y="2757390"/>
                  <a:pt x="749300" y="2760133"/>
                  <a:pt x="774700" y="2768600"/>
                </a:cubicBezTo>
                <a:lnTo>
                  <a:pt x="850900" y="2794000"/>
                </a:lnTo>
                <a:cubicBezTo>
                  <a:pt x="863600" y="2798233"/>
                  <a:pt x="877861" y="2799274"/>
                  <a:pt x="889000" y="2806700"/>
                </a:cubicBezTo>
                <a:cubicBezTo>
                  <a:pt x="901700" y="2815167"/>
                  <a:pt x="913448" y="2825274"/>
                  <a:pt x="927100" y="2832100"/>
                </a:cubicBezTo>
                <a:cubicBezTo>
                  <a:pt x="939074" y="2838087"/>
                  <a:pt x="952285" y="2841278"/>
                  <a:pt x="965200" y="2844800"/>
                </a:cubicBezTo>
                <a:cubicBezTo>
                  <a:pt x="998879" y="2853985"/>
                  <a:pt x="1033682" y="2859161"/>
                  <a:pt x="1066800" y="2870200"/>
                </a:cubicBezTo>
                <a:cubicBezTo>
                  <a:pt x="1140949" y="2894916"/>
                  <a:pt x="1069344" y="2873249"/>
                  <a:pt x="1181100" y="2895600"/>
                </a:cubicBezTo>
                <a:cubicBezTo>
                  <a:pt x="1343728" y="2928126"/>
                  <a:pt x="1070772" y="2910997"/>
                  <a:pt x="1485900" y="2921000"/>
                </a:cubicBezTo>
                <a:lnTo>
                  <a:pt x="2286000" y="2933700"/>
                </a:lnTo>
                <a:cubicBezTo>
                  <a:pt x="2298700" y="2937933"/>
                  <a:pt x="2311056" y="2943390"/>
                  <a:pt x="2324100" y="2946400"/>
                </a:cubicBezTo>
                <a:cubicBezTo>
                  <a:pt x="2366166" y="2956108"/>
                  <a:pt x="2410144" y="2958148"/>
                  <a:pt x="2451100" y="2971800"/>
                </a:cubicBezTo>
                <a:cubicBezTo>
                  <a:pt x="2546865" y="3003722"/>
                  <a:pt x="2428823" y="2960661"/>
                  <a:pt x="2527300" y="3009900"/>
                </a:cubicBezTo>
                <a:cubicBezTo>
                  <a:pt x="2539274" y="3015887"/>
                  <a:pt x="2552700" y="3018367"/>
                  <a:pt x="2565400" y="3022600"/>
                </a:cubicBezTo>
                <a:cubicBezTo>
                  <a:pt x="2582333" y="3035300"/>
                  <a:pt x="2597822" y="3050198"/>
                  <a:pt x="2616200" y="3060700"/>
                </a:cubicBezTo>
                <a:cubicBezTo>
                  <a:pt x="2627823" y="3067342"/>
                  <a:pt x="2642326" y="3067413"/>
                  <a:pt x="2654300" y="3073400"/>
                </a:cubicBezTo>
                <a:cubicBezTo>
                  <a:pt x="2667952" y="3080226"/>
                  <a:pt x="2679700" y="3090333"/>
                  <a:pt x="2692400" y="3098800"/>
                </a:cubicBezTo>
                <a:cubicBezTo>
                  <a:pt x="2755463" y="3193395"/>
                  <a:pt x="2674412" y="3077214"/>
                  <a:pt x="2755900" y="3175000"/>
                </a:cubicBezTo>
                <a:cubicBezTo>
                  <a:pt x="2855818" y="3294901"/>
                  <a:pt x="2717630" y="3136644"/>
                  <a:pt x="2794000" y="3251200"/>
                </a:cubicBezTo>
                <a:cubicBezTo>
                  <a:pt x="2803963" y="3266144"/>
                  <a:pt x="2819400" y="3276600"/>
                  <a:pt x="2832100" y="3289300"/>
                </a:cubicBezTo>
                <a:cubicBezTo>
                  <a:pt x="2836333" y="3314700"/>
                  <a:pt x="2841606" y="3339948"/>
                  <a:pt x="2844800" y="3365500"/>
                </a:cubicBezTo>
                <a:cubicBezTo>
                  <a:pt x="2850077" y="3407716"/>
                  <a:pt x="2849660" y="3450684"/>
                  <a:pt x="2857500" y="3492500"/>
                </a:cubicBezTo>
                <a:cubicBezTo>
                  <a:pt x="2877159" y="3597347"/>
                  <a:pt x="2874073" y="3538346"/>
                  <a:pt x="2908300" y="3606800"/>
                </a:cubicBezTo>
                <a:cubicBezTo>
                  <a:pt x="2945059" y="3680318"/>
                  <a:pt x="2886875" y="3610775"/>
                  <a:pt x="2959100" y="3683000"/>
                </a:cubicBezTo>
                <a:cubicBezTo>
                  <a:pt x="2981419" y="3749957"/>
                  <a:pt x="2957049" y="3695779"/>
                  <a:pt x="3009900" y="3759200"/>
                </a:cubicBezTo>
                <a:cubicBezTo>
                  <a:pt x="3048247" y="3805216"/>
                  <a:pt x="3040930" y="3838215"/>
                  <a:pt x="3111500" y="3873500"/>
                </a:cubicBezTo>
                <a:cubicBezTo>
                  <a:pt x="3128433" y="3881967"/>
                  <a:pt x="3146246" y="3888866"/>
                  <a:pt x="3162300" y="3898900"/>
                </a:cubicBezTo>
                <a:cubicBezTo>
                  <a:pt x="3195420" y="3919600"/>
                  <a:pt x="3256208" y="3976769"/>
                  <a:pt x="3289300" y="3987800"/>
                </a:cubicBezTo>
                <a:cubicBezTo>
                  <a:pt x="3302000" y="3992033"/>
                  <a:pt x="3315213" y="3994960"/>
                  <a:pt x="3327400" y="4000500"/>
                </a:cubicBezTo>
                <a:cubicBezTo>
                  <a:pt x="3361870" y="4016168"/>
                  <a:pt x="3391516" y="4045945"/>
                  <a:pt x="3429000" y="4051300"/>
                </a:cubicBezTo>
                <a:lnTo>
                  <a:pt x="3517900" y="4064000"/>
                </a:lnTo>
                <a:cubicBezTo>
                  <a:pt x="3534833" y="4072467"/>
                  <a:pt x="3549774" y="4088938"/>
                  <a:pt x="3568700" y="4089400"/>
                </a:cubicBezTo>
                <a:cubicBezTo>
                  <a:pt x="3914861" y="4097843"/>
                  <a:pt x="3912840" y="4094666"/>
                  <a:pt x="4127500" y="4064000"/>
                </a:cubicBezTo>
                <a:lnTo>
                  <a:pt x="4203700" y="4038600"/>
                </a:lnTo>
                <a:cubicBezTo>
                  <a:pt x="4216400" y="4034367"/>
                  <a:pt x="4228813" y="4029147"/>
                  <a:pt x="4241800" y="4025900"/>
                </a:cubicBezTo>
                <a:cubicBezTo>
                  <a:pt x="4258076" y="4021831"/>
                  <a:pt x="4312480" y="4009610"/>
                  <a:pt x="4330700" y="4000500"/>
                </a:cubicBezTo>
                <a:cubicBezTo>
                  <a:pt x="4344352" y="3993674"/>
                  <a:pt x="4357074" y="3984871"/>
                  <a:pt x="4368800" y="3975100"/>
                </a:cubicBezTo>
                <a:cubicBezTo>
                  <a:pt x="4410656" y="3940220"/>
                  <a:pt x="4402918" y="3940035"/>
                  <a:pt x="4432300" y="3898900"/>
                </a:cubicBezTo>
                <a:cubicBezTo>
                  <a:pt x="4444603" y="3881676"/>
                  <a:pt x="4458262" y="3865440"/>
                  <a:pt x="4470400" y="3848100"/>
                </a:cubicBezTo>
                <a:cubicBezTo>
                  <a:pt x="4487906" y="3823091"/>
                  <a:pt x="4511547" y="3800860"/>
                  <a:pt x="4521200" y="3771900"/>
                </a:cubicBezTo>
                <a:cubicBezTo>
                  <a:pt x="4525433" y="3759200"/>
                  <a:pt x="4527913" y="3745774"/>
                  <a:pt x="4533900" y="3733800"/>
                </a:cubicBezTo>
                <a:cubicBezTo>
                  <a:pt x="4575598" y="3650403"/>
                  <a:pt x="4551935" y="3750559"/>
                  <a:pt x="4584700" y="3619500"/>
                </a:cubicBezTo>
                <a:cubicBezTo>
                  <a:pt x="4593167" y="3585633"/>
                  <a:pt x="4604361" y="3552334"/>
                  <a:pt x="4610100" y="3517900"/>
                </a:cubicBezTo>
                <a:cubicBezTo>
                  <a:pt x="4625001" y="3428495"/>
                  <a:pt x="4614657" y="3466129"/>
                  <a:pt x="4635500" y="3403600"/>
                </a:cubicBezTo>
                <a:cubicBezTo>
                  <a:pt x="4639733" y="3369733"/>
                  <a:pt x="4641049" y="3335373"/>
                  <a:pt x="4648200" y="3302000"/>
                </a:cubicBezTo>
                <a:cubicBezTo>
                  <a:pt x="4664718" y="3224915"/>
                  <a:pt x="4672140" y="3237673"/>
                  <a:pt x="4699000" y="3175000"/>
                </a:cubicBezTo>
                <a:cubicBezTo>
                  <a:pt x="4704273" y="3162695"/>
                  <a:pt x="4705199" y="3148602"/>
                  <a:pt x="4711700" y="3136900"/>
                </a:cubicBezTo>
                <a:cubicBezTo>
                  <a:pt x="4732577" y="3099322"/>
                  <a:pt x="4764381" y="3050770"/>
                  <a:pt x="4800600" y="3022600"/>
                </a:cubicBezTo>
                <a:cubicBezTo>
                  <a:pt x="4824697" y="3003858"/>
                  <a:pt x="4847840" y="2981453"/>
                  <a:pt x="4876800" y="2971800"/>
                </a:cubicBezTo>
                <a:cubicBezTo>
                  <a:pt x="4889500" y="2967567"/>
                  <a:pt x="4902028" y="2962778"/>
                  <a:pt x="4914900" y="2959100"/>
                </a:cubicBezTo>
                <a:cubicBezTo>
                  <a:pt x="4931683" y="2954305"/>
                  <a:pt x="4948306" y="2947850"/>
                  <a:pt x="4965700" y="2946400"/>
                </a:cubicBezTo>
                <a:cubicBezTo>
                  <a:pt x="5050180" y="2939360"/>
                  <a:pt x="5135033" y="2937933"/>
                  <a:pt x="5219700" y="2933700"/>
                </a:cubicBezTo>
                <a:cubicBezTo>
                  <a:pt x="5253567" y="2925233"/>
                  <a:pt x="5286564" y="2911774"/>
                  <a:pt x="5321300" y="2908300"/>
                </a:cubicBezTo>
                <a:cubicBezTo>
                  <a:pt x="5382461" y="2902184"/>
                  <a:pt x="5450884" y="2899513"/>
                  <a:pt x="5511800" y="2882900"/>
                </a:cubicBezTo>
                <a:cubicBezTo>
                  <a:pt x="5537631" y="2875855"/>
                  <a:pt x="5561746" y="2862751"/>
                  <a:pt x="5588000" y="2857500"/>
                </a:cubicBezTo>
                <a:cubicBezTo>
                  <a:pt x="5609167" y="2853267"/>
                  <a:pt x="5630559" y="2850035"/>
                  <a:pt x="5651500" y="2844800"/>
                </a:cubicBezTo>
                <a:cubicBezTo>
                  <a:pt x="5664487" y="2841553"/>
                  <a:pt x="5676247" y="2833054"/>
                  <a:pt x="5689600" y="2832100"/>
                </a:cubicBezTo>
                <a:cubicBezTo>
                  <a:pt x="5795249" y="2824554"/>
                  <a:pt x="5901267" y="2823633"/>
                  <a:pt x="6007100" y="2819400"/>
                </a:cubicBezTo>
                <a:cubicBezTo>
                  <a:pt x="6024033" y="2815167"/>
                  <a:pt x="6041857" y="2813576"/>
                  <a:pt x="6057900" y="2806700"/>
                </a:cubicBezTo>
                <a:cubicBezTo>
                  <a:pt x="6071929" y="2800687"/>
                  <a:pt x="6082348" y="2788126"/>
                  <a:pt x="6096000" y="2781300"/>
                </a:cubicBezTo>
                <a:cubicBezTo>
                  <a:pt x="6107974" y="2775313"/>
                  <a:pt x="6121400" y="2772833"/>
                  <a:pt x="6134100" y="2768600"/>
                </a:cubicBezTo>
                <a:cubicBezTo>
                  <a:pt x="6146800" y="2755900"/>
                  <a:pt x="6157585" y="2740939"/>
                  <a:pt x="6172200" y="2730500"/>
                </a:cubicBezTo>
                <a:cubicBezTo>
                  <a:pt x="6187606" y="2719496"/>
                  <a:pt x="6206562" y="2714493"/>
                  <a:pt x="6223000" y="2705100"/>
                </a:cubicBezTo>
                <a:cubicBezTo>
                  <a:pt x="6236252" y="2697527"/>
                  <a:pt x="6248400" y="2688167"/>
                  <a:pt x="6261100" y="2679700"/>
                </a:cubicBezTo>
                <a:lnTo>
                  <a:pt x="6311900" y="2603500"/>
                </a:lnTo>
                <a:cubicBezTo>
                  <a:pt x="6320367" y="2590800"/>
                  <a:pt x="6332473" y="2579880"/>
                  <a:pt x="6337300" y="2565400"/>
                </a:cubicBezTo>
                <a:lnTo>
                  <a:pt x="6350000" y="2527300"/>
                </a:lnTo>
                <a:cubicBezTo>
                  <a:pt x="6345767" y="2489200"/>
                  <a:pt x="6343602" y="2450813"/>
                  <a:pt x="6337300" y="2413000"/>
                </a:cubicBezTo>
                <a:cubicBezTo>
                  <a:pt x="6335099" y="2399795"/>
                  <a:pt x="6332026" y="2386039"/>
                  <a:pt x="6324600" y="2374900"/>
                </a:cubicBezTo>
                <a:cubicBezTo>
                  <a:pt x="6314637" y="2359956"/>
                  <a:pt x="6299200" y="2349500"/>
                  <a:pt x="6286500" y="2336800"/>
                </a:cubicBezTo>
                <a:cubicBezTo>
                  <a:pt x="6276171" y="2305812"/>
                  <a:pt x="6273019" y="2285219"/>
                  <a:pt x="6248400" y="2260600"/>
                </a:cubicBezTo>
                <a:cubicBezTo>
                  <a:pt x="6237607" y="2249807"/>
                  <a:pt x="6221708" y="2245341"/>
                  <a:pt x="6210300" y="2235200"/>
                </a:cubicBezTo>
                <a:cubicBezTo>
                  <a:pt x="6183452" y="2211335"/>
                  <a:pt x="6159500" y="2184400"/>
                  <a:pt x="6134100" y="2159000"/>
                </a:cubicBezTo>
                <a:cubicBezTo>
                  <a:pt x="6121400" y="2146300"/>
                  <a:pt x="6113424" y="2125256"/>
                  <a:pt x="6096000" y="2120900"/>
                </a:cubicBezTo>
                <a:cubicBezTo>
                  <a:pt x="6079724" y="2116831"/>
                  <a:pt x="6025320" y="2104610"/>
                  <a:pt x="6007100" y="2095500"/>
                </a:cubicBezTo>
                <a:cubicBezTo>
                  <a:pt x="5993448" y="2088674"/>
                  <a:pt x="5982652" y="2076926"/>
                  <a:pt x="5969000" y="2070100"/>
                </a:cubicBezTo>
                <a:cubicBezTo>
                  <a:pt x="5957026" y="2064113"/>
                  <a:pt x="5943205" y="2062673"/>
                  <a:pt x="5930900" y="2057400"/>
                </a:cubicBezTo>
                <a:cubicBezTo>
                  <a:pt x="5913499" y="2049942"/>
                  <a:pt x="5897501" y="2039458"/>
                  <a:pt x="5880100" y="2032000"/>
                </a:cubicBezTo>
                <a:cubicBezTo>
                  <a:pt x="5857254" y="2022209"/>
                  <a:pt x="5813508" y="2011557"/>
                  <a:pt x="5791200" y="2006600"/>
                </a:cubicBezTo>
                <a:cubicBezTo>
                  <a:pt x="5770128" y="2001917"/>
                  <a:pt x="5748641" y="1999135"/>
                  <a:pt x="5727700" y="1993900"/>
                </a:cubicBezTo>
                <a:cubicBezTo>
                  <a:pt x="5714713" y="1990653"/>
                  <a:pt x="5702300" y="1985433"/>
                  <a:pt x="5689600" y="1981200"/>
                </a:cubicBezTo>
                <a:cubicBezTo>
                  <a:pt x="5601352" y="1984243"/>
                  <a:pt x="5344037" y="1983761"/>
                  <a:pt x="5207000" y="2006600"/>
                </a:cubicBezTo>
                <a:cubicBezTo>
                  <a:pt x="5193795" y="2008801"/>
                  <a:pt x="5181772" y="2015622"/>
                  <a:pt x="5168900" y="2019300"/>
                </a:cubicBezTo>
                <a:cubicBezTo>
                  <a:pt x="5152117" y="2024095"/>
                  <a:pt x="5134883" y="2027205"/>
                  <a:pt x="5118100" y="2032000"/>
                </a:cubicBezTo>
                <a:cubicBezTo>
                  <a:pt x="5105228" y="2035678"/>
                  <a:pt x="5093366" y="2043957"/>
                  <a:pt x="5080000" y="2044700"/>
                </a:cubicBezTo>
                <a:cubicBezTo>
                  <a:pt x="4940451" y="2052453"/>
                  <a:pt x="4800600" y="2053167"/>
                  <a:pt x="4660900" y="2057400"/>
                </a:cubicBezTo>
                <a:cubicBezTo>
                  <a:pt x="4448874" y="2049828"/>
                  <a:pt x="4396672" y="2072621"/>
                  <a:pt x="4254500" y="2032000"/>
                </a:cubicBezTo>
                <a:cubicBezTo>
                  <a:pt x="4241628" y="2028322"/>
                  <a:pt x="4229100" y="2023533"/>
                  <a:pt x="4216400" y="2019300"/>
                </a:cubicBezTo>
                <a:cubicBezTo>
                  <a:pt x="4203700" y="2006600"/>
                  <a:pt x="4192477" y="1992227"/>
                  <a:pt x="4178300" y="1981200"/>
                </a:cubicBezTo>
                <a:cubicBezTo>
                  <a:pt x="4154203" y="1962458"/>
                  <a:pt x="4127500" y="1947333"/>
                  <a:pt x="4102100" y="1930400"/>
                </a:cubicBezTo>
                <a:cubicBezTo>
                  <a:pt x="4089400" y="1921933"/>
                  <a:pt x="4074793" y="1915793"/>
                  <a:pt x="4064000" y="1905000"/>
                </a:cubicBezTo>
                <a:cubicBezTo>
                  <a:pt x="4016434" y="1857434"/>
                  <a:pt x="4042939" y="1872580"/>
                  <a:pt x="3987800" y="1854200"/>
                </a:cubicBezTo>
                <a:cubicBezTo>
                  <a:pt x="3975100" y="1841500"/>
                  <a:pt x="3961198" y="1829898"/>
                  <a:pt x="3949700" y="1816100"/>
                </a:cubicBezTo>
                <a:cubicBezTo>
                  <a:pt x="3939929" y="1804374"/>
                  <a:pt x="3935093" y="1788793"/>
                  <a:pt x="3924300" y="1778000"/>
                </a:cubicBezTo>
                <a:cubicBezTo>
                  <a:pt x="3913507" y="1767207"/>
                  <a:pt x="3898900" y="1761067"/>
                  <a:pt x="3886200" y="1752600"/>
                </a:cubicBezTo>
                <a:cubicBezTo>
                  <a:pt x="3877733" y="1739900"/>
                  <a:pt x="3867626" y="1728152"/>
                  <a:pt x="3860800" y="1714500"/>
                </a:cubicBezTo>
                <a:cubicBezTo>
                  <a:pt x="3854813" y="1702526"/>
                  <a:pt x="3855526" y="1687539"/>
                  <a:pt x="3848100" y="1676400"/>
                </a:cubicBezTo>
                <a:cubicBezTo>
                  <a:pt x="3838137" y="1661456"/>
                  <a:pt x="3820439" y="1652915"/>
                  <a:pt x="3810000" y="1638300"/>
                </a:cubicBezTo>
                <a:cubicBezTo>
                  <a:pt x="3782198" y="1599377"/>
                  <a:pt x="3776961" y="1540074"/>
                  <a:pt x="3733800" y="1511300"/>
                </a:cubicBezTo>
                <a:lnTo>
                  <a:pt x="3695700" y="1485900"/>
                </a:lnTo>
                <a:cubicBezTo>
                  <a:pt x="3678767" y="1460500"/>
                  <a:pt x="3654553" y="1438660"/>
                  <a:pt x="3644900" y="1409700"/>
                </a:cubicBezTo>
                <a:cubicBezTo>
                  <a:pt x="3640667" y="1397000"/>
                  <a:pt x="3638701" y="1383302"/>
                  <a:pt x="3632200" y="1371600"/>
                </a:cubicBezTo>
                <a:cubicBezTo>
                  <a:pt x="3617375" y="1344915"/>
                  <a:pt x="3598333" y="1320800"/>
                  <a:pt x="3581400" y="1295400"/>
                </a:cubicBezTo>
                <a:lnTo>
                  <a:pt x="3556000" y="1257300"/>
                </a:lnTo>
                <a:cubicBezTo>
                  <a:pt x="3536806" y="1180525"/>
                  <a:pt x="3548820" y="1223059"/>
                  <a:pt x="3517900" y="1130300"/>
                </a:cubicBezTo>
                <a:lnTo>
                  <a:pt x="3505200" y="1092200"/>
                </a:lnTo>
                <a:cubicBezTo>
                  <a:pt x="3500967" y="1079500"/>
                  <a:pt x="3499926" y="1065239"/>
                  <a:pt x="3492500" y="1054100"/>
                </a:cubicBezTo>
                <a:cubicBezTo>
                  <a:pt x="3430617" y="961275"/>
                  <a:pt x="3506152" y="1077991"/>
                  <a:pt x="3441700" y="965200"/>
                </a:cubicBezTo>
                <a:cubicBezTo>
                  <a:pt x="3434127" y="951948"/>
                  <a:pt x="3423126" y="940752"/>
                  <a:pt x="3416300" y="927100"/>
                </a:cubicBezTo>
                <a:cubicBezTo>
                  <a:pt x="3410313" y="915126"/>
                  <a:pt x="3411963" y="899453"/>
                  <a:pt x="3403600" y="889000"/>
                </a:cubicBezTo>
                <a:cubicBezTo>
                  <a:pt x="3394065" y="877081"/>
                  <a:pt x="3378200" y="872067"/>
                  <a:pt x="3365500" y="863600"/>
                </a:cubicBezTo>
                <a:cubicBezTo>
                  <a:pt x="3361267" y="850900"/>
                  <a:pt x="3358787" y="837474"/>
                  <a:pt x="3352800" y="825500"/>
                </a:cubicBezTo>
                <a:cubicBezTo>
                  <a:pt x="3343515" y="806929"/>
                  <a:pt x="3297929" y="748105"/>
                  <a:pt x="3289300" y="736600"/>
                </a:cubicBezTo>
                <a:cubicBezTo>
                  <a:pt x="3285067" y="723900"/>
                  <a:pt x="3283101" y="710202"/>
                  <a:pt x="3276600" y="698500"/>
                </a:cubicBezTo>
                <a:cubicBezTo>
                  <a:pt x="3261775" y="671815"/>
                  <a:pt x="3235453" y="651260"/>
                  <a:pt x="3225800" y="622300"/>
                </a:cubicBezTo>
                <a:cubicBezTo>
                  <a:pt x="3221567" y="609600"/>
                  <a:pt x="3221463" y="594653"/>
                  <a:pt x="3213100" y="584200"/>
                </a:cubicBezTo>
                <a:cubicBezTo>
                  <a:pt x="3203565" y="572281"/>
                  <a:pt x="3187700" y="567267"/>
                  <a:pt x="3175000" y="558800"/>
                </a:cubicBezTo>
                <a:cubicBezTo>
                  <a:pt x="3144773" y="468120"/>
                  <a:pt x="3171877" y="497452"/>
                  <a:pt x="3111500" y="457200"/>
                </a:cubicBezTo>
                <a:cubicBezTo>
                  <a:pt x="3103033" y="431800"/>
                  <a:pt x="3105032" y="399932"/>
                  <a:pt x="3086100" y="381000"/>
                </a:cubicBezTo>
                <a:cubicBezTo>
                  <a:pt x="2974790" y="269690"/>
                  <a:pt x="3111007" y="410888"/>
                  <a:pt x="3022600" y="304800"/>
                </a:cubicBezTo>
                <a:cubicBezTo>
                  <a:pt x="3011102" y="291002"/>
                  <a:pt x="2995998" y="280498"/>
                  <a:pt x="2984500" y="266700"/>
                </a:cubicBezTo>
                <a:cubicBezTo>
                  <a:pt x="2974729" y="254974"/>
                  <a:pt x="2972043" y="236690"/>
                  <a:pt x="2959100" y="228600"/>
                </a:cubicBezTo>
                <a:cubicBezTo>
                  <a:pt x="2936396" y="214410"/>
                  <a:pt x="2905177" y="218052"/>
                  <a:pt x="2882900" y="203200"/>
                </a:cubicBezTo>
                <a:cubicBezTo>
                  <a:pt x="2870200" y="194733"/>
                  <a:pt x="2858829" y="183813"/>
                  <a:pt x="2844800" y="177800"/>
                </a:cubicBezTo>
                <a:cubicBezTo>
                  <a:pt x="2828757" y="170924"/>
                  <a:pt x="2810783" y="169895"/>
                  <a:pt x="2794000" y="165100"/>
                </a:cubicBezTo>
                <a:cubicBezTo>
                  <a:pt x="2781128" y="161422"/>
                  <a:pt x="2781300" y="171450"/>
                  <a:pt x="2755900" y="165100"/>
                </a:cubicBezTo>
                <a:close/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Folded Corner 5"/>
          <p:cNvSpPr/>
          <p:nvPr/>
        </p:nvSpPr>
        <p:spPr bwMode="auto">
          <a:xfrm>
            <a:off x="5067300" y="2451100"/>
            <a:ext cx="787400" cy="444500"/>
          </a:xfrm>
          <a:prstGeom prst="foldedCorner">
            <a:avLst/>
          </a:prstGeom>
          <a:gradFill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SPD</a:t>
            </a: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kcy-sce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800" y="1049835"/>
            <a:ext cx="8378825" cy="535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600" y="177800"/>
            <a:ext cx="50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“STICKY” SCENARIO</a:t>
            </a:r>
            <a:endParaRPr lang="en-US" sz="2400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6" name="Folded Corner 5"/>
          <p:cNvSpPr/>
          <p:nvPr/>
        </p:nvSpPr>
        <p:spPr bwMode="auto">
          <a:xfrm>
            <a:off x="7696200" y="3568700"/>
            <a:ext cx="787400" cy="444500"/>
          </a:xfrm>
          <a:prstGeom prst="foldedCorner">
            <a:avLst/>
          </a:prstGeom>
          <a:gradFill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SPD</a:t>
            </a:r>
            <a:endParaRPr kumimoji="0" lang="en-US" sz="1800" b="0" i="1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7837" y="1244600"/>
            <a:ext cx="4276725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CG1 Policy: No Update actions can be</a:t>
            </a:r>
          </a:p>
          <a:p>
            <a:pPr algn="l"/>
            <a:r>
              <a:rPr lang="en-US" dirty="0" smtClean="0"/>
              <a:t>performed on a group version if the original organization object version had been updated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892800" y="6159500"/>
            <a:ext cx="685800" cy="4572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Explosion 1 9"/>
          <p:cNvSpPr/>
          <p:nvPr/>
        </p:nvSpPr>
        <p:spPr bwMode="auto">
          <a:xfrm>
            <a:off x="863600" y="3733799"/>
            <a:ext cx="3186113" cy="2669585"/>
          </a:xfrm>
          <a:prstGeom prst="irregularSeal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-sticky-sce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6825" y="1833562"/>
            <a:ext cx="7583872" cy="3652838"/>
          </a:xfrm>
          <a:prstGeom prst="rect">
            <a:avLst/>
          </a:prstGeom>
        </p:spPr>
      </p:pic>
      <p:sp>
        <p:nvSpPr>
          <p:cNvPr id="3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1300" y="203200"/>
            <a:ext cx="488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“STICKIER” SCENARIO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224" y="5773458"/>
            <a:ext cx="689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Should SPD(o3v1) contain: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SPD(o2v1,o2v2) ?</a:t>
            </a:r>
          </a:p>
          <a:p>
            <a:pPr algn="l"/>
            <a:r>
              <a:rPr lang="en-US" dirty="0"/>
              <a:t> </a:t>
            </a:r>
            <a:r>
              <a:rPr lang="en-US" dirty="0" smtClean="0"/>
              <a:t>SPD(o2v1,o2v2) + SPD(o2v1)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6900" y="215900"/>
            <a:ext cx="417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CONCLUSION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257300"/>
            <a:ext cx="850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Demonstrated the incorporation </a:t>
            </a:r>
            <a:r>
              <a:rPr lang="en-US" smtClean="0"/>
              <a:t>of </a:t>
            </a:r>
            <a:r>
              <a:rPr lang="en-US" smtClean="0"/>
              <a:t>PBAC </a:t>
            </a:r>
            <a:r>
              <a:rPr lang="en-US" dirty="0" smtClean="0"/>
              <a:t>in a Group-centric collaboration environment.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Identified the issue in a multi-provenance systems setting.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Proposed two approaches to address such issue.</a:t>
            </a:r>
          </a:p>
          <a:p>
            <a:pPr algn="l"/>
            <a:endParaRPr lang="en-US" dirty="0" smtClean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203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PROVENANCE-AWARE SYSTEM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6900" y="14097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Provenance</a:t>
            </a:r>
            <a:r>
              <a:rPr lang="en-US" dirty="0" smtClean="0"/>
              <a:t> of a digital data object is defined as the documentation of its origin and all the processes that influence and lead to its current state.</a:t>
            </a:r>
          </a:p>
          <a:p>
            <a:pPr algn="l"/>
            <a:endParaRPr lang="en-US" b="1" dirty="0" smtClean="0"/>
          </a:p>
          <a:p>
            <a:pPr algn="l"/>
            <a:r>
              <a:rPr lang="en-US" dirty="0" smtClean="0"/>
              <a:t>In a provenance-aware system, related provenance information of system transactions/events are captured, stored, and maintained.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Provenance potentially provides </a:t>
            </a:r>
            <a:r>
              <a:rPr lang="en-US" dirty="0" smtClean="0"/>
              <a:t>many enhanced </a:t>
            </a:r>
            <a:r>
              <a:rPr lang="en-US" dirty="0" smtClean="0"/>
              <a:t>benefits</a:t>
            </a:r>
            <a:r>
              <a:rPr lang="en-US" dirty="0" smtClean="0"/>
              <a:t>: </a:t>
            </a:r>
            <a:r>
              <a:rPr lang="en-US" dirty="0" smtClean="0"/>
              <a:t>usage tracking, workflow control, versioning, </a:t>
            </a:r>
            <a:r>
              <a:rPr lang="en-US" dirty="0" smtClean="0"/>
              <a:t>trustworthiness, </a:t>
            </a:r>
            <a:r>
              <a:rPr lang="en-US" dirty="0" err="1" smtClean="0"/>
              <a:t>repeatabity</a:t>
            </a:r>
            <a:r>
              <a:rPr lang="en-US" dirty="0" smtClean="0"/>
              <a:t>, access control, etc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Provenance information may be more sensitive than the underlying data.</a:t>
            </a:r>
          </a:p>
          <a:p>
            <a:pPr algn="l"/>
            <a:endParaRPr lang="en-US" dirty="0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3250" y="1471514"/>
            <a:ext cx="89471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Is necessary: Integrity, Confidentiality, </a:t>
            </a:r>
            <a:r>
              <a:rPr lang="en-US" dirty="0" smtClean="0"/>
              <a:t>Availability, Privacy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Our focus: Access Control.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Two </a:t>
            </a:r>
            <a:r>
              <a:rPr lang="en-US" dirty="0" smtClean="0"/>
              <a:t>aspects</a:t>
            </a:r>
            <a:r>
              <a:rPr lang="en-US" b="1" dirty="0" smtClean="0"/>
              <a:t>: </a:t>
            </a:r>
            <a:r>
              <a:rPr lang="en-US" b="1" dirty="0" smtClean="0"/>
              <a:t>Provenance-based Access Control </a:t>
            </a:r>
            <a:r>
              <a:rPr lang="en-US" dirty="0" smtClean="0"/>
              <a:t>and Provenance Access Control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Provenance </a:t>
            </a:r>
            <a:r>
              <a:rPr lang="en-US" dirty="0" smtClean="0"/>
              <a:t>data naturally forms a Directed-Acyclic Graph (DAG</a:t>
            </a:r>
            <a:r>
              <a:rPr lang="en-US" dirty="0" smtClean="0"/>
              <a:t>), aligned with information flow and causality</a:t>
            </a:r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413000" y="241300"/>
            <a:ext cx="554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SECURE DIGITAL PROVENANCE</a:t>
            </a:r>
            <a:endParaRPr lang="en-US" sz="2400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800" y="228600"/>
            <a:ext cx="648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GROUP-CENTRIC COLLABORATION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3100" y="1358900"/>
            <a:ext cx="8826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Difference in the incorporation of base model for PBAC in </a:t>
            </a:r>
            <a:r>
              <a:rPr lang="en-US" dirty="0" err="1" smtClean="0"/>
              <a:t>uni</a:t>
            </a:r>
            <a:r>
              <a:rPr lang="en-US" dirty="0" smtClean="0"/>
              <a:t> vs. multi-provenance systems.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Group-centric collaboration provides secure information sharing.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Support </a:t>
            </a:r>
            <a:r>
              <a:rPr lang="en-US" b="1" dirty="0" smtClean="0"/>
              <a:t>administrative</a:t>
            </a:r>
            <a:r>
              <a:rPr lang="en-US" dirty="0" smtClean="0"/>
              <a:t> and </a:t>
            </a:r>
            <a:r>
              <a:rPr lang="en-US" b="1" dirty="0" smtClean="0"/>
              <a:t>usage</a:t>
            </a:r>
            <a:r>
              <a:rPr lang="en-US" dirty="0" smtClean="0"/>
              <a:t> operations.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Focus on usage operations such as: Add, Merge, Update, Create.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0" y="3886200"/>
            <a:ext cx="6025352" cy="2485169"/>
          </a:xfrm>
          <a:prstGeom prst="rect">
            <a:avLst/>
          </a:prstGeom>
        </p:spPr>
      </p:pic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ac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6125" y="1293812"/>
            <a:ext cx="6302375" cy="4724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0" y="230832"/>
            <a:ext cx="524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PBAC </a:t>
            </a:r>
            <a:r>
              <a:rPr lang="en-US" sz="2400" b="1" dirty="0" smtClean="0"/>
              <a:t>MODEL</a:t>
            </a:r>
            <a:endParaRPr lang="en-US" sz="2400" b="1" dirty="0"/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2601913" y="0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2800" b="1" dirty="0">
              <a:solidFill>
                <a:srgbClr val="131F49"/>
              </a:solidFill>
            </a:endParaRPr>
          </a:p>
        </p:txBody>
      </p:sp>
      <p:pic>
        <p:nvPicPr>
          <p:cNvPr id="12" name="Picture 11" descr="IRI-diagr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758" y="1782762"/>
            <a:ext cx="5299630" cy="37163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30437" y="222547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OPEN PROVENANCE MODEL (OPM)</a:t>
            </a:r>
            <a:endParaRPr lang="en-US" sz="2400" b="1" dirty="0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" y="1371600"/>
            <a:ext cx="886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 object is created in </a:t>
            </a:r>
            <a:r>
              <a:rPr lang="en-US" dirty="0" smtClean="0"/>
              <a:t>org1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modified </a:t>
            </a:r>
            <a:r>
              <a:rPr lang="en-US" dirty="0" smtClean="0"/>
              <a:t>locally into versions in accordance to the versioning system.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At some point in time, a version </a:t>
            </a:r>
            <a:r>
              <a:rPr lang="en-US" dirty="0" smtClean="0"/>
              <a:t>of this object is </a:t>
            </a:r>
            <a:r>
              <a:rPr lang="en-US" dirty="0" smtClean="0"/>
              <a:t>added to a collaboration group </a:t>
            </a:r>
            <a:r>
              <a:rPr lang="en-US" dirty="0" smtClean="0"/>
              <a:t>cg1 so </a:t>
            </a:r>
            <a:r>
              <a:rPr lang="en-US" dirty="0" smtClean="0"/>
              <a:t>users from a different organization can participate in updating the object content (now represented </a:t>
            </a:r>
            <a:r>
              <a:rPr lang="en-US" dirty="0" smtClean="0"/>
              <a:t>as</a:t>
            </a:r>
            <a:r>
              <a:rPr lang="en-US" dirty="0" smtClean="0"/>
              <a:t> </a:t>
            </a:r>
            <a:r>
              <a:rPr lang="en-US" dirty="0" smtClean="0"/>
              <a:t>a different </a:t>
            </a:r>
            <a:r>
              <a:rPr lang="en-US" dirty="0" smtClean="0"/>
              <a:t>object with its own versions).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Meanwhile, users in the </a:t>
            </a:r>
            <a:r>
              <a:rPr lang="en-US" dirty="0" smtClean="0"/>
              <a:t>org1 </a:t>
            </a:r>
            <a:r>
              <a:rPr lang="en-US" dirty="0" smtClean="0"/>
              <a:t>also perform updates on local versions.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At some point, </a:t>
            </a:r>
            <a:r>
              <a:rPr lang="en-US" dirty="0" smtClean="0"/>
              <a:t>a version </a:t>
            </a:r>
            <a:r>
              <a:rPr lang="en-US" dirty="0" smtClean="0"/>
              <a:t>of the object from </a:t>
            </a:r>
            <a:r>
              <a:rPr lang="en-US" dirty="0" smtClean="0"/>
              <a:t>cg1 is</a:t>
            </a:r>
            <a:r>
              <a:rPr lang="en-US" dirty="0" smtClean="0"/>
              <a:t> </a:t>
            </a:r>
            <a:r>
              <a:rPr lang="en-US" dirty="0" smtClean="0"/>
              <a:t>merged back to the version </a:t>
            </a:r>
            <a:r>
              <a:rPr lang="en-US" dirty="0" smtClean="0"/>
              <a:t>tree of the original object in org1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89200" y="2308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SIMPLIFIED SCENARIO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I-sce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25" y="1096962"/>
            <a:ext cx="7902575" cy="5434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9200" y="23083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SIMPLIFIED OPM SCENARIO</a:t>
            </a:r>
            <a:endParaRPr lang="en-US" sz="2400" b="1" dirty="0"/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900" y="152400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SAMPLE POLICIES/ DLIST</a:t>
            </a:r>
            <a:endParaRPr lang="en-US" sz="2400" b="1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4049363"/>
              </p:ext>
            </p:extLst>
          </p:nvPr>
        </p:nvGraphicFramePr>
        <p:xfrm>
          <a:off x="1130300" y="5402412"/>
          <a:ext cx="7378700" cy="386232"/>
        </p:xfrm>
        <a:graphic>
          <a:graphicData uri="http://schemas.openxmlformats.org/presentationml/2006/ole">
            <p:oleObj spid="_x0000_s1053" name="Equation" r:id="rId3" imgW="3783819" imgH="203384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9641955"/>
              </p:ext>
            </p:extLst>
          </p:nvPr>
        </p:nvGraphicFramePr>
        <p:xfrm>
          <a:off x="1130300" y="2417512"/>
          <a:ext cx="8051800" cy="444501"/>
        </p:xfrm>
        <a:graphic>
          <a:graphicData uri="http://schemas.openxmlformats.org/presentationml/2006/ole">
            <p:oleObj spid="_x0000_s1054" name="Equation" r:id="rId4" imgW="4418773" imgH="241415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130300" y="3161335"/>
            <a:ext cx="86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(</a:t>
            </a:r>
            <a:r>
              <a:rPr lang="en-US" b="1" dirty="0" err="1" smtClean="0"/>
              <a:t>wasDerivedVersionOfCopyOf</a:t>
            </a:r>
            <a:r>
              <a:rPr lang="en-US" dirty="0" smtClean="0"/>
              <a:t>:: [g(Update).u]*.g(Add).u)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0300" y="6205681"/>
            <a:ext cx="86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(</a:t>
            </a:r>
            <a:r>
              <a:rPr lang="en-US" b="1" dirty="0" err="1" smtClean="0"/>
              <a:t>creatorOfOriginalVersionOf</a:t>
            </a:r>
            <a:r>
              <a:rPr lang="en-US" dirty="0" smtClean="0"/>
              <a:t> :: [g(Update).u]*.g(Add).u.[g(Update).u]*.g(Create).c)</a:t>
            </a:r>
            <a:endParaRPr lang="en-US" dirty="0"/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0300" y="1266394"/>
            <a:ext cx="436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err="1" smtClean="0"/>
              <a:t>Req</a:t>
            </a:r>
            <a:r>
              <a:rPr lang="en-US" dirty="0" smtClean="0"/>
              <a:t> (ad1,merge,CG1.o2v3,Org1.o1v2) ?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30300" y="4250250"/>
            <a:ext cx="596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dirty="0" err="1" smtClean="0"/>
              <a:t>Req</a:t>
            </a:r>
            <a:r>
              <a:rPr lang="en-US" dirty="0" smtClean="0"/>
              <a:t>(au2.1,update,CG1.o2v3</a:t>
            </a:r>
            <a:r>
              <a:rPr lang="en-US" dirty="0" smtClean="0"/>
              <a:t>)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11838</TotalTime>
  <Words>697</Words>
  <Application>Microsoft Office PowerPoint</Application>
  <PresentationFormat>Custom</PresentationFormat>
  <Paragraphs>111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1_Custom Design</vt:lpstr>
      <vt:lpstr>2_Custom Design</vt:lpstr>
      <vt:lpstr>3_Custom Design</vt:lpstr>
      <vt:lpstr>Custom Design</vt:lpstr>
      <vt:lpstr>3_Default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</cp:lastModifiedBy>
  <cp:revision>890</cp:revision>
  <cp:lastPrinted>2010-01-06T19:17:48Z</cp:lastPrinted>
  <dcterms:created xsi:type="dcterms:W3CDTF">2010-02-19T20:53:39Z</dcterms:created>
  <dcterms:modified xsi:type="dcterms:W3CDTF">2012-08-05T17:55:36Z</dcterms:modified>
</cp:coreProperties>
</file>