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8" r:id="rId2"/>
    <p:sldMasterId id="2147483720" r:id="rId3"/>
  </p:sldMasterIdLst>
  <p:notesMasterIdLst>
    <p:notesMasterId r:id="rId19"/>
  </p:notesMasterIdLst>
  <p:handoutMasterIdLst>
    <p:handoutMasterId r:id="rId20"/>
  </p:handoutMasterIdLst>
  <p:sldIdLst>
    <p:sldId id="256" r:id="rId4"/>
    <p:sldId id="347" r:id="rId5"/>
    <p:sldId id="365" r:id="rId6"/>
    <p:sldId id="354" r:id="rId7"/>
    <p:sldId id="356" r:id="rId8"/>
    <p:sldId id="367" r:id="rId9"/>
    <p:sldId id="373" r:id="rId10"/>
    <p:sldId id="369" r:id="rId11"/>
    <p:sldId id="368" r:id="rId12"/>
    <p:sldId id="374" r:id="rId13"/>
    <p:sldId id="375" r:id="rId14"/>
    <p:sldId id="355" r:id="rId15"/>
    <p:sldId id="357" r:id="rId16"/>
    <p:sldId id="350" r:id="rId17"/>
    <p:sldId id="376" r:id="rId18"/>
  </p:sldIdLst>
  <p:sldSz cx="9144000" cy="6858000" type="screen4x3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210" autoAdjust="0"/>
    <p:restoredTop sz="90087" autoAdjust="0"/>
  </p:normalViewPr>
  <p:slideViewPr>
    <p:cSldViewPr snapToGrid="0" snapToObjects="1">
      <p:cViewPr varScale="1">
        <p:scale>
          <a:sx n="71" d="100"/>
          <a:sy n="71" d="100"/>
        </p:scale>
        <p:origin x="69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98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AEF5C0FE-85EA-5A41-B493-8AB6D991EFC4}" type="datetimeFigureOut">
              <a:rPr lang="en-US" smtClean="0"/>
              <a:pPr/>
              <a:t>7/22/2016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97FD129C-5B04-F841-BF70-1E1B286756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80379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71E67372-A515-A941-97F8-5AA9394712B9}" type="datetimeFigureOut">
              <a:rPr lang="en-US" smtClean="0"/>
              <a:pPr/>
              <a:t>7/22/2016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9A5BCF7D-D9B6-BF49-BDF0-D03ECB54F5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769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466618">
              <a:defRPr/>
            </a:pPr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4519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7053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5949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5721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5282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6915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8612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5761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4372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2470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1807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2556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9/21/10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UTSAVectorBlu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00913" y="91440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1943100" y="1389063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449263" y="6107113"/>
            <a:ext cx="8237537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pic>
        <p:nvPicPr>
          <p:cNvPr id="11" name="Picture 13" descr="ICS_Medium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463550" y="681435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9/21/10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9/21/10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440" y="2129984"/>
            <a:ext cx="7773120" cy="1470394"/>
          </a:xfrm>
        </p:spPr>
        <p:txBody>
          <a:bodyPr/>
          <a:lstStyle>
            <a:lvl1pPr>
              <a:defRPr sz="3628"/>
            </a:lvl1pPr>
          </a:lstStyle>
          <a:p>
            <a:r>
              <a:rPr lang="en-US" altLang="zh-CN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2321" y="3885528"/>
            <a:ext cx="6400800" cy="1752664"/>
          </a:xfrm>
        </p:spPr>
        <p:txBody>
          <a:bodyPr/>
          <a:lstStyle>
            <a:lvl1pPr marL="0" indent="0" algn="ctr">
              <a:buNone/>
              <a:defRPr sz="2540">
                <a:solidFill>
                  <a:schemeClr val="tx2"/>
                </a:solidFill>
              </a:defRPr>
            </a:lvl1pPr>
            <a:lvl2pPr marL="4146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93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44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587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734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880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02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174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CN" dirty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</a:t>
            </a:r>
            <a:r>
              <a:rPr lang="en-US" dirty="0" err="1"/>
              <a:t>Tahmina</a:t>
            </a:r>
            <a:r>
              <a:rPr lang="en-US" dirty="0"/>
              <a:t> Ahmed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9" name="Title 1"/>
          <p:cNvSpPr txBox="1">
            <a:spLocks/>
          </p:cNvSpPr>
          <p:nvPr userDrawn="1"/>
        </p:nvSpPr>
        <p:spPr bwMode="auto">
          <a:xfrm>
            <a:off x="2440802" y="51846"/>
            <a:ext cx="4282560" cy="6264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935" tIns="41468" rIns="82935" bIns="41468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131F49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414683"/>
            <a:r>
              <a:rPr lang="en-US" altLang="zh-CN" sz="2903" dirty="0"/>
              <a:t>Institute for Cyber Security</a:t>
            </a:r>
            <a:endParaRPr lang="en-US" sz="2903" dirty="0"/>
          </a:p>
        </p:txBody>
      </p:sp>
    </p:spTree>
    <p:extLst>
      <p:ext uri="{BB962C8B-B14F-4D97-AF65-F5344CB8AC3E}">
        <p14:creationId xmlns:p14="http://schemas.microsoft.com/office/powerpoint/2010/main" val="32251723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</a:t>
            </a:r>
            <a:r>
              <a:rPr lang="en-US" dirty="0" err="1"/>
              <a:t>Tahmina</a:t>
            </a:r>
            <a:r>
              <a:rPr lang="en-US" dirty="0"/>
              <a:t> Ahmed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53905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880" y="4406864"/>
            <a:ext cx="7771680" cy="1362383"/>
          </a:xfrm>
        </p:spPr>
        <p:txBody>
          <a:bodyPr anchor="t"/>
          <a:lstStyle>
            <a:lvl1pPr algn="l">
              <a:defRPr sz="3628" b="1" cap="all"/>
            </a:lvl1pPr>
          </a:lstStyle>
          <a:p>
            <a:r>
              <a:rPr lang="en-US" altLang="zh-CN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880" y="2906225"/>
            <a:ext cx="7771680" cy="1500638"/>
          </a:xfrm>
        </p:spPr>
        <p:txBody>
          <a:bodyPr anchor="b"/>
          <a:lstStyle>
            <a:lvl1pPr marL="0" indent="0">
              <a:buNone/>
              <a:defRPr sz="1814">
                <a:solidFill>
                  <a:schemeClr val="tx1">
                    <a:tint val="75000"/>
                  </a:schemeClr>
                </a:solidFill>
              </a:defRPr>
            </a:lvl1pPr>
            <a:lvl2pPr marL="414683" indent="0">
              <a:buNone/>
              <a:defRPr sz="1633">
                <a:solidFill>
                  <a:schemeClr val="tx1">
                    <a:tint val="75000"/>
                  </a:schemeClr>
                </a:solidFill>
              </a:defRPr>
            </a:lvl2pPr>
            <a:lvl3pPr marL="829366" indent="0">
              <a:buNone/>
              <a:defRPr sz="1542">
                <a:solidFill>
                  <a:schemeClr val="tx1">
                    <a:tint val="75000"/>
                  </a:schemeClr>
                </a:solidFill>
              </a:defRPr>
            </a:lvl3pPr>
            <a:lvl4pPr marL="1244049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4pPr>
            <a:lvl5pPr marL="1658732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5pPr>
            <a:lvl6pPr marL="2073416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6pPr>
            <a:lvl7pPr marL="2488099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7pPr>
            <a:lvl8pPr marL="2902782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8pPr>
            <a:lvl9pPr marL="3317465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</a:t>
            </a:r>
            <a:r>
              <a:rPr lang="en-US" dirty="0" err="1"/>
              <a:t>Tahmina</a:t>
            </a:r>
            <a:r>
              <a:rPr lang="en-US" dirty="0"/>
              <a:t> Ahmed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44154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920" y="1600008"/>
            <a:ext cx="4044960" cy="4526395"/>
          </a:xfrm>
        </p:spPr>
        <p:txBody>
          <a:bodyPr/>
          <a:lstStyle>
            <a:lvl1pPr>
              <a:defRPr sz="2540"/>
            </a:lvl1pPr>
            <a:lvl2pPr>
              <a:defRPr sz="2177"/>
            </a:lvl2pPr>
            <a:lvl3pPr>
              <a:defRPr sz="1814"/>
            </a:lvl3pPr>
            <a:lvl4pPr>
              <a:defRPr sz="1633"/>
            </a:lvl4pPr>
            <a:lvl5pPr>
              <a:defRPr sz="1633"/>
            </a:lvl5pPr>
            <a:lvl6pPr>
              <a:defRPr sz="1633"/>
            </a:lvl6pPr>
            <a:lvl7pPr>
              <a:defRPr sz="1633"/>
            </a:lvl7pPr>
            <a:lvl8pPr>
              <a:defRPr sz="1633"/>
            </a:lvl8pPr>
            <a:lvl9pPr>
              <a:defRPr sz="1633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122" y="1600008"/>
            <a:ext cx="4046400" cy="4526395"/>
          </a:xfrm>
        </p:spPr>
        <p:txBody>
          <a:bodyPr/>
          <a:lstStyle>
            <a:lvl1pPr>
              <a:defRPr sz="2540"/>
            </a:lvl1pPr>
            <a:lvl2pPr>
              <a:defRPr sz="2177"/>
            </a:lvl2pPr>
            <a:lvl3pPr>
              <a:defRPr sz="1814"/>
            </a:lvl3pPr>
            <a:lvl4pPr>
              <a:defRPr sz="1633"/>
            </a:lvl4pPr>
            <a:lvl5pPr>
              <a:defRPr sz="1633"/>
            </a:lvl5pPr>
            <a:lvl6pPr>
              <a:defRPr sz="1633"/>
            </a:lvl6pPr>
            <a:lvl7pPr>
              <a:defRPr sz="1633"/>
            </a:lvl7pPr>
            <a:lvl8pPr>
              <a:defRPr sz="1633"/>
            </a:lvl8pPr>
            <a:lvl9pPr>
              <a:defRPr sz="1633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</a:t>
            </a:r>
            <a:r>
              <a:rPr lang="en-US" dirty="0" err="1"/>
              <a:t>Tahmina</a:t>
            </a:r>
            <a:r>
              <a:rPr lang="en-US" dirty="0"/>
              <a:t> Ahmed</a:t>
            </a:r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16701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920" y="1535201"/>
            <a:ext cx="4039200" cy="639427"/>
          </a:xfrm>
        </p:spPr>
        <p:txBody>
          <a:bodyPr anchor="b"/>
          <a:lstStyle>
            <a:lvl1pPr marL="0" indent="0">
              <a:buNone/>
              <a:defRPr sz="2177" b="1"/>
            </a:lvl1pPr>
            <a:lvl2pPr marL="414683" indent="0">
              <a:buNone/>
              <a:defRPr sz="1814" b="1"/>
            </a:lvl2pPr>
            <a:lvl3pPr marL="829366" indent="0">
              <a:buNone/>
              <a:defRPr sz="1633" b="1"/>
            </a:lvl3pPr>
            <a:lvl4pPr marL="1244049" indent="0">
              <a:buNone/>
              <a:defRPr sz="1542" b="1"/>
            </a:lvl4pPr>
            <a:lvl5pPr marL="1658732" indent="0">
              <a:buNone/>
              <a:defRPr sz="1542" b="1"/>
            </a:lvl5pPr>
            <a:lvl6pPr marL="2073416" indent="0">
              <a:buNone/>
              <a:defRPr sz="1542" b="1"/>
            </a:lvl6pPr>
            <a:lvl7pPr marL="2488099" indent="0">
              <a:buNone/>
              <a:defRPr sz="1542" b="1"/>
            </a:lvl7pPr>
            <a:lvl8pPr marL="2902782" indent="0">
              <a:buNone/>
              <a:defRPr sz="1542" b="1"/>
            </a:lvl8pPr>
            <a:lvl9pPr marL="3317465" indent="0">
              <a:buNone/>
              <a:defRPr sz="1542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920" y="2174628"/>
            <a:ext cx="4039200" cy="3951775"/>
          </a:xfrm>
        </p:spPr>
        <p:txBody>
          <a:bodyPr/>
          <a:lstStyle>
            <a:lvl1pPr>
              <a:defRPr sz="2177"/>
            </a:lvl1pPr>
            <a:lvl2pPr>
              <a:defRPr sz="1814"/>
            </a:lvl2pPr>
            <a:lvl3pPr>
              <a:defRPr sz="1633"/>
            </a:lvl3pPr>
            <a:lvl4pPr>
              <a:defRPr sz="1542"/>
            </a:lvl4pPr>
            <a:lvl5pPr>
              <a:defRPr sz="1542"/>
            </a:lvl5pPr>
            <a:lvl6pPr>
              <a:defRPr sz="1542"/>
            </a:lvl6pPr>
            <a:lvl7pPr>
              <a:defRPr sz="1542"/>
            </a:lvl7pPr>
            <a:lvl8pPr>
              <a:defRPr sz="1542"/>
            </a:lvl8pPr>
            <a:lvl9pPr>
              <a:defRPr sz="1542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442" y="1535201"/>
            <a:ext cx="4042080" cy="639427"/>
          </a:xfrm>
        </p:spPr>
        <p:txBody>
          <a:bodyPr anchor="b"/>
          <a:lstStyle>
            <a:lvl1pPr marL="0" indent="0">
              <a:buNone/>
              <a:defRPr sz="2177" b="1"/>
            </a:lvl1pPr>
            <a:lvl2pPr marL="414683" indent="0">
              <a:buNone/>
              <a:defRPr sz="1814" b="1"/>
            </a:lvl2pPr>
            <a:lvl3pPr marL="829366" indent="0">
              <a:buNone/>
              <a:defRPr sz="1633" b="1"/>
            </a:lvl3pPr>
            <a:lvl4pPr marL="1244049" indent="0">
              <a:buNone/>
              <a:defRPr sz="1542" b="1"/>
            </a:lvl4pPr>
            <a:lvl5pPr marL="1658732" indent="0">
              <a:buNone/>
              <a:defRPr sz="1542" b="1"/>
            </a:lvl5pPr>
            <a:lvl6pPr marL="2073416" indent="0">
              <a:buNone/>
              <a:defRPr sz="1542" b="1"/>
            </a:lvl6pPr>
            <a:lvl7pPr marL="2488099" indent="0">
              <a:buNone/>
              <a:defRPr sz="1542" b="1"/>
            </a:lvl7pPr>
            <a:lvl8pPr marL="2902782" indent="0">
              <a:buNone/>
              <a:defRPr sz="1542" b="1"/>
            </a:lvl8pPr>
            <a:lvl9pPr marL="3317465" indent="0">
              <a:buNone/>
              <a:defRPr sz="1542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442" y="2174628"/>
            <a:ext cx="4042080" cy="3951775"/>
          </a:xfrm>
        </p:spPr>
        <p:txBody>
          <a:bodyPr/>
          <a:lstStyle>
            <a:lvl1pPr>
              <a:defRPr sz="2177"/>
            </a:lvl1pPr>
            <a:lvl2pPr>
              <a:defRPr sz="1814"/>
            </a:lvl2pPr>
            <a:lvl3pPr>
              <a:defRPr sz="1633"/>
            </a:lvl3pPr>
            <a:lvl4pPr>
              <a:defRPr sz="1542"/>
            </a:lvl4pPr>
            <a:lvl5pPr>
              <a:defRPr sz="1542"/>
            </a:lvl5pPr>
            <a:lvl6pPr>
              <a:defRPr sz="1542"/>
            </a:lvl6pPr>
            <a:lvl7pPr>
              <a:defRPr sz="1542"/>
            </a:lvl7pPr>
            <a:lvl8pPr>
              <a:defRPr sz="1542"/>
            </a:lvl8pPr>
            <a:lvl9pPr>
              <a:defRPr sz="1542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</a:t>
            </a:r>
            <a:r>
              <a:rPr lang="en-US" dirty="0" err="1"/>
              <a:t>Tahmina</a:t>
            </a:r>
            <a:r>
              <a:rPr lang="en-US" dirty="0"/>
              <a:t> Ahmed</a:t>
            </a:r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3112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8612" y="51847"/>
            <a:ext cx="5177221" cy="733193"/>
          </a:xfrm>
        </p:spPr>
        <p:txBody>
          <a:bodyPr/>
          <a:lstStyle/>
          <a:p>
            <a:r>
              <a:rPr lang="en-US" altLang="zh-CN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</a:t>
            </a:r>
            <a:r>
              <a:rPr lang="en-US" dirty="0" err="1"/>
              <a:t>Tahmina</a:t>
            </a:r>
            <a:r>
              <a:rPr lang="en-US" dirty="0"/>
              <a:t> Ahmed</a:t>
            </a:r>
            <a:endParaRPr lang="en-GB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68177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</a:t>
            </a:r>
            <a:r>
              <a:rPr lang="en-US" dirty="0" err="1"/>
              <a:t>Tahmina</a:t>
            </a:r>
            <a:r>
              <a:rPr lang="en-US" dirty="0"/>
              <a:t> Ahmed</a:t>
            </a:r>
            <a:endParaRPr lang="en-GB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64757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5321" y="101296"/>
            <a:ext cx="5316463" cy="671081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>
              <a:defRPr lang="en-US" dirty="0"/>
            </a:lvl1pPr>
          </a:lstStyle>
          <a:p>
            <a:pPr lvl="0"/>
            <a:r>
              <a:rPr lang="en-US" altLang="zh-CN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522" y="861010"/>
            <a:ext cx="5112000" cy="5240070"/>
          </a:xfrm>
        </p:spPr>
        <p:txBody>
          <a:bodyPr/>
          <a:lstStyle>
            <a:lvl1pPr>
              <a:defRPr sz="2903"/>
            </a:lvl1pPr>
            <a:lvl2pPr>
              <a:defRPr sz="2540"/>
            </a:lvl2pPr>
            <a:lvl3pPr>
              <a:defRPr sz="2177"/>
            </a:lvl3pPr>
            <a:lvl4pPr>
              <a:defRPr sz="1814"/>
            </a:lvl4pPr>
            <a:lvl5pPr>
              <a:defRPr sz="1814"/>
            </a:lvl5pPr>
            <a:lvl6pPr>
              <a:defRPr sz="1814"/>
            </a:lvl6pPr>
            <a:lvl7pPr>
              <a:defRPr sz="1814"/>
            </a:lvl7pPr>
            <a:lvl8pPr>
              <a:defRPr sz="1814"/>
            </a:lvl8pPr>
            <a:lvl9pPr>
              <a:defRPr sz="1814"/>
            </a:lvl9pPr>
          </a:lstStyle>
          <a:p>
            <a:pPr lvl="0"/>
            <a:r>
              <a:rPr lang="en-US" altLang="zh-CN" dirty="0"/>
              <a:t>Click to 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920" y="861012"/>
            <a:ext cx="3008160" cy="5265393"/>
          </a:xfrm>
        </p:spPr>
        <p:txBody>
          <a:bodyPr/>
          <a:lstStyle>
            <a:lvl1pPr marL="0" indent="0">
              <a:buNone/>
              <a:defRPr sz="1270"/>
            </a:lvl1pPr>
            <a:lvl2pPr marL="414683" indent="0">
              <a:buNone/>
              <a:defRPr sz="1089"/>
            </a:lvl2pPr>
            <a:lvl3pPr marL="829366" indent="0">
              <a:buNone/>
              <a:defRPr sz="907"/>
            </a:lvl3pPr>
            <a:lvl4pPr marL="1244049" indent="0">
              <a:buNone/>
              <a:defRPr sz="816"/>
            </a:lvl4pPr>
            <a:lvl5pPr marL="1658732" indent="0">
              <a:buNone/>
              <a:defRPr sz="816"/>
            </a:lvl5pPr>
            <a:lvl6pPr marL="2073416" indent="0">
              <a:buNone/>
              <a:defRPr sz="816"/>
            </a:lvl6pPr>
            <a:lvl7pPr marL="2488099" indent="0">
              <a:buNone/>
              <a:defRPr sz="816"/>
            </a:lvl7pPr>
            <a:lvl8pPr marL="2902782" indent="0">
              <a:buNone/>
              <a:defRPr sz="816"/>
            </a:lvl8pPr>
            <a:lvl9pPr marL="3317465" indent="0">
              <a:buNone/>
              <a:defRPr sz="816"/>
            </a:lvl9pPr>
          </a:lstStyle>
          <a:p>
            <a:pPr lvl="0"/>
            <a:r>
              <a:rPr lang="en-US" altLang="zh-CN" dirty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</a:t>
            </a:r>
            <a:r>
              <a:rPr lang="en-US" dirty="0" err="1"/>
              <a:t>Tahmina</a:t>
            </a:r>
            <a:r>
              <a:rPr lang="en-US" dirty="0"/>
              <a:t> Ahmed</a:t>
            </a:r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145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	9/21/10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UTSAVectorBlu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84790" y="6240554"/>
            <a:ext cx="702010" cy="231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449263" y="1390650"/>
            <a:ext cx="8237537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449263" y="6126163"/>
            <a:ext cx="8237537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pic>
        <p:nvPicPr>
          <p:cNvPr id="11" name="Picture 13" descr="ICS_Medium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449263" y="6183557"/>
            <a:ext cx="556280" cy="345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802" y="4800026"/>
            <a:ext cx="5486400" cy="567420"/>
          </a:xfrm>
        </p:spPr>
        <p:txBody>
          <a:bodyPr anchor="b"/>
          <a:lstStyle>
            <a:lvl1pPr algn="l">
              <a:defRPr sz="1814" b="1"/>
            </a:lvl1pPr>
          </a:lstStyle>
          <a:p>
            <a:r>
              <a:rPr lang="en-US" altLang="zh-CN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802" y="612065"/>
            <a:ext cx="5486400" cy="4115952"/>
          </a:xfrm>
        </p:spPr>
        <p:txBody>
          <a:bodyPr rtlCol="0">
            <a:normAutofit/>
          </a:bodyPr>
          <a:lstStyle>
            <a:lvl1pPr marL="0" indent="0">
              <a:buNone/>
              <a:defRPr sz="2903"/>
            </a:lvl1pPr>
            <a:lvl2pPr marL="414683" indent="0">
              <a:buNone/>
              <a:defRPr sz="2540"/>
            </a:lvl2pPr>
            <a:lvl3pPr marL="829366" indent="0">
              <a:buNone/>
              <a:defRPr sz="2177"/>
            </a:lvl3pPr>
            <a:lvl4pPr marL="1244049" indent="0">
              <a:buNone/>
              <a:defRPr sz="1814"/>
            </a:lvl4pPr>
            <a:lvl5pPr marL="1658732" indent="0">
              <a:buNone/>
              <a:defRPr sz="1814"/>
            </a:lvl5pPr>
            <a:lvl6pPr marL="2073416" indent="0">
              <a:buNone/>
              <a:defRPr sz="1814"/>
            </a:lvl6pPr>
            <a:lvl7pPr marL="2488099" indent="0">
              <a:buNone/>
              <a:defRPr sz="1814"/>
            </a:lvl7pPr>
            <a:lvl8pPr marL="2902782" indent="0">
              <a:buNone/>
              <a:defRPr sz="1814"/>
            </a:lvl8pPr>
            <a:lvl9pPr marL="3317465" indent="0">
              <a:buNone/>
              <a:defRPr sz="1814"/>
            </a:lvl9pPr>
          </a:lstStyle>
          <a:p>
            <a:pPr lvl="0"/>
            <a:r>
              <a:rPr lang="en-US" altLang="zh-CN" noProof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802" y="5367444"/>
            <a:ext cx="5486400" cy="805044"/>
          </a:xfrm>
        </p:spPr>
        <p:txBody>
          <a:bodyPr/>
          <a:lstStyle>
            <a:lvl1pPr marL="0" indent="0">
              <a:buNone/>
              <a:defRPr sz="1270"/>
            </a:lvl1pPr>
            <a:lvl2pPr marL="414683" indent="0">
              <a:buNone/>
              <a:defRPr sz="1089"/>
            </a:lvl2pPr>
            <a:lvl3pPr marL="829366" indent="0">
              <a:buNone/>
              <a:defRPr sz="907"/>
            </a:lvl3pPr>
            <a:lvl4pPr marL="1244049" indent="0">
              <a:buNone/>
              <a:defRPr sz="816"/>
            </a:lvl4pPr>
            <a:lvl5pPr marL="1658732" indent="0">
              <a:buNone/>
              <a:defRPr sz="816"/>
            </a:lvl5pPr>
            <a:lvl6pPr marL="2073416" indent="0">
              <a:buNone/>
              <a:defRPr sz="816"/>
            </a:lvl6pPr>
            <a:lvl7pPr marL="2488099" indent="0">
              <a:buNone/>
              <a:defRPr sz="816"/>
            </a:lvl7pPr>
            <a:lvl8pPr marL="2902782" indent="0">
              <a:buNone/>
              <a:defRPr sz="816"/>
            </a:lvl8pPr>
            <a:lvl9pPr marL="3317465" indent="0">
              <a:buNone/>
              <a:defRPr sz="816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</a:t>
            </a:r>
            <a:r>
              <a:rPr lang="en-US" dirty="0" err="1"/>
              <a:t>Tahmina</a:t>
            </a:r>
            <a:r>
              <a:rPr lang="en-US" dirty="0"/>
              <a:t> Ahmed</a:t>
            </a:r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07963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</a:t>
            </a:r>
            <a:r>
              <a:rPr lang="en-US" dirty="0" err="1"/>
              <a:t>Tahmina</a:t>
            </a:r>
            <a:r>
              <a:rPr lang="en-US" dirty="0"/>
              <a:t> Ahmed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99504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1200" y="275069"/>
            <a:ext cx="2056320" cy="5851334"/>
          </a:xfrm>
        </p:spPr>
        <p:txBody>
          <a:bodyPr vert="eaVert"/>
          <a:lstStyle/>
          <a:p>
            <a:r>
              <a:rPr lang="en-US" altLang="zh-CN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922" y="275069"/>
            <a:ext cx="6035040" cy="5851334"/>
          </a:xfrm>
        </p:spPr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</a:t>
            </a:r>
            <a:r>
              <a:rPr lang="en-US" dirty="0" err="1"/>
              <a:t>Tahmina</a:t>
            </a:r>
            <a:r>
              <a:rPr lang="en-US" dirty="0"/>
              <a:t> Ahmed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78066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440" y="2129984"/>
            <a:ext cx="7773120" cy="1470394"/>
          </a:xfrm>
        </p:spPr>
        <p:txBody>
          <a:bodyPr/>
          <a:lstStyle>
            <a:lvl1pPr>
              <a:defRPr sz="3628"/>
            </a:lvl1pPr>
          </a:lstStyle>
          <a:p>
            <a:r>
              <a:rPr lang="en-US" altLang="zh-CN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2321" y="3885528"/>
            <a:ext cx="6400800" cy="1752664"/>
          </a:xfrm>
        </p:spPr>
        <p:txBody>
          <a:bodyPr/>
          <a:lstStyle>
            <a:lvl1pPr marL="0" indent="0" algn="ctr">
              <a:buNone/>
              <a:defRPr sz="2540">
                <a:solidFill>
                  <a:schemeClr val="tx2"/>
                </a:solidFill>
              </a:defRPr>
            </a:lvl1pPr>
            <a:lvl2pPr marL="4146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93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44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587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734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880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02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174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CN" dirty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</a:t>
            </a:r>
            <a:r>
              <a:rPr lang="en-US" dirty="0" err="1"/>
              <a:t>Tahmina</a:t>
            </a:r>
            <a:r>
              <a:rPr lang="en-US" dirty="0"/>
              <a:t> Ahmed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9" name="Title 1"/>
          <p:cNvSpPr txBox="1">
            <a:spLocks/>
          </p:cNvSpPr>
          <p:nvPr userDrawn="1"/>
        </p:nvSpPr>
        <p:spPr bwMode="auto">
          <a:xfrm>
            <a:off x="2440802" y="51846"/>
            <a:ext cx="4282560" cy="6264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935" tIns="41468" rIns="82935" bIns="41468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131F49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414683"/>
            <a:r>
              <a:rPr lang="en-US" altLang="zh-CN" sz="2903" dirty="0"/>
              <a:t>Institute for Cyber Security</a:t>
            </a:r>
            <a:endParaRPr lang="en-US" sz="2903" dirty="0"/>
          </a:p>
        </p:txBody>
      </p:sp>
    </p:spTree>
    <p:extLst>
      <p:ext uri="{BB962C8B-B14F-4D97-AF65-F5344CB8AC3E}">
        <p14:creationId xmlns:p14="http://schemas.microsoft.com/office/powerpoint/2010/main" val="406424450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</a:t>
            </a:r>
            <a:r>
              <a:rPr lang="en-US" dirty="0" err="1"/>
              <a:t>Tahmina</a:t>
            </a:r>
            <a:r>
              <a:rPr lang="en-US" dirty="0"/>
              <a:t> Ahmed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31521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880" y="4406864"/>
            <a:ext cx="7771680" cy="1362383"/>
          </a:xfrm>
        </p:spPr>
        <p:txBody>
          <a:bodyPr anchor="t"/>
          <a:lstStyle>
            <a:lvl1pPr algn="l">
              <a:defRPr sz="3628" b="1" cap="all"/>
            </a:lvl1pPr>
          </a:lstStyle>
          <a:p>
            <a:r>
              <a:rPr lang="en-US" altLang="zh-CN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880" y="2906225"/>
            <a:ext cx="7771680" cy="1500638"/>
          </a:xfrm>
        </p:spPr>
        <p:txBody>
          <a:bodyPr anchor="b"/>
          <a:lstStyle>
            <a:lvl1pPr marL="0" indent="0">
              <a:buNone/>
              <a:defRPr sz="1814">
                <a:solidFill>
                  <a:schemeClr val="tx1">
                    <a:tint val="75000"/>
                  </a:schemeClr>
                </a:solidFill>
              </a:defRPr>
            </a:lvl1pPr>
            <a:lvl2pPr marL="414683" indent="0">
              <a:buNone/>
              <a:defRPr sz="1633">
                <a:solidFill>
                  <a:schemeClr val="tx1">
                    <a:tint val="75000"/>
                  </a:schemeClr>
                </a:solidFill>
              </a:defRPr>
            </a:lvl2pPr>
            <a:lvl3pPr marL="829366" indent="0">
              <a:buNone/>
              <a:defRPr sz="1542">
                <a:solidFill>
                  <a:schemeClr val="tx1">
                    <a:tint val="75000"/>
                  </a:schemeClr>
                </a:solidFill>
              </a:defRPr>
            </a:lvl3pPr>
            <a:lvl4pPr marL="1244049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4pPr>
            <a:lvl5pPr marL="1658732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5pPr>
            <a:lvl6pPr marL="2073416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6pPr>
            <a:lvl7pPr marL="2488099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7pPr>
            <a:lvl8pPr marL="2902782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8pPr>
            <a:lvl9pPr marL="3317465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</a:t>
            </a:r>
            <a:r>
              <a:rPr lang="en-US" dirty="0" err="1"/>
              <a:t>Tahmina</a:t>
            </a:r>
            <a:r>
              <a:rPr lang="en-US" dirty="0"/>
              <a:t> Ahmed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631409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920" y="1600008"/>
            <a:ext cx="4044960" cy="4526395"/>
          </a:xfrm>
        </p:spPr>
        <p:txBody>
          <a:bodyPr/>
          <a:lstStyle>
            <a:lvl1pPr>
              <a:defRPr sz="2540"/>
            </a:lvl1pPr>
            <a:lvl2pPr>
              <a:defRPr sz="2177"/>
            </a:lvl2pPr>
            <a:lvl3pPr>
              <a:defRPr sz="1814"/>
            </a:lvl3pPr>
            <a:lvl4pPr>
              <a:defRPr sz="1633"/>
            </a:lvl4pPr>
            <a:lvl5pPr>
              <a:defRPr sz="1633"/>
            </a:lvl5pPr>
            <a:lvl6pPr>
              <a:defRPr sz="1633"/>
            </a:lvl6pPr>
            <a:lvl7pPr>
              <a:defRPr sz="1633"/>
            </a:lvl7pPr>
            <a:lvl8pPr>
              <a:defRPr sz="1633"/>
            </a:lvl8pPr>
            <a:lvl9pPr>
              <a:defRPr sz="1633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122" y="1600008"/>
            <a:ext cx="4046400" cy="4526395"/>
          </a:xfrm>
        </p:spPr>
        <p:txBody>
          <a:bodyPr/>
          <a:lstStyle>
            <a:lvl1pPr>
              <a:defRPr sz="2540"/>
            </a:lvl1pPr>
            <a:lvl2pPr>
              <a:defRPr sz="2177"/>
            </a:lvl2pPr>
            <a:lvl3pPr>
              <a:defRPr sz="1814"/>
            </a:lvl3pPr>
            <a:lvl4pPr>
              <a:defRPr sz="1633"/>
            </a:lvl4pPr>
            <a:lvl5pPr>
              <a:defRPr sz="1633"/>
            </a:lvl5pPr>
            <a:lvl6pPr>
              <a:defRPr sz="1633"/>
            </a:lvl6pPr>
            <a:lvl7pPr>
              <a:defRPr sz="1633"/>
            </a:lvl7pPr>
            <a:lvl8pPr>
              <a:defRPr sz="1633"/>
            </a:lvl8pPr>
            <a:lvl9pPr>
              <a:defRPr sz="1633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</a:t>
            </a:r>
            <a:r>
              <a:rPr lang="en-US" dirty="0" err="1"/>
              <a:t>Tahmina</a:t>
            </a:r>
            <a:r>
              <a:rPr lang="en-US" dirty="0"/>
              <a:t> Ahmed</a:t>
            </a:r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950573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920" y="1535201"/>
            <a:ext cx="4039200" cy="639427"/>
          </a:xfrm>
        </p:spPr>
        <p:txBody>
          <a:bodyPr anchor="b"/>
          <a:lstStyle>
            <a:lvl1pPr marL="0" indent="0">
              <a:buNone/>
              <a:defRPr sz="2177" b="1"/>
            </a:lvl1pPr>
            <a:lvl2pPr marL="414683" indent="0">
              <a:buNone/>
              <a:defRPr sz="1814" b="1"/>
            </a:lvl2pPr>
            <a:lvl3pPr marL="829366" indent="0">
              <a:buNone/>
              <a:defRPr sz="1633" b="1"/>
            </a:lvl3pPr>
            <a:lvl4pPr marL="1244049" indent="0">
              <a:buNone/>
              <a:defRPr sz="1542" b="1"/>
            </a:lvl4pPr>
            <a:lvl5pPr marL="1658732" indent="0">
              <a:buNone/>
              <a:defRPr sz="1542" b="1"/>
            </a:lvl5pPr>
            <a:lvl6pPr marL="2073416" indent="0">
              <a:buNone/>
              <a:defRPr sz="1542" b="1"/>
            </a:lvl6pPr>
            <a:lvl7pPr marL="2488099" indent="0">
              <a:buNone/>
              <a:defRPr sz="1542" b="1"/>
            </a:lvl7pPr>
            <a:lvl8pPr marL="2902782" indent="0">
              <a:buNone/>
              <a:defRPr sz="1542" b="1"/>
            </a:lvl8pPr>
            <a:lvl9pPr marL="3317465" indent="0">
              <a:buNone/>
              <a:defRPr sz="1542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920" y="2174628"/>
            <a:ext cx="4039200" cy="3951775"/>
          </a:xfrm>
        </p:spPr>
        <p:txBody>
          <a:bodyPr/>
          <a:lstStyle>
            <a:lvl1pPr>
              <a:defRPr sz="2177"/>
            </a:lvl1pPr>
            <a:lvl2pPr>
              <a:defRPr sz="1814"/>
            </a:lvl2pPr>
            <a:lvl3pPr>
              <a:defRPr sz="1633"/>
            </a:lvl3pPr>
            <a:lvl4pPr>
              <a:defRPr sz="1542"/>
            </a:lvl4pPr>
            <a:lvl5pPr>
              <a:defRPr sz="1542"/>
            </a:lvl5pPr>
            <a:lvl6pPr>
              <a:defRPr sz="1542"/>
            </a:lvl6pPr>
            <a:lvl7pPr>
              <a:defRPr sz="1542"/>
            </a:lvl7pPr>
            <a:lvl8pPr>
              <a:defRPr sz="1542"/>
            </a:lvl8pPr>
            <a:lvl9pPr>
              <a:defRPr sz="1542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442" y="1535201"/>
            <a:ext cx="4042080" cy="639427"/>
          </a:xfrm>
        </p:spPr>
        <p:txBody>
          <a:bodyPr anchor="b"/>
          <a:lstStyle>
            <a:lvl1pPr marL="0" indent="0">
              <a:buNone/>
              <a:defRPr sz="2177" b="1"/>
            </a:lvl1pPr>
            <a:lvl2pPr marL="414683" indent="0">
              <a:buNone/>
              <a:defRPr sz="1814" b="1"/>
            </a:lvl2pPr>
            <a:lvl3pPr marL="829366" indent="0">
              <a:buNone/>
              <a:defRPr sz="1633" b="1"/>
            </a:lvl3pPr>
            <a:lvl4pPr marL="1244049" indent="0">
              <a:buNone/>
              <a:defRPr sz="1542" b="1"/>
            </a:lvl4pPr>
            <a:lvl5pPr marL="1658732" indent="0">
              <a:buNone/>
              <a:defRPr sz="1542" b="1"/>
            </a:lvl5pPr>
            <a:lvl6pPr marL="2073416" indent="0">
              <a:buNone/>
              <a:defRPr sz="1542" b="1"/>
            </a:lvl6pPr>
            <a:lvl7pPr marL="2488099" indent="0">
              <a:buNone/>
              <a:defRPr sz="1542" b="1"/>
            </a:lvl7pPr>
            <a:lvl8pPr marL="2902782" indent="0">
              <a:buNone/>
              <a:defRPr sz="1542" b="1"/>
            </a:lvl8pPr>
            <a:lvl9pPr marL="3317465" indent="0">
              <a:buNone/>
              <a:defRPr sz="1542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442" y="2174628"/>
            <a:ext cx="4042080" cy="3951775"/>
          </a:xfrm>
        </p:spPr>
        <p:txBody>
          <a:bodyPr/>
          <a:lstStyle>
            <a:lvl1pPr>
              <a:defRPr sz="2177"/>
            </a:lvl1pPr>
            <a:lvl2pPr>
              <a:defRPr sz="1814"/>
            </a:lvl2pPr>
            <a:lvl3pPr>
              <a:defRPr sz="1633"/>
            </a:lvl3pPr>
            <a:lvl4pPr>
              <a:defRPr sz="1542"/>
            </a:lvl4pPr>
            <a:lvl5pPr>
              <a:defRPr sz="1542"/>
            </a:lvl5pPr>
            <a:lvl6pPr>
              <a:defRPr sz="1542"/>
            </a:lvl6pPr>
            <a:lvl7pPr>
              <a:defRPr sz="1542"/>
            </a:lvl7pPr>
            <a:lvl8pPr>
              <a:defRPr sz="1542"/>
            </a:lvl8pPr>
            <a:lvl9pPr>
              <a:defRPr sz="1542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</a:t>
            </a:r>
            <a:r>
              <a:rPr lang="en-US" dirty="0" err="1"/>
              <a:t>Tahmina</a:t>
            </a:r>
            <a:r>
              <a:rPr lang="en-US" dirty="0"/>
              <a:t> Ahmed</a:t>
            </a:r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702630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8612" y="51847"/>
            <a:ext cx="5177221" cy="733193"/>
          </a:xfrm>
        </p:spPr>
        <p:txBody>
          <a:bodyPr/>
          <a:lstStyle/>
          <a:p>
            <a:r>
              <a:rPr lang="en-US" altLang="zh-CN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</a:t>
            </a:r>
            <a:r>
              <a:rPr lang="en-US" dirty="0" err="1"/>
              <a:t>Tahmina</a:t>
            </a:r>
            <a:r>
              <a:rPr lang="en-US" dirty="0"/>
              <a:t> Ahmed</a:t>
            </a:r>
            <a:endParaRPr lang="en-GB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735132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</a:t>
            </a:r>
            <a:r>
              <a:rPr lang="en-US" dirty="0" err="1"/>
              <a:t>Tahmina</a:t>
            </a:r>
            <a:r>
              <a:rPr lang="en-US" dirty="0"/>
              <a:t> Ahmed</a:t>
            </a:r>
            <a:endParaRPr lang="en-GB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5345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9/21/10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5321" y="101296"/>
            <a:ext cx="5316463" cy="671081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>
              <a:defRPr lang="en-US" dirty="0"/>
            </a:lvl1pPr>
          </a:lstStyle>
          <a:p>
            <a:pPr lvl="0"/>
            <a:r>
              <a:rPr lang="en-US" altLang="zh-CN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522" y="861010"/>
            <a:ext cx="5112000" cy="5240070"/>
          </a:xfrm>
        </p:spPr>
        <p:txBody>
          <a:bodyPr/>
          <a:lstStyle>
            <a:lvl1pPr>
              <a:defRPr sz="2903"/>
            </a:lvl1pPr>
            <a:lvl2pPr>
              <a:defRPr sz="2540"/>
            </a:lvl2pPr>
            <a:lvl3pPr>
              <a:defRPr sz="2177"/>
            </a:lvl3pPr>
            <a:lvl4pPr>
              <a:defRPr sz="1814"/>
            </a:lvl4pPr>
            <a:lvl5pPr>
              <a:defRPr sz="1814"/>
            </a:lvl5pPr>
            <a:lvl6pPr>
              <a:defRPr sz="1814"/>
            </a:lvl6pPr>
            <a:lvl7pPr>
              <a:defRPr sz="1814"/>
            </a:lvl7pPr>
            <a:lvl8pPr>
              <a:defRPr sz="1814"/>
            </a:lvl8pPr>
            <a:lvl9pPr>
              <a:defRPr sz="1814"/>
            </a:lvl9pPr>
          </a:lstStyle>
          <a:p>
            <a:pPr lvl="0"/>
            <a:r>
              <a:rPr lang="en-US" altLang="zh-CN" dirty="0"/>
              <a:t>Click to 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920" y="861012"/>
            <a:ext cx="3008160" cy="5265393"/>
          </a:xfrm>
        </p:spPr>
        <p:txBody>
          <a:bodyPr/>
          <a:lstStyle>
            <a:lvl1pPr marL="0" indent="0">
              <a:buNone/>
              <a:defRPr sz="1270"/>
            </a:lvl1pPr>
            <a:lvl2pPr marL="414683" indent="0">
              <a:buNone/>
              <a:defRPr sz="1089"/>
            </a:lvl2pPr>
            <a:lvl3pPr marL="829366" indent="0">
              <a:buNone/>
              <a:defRPr sz="907"/>
            </a:lvl3pPr>
            <a:lvl4pPr marL="1244049" indent="0">
              <a:buNone/>
              <a:defRPr sz="816"/>
            </a:lvl4pPr>
            <a:lvl5pPr marL="1658732" indent="0">
              <a:buNone/>
              <a:defRPr sz="816"/>
            </a:lvl5pPr>
            <a:lvl6pPr marL="2073416" indent="0">
              <a:buNone/>
              <a:defRPr sz="816"/>
            </a:lvl6pPr>
            <a:lvl7pPr marL="2488099" indent="0">
              <a:buNone/>
              <a:defRPr sz="816"/>
            </a:lvl7pPr>
            <a:lvl8pPr marL="2902782" indent="0">
              <a:buNone/>
              <a:defRPr sz="816"/>
            </a:lvl8pPr>
            <a:lvl9pPr marL="3317465" indent="0">
              <a:buNone/>
              <a:defRPr sz="816"/>
            </a:lvl9pPr>
          </a:lstStyle>
          <a:p>
            <a:pPr lvl="0"/>
            <a:r>
              <a:rPr lang="en-US" altLang="zh-CN" dirty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</a:t>
            </a:r>
            <a:r>
              <a:rPr lang="en-US" dirty="0" err="1"/>
              <a:t>Tahmina</a:t>
            </a:r>
            <a:r>
              <a:rPr lang="en-US" dirty="0"/>
              <a:t> Ahmed</a:t>
            </a:r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876789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802" y="4800026"/>
            <a:ext cx="5486400" cy="567420"/>
          </a:xfrm>
        </p:spPr>
        <p:txBody>
          <a:bodyPr anchor="b"/>
          <a:lstStyle>
            <a:lvl1pPr algn="l">
              <a:defRPr sz="1814" b="1"/>
            </a:lvl1pPr>
          </a:lstStyle>
          <a:p>
            <a:r>
              <a:rPr lang="en-US" altLang="zh-CN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802" y="612065"/>
            <a:ext cx="5486400" cy="4115952"/>
          </a:xfrm>
        </p:spPr>
        <p:txBody>
          <a:bodyPr rtlCol="0">
            <a:normAutofit/>
          </a:bodyPr>
          <a:lstStyle>
            <a:lvl1pPr marL="0" indent="0">
              <a:buNone/>
              <a:defRPr sz="2903"/>
            </a:lvl1pPr>
            <a:lvl2pPr marL="414683" indent="0">
              <a:buNone/>
              <a:defRPr sz="2540"/>
            </a:lvl2pPr>
            <a:lvl3pPr marL="829366" indent="0">
              <a:buNone/>
              <a:defRPr sz="2177"/>
            </a:lvl3pPr>
            <a:lvl4pPr marL="1244049" indent="0">
              <a:buNone/>
              <a:defRPr sz="1814"/>
            </a:lvl4pPr>
            <a:lvl5pPr marL="1658732" indent="0">
              <a:buNone/>
              <a:defRPr sz="1814"/>
            </a:lvl5pPr>
            <a:lvl6pPr marL="2073416" indent="0">
              <a:buNone/>
              <a:defRPr sz="1814"/>
            </a:lvl6pPr>
            <a:lvl7pPr marL="2488099" indent="0">
              <a:buNone/>
              <a:defRPr sz="1814"/>
            </a:lvl7pPr>
            <a:lvl8pPr marL="2902782" indent="0">
              <a:buNone/>
              <a:defRPr sz="1814"/>
            </a:lvl8pPr>
            <a:lvl9pPr marL="3317465" indent="0">
              <a:buNone/>
              <a:defRPr sz="1814"/>
            </a:lvl9pPr>
          </a:lstStyle>
          <a:p>
            <a:pPr lvl="0"/>
            <a:r>
              <a:rPr lang="en-US" altLang="zh-CN" noProof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802" y="5367444"/>
            <a:ext cx="5486400" cy="805044"/>
          </a:xfrm>
        </p:spPr>
        <p:txBody>
          <a:bodyPr/>
          <a:lstStyle>
            <a:lvl1pPr marL="0" indent="0">
              <a:buNone/>
              <a:defRPr sz="1270"/>
            </a:lvl1pPr>
            <a:lvl2pPr marL="414683" indent="0">
              <a:buNone/>
              <a:defRPr sz="1089"/>
            </a:lvl2pPr>
            <a:lvl3pPr marL="829366" indent="0">
              <a:buNone/>
              <a:defRPr sz="907"/>
            </a:lvl3pPr>
            <a:lvl4pPr marL="1244049" indent="0">
              <a:buNone/>
              <a:defRPr sz="816"/>
            </a:lvl4pPr>
            <a:lvl5pPr marL="1658732" indent="0">
              <a:buNone/>
              <a:defRPr sz="816"/>
            </a:lvl5pPr>
            <a:lvl6pPr marL="2073416" indent="0">
              <a:buNone/>
              <a:defRPr sz="816"/>
            </a:lvl6pPr>
            <a:lvl7pPr marL="2488099" indent="0">
              <a:buNone/>
              <a:defRPr sz="816"/>
            </a:lvl7pPr>
            <a:lvl8pPr marL="2902782" indent="0">
              <a:buNone/>
              <a:defRPr sz="816"/>
            </a:lvl8pPr>
            <a:lvl9pPr marL="3317465" indent="0">
              <a:buNone/>
              <a:defRPr sz="816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</a:t>
            </a:r>
            <a:r>
              <a:rPr lang="en-US" dirty="0" err="1"/>
              <a:t>Tahmina</a:t>
            </a:r>
            <a:r>
              <a:rPr lang="en-US" dirty="0"/>
              <a:t> Ahmed</a:t>
            </a:r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774897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</a:t>
            </a:r>
            <a:r>
              <a:rPr lang="en-US" dirty="0" err="1"/>
              <a:t>Tahmina</a:t>
            </a:r>
            <a:r>
              <a:rPr lang="en-US" dirty="0"/>
              <a:t> Ahmed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296448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1200" y="275069"/>
            <a:ext cx="2056320" cy="5851334"/>
          </a:xfrm>
        </p:spPr>
        <p:txBody>
          <a:bodyPr vert="eaVert"/>
          <a:lstStyle/>
          <a:p>
            <a:r>
              <a:rPr lang="en-US" altLang="zh-CN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922" y="275069"/>
            <a:ext cx="6035040" cy="5851334"/>
          </a:xfrm>
        </p:spPr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</a:t>
            </a:r>
            <a:r>
              <a:rPr lang="en-US" dirty="0" err="1"/>
              <a:t>Tahmina</a:t>
            </a:r>
            <a:r>
              <a:rPr lang="en-US" dirty="0"/>
              <a:t> Ahmed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5885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9/21/10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9/21/10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9/21/10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9/21/10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9/21/10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9/21/10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9/21/10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088612" y="51846"/>
            <a:ext cx="5177221" cy="6264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dirty="0"/>
              <a:t>Click to edit Master title style</a:t>
            </a:r>
            <a:endParaRPr lang="en-US" dirty="0"/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922" y="1093075"/>
            <a:ext cx="8229600" cy="4825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dirty="0"/>
              <a:t>Click to 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920" y="6345007"/>
            <a:ext cx="2132640" cy="364358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©Tahmina Ahmed</a:t>
            </a:r>
          </a:p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72156" y="6344167"/>
            <a:ext cx="3781284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131F49"/>
                </a:solidFill>
                <a:latin typeface="Arial" pitchFamily="34" charset="0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ea typeface="ＭＳ Ｐゴシック" pitchFamily="34" charset="-128"/>
              </a:rPr>
              <a:t>World-Leading Research with Real-World Impact!</a:t>
            </a:r>
            <a:endParaRPr lang="en-US" dirty="0">
              <a:ea typeface="ＭＳ Ｐゴシック" pitchFamily="34" charset="-128"/>
            </a:endParaRPr>
          </a:p>
        </p:txBody>
      </p:sp>
      <p:pic>
        <p:nvPicPr>
          <p:cNvPr id="4102" name="Picture 9" descr="UTSAGifBlue.gif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662242" y="276511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292480" y="777083"/>
            <a:ext cx="4769280" cy="1441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23360" y="6344167"/>
            <a:ext cx="1964160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fld id="{7084A2E2-4245-4880-AA04-A3886BD21EE2}" type="slidenum">
              <a:rPr lang="en-GB" smtClean="0"/>
              <a:pPr defTabSz="414683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/>
          </a:p>
        </p:txBody>
      </p:sp>
      <p:pic>
        <p:nvPicPr>
          <p:cNvPr id="11" name="Picture 13" descr="ICS_Medium.png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67588" y="97951"/>
            <a:ext cx="1184428" cy="73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Line 9"/>
          <p:cNvSpPr>
            <a:spLocks noChangeShapeType="1"/>
          </p:cNvSpPr>
          <p:nvPr userDrawn="1"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 anchor="ctr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pic>
        <p:nvPicPr>
          <p:cNvPr id="15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662242" y="276511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77834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903" b="1" kern="1200">
          <a:solidFill>
            <a:srgbClr val="131F49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903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903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903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903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14683" algn="ctr" rtl="0" eaLnBrk="1" fontAlgn="base" hangingPunct="1">
        <a:spcBef>
          <a:spcPct val="0"/>
        </a:spcBef>
        <a:spcAft>
          <a:spcPct val="0"/>
        </a:spcAft>
        <a:defRPr sz="3991">
          <a:solidFill>
            <a:schemeClr val="tx1"/>
          </a:solidFill>
          <a:latin typeface="Calibri" pitchFamily="34" charset="0"/>
        </a:defRPr>
      </a:lvl6pPr>
      <a:lvl7pPr marL="829366" algn="ctr" rtl="0" eaLnBrk="1" fontAlgn="base" hangingPunct="1">
        <a:spcBef>
          <a:spcPct val="0"/>
        </a:spcBef>
        <a:spcAft>
          <a:spcPct val="0"/>
        </a:spcAft>
        <a:defRPr sz="3991">
          <a:solidFill>
            <a:schemeClr val="tx1"/>
          </a:solidFill>
          <a:latin typeface="Calibri" pitchFamily="34" charset="0"/>
        </a:defRPr>
      </a:lvl7pPr>
      <a:lvl8pPr marL="1244049" algn="ctr" rtl="0" eaLnBrk="1" fontAlgn="base" hangingPunct="1">
        <a:spcBef>
          <a:spcPct val="0"/>
        </a:spcBef>
        <a:spcAft>
          <a:spcPct val="0"/>
        </a:spcAft>
        <a:defRPr sz="3991">
          <a:solidFill>
            <a:schemeClr val="tx1"/>
          </a:solidFill>
          <a:latin typeface="Calibri" pitchFamily="34" charset="0"/>
        </a:defRPr>
      </a:lvl8pPr>
      <a:lvl9pPr marL="1658732" algn="ctr" rtl="0" eaLnBrk="1" fontAlgn="base" hangingPunct="1">
        <a:spcBef>
          <a:spcPct val="0"/>
        </a:spcBef>
        <a:spcAft>
          <a:spcPct val="0"/>
        </a:spcAft>
        <a:defRPr sz="3991">
          <a:solidFill>
            <a:schemeClr val="tx1"/>
          </a:solidFill>
          <a:latin typeface="Calibri" pitchFamily="34" charset="0"/>
        </a:defRPr>
      </a:lvl9pPr>
    </p:titleStyle>
    <p:bodyStyle>
      <a:lvl1pPr marL="311013" indent="-311013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Ø"/>
        <a:defRPr sz="2903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73860" indent="-259178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v"/>
        <a:defRPr sz="2540" kern="1200">
          <a:solidFill>
            <a:schemeClr val="tx2"/>
          </a:solidFill>
          <a:latin typeface="+mn-lt"/>
          <a:ea typeface="ＭＳ Ｐゴシック" charset="-128"/>
          <a:cs typeface="+mn-cs"/>
        </a:defRPr>
      </a:lvl2pPr>
      <a:lvl3pPr marL="1036707" indent="-207341" algn="l" rtl="0" eaLnBrk="1" fontAlgn="base" hangingPunct="1">
        <a:spcBef>
          <a:spcPct val="20000"/>
        </a:spcBef>
        <a:spcAft>
          <a:spcPct val="0"/>
        </a:spcAft>
        <a:buFont typeface="Courier New" pitchFamily="49" charset="0"/>
        <a:buChar char="o"/>
        <a:defRPr sz="2177" kern="1200">
          <a:solidFill>
            <a:schemeClr val="accent1"/>
          </a:solidFill>
          <a:latin typeface="+mn-lt"/>
          <a:ea typeface="ＭＳ Ｐゴシック" charset="-128"/>
          <a:cs typeface="+mn-cs"/>
        </a:defRPr>
      </a:lvl3pPr>
      <a:lvl4pPr marL="1451391" indent="-207341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1814" kern="1200">
          <a:solidFill>
            <a:schemeClr val="accent4"/>
          </a:solidFill>
          <a:latin typeface="+mn-lt"/>
          <a:ea typeface="ＭＳ Ｐゴシック" charset="-128"/>
          <a:cs typeface="+mn-cs"/>
        </a:defRPr>
      </a:lvl4pPr>
      <a:lvl5pPr marL="1866074" indent="-207341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814" kern="1200">
          <a:solidFill>
            <a:schemeClr val="accent6">
              <a:lumMod val="75000"/>
            </a:schemeClr>
          </a:solidFill>
          <a:latin typeface="+mn-lt"/>
          <a:ea typeface="ＭＳ Ｐゴシック" charset="-128"/>
          <a:cs typeface="+mn-cs"/>
        </a:defRPr>
      </a:lvl5pPr>
      <a:lvl6pPr marL="2280758" indent="-207341" algn="l" defTabSz="829366" rtl="0" eaLnBrk="1" latinLnBrk="0" hangingPunct="1">
        <a:spcBef>
          <a:spcPct val="20000"/>
        </a:spcBef>
        <a:buFont typeface="Arial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6pPr>
      <a:lvl7pPr marL="2695440" indent="-207341" algn="l" defTabSz="829366" rtl="0" eaLnBrk="1" latinLnBrk="0" hangingPunct="1">
        <a:spcBef>
          <a:spcPct val="20000"/>
        </a:spcBef>
        <a:buFont typeface="Arial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7pPr>
      <a:lvl8pPr marL="3110124" indent="-207341" algn="l" defTabSz="829366" rtl="0" eaLnBrk="1" latinLnBrk="0" hangingPunct="1">
        <a:spcBef>
          <a:spcPct val="20000"/>
        </a:spcBef>
        <a:buFont typeface="Arial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8pPr>
      <a:lvl9pPr marL="3524806" indent="-207341" algn="l" defTabSz="829366" rtl="0" eaLnBrk="1" latinLnBrk="0" hangingPunct="1">
        <a:spcBef>
          <a:spcPct val="20000"/>
        </a:spcBef>
        <a:buFont typeface="Arial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9366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1pPr>
      <a:lvl2pPr marL="414683" algn="l" defTabSz="829366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2pPr>
      <a:lvl3pPr marL="829366" algn="l" defTabSz="829366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3pPr>
      <a:lvl4pPr marL="1244049" algn="l" defTabSz="829366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4pPr>
      <a:lvl5pPr marL="1658732" algn="l" defTabSz="829366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5pPr>
      <a:lvl6pPr marL="2073416" algn="l" defTabSz="829366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6pPr>
      <a:lvl7pPr marL="2488099" algn="l" defTabSz="829366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7pPr>
      <a:lvl8pPr marL="2902782" algn="l" defTabSz="829366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8pPr>
      <a:lvl9pPr marL="3317465" algn="l" defTabSz="829366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088612" y="51846"/>
            <a:ext cx="5177221" cy="6264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dirty="0"/>
              <a:t>Click to edit Master title style</a:t>
            </a:r>
            <a:endParaRPr lang="en-US" dirty="0"/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922" y="1093075"/>
            <a:ext cx="8229600" cy="4825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dirty="0"/>
              <a:t>Click to 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920" y="6345007"/>
            <a:ext cx="2132640" cy="364358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©Tahmina Ahmed</a:t>
            </a:r>
          </a:p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72156" y="6344167"/>
            <a:ext cx="3781284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131F49"/>
                </a:solidFill>
                <a:latin typeface="Arial" pitchFamily="34" charset="0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ea typeface="ＭＳ Ｐゴシック" pitchFamily="34" charset="-128"/>
              </a:rPr>
              <a:t>World-Leading Research with Real-World Impact!</a:t>
            </a:r>
            <a:endParaRPr lang="en-US" dirty="0">
              <a:ea typeface="ＭＳ Ｐゴシック" pitchFamily="34" charset="-128"/>
            </a:endParaRPr>
          </a:p>
        </p:txBody>
      </p:sp>
      <p:pic>
        <p:nvPicPr>
          <p:cNvPr id="4102" name="Picture 9" descr="UTSAGifBlue.gif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662242" y="276511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292480" y="777083"/>
            <a:ext cx="4769280" cy="1441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23360" y="6344167"/>
            <a:ext cx="1964160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fld id="{7084A2E2-4245-4880-AA04-A3886BD21EE2}" type="slidenum">
              <a:rPr lang="en-GB" smtClean="0"/>
              <a:pPr defTabSz="414683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/>
          </a:p>
        </p:txBody>
      </p:sp>
      <p:pic>
        <p:nvPicPr>
          <p:cNvPr id="11" name="Picture 13" descr="ICS_Medium.png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67588" y="97951"/>
            <a:ext cx="1184428" cy="73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Line 9"/>
          <p:cNvSpPr>
            <a:spLocks noChangeShapeType="1"/>
          </p:cNvSpPr>
          <p:nvPr userDrawn="1"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 anchor="ctr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pic>
        <p:nvPicPr>
          <p:cNvPr id="15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662242" y="276511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89485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903" b="1" kern="1200">
          <a:solidFill>
            <a:srgbClr val="131F49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903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903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903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903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14683" algn="ctr" rtl="0" eaLnBrk="1" fontAlgn="base" hangingPunct="1">
        <a:spcBef>
          <a:spcPct val="0"/>
        </a:spcBef>
        <a:spcAft>
          <a:spcPct val="0"/>
        </a:spcAft>
        <a:defRPr sz="3991">
          <a:solidFill>
            <a:schemeClr val="tx1"/>
          </a:solidFill>
          <a:latin typeface="Calibri" pitchFamily="34" charset="0"/>
        </a:defRPr>
      </a:lvl6pPr>
      <a:lvl7pPr marL="829366" algn="ctr" rtl="0" eaLnBrk="1" fontAlgn="base" hangingPunct="1">
        <a:spcBef>
          <a:spcPct val="0"/>
        </a:spcBef>
        <a:spcAft>
          <a:spcPct val="0"/>
        </a:spcAft>
        <a:defRPr sz="3991">
          <a:solidFill>
            <a:schemeClr val="tx1"/>
          </a:solidFill>
          <a:latin typeface="Calibri" pitchFamily="34" charset="0"/>
        </a:defRPr>
      </a:lvl7pPr>
      <a:lvl8pPr marL="1244049" algn="ctr" rtl="0" eaLnBrk="1" fontAlgn="base" hangingPunct="1">
        <a:spcBef>
          <a:spcPct val="0"/>
        </a:spcBef>
        <a:spcAft>
          <a:spcPct val="0"/>
        </a:spcAft>
        <a:defRPr sz="3991">
          <a:solidFill>
            <a:schemeClr val="tx1"/>
          </a:solidFill>
          <a:latin typeface="Calibri" pitchFamily="34" charset="0"/>
        </a:defRPr>
      </a:lvl8pPr>
      <a:lvl9pPr marL="1658732" algn="ctr" rtl="0" eaLnBrk="1" fontAlgn="base" hangingPunct="1">
        <a:spcBef>
          <a:spcPct val="0"/>
        </a:spcBef>
        <a:spcAft>
          <a:spcPct val="0"/>
        </a:spcAft>
        <a:defRPr sz="3991">
          <a:solidFill>
            <a:schemeClr val="tx1"/>
          </a:solidFill>
          <a:latin typeface="Calibri" pitchFamily="34" charset="0"/>
        </a:defRPr>
      </a:lvl9pPr>
    </p:titleStyle>
    <p:bodyStyle>
      <a:lvl1pPr marL="311013" indent="-311013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Ø"/>
        <a:defRPr sz="2903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73860" indent="-259178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v"/>
        <a:defRPr sz="2540" kern="1200">
          <a:solidFill>
            <a:schemeClr val="tx2"/>
          </a:solidFill>
          <a:latin typeface="+mn-lt"/>
          <a:ea typeface="ＭＳ Ｐゴシック" charset="-128"/>
          <a:cs typeface="+mn-cs"/>
        </a:defRPr>
      </a:lvl2pPr>
      <a:lvl3pPr marL="1036707" indent="-207341" algn="l" rtl="0" eaLnBrk="1" fontAlgn="base" hangingPunct="1">
        <a:spcBef>
          <a:spcPct val="20000"/>
        </a:spcBef>
        <a:spcAft>
          <a:spcPct val="0"/>
        </a:spcAft>
        <a:buFont typeface="Courier New" pitchFamily="49" charset="0"/>
        <a:buChar char="o"/>
        <a:defRPr sz="2177" kern="1200">
          <a:solidFill>
            <a:schemeClr val="accent1"/>
          </a:solidFill>
          <a:latin typeface="+mn-lt"/>
          <a:ea typeface="ＭＳ Ｐゴシック" charset="-128"/>
          <a:cs typeface="+mn-cs"/>
        </a:defRPr>
      </a:lvl3pPr>
      <a:lvl4pPr marL="1451391" indent="-207341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1814" kern="1200">
          <a:solidFill>
            <a:schemeClr val="accent4"/>
          </a:solidFill>
          <a:latin typeface="+mn-lt"/>
          <a:ea typeface="ＭＳ Ｐゴシック" charset="-128"/>
          <a:cs typeface="+mn-cs"/>
        </a:defRPr>
      </a:lvl4pPr>
      <a:lvl5pPr marL="1866074" indent="-207341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814" kern="1200">
          <a:solidFill>
            <a:schemeClr val="accent6">
              <a:lumMod val="75000"/>
            </a:schemeClr>
          </a:solidFill>
          <a:latin typeface="+mn-lt"/>
          <a:ea typeface="ＭＳ Ｐゴシック" charset="-128"/>
          <a:cs typeface="+mn-cs"/>
        </a:defRPr>
      </a:lvl5pPr>
      <a:lvl6pPr marL="2280758" indent="-207341" algn="l" defTabSz="829366" rtl="0" eaLnBrk="1" latinLnBrk="0" hangingPunct="1">
        <a:spcBef>
          <a:spcPct val="20000"/>
        </a:spcBef>
        <a:buFont typeface="Arial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6pPr>
      <a:lvl7pPr marL="2695440" indent="-207341" algn="l" defTabSz="829366" rtl="0" eaLnBrk="1" latinLnBrk="0" hangingPunct="1">
        <a:spcBef>
          <a:spcPct val="20000"/>
        </a:spcBef>
        <a:buFont typeface="Arial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7pPr>
      <a:lvl8pPr marL="3110124" indent="-207341" algn="l" defTabSz="829366" rtl="0" eaLnBrk="1" latinLnBrk="0" hangingPunct="1">
        <a:spcBef>
          <a:spcPct val="20000"/>
        </a:spcBef>
        <a:buFont typeface="Arial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8pPr>
      <a:lvl9pPr marL="3524806" indent="-207341" algn="l" defTabSz="829366" rtl="0" eaLnBrk="1" latinLnBrk="0" hangingPunct="1">
        <a:spcBef>
          <a:spcPct val="20000"/>
        </a:spcBef>
        <a:buFont typeface="Arial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9366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1pPr>
      <a:lvl2pPr marL="414683" algn="l" defTabSz="829366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2pPr>
      <a:lvl3pPr marL="829366" algn="l" defTabSz="829366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3pPr>
      <a:lvl4pPr marL="1244049" algn="l" defTabSz="829366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4pPr>
      <a:lvl5pPr marL="1658732" algn="l" defTabSz="829366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5pPr>
      <a:lvl6pPr marL="2073416" algn="l" defTabSz="829366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6pPr>
      <a:lvl7pPr marL="2488099" algn="l" defTabSz="829366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7pPr>
      <a:lvl8pPr marL="2902782" algn="l" defTabSz="829366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8pPr>
      <a:lvl9pPr marL="3317465" algn="l" defTabSz="829366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15.emf"/><Relationship Id="rId5" Type="http://schemas.openxmlformats.org/officeDocument/2006/relationships/image" Target="../media/image14.emf"/><Relationship Id="rId4" Type="http://schemas.openxmlformats.org/officeDocument/2006/relationships/image" Target="../media/image13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4.xml"/><Relationship Id="rId5" Type="http://schemas.openxmlformats.org/officeDocument/2006/relationships/image" Target="../media/image18.png"/><Relationship Id="rId4" Type="http://schemas.openxmlformats.org/officeDocument/2006/relationships/image" Target="../media/image17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22.emf"/><Relationship Id="rId5" Type="http://schemas.openxmlformats.org/officeDocument/2006/relationships/image" Target="../media/image21.emf"/><Relationship Id="rId4" Type="http://schemas.openxmlformats.org/officeDocument/2006/relationships/image" Target="../media/image20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24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7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1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23169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Object-to-Object Relationship Based Access </a:t>
            </a:r>
            <a:r>
              <a:rPr lang="en-US" sz="3600" dirty="0" smtClean="0"/>
              <a:t>Control</a:t>
            </a:r>
            <a:r>
              <a:rPr lang="en-US" sz="3600" dirty="0"/>
              <a:t>: Model and Multi-Cloud Demonstration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Tahmina Ahmed, Farhan </a:t>
            </a:r>
            <a:r>
              <a:rPr lang="en-US" sz="2400" dirty="0" err="1"/>
              <a:t>Patwa</a:t>
            </a:r>
            <a:r>
              <a:rPr lang="en-US" sz="2400" dirty="0"/>
              <a:t> and Ravi Sandhu</a:t>
            </a:r>
          </a:p>
          <a:p>
            <a:r>
              <a:rPr lang="en-US" sz="1800" b="1" dirty="0"/>
              <a:t>Department of Computer Science</a:t>
            </a:r>
          </a:p>
          <a:p>
            <a:r>
              <a:rPr lang="en-US" sz="1800" b="1" dirty="0"/>
              <a:t>University of Texas at San Antonio</a:t>
            </a:r>
          </a:p>
          <a:p>
            <a:r>
              <a:rPr lang="en-US" sz="2400" dirty="0" smtClean="0"/>
              <a:t>7/29/2016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625418" y="966145"/>
            <a:ext cx="36109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hangingPunct="0"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sz="2400" b="1" dirty="0">
                <a:solidFill>
                  <a:srgbClr val="131F49"/>
                </a:solidFill>
              </a:rPr>
              <a:t>Institute for Cyber Security</a:t>
            </a:r>
          </a:p>
        </p:txBody>
      </p:sp>
      <p:sp>
        <p:nvSpPr>
          <p:cNvPr id="6" name="TextBox 41"/>
          <p:cNvSpPr txBox="1">
            <a:spLocks noChangeArrowheads="1"/>
          </p:cNvSpPr>
          <p:nvPr/>
        </p:nvSpPr>
        <p:spPr bwMode="auto">
          <a:xfrm>
            <a:off x="2109166" y="6129681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>
                <a:latin typeface="Arial" pitchFamily="34" charset="0"/>
                <a:cs typeface="Arial" pitchFamily="34" charset="0"/>
              </a:rPr>
              <a:t>World-Leading Research with Real-World Impact!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09166" y="3324225"/>
            <a:ext cx="53012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by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err="1"/>
              <a:t>OOReBAC</a:t>
            </a:r>
            <a:r>
              <a:rPr lang="en-US" sz="2800" dirty="0"/>
              <a:t>: An Example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Tahmina Ahmed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391" y="1157287"/>
            <a:ext cx="4529598" cy="325248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0012" y="5221489"/>
            <a:ext cx="3904788" cy="75160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6947" y="1293723"/>
            <a:ext cx="3161865" cy="324797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94586" y="5158419"/>
            <a:ext cx="3333295" cy="61171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8620" y="4763721"/>
            <a:ext cx="32742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Configuration: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40712" y="4665393"/>
            <a:ext cx="41000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Sequence of operations and its outcome: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584632" y="909472"/>
            <a:ext cx="2915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739152" y="865220"/>
            <a:ext cx="41000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Sequence of operations and its outcome:</a:t>
            </a:r>
          </a:p>
        </p:txBody>
      </p:sp>
    </p:spTree>
    <p:extLst>
      <p:ext uri="{BB962C8B-B14F-4D97-AF65-F5344CB8AC3E}">
        <p14:creationId xmlns:p14="http://schemas.microsoft.com/office/powerpoint/2010/main" val="12010920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err="1"/>
              <a:t>OOReBAC</a:t>
            </a:r>
            <a:r>
              <a:rPr lang="en-US" sz="2800" dirty="0"/>
              <a:t>: Application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Tahmina Ahmed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734" y="976312"/>
            <a:ext cx="4409763" cy="490537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93224" y="1362399"/>
            <a:ext cx="3524865" cy="306211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51167" y="4756195"/>
            <a:ext cx="2581275" cy="120967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734232" y="4454017"/>
            <a:ext cx="39880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Sequence of Operations and Outcomes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68646" y="993066"/>
            <a:ext cx="39880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An </a:t>
            </a:r>
            <a:r>
              <a:rPr lang="en-US" b="1" dirty="0" err="1"/>
              <a:t>OOReBAC</a:t>
            </a:r>
            <a:r>
              <a:rPr lang="en-US" b="1" dirty="0"/>
              <a:t> Instantiation</a:t>
            </a:r>
          </a:p>
        </p:txBody>
      </p:sp>
    </p:spTree>
    <p:extLst>
      <p:ext uri="{BB962C8B-B14F-4D97-AF65-F5344CB8AC3E}">
        <p14:creationId xmlns:p14="http://schemas.microsoft.com/office/powerpoint/2010/main" val="10343288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Tahmina Ahmed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Implementation: </a:t>
            </a:r>
            <a:r>
              <a:rPr lang="en-US" sz="2800" dirty="0" err="1"/>
              <a:t>Openstack</a:t>
            </a:r>
            <a:r>
              <a:rPr lang="en-US" sz="2800" dirty="0"/>
              <a:t> Object Storage (Swift)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320" y="1000125"/>
            <a:ext cx="4740377" cy="506146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92458" y="1147806"/>
            <a:ext cx="4019561" cy="764349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002593" y="867393"/>
            <a:ext cx="1494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Relationship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04029" y="2312932"/>
            <a:ext cx="4084920" cy="668813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6361473" y="2022673"/>
            <a:ext cx="701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ACL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95707" y="3626766"/>
            <a:ext cx="4019561" cy="489375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6145169" y="3281195"/>
            <a:ext cx="13521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PolicyLevel</a:t>
            </a:r>
            <a:endParaRPr lang="en-US" b="1" dirty="0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1873045" y="1828800"/>
            <a:ext cx="3185652" cy="75216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3362632" y="2022673"/>
            <a:ext cx="2507226" cy="160409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endCxn id="9" idx="1"/>
          </p:cNvCxnSpPr>
          <p:nvPr/>
        </p:nvCxnSpPr>
        <p:spPr>
          <a:xfrm flipV="1">
            <a:off x="2590560" y="1529981"/>
            <a:ext cx="2301898" cy="18083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87021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Tahmina Ahmed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974" y="1592825"/>
            <a:ext cx="5240655" cy="396731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39803" y="2145339"/>
            <a:ext cx="3559954" cy="2626313"/>
          </a:xfrm>
          <a:prstGeom prst="rect">
            <a:avLst/>
          </a:prstGeom>
        </p:spPr>
      </p:pic>
      <p:sp>
        <p:nvSpPr>
          <p:cNvPr id="9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Implementation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35974" y="1297858"/>
            <a:ext cx="51324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Functional Specification: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38801" y="1789464"/>
            <a:ext cx="3269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Algorithm for Authorization</a:t>
            </a:r>
          </a:p>
        </p:txBody>
      </p:sp>
    </p:spTree>
    <p:extLst>
      <p:ext uri="{BB962C8B-B14F-4D97-AF65-F5344CB8AC3E}">
        <p14:creationId xmlns:p14="http://schemas.microsoft.com/office/powerpoint/2010/main" val="28702462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TextBox 41"/>
          <p:cNvSpPr txBox="1">
            <a:spLocks noChangeArrowheads="1"/>
          </p:cNvSpPr>
          <p:nvPr/>
        </p:nvSpPr>
        <p:spPr bwMode="auto">
          <a:xfrm>
            <a:off x="2109166" y="6129681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>
                <a:latin typeface="Arial" pitchFamily="34" charset="0"/>
                <a:cs typeface="Arial" pitchFamily="34" charset="0"/>
              </a:rPr>
              <a:t>World-Leading Research with Real-World Impact!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Conclusion and  Future Work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/>
              <a:t>OOReBAC</a:t>
            </a:r>
            <a:r>
              <a:rPr lang="en-US" dirty="0"/>
              <a:t>  is the first attempt towards using object relationship  independent of user in authorization policy specification and can only do  where single type symmetric relationship is used.</a:t>
            </a:r>
          </a:p>
          <a:p>
            <a:r>
              <a:rPr lang="en-US" dirty="0"/>
              <a:t>Limitations of </a:t>
            </a:r>
            <a:r>
              <a:rPr lang="en-US" dirty="0" err="1"/>
              <a:t>OOReBAC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Version Control system uses asymmetric relationship.</a:t>
            </a:r>
          </a:p>
          <a:p>
            <a:pPr lvl="1"/>
            <a:r>
              <a:rPr lang="en-US" dirty="0"/>
              <a:t>Object oriented Programming needs multiple Type asymmetric relationships.</a:t>
            </a:r>
          </a:p>
          <a:p>
            <a:pPr marL="0" indent="0">
              <a:buNone/>
            </a:pPr>
            <a:r>
              <a:rPr lang="en-US" dirty="0"/>
              <a:t>We need to extend this model to accommodate multiple     type asymmetric relationships to configure version control and object oriented system.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5337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pic>
        <p:nvPicPr>
          <p:cNvPr id="5" name="内容占位符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4737" y="2667794"/>
            <a:ext cx="1914525" cy="2390775"/>
          </a:xfrm>
        </p:spPr>
      </p:pic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TextBox 41"/>
          <p:cNvSpPr txBox="1">
            <a:spLocks noChangeArrowheads="1"/>
          </p:cNvSpPr>
          <p:nvPr/>
        </p:nvSpPr>
        <p:spPr bwMode="auto">
          <a:xfrm>
            <a:off x="2109166" y="6129681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>
                <a:latin typeface="Arial" pitchFamily="34" charset="0"/>
                <a:cs typeface="Arial" pitchFamily="34" charset="0"/>
              </a:rPr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4095975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Introduction </a:t>
            </a:r>
          </a:p>
          <a:p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Background and Motivation</a:t>
            </a:r>
          </a:p>
          <a:p>
            <a:pPr lvl="2"/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Relationship in OSN</a:t>
            </a:r>
          </a:p>
          <a:p>
            <a:pPr lvl="2"/>
            <a:r>
              <a:rPr lang="en-US" dirty="0" err="1">
                <a:latin typeface="Helvetica" panose="020B0604020202020204" pitchFamily="34" charset="0"/>
                <a:cs typeface="Helvetica" panose="020B0604020202020204" pitchFamily="34" charset="0"/>
              </a:rPr>
              <a:t>ReBAC</a:t>
            </a:r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  beyond OSN</a:t>
            </a:r>
          </a:p>
          <a:p>
            <a:pPr lvl="2"/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Existence of Object Relationship independent of user</a:t>
            </a:r>
          </a:p>
          <a:p>
            <a:pPr lvl="2"/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Limitations of Existing </a:t>
            </a:r>
            <a:r>
              <a:rPr lang="en-US" dirty="0" err="1">
                <a:latin typeface="Helvetica" panose="020B0604020202020204" pitchFamily="34" charset="0"/>
                <a:cs typeface="Helvetica" panose="020B0604020202020204" pitchFamily="34" charset="0"/>
              </a:rPr>
              <a:t>ReBAC</a:t>
            </a:r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 Models</a:t>
            </a:r>
          </a:p>
          <a:p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Model Characteristics </a:t>
            </a:r>
          </a:p>
          <a:p>
            <a:r>
              <a:rPr lang="en-US" dirty="0" err="1">
                <a:latin typeface="Helvetica" panose="020B0604020202020204" pitchFamily="34" charset="0"/>
                <a:cs typeface="Helvetica" panose="020B0604020202020204" pitchFamily="34" charset="0"/>
              </a:rPr>
              <a:t>OOReBAC</a:t>
            </a:r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 Model</a:t>
            </a:r>
          </a:p>
          <a:p>
            <a:r>
              <a:rPr lang="en-US" dirty="0" err="1">
                <a:latin typeface="Helvetica" panose="020B0604020202020204" pitchFamily="34" charset="0"/>
                <a:cs typeface="Helvetica" panose="020B0604020202020204" pitchFamily="34" charset="0"/>
              </a:rPr>
              <a:t>OOReBAC</a:t>
            </a:r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: Application</a:t>
            </a:r>
          </a:p>
          <a:p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Implementation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endParaRPr lang="en-US" baseline="-25000" dirty="0">
              <a:solidFill>
                <a:schemeClr val="bg1">
                  <a:lumMod val="5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endParaRPr lang="en-US" baseline="-25000" dirty="0">
              <a:solidFill>
                <a:schemeClr val="bg1">
                  <a:lumMod val="5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extBox 41"/>
          <p:cNvSpPr txBox="1">
            <a:spLocks noChangeArrowheads="1"/>
          </p:cNvSpPr>
          <p:nvPr/>
        </p:nvSpPr>
        <p:spPr bwMode="auto">
          <a:xfrm>
            <a:off x="2109166" y="6129681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>
                <a:latin typeface="Arial" pitchFamily="34" charset="0"/>
                <a:cs typeface="Arial" pitchFamily="34" charset="0"/>
              </a:rPr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487474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Relationships in OSN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</a:t>
            </a:r>
            <a:r>
              <a:rPr lang="en-US" dirty="0" err="1"/>
              <a:t>Tahmina</a:t>
            </a:r>
            <a:r>
              <a:rPr lang="en-US" dirty="0"/>
              <a:t> Ahmed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7734" y="1401090"/>
            <a:ext cx="4511793" cy="306335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4968" y="1517634"/>
            <a:ext cx="4188542" cy="2887814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737419" y="4610480"/>
            <a:ext cx="29791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User to user relationships in a  sample social graph [</a:t>
            </a:r>
            <a:r>
              <a:rPr lang="en-US" sz="1200" dirty="0"/>
              <a:t>UURAC, Cheng et al. 2012</a:t>
            </a:r>
            <a:r>
              <a:rPr lang="en-US" dirty="0"/>
              <a:t>]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078360" y="4615400"/>
            <a:ext cx="297917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User to user, user to resource and resource to resource  relationships in a  sample social graph [</a:t>
            </a:r>
            <a:r>
              <a:rPr lang="en-US" sz="1200" dirty="0"/>
              <a:t>URRAC, Cheng et al. 2012</a:t>
            </a:r>
            <a:r>
              <a:rPr lang="en-US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3598694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err="1"/>
              <a:t>ReBAC</a:t>
            </a:r>
            <a:r>
              <a:rPr lang="en-US" sz="2800" dirty="0"/>
              <a:t> in General Computing System  beyond OSN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Tahmina Ahmed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781664" y="1415842"/>
            <a:ext cx="1147521" cy="8259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user</a:t>
            </a:r>
            <a:r>
              <a:rPr lang="en-US" sz="1400" baseline="-25000" dirty="0"/>
              <a:t>1</a:t>
            </a:r>
          </a:p>
        </p:txBody>
      </p:sp>
      <p:cxnSp>
        <p:nvCxnSpPr>
          <p:cNvPr id="14" name="Straight Arrow Connector 13"/>
          <p:cNvCxnSpPr>
            <a:stCxn id="12" idx="6"/>
            <a:endCxn id="20" idx="2"/>
          </p:cNvCxnSpPr>
          <p:nvPr/>
        </p:nvCxnSpPr>
        <p:spPr>
          <a:xfrm>
            <a:off x="1929185" y="1828797"/>
            <a:ext cx="1541606" cy="1966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470791" y="1435510"/>
            <a:ext cx="1147521" cy="8259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project</a:t>
            </a:r>
            <a:r>
              <a:rPr lang="en-US" sz="1400" baseline="-25000" dirty="0"/>
              <a:t>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97384" y="1479754"/>
            <a:ext cx="15481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Participant-of</a:t>
            </a:r>
          </a:p>
        </p:txBody>
      </p:sp>
      <p:cxnSp>
        <p:nvCxnSpPr>
          <p:cNvPr id="17" name="Curved Connector 16"/>
          <p:cNvCxnSpPr>
            <a:stCxn id="12" idx="5"/>
            <a:endCxn id="20" idx="3"/>
          </p:cNvCxnSpPr>
          <p:nvPr/>
        </p:nvCxnSpPr>
        <p:spPr>
          <a:xfrm rot="16200000" flipH="1">
            <a:off x="2690154" y="1191780"/>
            <a:ext cx="19668" cy="1877708"/>
          </a:xfrm>
          <a:prstGeom prst="curvedConnector3">
            <a:avLst>
              <a:gd name="adj1" fmla="val 1877263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1887553" y="2502316"/>
            <a:ext cx="19175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Supervises</a:t>
            </a:r>
          </a:p>
        </p:txBody>
      </p:sp>
      <p:cxnSp>
        <p:nvCxnSpPr>
          <p:cNvPr id="33" name="Straight Arrow Connector 32"/>
          <p:cNvCxnSpPr/>
          <p:nvPr/>
        </p:nvCxnSpPr>
        <p:spPr>
          <a:xfrm>
            <a:off x="6101169" y="2266340"/>
            <a:ext cx="0" cy="100600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endCxn id="20" idx="6"/>
          </p:cNvCxnSpPr>
          <p:nvPr/>
        </p:nvCxnSpPr>
        <p:spPr>
          <a:xfrm flipH="1">
            <a:off x="4618312" y="1848465"/>
            <a:ext cx="94182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val 47"/>
          <p:cNvSpPr/>
          <p:nvPr/>
        </p:nvSpPr>
        <p:spPr>
          <a:xfrm>
            <a:off x="5584726" y="1455178"/>
            <a:ext cx="1147521" cy="8259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folder</a:t>
            </a:r>
            <a:r>
              <a:rPr lang="en-US" sz="1400" baseline="-25000" dirty="0"/>
              <a:t>1</a:t>
            </a:r>
          </a:p>
        </p:txBody>
      </p:sp>
      <p:sp>
        <p:nvSpPr>
          <p:cNvPr id="49" name="Oval 48"/>
          <p:cNvSpPr/>
          <p:nvPr/>
        </p:nvSpPr>
        <p:spPr>
          <a:xfrm>
            <a:off x="5540479" y="3283981"/>
            <a:ext cx="1147521" cy="8259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folder</a:t>
            </a:r>
            <a:r>
              <a:rPr lang="en-US" sz="1400" baseline="-25000" dirty="0"/>
              <a:t>2</a:t>
            </a:r>
          </a:p>
        </p:txBody>
      </p:sp>
      <p:cxnSp>
        <p:nvCxnSpPr>
          <p:cNvPr id="50" name="Straight Arrow Connector 49"/>
          <p:cNvCxnSpPr/>
          <p:nvPr/>
        </p:nvCxnSpPr>
        <p:spPr>
          <a:xfrm>
            <a:off x="4633060" y="3667437"/>
            <a:ext cx="90456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H="1">
            <a:off x="6673259" y="3696933"/>
            <a:ext cx="94182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/>
          <p:cNvSpPr/>
          <p:nvPr/>
        </p:nvSpPr>
        <p:spPr>
          <a:xfrm>
            <a:off x="7610170" y="3303649"/>
            <a:ext cx="1147521" cy="8259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doc</a:t>
            </a:r>
            <a:r>
              <a:rPr lang="en-US" sz="1400" baseline="-25000" dirty="0"/>
              <a:t>2</a:t>
            </a:r>
          </a:p>
        </p:txBody>
      </p:sp>
      <p:sp>
        <p:nvSpPr>
          <p:cNvPr id="55" name="Oval 54"/>
          <p:cNvSpPr/>
          <p:nvPr/>
        </p:nvSpPr>
        <p:spPr>
          <a:xfrm>
            <a:off x="3465876" y="3303649"/>
            <a:ext cx="1147521" cy="8259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doc</a:t>
            </a:r>
            <a:r>
              <a:rPr lang="en-US" sz="1400" baseline="-25000" dirty="0"/>
              <a:t>1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4542269" y="1410929"/>
            <a:ext cx="15481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Participant-of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5014210" y="2590800"/>
            <a:ext cx="15481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Member-of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591424" y="3819831"/>
            <a:ext cx="15481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Member-of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6656197" y="3849333"/>
            <a:ext cx="15481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Member-of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1445342" y="4483510"/>
            <a:ext cx="67590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 sample Relationship Graph for Organizational Environment </a:t>
            </a:r>
            <a:r>
              <a:rPr lang="en-US" sz="1200" dirty="0"/>
              <a:t>[RPPM, Crampton et al. ,2014 ] </a:t>
            </a:r>
          </a:p>
        </p:txBody>
      </p:sp>
    </p:spTree>
    <p:extLst>
      <p:ext uri="{BB962C8B-B14F-4D97-AF65-F5344CB8AC3E}">
        <p14:creationId xmlns:p14="http://schemas.microsoft.com/office/powerpoint/2010/main" val="1124480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Object Relationships in Existing </a:t>
            </a:r>
            <a:r>
              <a:rPr lang="en-US" sz="2800" dirty="0" err="1"/>
              <a:t>ReBAC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Most of the </a:t>
            </a:r>
            <a:r>
              <a:rPr lang="en-US" dirty="0" err="1"/>
              <a:t>ReBAC</a:t>
            </a:r>
            <a:r>
              <a:rPr lang="en-US" dirty="0"/>
              <a:t> for OSN considers only user to user relationship</a:t>
            </a:r>
          </a:p>
          <a:p>
            <a:r>
              <a:rPr lang="en-US" dirty="0"/>
              <a:t>OSN has very specific types of resources – photos, notes, comments. Which only makes sense along with users. </a:t>
            </a:r>
          </a:p>
          <a:p>
            <a:r>
              <a:rPr lang="en-US" dirty="0"/>
              <a:t>Even though some </a:t>
            </a:r>
            <a:r>
              <a:rPr lang="en-US" dirty="0" err="1"/>
              <a:t>ReBAC</a:t>
            </a:r>
            <a:r>
              <a:rPr lang="en-US" dirty="0"/>
              <a:t> models consider general computing system they still need users/subjects existence in relationship graph.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Tahmina Ahmed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4793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Existence of Object </a:t>
            </a:r>
            <a:r>
              <a:rPr lang="en-US" sz="2800" dirty="0"/>
              <a:t>Relationship Independent of User 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Tahmina Ahmed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  <p:pic>
        <p:nvPicPr>
          <p:cNvPr id="47" name="Picture 4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69979" y="991006"/>
            <a:ext cx="3365974" cy="4215175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6916" y="1507255"/>
            <a:ext cx="3749779" cy="2253583"/>
          </a:xfrm>
          <a:prstGeom prst="rect">
            <a:avLst/>
          </a:prstGeom>
        </p:spPr>
      </p:pic>
      <p:sp>
        <p:nvSpPr>
          <p:cNvPr id="49" name="TextBox 48"/>
          <p:cNvSpPr txBox="1"/>
          <p:nvPr/>
        </p:nvSpPr>
        <p:spPr>
          <a:xfrm>
            <a:off x="176980" y="4159045"/>
            <a:ext cx="48374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Object Relationship in Object –Oriented System (Inheritance, Composition and Association)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866968" y="5206181"/>
            <a:ext cx="39689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History of a </a:t>
            </a:r>
            <a:r>
              <a:rPr lang="en-US" dirty="0" err="1"/>
              <a:t>Git</a:t>
            </a:r>
            <a:r>
              <a:rPr lang="en-US" dirty="0"/>
              <a:t> Project (Version Control System) is a DAG</a:t>
            </a:r>
          </a:p>
        </p:txBody>
      </p:sp>
    </p:spTree>
    <p:extLst>
      <p:ext uri="{BB962C8B-B14F-4D97-AF65-F5344CB8AC3E}">
        <p14:creationId xmlns:p14="http://schemas.microsoft.com/office/powerpoint/2010/main" val="3110237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Limitations of Existing </a:t>
            </a:r>
            <a:r>
              <a:rPr lang="en-US" sz="2800" dirty="0" err="1"/>
              <a:t>ReBAC</a:t>
            </a:r>
            <a:r>
              <a:rPr lang="en-US" sz="2800" dirty="0"/>
              <a:t> Models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Cannot configure relationship between objects independent of user.</a:t>
            </a:r>
          </a:p>
          <a:p>
            <a:r>
              <a:rPr lang="en-US" dirty="0"/>
              <a:t>Cannot express authorization policy solely considering object relationship.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Considering </a:t>
            </a:r>
            <a:r>
              <a:rPr lang="en-US" dirty="0" smtClean="0"/>
              <a:t>these limitations </a:t>
            </a:r>
            <a:r>
              <a:rPr lang="en-US" dirty="0"/>
              <a:t>we are  proposing an object-to-object relationship based access control model.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</a:t>
            </a:r>
            <a:r>
              <a:rPr lang="en-US" dirty="0" err="1"/>
              <a:t>Tahmina</a:t>
            </a:r>
            <a:r>
              <a:rPr lang="en-US" dirty="0"/>
              <a:t> Ahmed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899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How the model would look like?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Tahmina Ahmed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6194322" y="3141413"/>
            <a:ext cx="219750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policyLevel</a:t>
            </a:r>
            <a:r>
              <a:rPr lang="en-US" dirty="0"/>
              <a:t>(a</a:t>
            </a:r>
            <a:r>
              <a:rPr lang="en-US" baseline="-25000" dirty="0"/>
              <a:t>1 </a:t>
            </a:r>
            <a:r>
              <a:rPr lang="en-US" dirty="0"/>
              <a:t>,o</a:t>
            </a:r>
            <a:r>
              <a:rPr lang="en-US" baseline="-25000" dirty="0"/>
              <a:t>1</a:t>
            </a:r>
            <a:r>
              <a:rPr lang="en-US" dirty="0"/>
              <a:t>) =2 </a:t>
            </a:r>
          </a:p>
          <a:p>
            <a:r>
              <a:rPr lang="en-US" dirty="0" err="1"/>
              <a:t>policyLevel</a:t>
            </a:r>
            <a:r>
              <a:rPr lang="en-US" dirty="0"/>
              <a:t>(a</a:t>
            </a:r>
            <a:r>
              <a:rPr lang="en-US" baseline="-25000" dirty="0"/>
              <a:t>2 </a:t>
            </a:r>
            <a:r>
              <a:rPr lang="en-US" dirty="0"/>
              <a:t>,o</a:t>
            </a:r>
            <a:r>
              <a:rPr lang="en-US" baseline="-25000" dirty="0"/>
              <a:t>1</a:t>
            </a:r>
            <a:r>
              <a:rPr lang="en-US" dirty="0"/>
              <a:t>) =0</a:t>
            </a:r>
          </a:p>
          <a:p>
            <a:r>
              <a:rPr lang="en-US" dirty="0" err="1"/>
              <a:t>policyLevel</a:t>
            </a:r>
            <a:r>
              <a:rPr lang="en-US" dirty="0"/>
              <a:t>(a</a:t>
            </a:r>
            <a:r>
              <a:rPr lang="en-US" baseline="-25000" dirty="0"/>
              <a:t>1</a:t>
            </a:r>
            <a:r>
              <a:rPr lang="en-US" dirty="0"/>
              <a:t>,o</a:t>
            </a:r>
            <a:r>
              <a:rPr lang="en-US" baseline="-25000" dirty="0"/>
              <a:t>2</a:t>
            </a:r>
            <a:r>
              <a:rPr lang="en-US" dirty="0"/>
              <a:t>) =1</a:t>
            </a:r>
          </a:p>
          <a:p>
            <a:r>
              <a:rPr lang="en-US" dirty="0" err="1"/>
              <a:t>policyLevel</a:t>
            </a:r>
            <a:r>
              <a:rPr lang="en-US" dirty="0"/>
              <a:t>(a</a:t>
            </a:r>
            <a:r>
              <a:rPr lang="en-US" baseline="-25000" dirty="0"/>
              <a:t>2 </a:t>
            </a:r>
            <a:r>
              <a:rPr lang="en-US" dirty="0"/>
              <a:t>,o</a:t>
            </a:r>
            <a:r>
              <a:rPr lang="en-US" baseline="-25000" dirty="0"/>
              <a:t>2</a:t>
            </a:r>
            <a:r>
              <a:rPr lang="en-US" dirty="0"/>
              <a:t>) =0</a:t>
            </a:r>
          </a:p>
          <a:p>
            <a:r>
              <a:rPr lang="en-US" dirty="0" err="1"/>
              <a:t>policyLevel</a:t>
            </a:r>
            <a:r>
              <a:rPr lang="en-US" dirty="0"/>
              <a:t>(a</a:t>
            </a:r>
            <a:r>
              <a:rPr lang="en-US" baseline="-25000" dirty="0"/>
              <a:t>1 </a:t>
            </a:r>
            <a:r>
              <a:rPr lang="en-US" dirty="0"/>
              <a:t>,o</a:t>
            </a:r>
            <a:r>
              <a:rPr lang="en-US" baseline="-25000" dirty="0"/>
              <a:t>3</a:t>
            </a:r>
            <a:r>
              <a:rPr lang="en-US" dirty="0"/>
              <a:t>) =3</a:t>
            </a:r>
          </a:p>
          <a:p>
            <a:r>
              <a:rPr lang="en-US" dirty="0" err="1"/>
              <a:t>policyLevel</a:t>
            </a:r>
            <a:r>
              <a:rPr lang="en-US" dirty="0"/>
              <a:t>(a</a:t>
            </a:r>
            <a:r>
              <a:rPr lang="en-US" baseline="-25000" dirty="0"/>
              <a:t>2 </a:t>
            </a:r>
            <a:r>
              <a:rPr lang="en-US" dirty="0"/>
              <a:t>,o</a:t>
            </a:r>
            <a:r>
              <a:rPr lang="en-US" baseline="-25000" dirty="0"/>
              <a:t>3</a:t>
            </a:r>
            <a:r>
              <a:rPr lang="en-US" dirty="0"/>
              <a:t>) =2</a:t>
            </a:r>
          </a:p>
          <a:p>
            <a:r>
              <a:rPr lang="en-US" dirty="0" err="1"/>
              <a:t>policyLevel</a:t>
            </a:r>
            <a:r>
              <a:rPr lang="en-US" dirty="0"/>
              <a:t>(a</a:t>
            </a:r>
            <a:r>
              <a:rPr lang="en-US" baseline="-25000" dirty="0"/>
              <a:t>1 </a:t>
            </a:r>
            <a:r>
              <a:rPr lang="en-US" dirty="0"/>
              <a:t>,o</a:t>
            </a:r>
            <a:r>
              <a:rPr lang="en-US" baseline="-25000" dirty="0"/>
              <a:t>4</a:t>
            </a:r>
            <a:r>
              <a:rPr lang="en-US" dirty="0"/>
              <a:t>) =2</a:t>
            </a:r>
          </a:p>
          <a:p>
            <a:r>
              <a:rPr lang="en-US" dirty="0" err="1"/>
              <a:t>policyLevel</a:t>
            </a:r>
            <a:r>
              <a:rPr lang="en-US" dirty="0"/>
              <a:t>(a</a:t>
            </a:r>
            <a:r>
              <a:rPr lang="en-US" baseline="-25000" dirty="0"/>
              <a:t>2 </a:t>
            </a:r>
            <a:r>
              <a:rPr lang="en-US" dirty="0"/>
              <a:t>,o</a:t>
            </a:r>
            <a:r>
              <a:rPr lang="en-US" baseline="-25000" dirty="0"/>
              <a:t>4</a:t>
            </a:r>
            <a:r>
              <a:rPr lang="en-US" dirty="0"/>
              <a:t>) =0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24465" y="926411"/>
            <a:ext cx="34013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An Object to Object Relationship Based Access Control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574890" y="1297858"/>
            <a:ext cx="31126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Policy Level Example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02889" y="4483510"/>
            <a:ext cx="156332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ACL(o</a:t>
            </a:r>
            <a:r>
              <a:rPr lang="en-US" baseline="-25000" dirty="0"/>
              <a:t>1</a:t>
            </a:r>
            <a:r>
              <a:rPr lang="en-US" dirty="0"/>
              <a:t>) = {u</a:t>
            </a:r>
            <a:r>
              <a:rPr lang="en-US" baseline="-25000" dirty="0"/>
              <a:t>1</a:t>
            </a:r>
            <a:r>
              <a:rPr lang="en-US" dirty="0"/>
              <a:t>}</a:t>
            </a:r>
          </a:p>
          <a:p>
            <a:r>
              <a:rPr lang="en-US" dirty="0"/>
              <a:t>ACL(o</a:t>
            </a:r>
            <a:r>
              <a:rPr lang="en-US" baseline="-25000" dirty="0"/>
              <a:t>2</a:t>
            </a:r>
            <a:r>
              <a:rPr lang="en-US" dirty="0"/>
              <a:t>) = {}</a:t>
            </a:r>
          </a:p>
          <a:p>
            <a:r>
              <a:rPr lang="en-US" dirty="0"/>
              <a:t>ACL(o</a:t>
            </a:r>
            <a:r>
              <a:rPr lang="en-US" baseline="-25000" dirty="0"/>
              <a:t>3</a:t>
            </a:r>
            <a:r>
              <a:rPr lang="en-US" dirty="0"/>
              <a:t>) = {u</a:t>
            </a:r>
            <a:r>
              <a:rPr lang="en-US" baseline="-25000" dirty="0"/>
              <a:t>2</a:t>
            </a:r>
            <a:r>
              <a:rPr lang="en-US" dirty="0"/>
              <a:t>}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7974" y="1743077"/>
            <a:ext cx="3849329" cy="1398336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9613" y="1657350"/>
            <a:ext cx="3761448" cy="2826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5939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err="1"/>
              <a:t>OOReBAC</a:t>
            </a:r>
            <a:r>
              <a:rPr lang="en-US" sz="2800" dirty="0"/>
              <a:t>: Model Components and Definition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Tahmina Ahmed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  <p:pic>
        <p:nvPicPr>
          <p:cNvPr id="25" name="Content Placeholder 24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42722" y="1164408"/>
            <a:ext cx="3667125" cy="41243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51513" y="943896"/>
            <a:ext cx="4853273" cy="5058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1201594"/>
      </p:ext>
    </p:extLst>
  </p:cSld>
  <p:clrMapOvr>
    <a:masterClrMapping/>
  </p:clrMapOvr>
</p:sld>
</file>

<file path=ppt/theme/theme1.xml><?xml version="1.0" encoding="utf-8"?>
<a:theme xmlns:a="http://schemas.openxmlformats.org/drawingml/2006/main" name="ICS_ppt_template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ic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ic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91314</TotalTime>
  <Words>637</Words>
  <Application>Microsoft Office PowerPoint</Application>
  <PresentationFormat>On-screen Show (4:3)</PresentationFormat>
  <Paragraphs>140</Paragraphs>
  <Slides>15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ＭＳ Ｐゴシック</vt:lpstr>
      <vt:lpstr>Arial</vt:lpstr>
      <vt:lpstr>Calibri</vt:lpstr>
      <vt:lpstr>Courier New</vt:lpstr>
      <vt:lpstr>Helvetica</vt:lpstr>
      <vt:lpstr>Wingdings</vt:lpstr>
      <vt:lpstr>ICS_ppt_template3</vt:lpstr>
      <vt:lpstr>ics</vt:lpstr>
      <vt:lpstr>1_ics</vt:lpstr>
      <vt:lpstr>Object-to-Object Relationship Based Access Control: Model and Multi-Cloud Demonstration</vt:lpstr>
      <vt:lpstr>Outline</vt:lpstr>
      <vt:lpstr>Relationships in OSN</vt:lpstr>
      <vt:lpstr>ReBAC in General Computing System  beyond OSN</vt:lpstr>
      <vt:lpstr>Object Relationships in Existing ReBAC</vt:lpstr>
      <vt:lpstr>Existence of Object Relationship Independent of User  </vt:lpstr>
      <vt:lpstr>Limitations of Existing ReBAC Models</vt:lpstr>
      <vt:lpstr>How the model would look like? </vt:lpstr>
      <vt:lpstr>OOReBAC: Model Components and Definition</vt:lpstr>
      <vt:lpstr>OOReBAC: An Example</vt:lpstr>
      <vt:lpstr>OOReBAC: Application</vt:lpstr>
      <vt:lpstr>Implementation: Openstack Object Storage (Swift)</vt:lpstr>
      <vt:lpstr>Implementation</vt:lpstr>
      <vt:lpstr>Conclusion and  Future Work</vt:lpstr>
      <vt:lpstr>Questions?</vt:lpstr>
    </vt:vector>
  </TitlesOfParts>
  <Company>UTSA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Access Control for Online Social Networks using Relationship Type Patterns</dc:title>
  <dc:creator>Tahmina</dc:creator>
  <cp:lastModifiedBy>Ravi Sandhu</cp:lastModifiedBy>
  <cp:revision>629</cp:revision>
  <cp:lastPrinted>2011-08-11T18:46:40Z</cp:lastPrinted>
  <dcterms:created xsi:type="dcterms:W3CDTF">2012-07-03T17:16:56Z</dcterms:created>
  <dcterms:modified xsi:type="dcterms:W3CDTF">2016-07-22T21:40:50Z</dcterms:modified>
</cp:coreProperties>
</file>