
<file path=[Content_Types].xml><?xml version="1.0" encoding="utf-8"?>
<Types xmlns="http://schemas.openxmlformats.org/package/2006/content-types">
  <Default Extension="fntdata" ContentType="application/x-fontdata"/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3" r:id="rId1"/>
  </p:sldMasterIdLst>
  <p:notesMasterIdLst>
    <p:notesMasterId r:id="rId16"/>
  </p:notesMasterIdLst>
  <p:handoutMasterIdLst>
    <p:handoutMasterId r:id="rId17"/>
  </p:handoutMasterIdLst>
  <p:sldIdLst>
    <p:sldId id="343" r:id="rId2"/>
    <p:sldId id="344" r:id="rId3"/>
    <p:sldId id="358" r:id="rId4"/>
    <p:sldId id="361" r:id="rId5"/>
    <p:sldId id="360" r:id="rId6"/>
    <p:sldId id="362" r:id="rId7"/>
    <p:sldId id="350" r:id="rId8"/>
    <p:sldId id="351" r:id="rId9"/>
    <p:sldId id="364" r:id="rId10"/>
    <p:sldId id="355" r:id="rId11"/>
    <p:sldId id="352" r:id="rId12"/>
    <p:sldId id="356" r:id="rId13"/>
    <p:sldId id="357" r:id="rId14"/>
    <p:sldId id="365" r:id="rId15"/>
  </p:sldIdLst>
  <p:sldSz cx="9144000" cy="6858000" type="letter"/>
  <p:notesSz cx="6950075" cy="9236075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uvra Chakraborty" initials="SC" lastIdx="1" clrIdx="0">
    <p:extLst>
      <p:ext uri="{19B8F6BF-5375-455C-9EA6-DF929625EA0E}">
        <p15:presenceInfo xmlns:p15="http://schemas.microsoft.com/office/powerpoint/2012/main" userId="Shuvra Chakrabort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00F2"/>
    <a:srgbClr val="EC1CB1"/>
    <a:srgbClr val="FF8B02"/>
    <a:srgbClr val="F15A22"/>
    <a:srgbClr val="FFDEAE"/>
    <a:srgbClr val="FFAFD7"/>
    <a:srgbClr val="FF9002"/>
    <a:srgbClr val="FF95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7407" autoAdjust="0"/>
    <p:restoredTop sz="95865"/>
  </p:normalViewPr>
  <p:slideViewPr>
    <p:cSldViewPr snapToGrid="0" snapToObjects="1">
      <p:cViewPr varScale="1">
        <p:scale>
          <a:sx n="93" d="100"/>
          <a:sy n="93" d="100"/>
        </p:scale>
        <p:origin x="1541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93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7-23T16:37:21.854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119E405A-2F73-244F-8FE1-027F8A2BDFFE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A66106D5-64BA-C849-A80D-7D2FDDB93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5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325433DC-0F38-3E4B-A547-C4FDF825D5D8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4113"/>
            <a:ext cx="41529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851ABA11-A19C-3E46-B99A-9DEC51A1F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6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10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3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0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65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69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64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46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91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3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0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11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24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16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17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01623CE-8F8D-6340-91D5-345C56649157}"/>
              </a:ext>
            </a:extLst>
          </p:cNvPr>
          <p:cNvSpPr txBox="1">
            <a:spLocks/>
          </p:cNvSpPr>
          <p:nvPr userDrawn="1"/>
        </p:nvSpPr>
        <p:spPr>
          <a:xfrm>
            <a:off x="395235" y="6237201"/>
            <a:ext cx="1714919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857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7886700" cy="51218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A186E9B-41EA-44D6-821B-C5C622536A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World Leading Research with Real World Impact!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43550" y="6231148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19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94788"/>
            <a:ext cx="6858000" cy="1929283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24071"/>
            <a:ext cx="6858000" cy="233373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7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86E9B-41EA-44D6-821B-C5C622536A1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37203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World Leading Research with Real World Impact!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3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9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87270"/>
            <a:ext cx="7886700" cy="2085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376246"/>
            <a:ext cx="7886700" cy="2800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46" y="6235089"/>
            <a:ext cx="1269547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65" y="246124"/>
            <a:ext cx="1887192" cy="7591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12" y="179355"/>
            <a:ext cx="1471275" cy="796072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1850065" y="980743"/>
            <a:ext cx="5029200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79024" y="6206025"/>
            <a:ext cx="8413185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4567F637-2899-924B-B8A8-994B79CF59B9}"/>
              </a:ext>
            </a:extLst>
          </p:cNvPr>
          <p:cNvSpPr txBox="1">
            <a:spLocks/>
          </p:cNvSpPr>
          <p:nvPr userDrawn="1"/>
        </p:nvSpPr>
        <p:spPr>
          <a:xfrm>
            <a:off x="395235" y="6237201"/>
            <a:ext cx="1714919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C4ED49CF-2644-0144-B361-D78CDBCF24E3}"/>
              </a:ext>
            </a:extLst>
          </p:cNvPr>
          <p:cNvSpPr txBox="1">
            <a:spLocks/>
          </p:cNvSpPr>
          <p:nvPr userDrawn="1"/>
        </p:nvSpPr>
        <p:spPr>
          <a:xfrm>
            <a:off x="2362196" y="6297350"/>
            <a:ext cx="4419601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E2913B5B-64C7-1049-9516-33EAB6158BB6}"/>
              </a:ext>
            </a:extLst>
          </p:cNvPr>
          <p:cNvSpPr txBox="1">
            <a:spLocks/>
          </p:cNvSpPr>
          <p:nvPr userDrawn="1"/>
        </p:nvSpPr>
        <p:spPr>
          <a:xfrm>
            <a:off x="3714536" y="6555013"/>
            <a:ext cx="1714919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Page:  </a:t>
            </a:r>
            <a:fld id="{CAB5F52E-1A2D-AF47-834F-5A302267C843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94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6" r:id="rId3"/>
    <p:sldLayoutId id="2147483687" r:id="rId4"/>
  </p:sldLayoutIdLs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mix3d.com/details/G009SXQ936KT" TargetMode="External"/><Relationship Id="rId13" Type="http://schemas.openxmlformats.org/officeDocument/2006/relationships/image" Target="../media/image6.png"/><Relationship Id="rId18" Type="http://schemas.openxmlformats.org/officeDocument/2006/relationships/image" Target="../media/image7.png"/><Relationship Id="rId3" Type="http://schemas.microsoft.com/office/2017/06/relationships/model3d" Target="../media/model3d1.glb"/><Relationship Id="rId7" Type="http://schemas.microsoft.com/office/2017/06/relationships/model3d" Target="../media/model3d2.glb"/><Relationship Id="rId12" Type="http://schemas.openxmlformats.org/officeDocument/2006/relationships/hyperlink" Target="https://www.remix3d.com/details/G009SWR5LNP1" TargetMode="External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www.remix3d.com/details/G009SVDSMCHK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microsoft.com/office/2017/06/relationships/model3d" Target="../media/model3d3.glb"/><Relationship Id="rId5" Type="http://schemas.openxmlformats.org/officeDocument/2006/relationships/image" Target="../media/image4.png"/><Relationship Id="rId15" Type="http://schemas.microsoft.com/office/2017/06/relationships/model3d" Target="../media/model3d4.glb"/><Relationship Id="rId10" Type="http://schemas.openxmlformats.org/officeDocument/2006/relationships/image" Target="../media/image5.png"/><Relationship Id="rId4" Type="http://schemas.openxmlformats.org/officeDocument/2006/relationships/hyperlink" Target="https://www.remix3d.com/details/G009SXQ936FK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6800DEB-61BE-4F4C-AE04-2B1AB5E5A170}"/>
              </a:ext>
            </a:extLst>
          </p:cNvPr>
          <p:cNvSpPr txBox="1">
            <a:spLocks/>
          </p:cNvSpPr>
          <p:nvPr/>
        </p:nvSpPr>
        <p:spPr bwMode="auto">
          <a:xfrm>
            <a:off x="209510" y="1304404"/>
            <a:ext cx="8752466" cy="147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28" b="1" kern="1200">
                <a:solidFill>
                  <a:srgbClr val="131F4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903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903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903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903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14683" algn="ctr" rtl="0" eaLnBrk="1" fontAlgn="base" hangingPunct="1">
              <a:spcBef>
                <a:spcPct val="0"/>
              </a:spcBef>
              <a:spcAft>
                <a:spcPct val="0"/>
              </a:spcAft>
              <a:defRPr sz="3991">
                <a:solidFill>
                  <a:schemeClr val="tx1"/>
                </a:solidFill>
                <a:latin typeface="Calibri" pitchFamily="34" charset="0"/>
              </a:defRPr>
            </a:lvl6pPr>
            <a:lvl7pPr marL="829366" algn="ctr" rtl="0" eaLnBrk="1" fontAlgn="base" hangingPunct="1">
              <a:spcBef>
                <a:spcPct val="0"/>
              </a:spcBef>
              <a:spcAft>
                <a:spcPct val="0"/>
              </a:spcAft>
              <a:defRPr sz="3991">
                <a:solidFill>
                  <a:schemeClr val="tx1"/>
                </a:solidFill>
                <a:latin typeface="Calibri" pitchFamily="34" charset="0"/>
              </a:defRPr>
            </a:lvl7pPr>
            <a:lvl8pPr marL="1244049" algn="ctr" rtl="0" eaLnBrk="1" fontAlgn="base" hangingPunct="1">
              <a:spcBef>
                <a:spcPct val="0"/>
              </a:spcBef>
              <a:spcAft>
                <a:spcPct val="0"/>
              </a:spcAft>
              <a:defRPr sz="3991">
                <a:solidFill>
                  <a:schemeClr val="tx1"/>
                </a:solidFill>
                <a:latin typeface="Calibri" pitchFamily="34" charset="0"/>
              </a:defRPr>
            </a:lvl8pPr>
            <a:lvl9pPr marL="1658732" algn="ctr" rtl="0" eaLnBrk="1" fontAlgn="base" hangingPunct="1">
              <a:spcBef>
                <a:spcPct val="0"/>
              </a:spcBef>
              <a:spcAft>
                <a:spcPct val="0"/>
              </a:spcAft>
              <a:defRPr sz="399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400" b="0" dirty="0">
                <a:latin typeface="+mn-lt"/>
              </a:rPr>
              <a:t>On the Feasibility of Attribute-Based Access Control Policy Mining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+mn-lt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E706C55-4AF3-4246-9395-55450350545E}"/>
              </a:ext>
            </a:extLst>
          </p:cNvPr>
          <p:cNvSpPr txBox="1">
            <a:spLocks/>
          </p:cNvSpPr>
          <p:nvPr/>
        </p:nvSpPr>
        <p:spPr>
          <a:xfrm>
            <a:off x="209510" y="2801107"/>
            <a:ext cx="8752466" cy="3184462"/>
          </a:xfrm>
          <a:prstGeom prst="rect">
            <a:avLst/>
          </a:prstGeom>
        </p:spPr>
        <p:txBody>
          <a:bodyPr/>
          <a:lstStyle>
            <a:lvl1pPr marL="431800" indent="-3238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600" indent="-287338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400" indent="-2159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200" indent="-2159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9000" indent="-2159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62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4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6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8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u="sng" kern="0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kern="0" dirty="0">
                <a:solidFill>
                  <a:srgbClr val="1F497D"/>
                </a:solidFill>
                <a:latin typeface="Calibri" panose="020F0502020204030204" pitchFamily="34" charset="0"/>
              </a:rPr>
              <a:t>Shuvra Chakraborty</a:t>
            </a:r>
            <a:r>
              <a:rPr lang="en-US" sz="2400" kern="0" baseline="30000" dirty="0">
                <a:solidFill>
                  <a:srgbClr val="1F497D"/>
                </a:solidFill>
                <a:latin typeface="Calibri" panose="020F0502020204030204" pitchFamily="34" charset="0"/>
              </a:rPr>
              <a:t>1</a:t>
            </a:r>
            <a:r>
              <a:rPr lang="en-US" sz="2400" kern="0" dirty="0">
                <a:solidFill>
                  <a:srgbClr val="1F497D"/>
                </a:solidFill>
                <a:latin typeface="Calibri" panose="020F0502020204030204" pitchFamily="34" charset="0"/>
              </a:rPr>
              <a:t>, Ravi Sandhu</a:t>
            </a:r>
            <a:r>
              <a:rPr lang="en-US" sz="2400" kern="0" baseline="30000" dirty="0">
                <a:solidFill>
                  <a:srgbClr val="1F497D"/>
                </a:solidFill>
                <a:latin typeface="Calibri" panose="020F0502020204030204" pitchFamily="34" charset="0"/>
              </a:rPr>
              <a:t>1</a:t>
            </a:r>
            <a:r>
              <a:rPr lang="en-US" sz="2400" kern="0" dirty="0">
                <a:solidFill>
                  <a:srgbClr val="1F497D"/>
                </a:solidFill>
                <a:latin typeface="Calibri" panose="020F0502020204030204" pitchFamily="34" charset="0"/>
              </a:rPr>
              <a:t> and Ram Krishnan</a:t>
            </a:r>
            <a:r>
              <a:rPr lang="en-US" sz="2400" kern="0" baseline="30000" dirty="0">
                <a:solidFill>
                  <a:srgbClr val="1F497D"/>
                </a:solidFill>
                <a:latin typeface="Calibri" panose="020F0502020204030204" pitchFamily="34" charset="0"/>
              </a:rPr>
              <a:t>2</a:t>
            </a: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b="1" kern="0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b="1" kern="0" baseline="30000" dirty="0">
                <a:solidFill>
                  <a:srgbClr val="1F497D"/>
                </a:solidFill>
                <a:latin typeface="Calibri" panose="020F0502020204030204" pitchFamily="34" charset="0"/>
              </a:rPr>
              <a:t>1</a:t>
            </a:r>
            <a:r>
              <a:rPr lang="en-US" sz="2000" b="1" kern="0" dirty="0">
                <a:solidFill>
                  <a:srgbClr val="1F497D"/>
                </a:solidFill>
                <a:latin typeface="Calibri" panose="020F0502020204030204" pitchFamily="34" charset="0"/>
              </a:rPr>
              <a:t>Dept. of Computer Science, </a:t>
            </a:r>
            <a:r>
              <a:rPr lang="en-US" sz="2000" b="1" kern="0" baseline="30000" dirty="0">
                <a:solidFill>
                  <a:srgbClr val="1F497D"/>
                </a:solidFill>
                <a:latin typeface="Calibri" panose="020F0502020204030204" pitchFamily="34" charset="0"/>
              </a:rPr>
              <a:t>2</a:t>
            </a:r>
            <a:r>
              <a:rPr lang="en-US" sz="2000" b="1" kern="0" dirty="0">
                <a:solidFill>
                  <a:srgbClr val="1F497D"/>
                </a:solidFill>
                <a:latin typeface="Calibri" panose="020F0502020204030204" pitchFamily="34" charset="0"/>
              </a:rPr>
              <a:t>Dept. of Electrical and Computer Engineering </a:t>
            </a: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b="1" kern="0" baseline="30000" dirty="0">
                <a:solidFill>
                  <a:srgbClr val="1F497D"/>
                </a:solidFill>
                <a:latin typeface="Calibri" panose="020F0502020204030204" pitchFamily="34" charset="0"/>
              </a:rPr>
              <a:t>1,2</a:t>
            </a:r>
            <a:r>
              <a:rPr lang="en-US" sz="2000" b="1" kern="0" dirty="0">
                <a:solidFill>
                  <a:srgbClr val="1F497D"/>
                </a:solidFill>
                <a:latin typeface="Calibri" panose="020F0502020204030204" pitchFamily="34" charset="0"/>
              </a:rPr>
              <a:t>Institute for Cyber Security </a:t>
            </a: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b="1" kern="0" dirty="0">
                <a:solidFill>
                  <a:srgbClr val="1F497D"/>
                </a:solidFill>
                <a:latin typeface="Calibri" panose="020F0502020204030204" pitchFamily="34" charset="0"/>
              </a:rPr>
              <a:t>University of Texas at San Antonio, TX 78249</a:t>
            </a: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b="1" kern="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107950" indent="0" algn="ctr">
              <a:buNone/>
            </a:pPr>
            <a:r>
              <a:rPr lang="en-US" sz="1800" b="1" kern="0" dirty="0">
                <a:solidFill>
                  <a:schemeClr val="accent2"/>
                </a:solidFill>
                <a:latin typeface="Calibri" panose="020F0502020204030204" pitchFamily="34" charset="0"/>
              </a:rPr>
              <a:t>20</a:t>
            </a:r>
            <a:r>
              <a:rPr lang="en-US" sz="1800" b="1" kern="0" baseline="30000" dirty="0">
                <a:solidFill>
                  <a:schemeClr val="accent2"/>
                </a:solidFill>
                <a:latin typeface="Calibri" panose="020F0502020204030204" pitchFamily="34" charset="0"/>
              </a:rPr>
              <a:t>th</a:t>
            </a:r>
            <a:r>
              <a:rPr lang="en-US" sz="1800" b="1" kern="0" dirty="0">
                <a:solidFill>
                  <a:schemeClr val="accent2"/>
                </a:solidFill>
                <a:latin typeface="Calibri" panose="020F0502020204030204" pitchFamily="34" charset="0"/>
              </a:rPr>
              <a:t> IEEE International Conference on Information Reuse and Integration for Data Science (IRI ‘19)</a:t>
            </a:r>
          </a:p>
          <a:p>
            <a:pPr marL="107950" indent="0" algn="ctr">
              <a:buNone/>
            </a:pPr>
            <a:r>
              <a:rPr lang="en-US" sz="1800" b="1" kern="0" dirty="0">
                <a:solidFill>
                  <a:schemeClr val="accent2"/>
                </a:solidFill>
                <a:latin typeface="Calibri" panose="020F0502020204030204" pitchFamily="34" charset="0"/>
              </a:rPr>
              <a:t>	Los Angeles, California, USA, July 30-August 1, 2019</a:t>
            </a: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b="1" kern="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kern="0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kern="0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054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9FEA7D2-DC45-4681-9DC4-C6B62B6C811D}"/>
              </a:ext>
            </a:extLst>
          </p:cNvPr>
          <p:cNvGraphicFramePr>
            <a:graphicFrameLocks noGrp="1"/>
          </p:cNvGraphicFramePr>
          <p:nvPr/>
        </p:nvGraphicFramePr>
        <p:xfrm>
          <a:off x="1190849" y="1896821"/>
          <a:ext cx="1812534" cy="16644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2534">
                  <a:extLst>
                    <a:ext uri="{9D8B030D-6E8A-4147-A177-3AD203B41FA5}">
                      <a16:colId xmlns:a16="http://schemas.microsoft.com/office/drawing/2014/main" val="2720759657"/>
                    </a:ext>
                  </a:extLst>
                </a:gridCol>
              </a:tblGrid>
              <a:tr h="5548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John, Obj1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049146225"/>
                  </a:ext>
                </a:extLst>
              </a:tr>
              <a:tr h="5548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rgbClr val="FF0000"/>
                          </a:solidFill>
                        </a:rPr>
                        <a:t>Ray, Obj1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22769782"/>
                  </a:ext>
                </a:extLst>
              </a:tr>
              <a:tr h="5548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rgbClr val="FF0000"/>
                          </a:solidFill>
                        </a:rPr>
                        <a:t>Tom, Obj1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4513879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A220851-8295-4BB1-ACE7-359B7CBD5D49}"/>
              </a:ext>
            </a:extLst>
          </p:cNvPr>
          <p:cNvGraphicFramePr>
            <a:graphicFrameLocks noGrp="1"/>
          </p:cNvGraphicFramePr>
          <p:nvPr/>
        </p:nvGraphicFramePr>
        <p:xfrm>
          <a:off x="6220058" y="2427469"/>
          <a:ext cx="2235341" cy="7752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5341">
                  <a:extLst>
                    <a:ext uri="{9D8B030D-6E8A-4147-A177-3AD203B41FA5}">
                      <a16:colId xmlns:a16="http://schemas.microsoft.com/office/drawing/2014/main" val="2720759657"/>
                    </a:ext>
                  </a:extLst>
                </a:gridCol>
              </a:tblGrid>
              <a:tr h="77521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Lina, Obj2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049146225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7A41F161-C4F8-4256-B175-AA4720F2432C}"/>
              </a:ext>
            </a:extLst>
          </p:cNvPr>
          <p:cNvSpPr txBox="1">
            <a:spLocks/>
          </p:cNvSpPr>
          <p:nvPr/>
        </p:nvSpPr>
        <p:spPr>
          <a:xfrm>
            <a:off x="1818728" y="311384"/>
            <a:ext cx="5081802" cy="4622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000" dirty="0"/>
              <a:t>Example 0: Rule Generation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72C4BF-094E-44E4-9B1B-64749336E018}"/>
              </a:ext>
            </a:extLst>
          </p:cNvPr>
          <p:cNvSpPr txBox="1"/>
          <p:nvPr/>
        </p:nvSpPr>
        <p:spPr>
          <a:xfrm>
            <a:off x="207896" y="1216611"/>
            <a:ext cx="13600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Conflict</a:t>
            </a:r>
          </a:p>
        </p:txBody>
      </p:sp>
      <p:sp>
        <p:nvSpPr>
          <p:cNvPr id="4" name="Arrow: Curved Down 3">
            <a:extLst>
              <a:ext uri="{FF2B5EF4-FFF2-40B4-BE49-F238E27FC236}">
                <a16:creationId xmlns:a16="http://schemas.microsoft.com/office/drawing/2014/main" id="{393DB293-E5D3-49E3-97C9-857AAFEAE08C}"/>
              </a:ext>
            </a:extLst>
          </p:cNvPr>
          <p:cNvSpPr/>
          <p:nvPr/>
        </p:nvSpPr>
        <p:spPr>
          <a:xfrm rot="2343782">
            <a:off x="1438754" y="1467991"/>
            <a:ext cx="693994" cy="279776"/>
          </a:xfrm>
          <a:prstGeom prst="curved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43982F-A70C-4F22-81AD-4561FF4AF2C4}"/>
              </a:ext>
            </a:extLst>
          </p:cNvPr>
          <p:cNvSpPr txBox="1"/>
          <p:nvPr/>
        </p:nvSpPr>
        <p:spPr>
          <a:xfrm>
            <a:off x="367747" y="3829700"/>
            <a:ext cx="8418443" cy="1384995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en-US" sz="2100" dirty="0" err="1"/>
              <a:t>Rule</a:t>
            </a:r>
            <a:r>
              <a:rPr lang="en-US" sz="2100" baseline="-25000" dirty="0" err="1"/>
              <a:t>write</a:t>
            </a:r>
            <a:r>
              <a:rPr lang="en-US" sz="2100" baseline="-25000" dirty="0"/>
              <a:t> </a:t>
            </a:r>
            <a:r>
              <a:rPr lang="en-US" sz="2100" dirty="0"/>
              <a:t>≡ (Position = officer AND Dept = CS AND </a:t>
            </a:r>
            <a:r>
              <a:rPr lang="en-US" sz="2100" dirty="0" err="1"/>
              <a:t>exU</a:t>
            </a:r>
            <a:r>
              <a:rPr lang="en-US" sz="2100" dirty="0"/>
              <a:t> = a AND Type = File) OR (Position = student AND Dept=CS AND Type = Printer)</a:t>
            </a:r>
          </a:p>
          <a:p>
            <a:r>
              <a:rPr lang="en-US" sz="2100" b="1" u="sng" dirty="0"/>
              <a:t>ABAC system</a:t>
            </a:r>
            <a:endParaRPr lang="en-US" sz="2100" u="sng" dirty="0"/>
          </a:p>
          <a:p>
            <a:r>
              <a:rPr lang="en-US" sz="2100" dirty="0"/>
              <a:t>&lt;U, O, OP, UA, OA, </a:t>
            </a:r>
            <a:r>
              <a:rPr lang="en-US" sz="2100" dirty="0" err="1"/>
              <a:t>RangeSet</a:t>
            </a:r>
            <a:r>
              <a:rPr lang="en-US" sz="2100" dirty="0"/>
              <a:t>, </a:t>
            </a:r>
            <a:r>
              <a:rPr lang="en-US" sz="2100" dirty="0" err="1"/>
              <a:t>UAValue</a:t>
            </a:r>
            <a:r>
              <a:rPr lang="en-US" sz="2100" dirty="0"/>
              <a:t>, </a:t>
            </a:r>
            <a:r>
              <a:rPr lang="en-US" sz="2100" dirty="0" err="1"/>
              <a:t>OAValue</a:t>
            </a:r>
            <a:r>
              <a:rPr lang="en-US" sz="2100" dirty="0"/>
              <a:t>,{</a:t>
            </a:r>
            <a:r>
              <a:rPr lang="en-US" sz="2100" dirty="0" err="1"/>
              <a:t>Rule</a:t>
            </a:r>
            <a:r>
              <a:rPr lang="en-US" sz="2100" baseline="-25000" dirty="0" err="1"/>
              <a:t>write</a:t>
            </a:r>
            <a:r>
              <a:rPr lang="en-US" sz="2100" dirty="0"/>
              <a:t>}, </a:t>
            </a:r>
            <a:r>
              <a:rPr lang="en-US" sz="2100" dirty="0" err="1"/>
              <a:t>checkAccess</a:t>
            </a:r>
            <a:r>
              <a:rPr lang="en-US" sz="2100" baseline="-25000" dirty="0" err="1"/>
              <a:t>ABAC</a:t>
            </a:r>
            <a:r>
              <a:rPr lang="en-US" sz="2100" dirty="0"/>
              <a:t>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39D6EE-CE7B-4D08-B10C-92BF2704ECC9}"/>
              </a:ext>
            </a:extLst>
          </p:cNvPr>
          <p:cNvSpPr txBox="1"/>
          <p:nvPr/>
        </p:nvSpPr>
        <p:spPr>
          <a:xfrm>
            <a:off x="6747399" y="1253355"/>
            <a:ext cx="213554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Conflict-free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12D5D9C-36B4-4A11-BF2F-714690853BDD}"/>
              </a:ext>
            </a:extLst>
          </p:cNvPr>
          <p:cNvSpPr/>
          <p:nvPr/>
        </p:nvSpPr>
        <p:spPr>
          <a:xfrm rot="7125390">
            <a:off x="7456049" y="1987713"/>
            <a:ext cx="775446" cy="15636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07E5B6-38D6-46B0-8E99-9A300EDACB03}"/>
              </a:ext>
            </a:extLst>
          </p:cNvPr>
          <p:cNvSpPr txBox="1"/>
          <p:nvPr/>
        </p:nvSpPr>
        <p:spPr>
          <a:xfrm>
            <a:off x="616687" y="5666465"/>
            <a:ext cx="8126972" cy="4616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Equivalent ABAC system generation is always possible!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FB15B0D-3DDF-4600-AEE6-2A47A1945FDF}"/>
              </a:ext>
            </a:extLst>
          </p:cNvPr>
          <p:cNvGraphicFramePr>
            <a:graphicFrameLocks noGrp="1"/>
          </p:cNvGraphicFramePr>
          <p:nvPr/>
        </p:nvGraphicFramePr>
        <p:xfrm>
          <a:off x="3682418" y="1294308"/>
          <a:ext cx="1812534" cy="5548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2534">
                  <a:extLst>
                    <a:ext uri="{9D8B030D-6E8A-4147-A177-3AD203B41FA5}">
                      <a16:colId xmlns:a16="http://schemas.microsoft.com/office/drawing/2014/main" val="2720759657"/>
                    </a:ext>
                  </a:extLst>
                </a:gridCol>
              </a:tblGrid>
              <a:tr h="5548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John, Obj1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049146225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678C00F-CD29-4D4C-9564-0EA5573EC0ED}"/>
              </a:ext>
            </a:extLst>
          </p:cNvPr>
          <p:cNvGraphicFramePr>
            <a:graphicFrameLocks noGrp="1"/>
          </p:cNvGraphicFramePr>
          <p:nvPr/>
        </p:nvGraphicFramePr>
        <p:xfrm>
          <a:off x="3685959" y="2201621"/>
          <a:ext cx="1812534" cy="11096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2534">
                  <a:extLst>
                    <a:ext uri="{9D8B030D-6E8A-4147-A177-3AD203B41FA5}">
                      <a16:colId xmlns:a16="http://schemas.microsoft.com/office/drawing/2014/main" val="2720759657"/>
                    </a:ext>
                  </a:extLst>
                </a:gridCol>
              </a:tblGrid>
              <a:tr h="5548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rgbClr val="FF0000"/>
                          </a:solidFill>
                        </a:rPr>
                        <a:t>Ray, Obj1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22769782"/>
                  </a:ext>
                </a:extLst>
              </a:tr>
              <a:tr h="5548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rgbClr val="FF0000"/>
                          </a:solidFill>
                        </a:rPr>
                        <a:t>Tom, Obj1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45138793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D5F8084-5A1B-423B-BD8A-6FFEF9C3849A}"/>
              </a:ext>
            </a:extLst>
          </p:cNvPr>
          <p:cNvCxnSpPr/>
          <p:nvPr/>
        </p:nvCxnSpPr>
        <p:spPr>
          <a:xfrm flipV="1">
            <a:off x="3003383" y="1846153"/>
            <a:ext cx="679035" cy="3554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E915428-BFF2-4E1C-8A2C-3668376396CF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3003383" y="2201621"/>
            <a:ext cx="682576" cy="5548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548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5460C92-CF50-43F6-A0B9-C0F595BA4ED1}"/>
              </a:ext>
            </a:extLst>
          </p:cNvPr>
          <p:cNvSpPr>
            <a:spLocks/>
          </p:cNvSpPr>
          <p:nvPr/>
        </p:nvSpPr>
        <p:spPr bwMode="auto">
          <a:xfrm>
            <a:off x="3224915" y="1105661"/>
            <a:ext cx="2485820" cy="584775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3200" kern="0" dirty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Partition Set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B30F6F6-1341-456C-B284-AC00AF59E1E8}"/>
              </a:ext>
            </a:extLst>
          </p:cNvPr>
          <p:cNvCxnSpPr>
            <a:cxnSpLocks/>
          </p:cNvCxnSpPr>
          <p:nvPr/>
        </p:nvCxnSpPr>
        <p:spPr>
          <a:xfrm>
            <a:off x="1905000" y="2243417"/>
            <a:ext cx="5334000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FBE4DC1-ACDA-40A0-A991-219B27166062}"/>
              </a:ext>
            </a:extLst>
          </p:cNvPr>
          <p:cNvSpPr txBox="1"/>
          <p:nvPr/>
        </p:nvSpPr>
        <p:spPr>
          <a:xfrm>
            <a:off x="635508" y="3313469"/>
            <a:ext cx="2514593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22A5E"/>
                </a:solidFill>
              </a:rPr>
              <a:t>If all partitions are Conflict-free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ECC62A-25C6-466D-A98A-3A78FEAED7F5}"/>
              </a:ext>
            </a:extLst>
          </p:cNvPr>
          <p:cNvSpPr txBox="1"/>
          <p:nvPr/>
        </p:nvSpPr>
        <p:spPr>
          <a:xfrm>
            <a:off x="5784123" y="3305242"/>
            <a:ext cx="3125955" cy="830997"/>
          </a:xfrm>
          <a:prstGeom prst="rect">
            <a:avLst/>
          </a:prstGeom>
          <a:noFill/>
          <a:ln w="19050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22A5E"/>
                </a:solidFill>
              </a:rPr>
              <a:t>There exists at least one conflicted partition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BADF08-8959-4292-9D2B-174E09C3464F}"/>
              </a:ext>
            </a:extLst>
          </p:cNvPr>
          <p:cNvSpPr txBox="1"/>
          <p:nvPr/>
        </p:nvSpPr>
        <p:spPr>
          <a:xfrm>
            <a:off x="4978827" y="5121227"/>
            <a:ext cx="3751387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22A5E"/>
                </a:solidFill>
              </a:rPr>
              <a:t>ABAC </a:t>
            </a:r>
            <a:r>
              <a:rPr lang="en-US" sz="2400" dirty="0" err="1">
                <a:solidFill>
                  <a:srgbClr val="122A5E"/>
                </a:solidFill>
              </a:rPr>
              <a:t>RuleSet</a:t>
            </a:r>
            <a:r>
              <a:rPr lang="en-US" sz="2400" dirty="0">
                <a:solidFill>
                  <a:srgbClr val="122A5E"/>
                </a:solidFill>
              </a:rPr>
              <a:t> Infeasibility Correction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A8DFC3-42D9-4831-8CFB-9E30FCC63963}"/>
              </a:ext>
            </a:extLst>
          </p:cNvPr>
          <p:cNvSpPr txBox="1"/>
          <p:nvPr/>
        </p:nvSpPr>
        <p:spPr>
          <a:xfrm>
            <a:off x="635508" y="5184206"/>
            <a:ext cx="309939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22A5E"/>
                </a:solidFill>
              </a:rPr>
              <a:t>Generate an equivalent ABAC </a:t>
            </a:r>
            <a:r>
              <a:rPr lang="en-US" sz="2400" dirty="0" err="1">
                <a:solidFill>
                  <a:srgbClr val="122A5E"/>
                </a:solidFill>
              </a:rPr>
              <a:t>RuleSet</a:t>
            </a:r>
            <a:r>
              <a:rPr lang="en-US" sz="2400" dirty="0">
                <a:solidFill>
                  <a:srgbClr val="122A5E"/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AF655C-520F-4304-97C3-C53DA889B30F}"/>
              </a:ext>
            </a:extLst>
          </p:cNvPr>
          <p:cNvSpPr txBox="1"/>
          <p:nvPr/>
        </p:nvSpPr>
        <p:spPr>
          <a:xfrm>
            <a:off x="4713850" y="3343878"/>
            <a:ext cx="76984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X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735B200-0B61-406B-BD03-6752BF8FFA5E}"/>
              </a:ext>
            </a:extLst>
          </p:cNvPr>
          <p:cNvCxnSpPr>
            <a:cxnSpLocks/>
          </p:cNvCxnSpPr>
          <p:nvPr/>
        </p:nvCxnSpPr>
        <p:spPr>
          <a:xfrm>
            <a:off x="4472610" y="1691041"/>
            <a:ext cx="0" cy="552893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0C58D26-EDA8-45A1-BAED-25E80AFF9418}"/>
              </a:ext>
            </a:extLst>
          </p:cNvPr>
          <p:cNvCxnSpPr>
            <a:cxnSpLocks/>
          </p:cNvCxnSpPr>
          <p:nvPr/>
        </p:nvCxnSpPr>
        <p:spPr>
          <a:xfrm>
            <a:off x="1905000" y="2243417"/>
            <a:ext cx="0" cy="106274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EACCE26-FC1F-45AF-AD2B-DD418D5034AA}"/>
              </a:ext>
            </a:extLst>
          </p:cNvPr>
          <p:cNvCxnSpPr>
            <a:cxnSpLocks/>
          </p:cNvCxnSpPr>
          <p:nvPr/>
        </p:nvCxnSpPr>
        <p:spPr>
          <a:xfrm>
            <a:off x="7239000" y="2243417"/>
            <a:ext cx="0" cy="106274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CF96059-AC23-4127-87D0-D44B4984BD7B}"/>
              </a:ext>
            </a:extLst>
          </p:cNvPr>
          <p:cNvCxnSpPr>
            <a:cxnSpLocks/>
          </p:cNvCxnSpPr>
          <p:nvPr/>
        </p:nvCxnSpPr>
        <p:spPr>
          <a:xfrm>
            <a:off x="7257173" y="4125606"/>
            <a:ext cx="0" cy="1006254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CA093F6-E862-489E-BBB5-9DC6E3AB1E90}"/>
              </a:ext>
            </a:extLst>
          </p:cNvPr>
          <p:cNvCxnSpPr>
            <a:cxnSpLocks/>
            <a:endCxn id="14" idx="3"/>
          </p:cNvCxnSpPr>
          <p:nvPr/>
        </p:nvCxnSpPr>
        <p:spPr>
          <a:xfrm flipH="1">
            <a:off x="3734899" y="5574958"/>
            <a:ext cx="1241140" cy="2474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47E063D-B711-4F96-BEB8-F2F704D56C35}"/>
              </a:ext>
            </a:extLst>
          </p:cNvPr>
          <p:cNvCxnSpPr>
            <a:cxnSpLocks/>
          </p:cNvCxnSpPr>
          <p:nvPr/>
        </p:nvCxnSpPr>
        <p:spPr>
          <a:xfrm flipH="1">
            <a:off x="5181598" y="3767413"/>
            <a:ext cx="623777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6EF02C1-70D6-4D78-8048-5DFA501FEB02}"/>
              </a:ext>
            </a:extLst>
          </p:cNvPr>
          <p:cNvCxnSpPr>
            <a:cxnSpLocks/>
          </p:cNvCxnSpPr>
          <p:nvPr/>
        </p:nvCxnSpPr>
        <p:spPr>
          <a:xfrm>
            <a:off x="1951073" y="4160827"/>
            <a:ext cx="0" cy="97820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0E4DB7A-858D-433D-B39F-63FD3C1B6F5F}"/>
              </a:ext>
            </a:extLst>
          </p:cNvPr>
          <p:cNvSpPr txBox="1"/>
          <p:nvPr/>
        </p:nvSpPr>
        <p:spPr>
          <a:xfrm>
            <a:off x="1951073" y="178904"/>
            <a:ext cx="491686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/>
              <a:t>At a glance</a:t>
            </a:r>
          </a:p>
        </p:txBody>
      </p:sp>
    </p:spTree>
    <p:extLst>
      <p:ext uri="{BB962C8B-B14F-4D97-AF65-F5344CB8AC3E}">
        <p14:creationId xmlns:p14="http://schemas.microsoft.com/office/powerpoint/2010/main" val="883118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D8FF4F0-0C84-4DED-9F1E-72C6B17A9141}"/>
              </a:ext>
            </a:extLst>
          </p:cNvPr>
          <p:cNvSpPr/>
          <p:nvPr/>
        </p:nvSpPr>
        <p:spPr>
          <a:xfrm>
            <a:off x="1414358" y="1391462"/>
            <a:ext cx="2828270" cy="50398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{Stud., Fac., Off.}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3FC39E-C98F-48E9-AB9C-1D6BEF32CAA8}"/>
              </a:ext>
            </a:extLst>
          </p:cNvPr>
          <p:cNvSpPr/>
          <p:nvPr/>
        </p:nvSpPr>
        <p:spPr>
          <a:xfrm>
            <a:off x="4537957" y="1388258"/>
            <a:ext cx="1358047" cy="50398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{CS, EE}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9C5685-0669-406C-8373-EB89DD6C6797}"/>
              </a:ext>
            </a:extLst>
          </p:cNvPr>
          <p:cNvSpPr/>
          <p:nvPr/>
        </p:nvSpPr>
        <p:spPr>
          <a:xfrm>
            <a:off x="6231417" y="1387505"/>
            <a:ext cx="1644431" cy="50398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{F., Pr., Sc.}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397A7E73-5CB4-4D4C-9411-778D8C9EF9F7}"/>
              </a:ext>
            </a:extLst>
          </p:cNvPr>
          <p:cNvSpPr/>
          <p:nvPr/>
        </p:nvSpPr>
        <p:spPr>
          <a:xfrm rot="5400000">
            <a:off x="4413299" y="-1063549"/>
            <a:ext cx="428641" cy="645389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dirty="0"/>
              <a:t>                       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14E63C-3199-413A-ABA6-9FE8EBCE7FC7}"/>
              </a:ext>
            </a:extLst>
          </p:cNvPr>
          <p:cNvSpPr/>
          <p:nvPr/>
        </p:nvSpPr>
        <p:spPr>
          <a:xfrm>
            <a:off x="1384541" y="2633394"/>
            <a:ext cx="2700669" cy="1281721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/>
              <a:t>Represented: 4</a:t>
            </a:r>
          </a:p>
          <a:p>
            <a:pPr algn="ctr"/>
            <a:r>
              <a:rPr lang="en-US" sz="2400" dirty="0"/>
              <a:t>e.g., (Off., CS, F.), (Stud., CS, Pr.)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51641E-25F3-470E-9B01-F66D914BF023}"/>
              </a:ext>
            </a:extLst>
          </p:cNvPr>
          <p:cNvSpPr/>
          <p:nvPr/>
        </p:nvSpPr>
        <p:spPr>
          <a:xfrm>
            <a:off x="5089656" y="2654934"/>
            <a:ext cx="2764912" cy="1260181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/>
              <a:t>Unrepresented: 14</a:t>
            </a:r>
          </a:p>
          <a:p>
            <a:pPr algn="ctr"/>
            <a:r>
              <a:rPr lang="en-US" sz="2400" dirty="0"/>
              <a:t>e.g., (Fac., CS, Pr.), </a:t>
            </a:r>
          </a:p>
          <a:p>
            <a:pPr algn="ctr"/>
            <a:r>
              <a:rPr lang="en-US" sz="2400" dirty="0"/>
              <a:t>(Stud., EE, Pr.)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F20646-3606-4483-8851-0087EF845507}"/>
              </a:ext>
            </a:extLst>
          </p:cNvPr>
          <p:cNvSpPr/>
          <p:nvPr/>
        </p:nvSpPr>
        <p:spPr>
          <a:xfrm>
            <a:off x="640127" y="5434639"/>
            <a:ext cx="8144652" cy="66407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accent1"/>
                </a:solidFill>
              </a:rPr>
              <a:t>Outcome of peculiarity in attribute value assignment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C11CB6-6B6A-44A6-AF8E-19F411EFF785}"/>
              </a:ext>
            </a:extLst>
          </p:cNvPr>
          <p:cNvCxnSpPr>
            <a:cxnSpLocks/>
          </p:cNvCxnSpPr>
          <p:nvPr/>
        </p:nvCxnSpPr>
        <p:spPr>
          <a:xfrm flipH="1">
            <a:off x="4620782" y="2485583"/>
            <a:ext cx="8518" cy="2171481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72182E77-9404-4893-A08C-592FC119796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71663" y="331028"/>
            <a:ext cx="4932362" cy="4619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Unrepresented partition</a:t>
            </a:r>
          </a:p>
        </p:txBody>
      </p:sp>
    </p:spTree>
    <p:extLst>
      <p:ext uri="{BB962C8B-B14F-4D97-AF65-F5344CB8AC3E}">
        <p14:creationId xmlns:p14="http://schemas.microsoft.com/office/powerpoint/2010/main" val="1941459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A63DC2D-77DE-43F3-ADA5-5E44784A9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608" y="1121735"/>
            <a:ext cx="8559208" cy="5115468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/>
              <a:t> 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Formalized notion of feasibility on ABAC policy mining: first time</a:t>
            </a:r>
          </a:p>
          <a:p>
            <a:pPr>
              <a:buFont typeface="Wingdings" pitchFamily="2" charset="2"/>
              <a:buChar char="Ø"/>
            </a:pP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Exact solution is always possible  </a:t>
            </a:r>
          </a:p>
          <a:p>
            <a:pPr>
              <a:buFont typeface="Wingdings" pitchFamily="2" charset="2"/>
              <a:buChar char="Ø"/>
            </a:pP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Unrepresented partition problem</a:t>
            </a:r>
          </a:p>
          <a:p>
            <a:pPr>
              <a:buFont typeface="Wingdings" pitchFamily="2" charset="2"/>
              <a:buChar char="Ø"/>
            </a:pPr>
            <a:endParaRPr lang="en-US" sz="25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4400" b="1" u="sng" dirty="0"/>
              <a:t>Challenges</a:t>
            </a:r>
          </a:p>
          <a:p>
            <a:pPr>
              <a:buFont typeface="Wingdings" pitchFamily="2" charset="2"/>
              <a:buChar char="Ø"/>
            </a:pPr>
            <a:r>
              <a:rPr lang="en-US" sz="4400" dirty="0"/>
              <a:t>Can you replace random values?</a:t>
            </a:r>
          </a:p>
          <a:p>
            <a:pPr>
              <a:buFont typeface="Wingdings" pitchFamily="2" charset="2"/>
              <a:buChar char="Ø"/>
            </a:pPr>
            <a:r>
              <a:rPr lang="en-US" sz="4400" dirty="0"/>
              <a:t>More compact set of rule generation</a:t>
            </a:r>
            <a:endParaRPr lang="en-US" sz="4400" b="1" u="sng" dirty="0"/>
          </a:p>
          <a:p>
            <a:pPr>
              <a:buFont typeface="Wingdings" pitchFamily="2" charset="2"/>
              <a:buChar char="Ø"/>
            </a:pPr>
            <a:r>
              <a:rPr lang="en-US" sz="4400" dirty="0"/>
              <a:t>Exact solution: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4400" dirty="0"/>
              <a:t>Reduce number of split partitions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4400" dirty="0"/>
              <a:t>Change number of attributes required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4400" dirty="0"/>
              <a:t>Changing existing attribute set, possible?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4400" dirty="0"/>
              <a:t> Approximate Solution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4400" dirty="0"/>
              <a:t>Change authorization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4400" dirty="0"/>
              <a:t>Change existing attribute value assignment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DE8356-22EC-4A90-A715-A35129EF94B3}"/>
              </a:ext>
            </a:extLst>
          </p:cNvPr>
          <p:cNvSpPr>
            <a:spLocks/>
          </p:cNvSpPr>
          <p:nvPr/>
        </p:nvSpPr>
        <p:spPr bwMode="auto">
          <a:xfrm>
            <a:off x="1645259" y="216927"/>
            <a:ext cx="5486400" cy="6207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3400" kern="0" dirty="0">
                <a:solidFill>
                  <a:srgbClr val="131F4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Contributions</a:t>
            </a:r>
          </a:p>
        </p:txBody>
      </p:sp>
    </p:spTree>
    <p:extLst>
      <p:ext uri="{BB962C8B-B14F-4D97-AF65-F5344CB8AC3E}">
        <p14:creationId xmlns:p14="http://schemas.microsoft.com/office/powerpoint/2010/main" val="3242742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269505-0DD2-47BA-A422-507EB3CBF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7692" y="1626781"/>
            <a:ext cx="6057165" cy="401910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0EC80E8-51E9-4379-B1E0-A8931DE981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81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51E12DF-793C-41D4-89AC-09B5279128D3}"/>
              </a:ext>
            </a:extLst>
          </p:cNvPr>
          <p:cNvSpPr/>
          <p:nvPr/>
        </p:nvSpPr>
        <p:spPr>
          <a:xfrm>
            <a:off x="599001" y="1424945"/>
            <a:ext cx="1190614" cy="612583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Age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3EFCA0-4322-4C9B-A61C-AE15911DB74B}"/>
              </a:ext>
            </a:extLst>
          </p:cNvPr>
          <p:cNvSpPr/>
          <p:nvPr/>
        </p:nvSpPr>
        <p:spPr>
          <a:xfrm>
            <a:off x="5478651" y="1703235"/>
            <a:ext cx="1796781" cy="37976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Version No</a:t>
            </a: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4F67463C-EF4D-4F54-9FF3-4C161B035CD5}"/>
              </a:ext>
            </a:extLst>
          </p:cNvPr>
          <p:cNvSpPr txBox="1">
            <a:spLocks/>
          </p:cNvSpPr>
          <p:nvPr/>
        </p:nvSpPr>
        <p:spPr>
          <a:xfrm>
            <a:off x="1818728" y="311384"/>
            <a:ext cx="4932822" cy="4622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D989C1-E05C-42A6-9336-FB2058A9EB1C}"/>
              </a:ext>
            </a:extLst>
          </p:cNvPr>
          <p:cNvSpPr txBox="1"/>
          <p:nvPr/>
        </p:nvSpPr>
        <p:spPr>
          <a:xfrm>
            <a:off x="452811" y="5281316"/>
            <a:ext cx="8408505" cy="81560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350" b="1" dirty="0">
                <a:solidFill>
                  <a:schemeClr val="accent1">
                    <a:lumMod val="75000"/>
                  </a:schemeClr>
                </a:solidFill>
              </a:rPr>
              <a:t>Attribute-Based Access Control (ABAC) limits user to object access by using properties of both user and objects, namely “attribute”.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771A3A9-3703-4F2E-95C0-C47ECB399F1E}"/>
              </a:ext>
            </a:extLst>
          </p:cNvPr>
          <p:cNvSpPr/>
          <p:nvPr/>
        </p:nvSpPr>
        <p:spPr>
          <a:xfrm>
            <a:off x="2189836" y="1693298"/>
            <a:ext cx="1190614" cy="612583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Salary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C904956-D58F-4726-BDE5-FFAB216F1F17}"/>
              </a:ext>
            </a:extLst>
          </p:cNvPr>
          <p:cNvSpPr/>
          <p:nvPr/>
        </p:nvSpPr>
        <p:spPr>
          <a:xfrm>
            <a:off x="2477257" y="2863342"/>
            <a:ext cx="1190614" cy="612583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122A5E"/>
                </a:solidFill>
              </a:rPr>
              <a:t>Name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4" name="3D Model 33" descr="Female icon">
                <a:extLst>
                  <a:ext uri="{FF2B5EF4-FFF2-40B4-BE49-F238E27FC236}">
                    <a16:creationId xmlns:a16="http://schemas.microsoft.com/office/drawing/2014/main" id="{F98A2029-22AC-49C6-A4DD-B8F7B859198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413901" y="2643922"/>
              <a:ext cx="530191" cy="1144200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530191" cy="1144200"/>
                    </a:xfrm>
                    <a:prstGeom prst="rect">
                      <a:avLst/>
                    </a:prstGeom>
                  </am3d:spPr>
                  <am3d:camera>
                    <am3d:pos x="0" y="0" z="5193514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032664" d="1000000"/>
                    <am3d:preTrans dx="1" dy="-18000000" dz="403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4"/>
                  <am3d:raster rName="Office3DRenderer" rVer="16.0.8326">
                    <am3d:blip r:embed="rId5"/>
                  </am3d:raster>
                  <am3d:objViewport viewportSz="133589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4" name="3D Model 33" descr="Female icon">
                <a:extLst>
                  <a:ext uri="{FF2B5EF4-FFF2-40B4-BE49-F238E27FC236}">
                    <a16:creationId xmlns:a16="http://schemas.microsoft.com/office/drawing/2014/main" id="{F98A2029-22AC-49C6-A4DD-B8F7B859198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13901" y="2643922"/>
                <a:ext cx="530191" cy="114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5" name="3D Model 34" descr="Male icon">
                <a:extLst>
                  <a:ext uri="{FF2B5EF4-FFF2-40B4-BE49-F238E27FC236}">
                    <a16:creationId xmlns:a16="http://schemas.microsoft.com/office/drawing/2014/main" id="{4F747E85-E9DF-44B9-887D-E182330F8C4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18231" y="2643922"/>
              <a:ext cx="461053" cy="1232342"/>
            </p:xfrm>
            <a:graphic>
              <a:graphicData uri="http://schemas.microsoft.com/office/drawing/2017/model3d">
                <am3d:model3d r:embed="rId7">
                  <am3d:spPr>
                    <a:xfrm>
                      <a:off x="0" y="0"/>
                      <a:ext cx="461053" cy="1232342"/>
                    </a:xfrm>
                    <a:prstGeom prst="rect">
                      <a:avLst/>
                    </a:prstGeom>
                  </am3d:spPr>
                  <am3d:camera>
                    <am3d:pos x="0" y="0" z="5031666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029133" d="1000000"/>
                    <am3d:preTrans dx="0" dy="-18000000" dz="2458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8"/>
                  <am3d:raster rName="Office3DRenderer" rVer="16.0.8326">
                    <am3d:blip r:embed="rId9"/>
                  </am3d:raster>
                  <am3d:objViewport viewportSz="139313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5" name="3D Model 34" descr="Male icon">
                <a:extLst>
                  <a:ext uri="{FF2B5EF4-FFF2-40B4-BE49-F238E27FC236}">
                    <a16:creationId xmlns:a16="http://schemas.microsoft.com/office/drawing/2014/main" id="{4F747E85-E9DF-44B9-887D-E182330F8C4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8231" y="2643922"/>
                <a:ext cx="461053" cy="1232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6" name="3D Model 35" descr="Laptop">
                <a:extLst>
                  <a:ext uri="{FF2B5EF4-FFF2-40B4-BE49-F238E27FC236}">
                    <a16:creationId xmlns:a16="http://schemas.microsoft.com/office/drawing/2014/main" id="{8F5C841C-8527-4E03-A9A6-F132EF8ADC2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055147" y="2762407"/>
              <a:ext cx="1329614" cy="906937"/>
            </p:xfrm>
            <a:graphic>
              <a:graphicData uri="http://schemas.microsoft.com/office/drawing/2017/model3d">
                <am3d:model3d r:embed="rId11">
                  <am3d:spPr>
                    <a:xfrm>
                      <a:off x="0" y="0"/>
                      <a:ext cx="1329614" cy="906937"/>
                    </a:xfrm>
                    <a:prstGeom prst="rect">
                      <a:avLst/>
                    </a:prstGeom>
                  </am3d:spPr>
                  <am3d:camera>
                    <am3d:pos x="0" y="0" z="7008715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970604" d="1000000"/>
                    <am3d:preTrans dx="0" dy="-12157734" dz="3432165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12"/>
                  <am3d:raster rName="Office3DRenderer" rVer="16.0.8326">
                    <am3d:blip r:embed="rId13"/>
                  </am3d:raster>
                  <am3d:objViewport viewportSz="166589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6" name="3D Model 35" descr="Laptop">
                <a:extLst>
                  <a:ext uri="{FF2B5EF4-FFF2-40B4-BE49-F238E27FC236}">
                    <a16:creationId xmlns:a16="http://schemas.microsoft.com/office/drawing/2014/main" id="{8F5C841C-8527-4E03-A9A6-F132EF8ADC2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55147" y="2762407"/>
                <a:ext cx="1329614" cy="9069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7" name="3D Model 36" descr="Server symbol">
                <a:extLst>
                  <a:ext uri="{FF2B5EF4-FFF2-40B4-BE49-F238E27FC236}">
                    <a16:creationId xmlns:a16="http://schemas.microsoft.com/office/drawing/2014/main" id="{3435791E-7B1A-4A36-ACAF-AE32A56C66D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591416" y="2731273"/>
              <a:ext cx="396156" cy="964434"/>
            </p:xfrm>
            <a:graphic>
              <a:graphicData uri="http://schemas.microsoft.com/office/drawing/2017/model3d">
                <am3d:model3d r:embed="rId15">
                  <am3d:spPr>
                    <a:xfrm>
                      <a:off x="0" y="0"/>
                      <a:ext cx="396156" cy="964434"/>
                    </a:xfrm>
                    <a:prstGeom prst="rect">
                      <a:avLst/>
                    </a:prstGeom>
                  </am3d:spPr>
                  <am3d:camera>
                    <am3d:pos x="0" y="0" z="5589390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157799" d="1000000"/>
                    <am3d:preTrans dx="-20171" dy="-18006390" dz="-3714845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16"/>
                  <am3d:raster rName="Office3DRenderer" rVer="16.0.8326">
                    <am3d:blip r:embed="rId17"/>
                  </am3d:raster>
                  <am3d:objViewport viewportSz="1166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7" name="3D Model 36" descr="Server symbol">
                <a:extLst>
                  <a:ext uri="{FF2B5EF4-FFF2-40B4-BE49-F238E27FC236}">
                    <a16:creationId xmlns:a16="http://schemas.microsoft.com/office/drawing/2014/main" id="{3435791E-7B1A-4A36-ACAF-AE32A56C66D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91416" y="2731273"/>
                <a:ext cx="396156" cy="964434"/>
              </a:xfrm>
              <a:prstGeom prst="rect">
                <a:avLst/>
              </a:prstGeom>
            </p:spPr>
          </p:pic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0CD5F52C-5BB8-423B-95A0-84B6F6B23B2A}"/>
              </a:ext>
            </a:extLst>
          </p:cNvPr>
          <p:cNvSpPr/>
          <p:nvPr/>
        </p:nvSpPr>
        <p:spPr>
          <a:xfrm>
            <a:off x="7581544" y="2174689"/>
            <a:ext cx="1190614" cy="40796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Type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002F125-348D-41A7-9723-6D790C5F3A68}"/>
              </a:ext>
            </a:extLst>
          </p:cNvPr>
          <p:cNvSpPr/>
          <p:nvPr/>
        </p:nvSpPr>
        <p:spPr>
          <a:xfrm>
            <a:off x="438697" y="2229987"/>
            <a:ext cx="1787998" cy="1781237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5305DFD-0EC9-499E-8960-8F857764CFEE}"/>
              </a:ext>
            </a:extLst>
          </p:cNvPr>
          <p:cNvSpPr/>
          <p:nvPr/>
        </p:nvSpPr>
        <p:spPr>
          <a:xfrm>
            <a:off x="1015177" y="2379305"/>
            <a:ext cx="797448" cy="203353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22A5E"/>
                </a:solidFill>
              </a:rPr>
              <a:t>User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F39C2D6-B3F8-4314-BEB8-8618D8923122}"/>
              </a:ext>
            </a:extLst>
          </p:cNvPr>
          <p:cNvSpPr/>
          <p:nvPr/>
        </p:nvSpPr>
        <p:spPr>
          <a:xfrm>
            <a:off x="5433203" y="2229987"/>
            <a:ext cx="2080766" cy="19345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7B35BC0-074B-4484-8222-F8950B1DE906}"/>
              </a:ext>
            </a:extLst>
          </p:cNvPr>
          <p:cNvSpPr/>
          <p:nvPr/>
        </p:nvSpPr>
        <p:spPr>
          <a:xfrm>
            <a:off x="5926208" y="2466949"/>
            <a:ext cx="931785" cy="176974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22A5E"/>
                </a:solidFill>
              </a:rPr>
              <a:t>Object</a:t>
            </a:r>
          </a:p>
        </p:txBody>
      </p: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3A6832BD-89EC-4097-A679-FC2C5472CC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012751"/>
              </p:ext>
            </p:extLst>
          </p:nvPr>
        </p:nvGraphicFramePr>
        <p:xfrm>
          <a:off x="4434225" y="1052428"/>
          <a:ext cx="291487" cy="4160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487">
                  <a:extLst>
                    <a:ext uri="{9D8B030D-6E8A-4147-A177-3AD203B41FA5}">
                      <a16:colId xmlns:a16="http://schemas.microsoft.com/office/drawing/2014/main" val="1632847631"/>
                    </a:ext>
                  </a:extLst>
                </a:gridCol>
              </a:tblGrid>
              <a:tr h="287383">
                <a:tc>
                  <a:txBody>
                    <a:bodyPr/>
                    <a:lstStyle/>
                    <a:p>
                      <a:r>
                        <a:rPr lang="en-US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1096219"/>
                  </a:ext>
                </a:extLst>
              </a:tr>
              <a:tr h="287383">
                <a:tc>
                  <a:txBody>
                    <a:bodyPr/>
                    <a:lstStyle/>
                    <a:p>
                      <a:r>
                        <a:rPr lang="en-US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6442855"/>
                  </a:ext>
                </a:extLst>
              </a:tr>
              <a:tr h="287383">
                <a:tc>
                  <a:txBody>
                    <a:bodyPr/>
                    <a:lstStyle/>
                    <a:p>
                      <a:r>
                        <a:rPr lang="en-US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8678052"/>
                  </a:ext>
                </a:extLst>
              </a:tr>
              <a:tr h="287383">
                <a:tc>
                  <a:txBody>
                    <a:bodyPr/>
                    <a:lstStyle/>
                    <a:p>
                      <a:r>
                        <a:rPr lang="en-US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9070511"/>
                  </a:ext>
                </a:extLst>
              </a:tr>
              <a:tr h="287383">
                <a:tc>
                  <a:txBody>
                    <a:bodyPr/>
                    <a:lstStyle/>
                    <a:p>
                      <a:r>
                        <a:rPr lang="en-US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3993708"/>
                  </a:ext>
                </a:extLst>
              </a:tr>
              <a:tr h="287383">
                <a:tc>
                  <a:txBody>
                    <a:bodyPr/>
                    <a:lstStyle/>
                    <a:p>
                      <a:r>
                        <a:rPr lang="en-US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830316"/>
                  </a:ext>
                </a:extLst>
              </a:tr>
              <a:tr h="287383">
                <a:tc>
                  <a:txBody>
                    <a:bodyPr/>
                    <a:lstStyle/>
                    <a:p>
                      <a:endParaRPr lang="en-US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6108029"/>
                  </a:ext>
                </a:extLst>
              </a:tr>
              <a:tr h="287383">
                <a:tc>
                  <a:txBody>
                    <a:bodyPr/>
                    <a:lstStyle/>
                    <a:p>
                      <a:r>
                        <a:rPr lang="en-US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1966799"/>
                  </a:ext>
                </a:extLst>
              </a:tr>
              <a:tr h="287383">
                <a:tc>
                  <a:txBody>
                    <a:bodyPr/>
                    <a:lstStyle/>
                    <a:p>
                      <a:r>
                        <a:rPr lang="en-US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9016429"/>
                  </a:ext>
                </a:extLst>
              </a:tr>
              <a:tr h="287383">
                <a:tc>
                  <a:txBody>
                    <a:bodyPr/>
                    <a:lstStyle/>
                    <a:p>
                      <a:r>
                        <a:rPr lang="en-US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6756987"/>
                  </a:ext>
                </a:extLst>
              </a:tr>
              <a:tr h="287383">
                <a:tc>
                  <a:txBody>
                    <a:bodyPr/>
                    <a:lstStyle/>
                    <a:p>
                      <a:r>
                        <a:rPr lang="en-US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5349526"/>
                  </a:ext>
                </a:extLst>
              </a:tr>
              <a:tr h="287383">
                <a:tc>
                  <a:txBody>
                    <a:bodyPr/>
                    <a:lstStyle/>
                    <a:p>
                      <a:r>
                        <a:rPr lang="en-US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3710875"/>
                  </a:ext>
                </a:extLst>
              </a:tr>
              <a:tr h="287383">
                <a:tc>
                  <a:txBody>
                    <a:bodyPr/>
                    <a:lstStyle/>
                    <a:p>
                      <a:r>
                        <a:rPr lang="en-US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4399458"/>
                  </a:ext>
                </a:extLst>
              </a:tr>
              <a:tr h="287383">
                <a:tc>
                  <a:txBody>
                    <a:bodyPr/>
                    <a:lstStyle/>
                    <a:p>
                      <a:r>
                        <a:rPr lang="en-US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8860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063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B2F787-C8C8-45CC-9A26-16C48AF585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400" dirty="0"/>
              <a:t>ABAC policy mining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2822EE-E6A6-4C8B-9DEB-47D60FE699DB}"/>
              </a:ext>
            </a:extLst>
          </p:cNvPr>
          <p:cNvSpPr/>
          <p:nvPr/>
        </p:nvSpPr>
        <p:spPr>
          <a:xfrm>
            <a:off x="318054" y="1191494"/>
            <a:ext cx="3158792" cy="191321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24B6ED2-A74C-44CA-AA7A-EA0683993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088" y="1101856"/>
            <a:ext cx="5017889" cy="388481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166BD1-C35E-4567-AF6F-FFD330BAA478}"/>
              </a:ext>
            </a:extLst>
          </p:cNvPr>
          <p:cNvSpPr txBox="1"/>
          <p:nvPr/>
        </p:nvSpPr>
        <p:spPr>
          <a:xfrm>
            <a:off x="542258" y="5295403"/>
            <a:ext cx="8273056" cy="830997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Does an equivalent ABAC system exist for the given access control system and supporting data?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DD27E39-B7E7-491F-A5D2-B3AE6F4A3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210063"/>
              </p:ext>
            </p:extLst>
          </p:nvPr>
        </p:nvGraphicFramePr>
        <p:xfrm>
          <a:off x="4593262" y="3505831"/>
          <a:ext cx="4188550" cy="13716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531854">
                  <a:extLst>
                    <a:ext uri="{9D8B030D-6E8A-4147-A177-3AD203B41FA5}">
                      <a16:colId xmlns:a16="http://schemas.microsoft.com/office/drawing/2014/main" val="2429295691"/>
                    </a:ext>
                  </a:extLst>
                </a:gridCol>
                <a:gridCol w="2656696">
                  <a:extLst>
                    <a:ext uri="{9D8B030D-6E8A-4147-A177-3AD203B41FA5}">
                      <a16:colId xmlns:a16="http://schemas.microsoft.com/office/drawing/2014/main" val="3192105241"/>
                    </a:ext>
                  </a:extLst>
                </a:gridCol>
              </a:tblGrid>
              <a:tr h="36621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RangeSet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17362000"/>
                  </a:ext>
                </a:extLst>
              </a:tr>
              <a:tr h="362641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{Officer, Student, Faculty}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139974"/>
                  </a:ext>
                </a:extLst>
              </a:tr>
              <a:tr h="321372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Dept.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{CS, EE}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951406"/>
                  </a:ext>
                </a:extLst>
              </a:tr>
              <a:tr h="321372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{File, Printer, Scanner}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98907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1E9AF3E-A843-4850-B280-C3EAF406671C}"/>
              </a:ext>
            </a:extLst>
          </p:cNvPr>
          <p:cNvSpPr txBox="1"/>
          <p:nvPr/>
        </p:nvSpPr>
        <p:spPr>
          <a:xfrm>
            <a:off x="393389" y="1166321"/>
            <a:ext cx="30090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accent5">
                    <a:lumMod val="50000"/>
                  </a:schemeClr>
                </a:solidFill>
              </a:rPr>
              <a:t>Access Control System</a:t>
            </a:r>
          </a:p>
        </p:txBody>
      </p:sp>
      <p:graphicFrame>
        <p:nvGraphicFramePr>
          <p:cNvPr id="20" name="Content Placeholder 3">
            <a:extLst>
              <a:ext uri="{FF2B5EF4-FFF2-40B4-BE49-F238E27FC236}">
                <a16:creationId xmlns:a16="http://schemas.microsoft.com/office/drawing/2014/main" id="{DC8FCF4E-49CE-4003-BD9D-2EAF9AF487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0432744"/>
              </p:ext>
            </p:extLst>
          </p:nvPr>
        </p:nvGraphicFramePr>
        <p:xfrm>
          <a:off x="4590951" y="1191494"/>
          <a:ext cx="2420791" cy="222136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0900">
                  <a:extLst>
                    <a:ext uri="{9D8B030D-6E8A-4147-A177-3AD203B41FA5}">
                      <a16:colId xmlns:a16="http://schemas.microsoft.com/office/drawing/2014/main" val="2558770153"/>
                    </a:ext>
                  </a:extLst>
                </a:gridCol>
                <a:gridCol w="975270">
                  <a:extLst>
                    <a:ext uri="{9D8B030D-6E8A-4147-A177-3AD203B41FA5}">
                      <a16:colId xmlns:a16="http://schemas.microsoft.com/office/drawing/2014/main" val="2754622980"/>
                    </a:ext>
                  </a:extLst>
                </a:gridCol>
                <a:gridCol w="804621">
                  <a:extLst>
                    <a:ext uri="{9D8B030D-6E8A-4147-A177-3AD203B41FA5}">
                      <a16:colId xmlns:a16="http://schemas.microsoft.com/office/drawing/2014/main" val="3364584235"/>
                    </a:ext>
                  </a:extLst>
                </a:gridCol>
              </a:tblGrid>
              <a:tr h="350565">
                <a:tc gridSpan="3"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UAValue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726740"/>
                  </a:ext>
                </a:extLst>
              </a:tr>
              <a:tr h="481884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</a:t>
                      </a:r>
                    </a:p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Dept.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622784"/>
                  </a:ext>
                </a:extLst>
              </a:tr>
              <a:tr h="336256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436919"/>
                  </a:ext>
                </a:extLst>
              </a:tr>
              <a:tr h="336256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954753"/>
                  </a:ext>
                </a:extLst>
              </a:tr>
              <a:tr h="336256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892851"/>
                  </a:ext>
                </a:extLst>
              </a:tr>
              <a:tr h="336256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339337"/>
                  </a:ext>
                </a:extLst>
              </a:tr>
            </a:tbl>
          </a:graphicData>
        </a:graphic>
      </p:graphicFrame>
      <p:graphicFrame>
        <p:nvGraphicFramePr>
          <p:cNvPr id="21" name="Content Placeholder 3">
            <a:extLst>
              <a:ext uri="{FF2B5EF4-FFF2-40B4-BE49-F238E27FC236}">
                <a16:creationId xmlns:a16="http://schemas.microsoft.com/office/drawing/2014/main" id="{A56C475E-DE22-4286-ACCB-E3D4531676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6747759"/>
              </p:ext>
            </p:extLst>
          </p:nvPr>
        </p:nvGraphicFramePr>
        <p:xfrm>
          <a:off x="7137023" y="1214441"/>
          <a:ext cx="1645920" cy="147806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931583">
                  <a:extLst>
                    <a:ext uri="{9D8B030D-6E8A-4147-A177-3AD203B41FA5}">
                      <a16:colId xmlns:a16="http://schemas.microsoft.com/office/drawing/2014/main" val="2558770153"/>
                    </a:ext>
                  </a:extLst>
                </a:gridCol>
                <a:gridCol w="714337">
                  <a:extLst>
                    <a:ext uri="{9D8B030D-6E8A-4147-A177-3AD203B41FA5}">
                      <a16:colId xmlns:a16="http://schemas.microsoft.com/office/drawing/2014/main" val="2303106509"/>
                    </a:ext>
                  </a:extLst>
                </a:gridCol>
              </a:tblGrid>
              <a:tr h="31742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OAValue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1176529"/>
                  </a:ext>
                </a:extLst>
              </a:tr>
              <a:tr h="462416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</a:t>
                      </a:r>
                    </a:p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622784"/>
                  </a:ext>
                </a:extLst>
              </a:tr>
              <a:tr h="317427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436919"/>
                  </a:ext>
                </a:extLst>
              </a:tr>
              <a:tr h="317427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954753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C8AF81B-3A7B-4F1C-AD1A-B8E15996B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721499"/>
              </p:ext>
            </p:extLst>
          </p:nvPr>
        </p:nvGraphicFramePr>
        <p:xfrm>
          <a:off x="467819" y="1684811"/>
          <a:ext cx="2902702" cy="129141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902702">
                  <a:extLst>
                    <a:ext uri="{9D8B030D-6E8A-4147-A177-3AD203B41FA5}">
                      <a16:colId xmlns:a16="http://schemas.microsoft.com/office/drawing/2014/main" val="3347123520"/>
                    </a:ext>
                  </a:extLst>
                </a:gridCol>
              </a:tblGrid>
              <a:tr h="43047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Authorization (AUTH)</a:t>
                      </a:r>
                      <a:endParaRPr lang="en-US" sz="18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169052"/>
                  </a:ext>
                </a:extLst>
              </a:tr>
              <a:tr h="43047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(John, obj1, write)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025247"/>
                  </a:ext>
                </a:extLst>
              </a:tr>
              <a:tr h="43047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(Lina, obj2, write)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017408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3B35C931-79BD-4024-898E-68630597D4AF}"/>
              </a:ext>
            </a:extLst>
          </p:cNvPr>
          <p:cNvSpPr txBox="1"/>
          <p:nvPr/>
        </p:nvSpPr>
        <p:spPr>
          <a:xfrm rot="16200000">
            <a:off x="2272919" y="2751117"/>
            <a:ext cx="37755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i="1" dirty="0">
                <a:solidFill>
                  <a:schemeClr val="accent5">
                    <a:lumMod val="50000"/>
                  </a:schemeClr>
                </a:solidFill>
              </a:rPr>
              <a:t>Supporting Data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C40CA89-889E-42A4-BCED-09CA5385873A}"/>
              </a:ext>
            </a:extLst>
          </p:cNvPr>
          <p:cNvCxnSpPr>
            <a:cxnSpLocks/>
          </p:cNvCxnSpPr>
          <p:nvPr/>
        </p:nvCxnSpPr>
        <p:spPr>
          <a:xfrm>
            <a:off x="1560343" y="3131320"/>
            <a:ext cx="0" cy="6852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88FFE70-8334-438C-A292-5356F975741F}"/>
              </a:ext>
            </a:extLst>
          </p:cNvPr>
          <p:cNvCxnSpPr>
            <a:cxnSpLocks/>
            <a:endCxn id="26" idx="3"/>
          </p:cNvCxnSpPr>
          <p:nvPr/>
        </p:nvCxnSpPr>
        <p:spPr>
          <a:xfrm flipH="1">
            <a:off x="2881424" y="4160463"/>
            <a:ext cx="93161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3FEC7779-8F8F-424C-B463-A0B5BE302CF8}"/>
              </a:ext>
            </a:extLst>
          </p:cNvPr>
          <p:cNvSpPr txBox="1">
            <a:spLocks/>
          </p:cNvSpPr>
          <p:nvPr/>
        </p:nvSpPr>
        <p:spPr>
          <a:xfrm>
            <a:off x="318054" y="3801156"/>
            <a:ext cx="2563370" cy="718614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dirty="0"/>
              <a:t>Equivalent ABAC system</a:t>
            </a:r>
          </a:p>
        </p:txBody>
      </p:sp>
    </p:spTree>
    <p:extLst>
      <p:ext uri="{BB962C8B-B14F-4D97-AF65-F5344CB8AC3E}">
        <p14:creationId xmlns:p14="http://schemas.microsoft.com/office/powerpoint/2010/main" val="4291621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2822EE-E6A6-4C8B-9DEB-47D60FE699DB}"/>
              </a:ext>
            </a:extLst>
          </p:cNvPr>
          <p:cNvSpPr/>
          <p:nvPr/>
        </p:nvSpPr>
        <p:spPr>
          <a:xfrm>
            <a:off x="318054" y="1191494"/>
            <a:ext cx="3158792" cy="191321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24B6ED2-A74C-44CA-AA7A-EA0683993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088" y="1101856"/>
            <a:ext cx="5017889" cy="388481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DD27E39-B7E7-491F-A5D2-B3AE6F4A3703}"/>
              </a:ext>
            </a:extLst>
          </p:cNvPr>
          <p:cNvGraphicFramePr>
            <a:graphicFrameLocks noGrp="1"/>
          </p:cNvGraphicFramePr>
          <p:nvPr/>
        </p:nvGraphicFramePr>
        <p:xfrm>
          <a:off x="4593262" y="3505831"/>
          <a:ext cx="4188550" cy="13716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531854">
                  <a:extLst>
                    <a:ext uri="{9D8B030D-6E8A-4147-A177-3AD203B41FA5}">
                      <a16:colId xmlns:a16="http://schemas.microsoft.com/office/drawing/2014/main" val="2429295691"/>
                    </a:ext>
                  </a:extLst>
                </a:gridCol>
                <a:gridCol w="2656696">
                  <a:extLst>
                    <a:ext uri="{9D8B030D-6E8A-4147-A177-3AD203B41FA5}">
                      <a16:colId xmlns:a16="http://schemas.microsoft.com/office/drawing/2014/main" val="3192105241"/>
                    </a:ext>
                  </a:extLst>
                </a:gridCol>
              </a:tblGrid>
              <a:tr h="36621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RangeSet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17362000"/>
                  </a:ext>
                </a:extLst>
              </a:tr>
              <a:tr h="362641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{Officer, Student, Faculty}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139974"/>
                  </a:ext>
                </a:extLst>
              </a:tr>
              <a:tr h="321372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Dept.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{CS, EE}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951406"/>
                  </a:ext>
                </a:extLst>
              </a:tr>
              <a:tr h="321372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{File, Printer, Scanner}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98907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1E9AF3E-A843-4850-B280-C3EAF406671C}"/>
              </a:ext>
            </a:extLst>
          </p:cNvPr>
          <p:cNvSpPr txBox="1"/>
          <p:nvPr/>
        </p:nvSpPr>
        <p:spPr>
          <a:xfrm>
            <a:off x="457186" y="1155689"/>
            <a:ext cx="30090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accent5">
                    <a:lumMod val="50000"/>
                  </a:schemeClr>
                </a:solidFill>
              </a:rPr>
              <a:t>Access Control System</a:t>
            </a:r>
          </a:p>
        </p:txBody>
      </p:sp>
      <p:graphicFrame>
        <p:nvGraphicFramePr>
          <p:cNvPr id="20" name="Content Placeholder 3">
            <a:extLst>
              <a:ext uri="{FF2B5EF4-FFF2-40B4-BE49-F238E27FC236}">
                <a16:creationId xmlns:a16="http://schemas.microsoft.com/office/drawing/2014/main" id="{DC8FCF4E-49CE-4003-BD9D-2EAF9AF4877A}"/>
              </a:ext>
            </a:extLst>
          </p:cNvPr>
          <p:cNvGraphicFramePr>
            <a:graphicFrameLocks/>
          </p:cNvGraphicFramePr>
          <p:nvPr/>
        </p:nvGraphicFramePr>
        <p:xfrm>
          <a:off x="4590951" y="1191494"/>
          <a:ext cx="2420791" cy="222136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0900">
                  <a:extLst>
                    <a:ext uri="{9D8B030D-6E8A-4147-A177-3AD203B41FA5}">
                      <a16:colId xmlns:a16="http://schemas.microsoft.com/office/drawing/2014/main" val="2558770153"/>
                    </a:ext>
                  </a:extLst>
                </a:gridCol>
                <a:gridCol w="975270">
                  <a:extLst>
                    <a:ext uri="{9D8B030D-6E8A-4147-A177-3AD203B41FA5}">
                      <a16:colId xmlns:a16="http://schemas.microsoft.com/office/drawing/2014/main" val="2754622980"/>
                    </a:ext>
                  </a:extLst>
                </a:gridCol>
                <a:gridCol w="804621">
                  <a:extLst>
                    <a:ext uri="{9D8B030D-6E8A-4147-A177-3AD203B41FA5}">
                      <a16:colId xmlns:a16="http://schemas.microsoft.com/office/drawing/2014/main" val="3364584235"/>
                    </a:ext>
                  </a:extLst>
                </a:gridCol>
              </a:tblGrid>
              <a:tr h="350565">
                <a:tc gridSpan="3"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UAValue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726740"/>
                  </a:ext>
                </a:extLst>
              </a:tr>
              <a:tr h="481884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</a:t>
                      </a:r>
                    </a:p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Dept.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622784"/>
                  </a:ext>
                </a:extLst>
              </a:tr>
              <a:tr h="336256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436919"/>
                  </a:ext>
                </a:extLst>
              </a:tr>
              <a:tr h="336256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954753"/>
                  </a:ext>
                </a:extLst>
              </a:tr>
              <a:tr h="336256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892851"/>
                  </a:ext>
                </a:extLst>
              </a:tr>
              <a:tr h="336256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339337"/>
                  </a:ext>
                </a:extLst>
              </a:tr>
            </a:tbl>
          </a:graphicData>
        </a:graphic>
      </p:graphicFrame>
      <p:graphicFrame>
        <p:nvGraphicFramePr>
          <p:cNvPr id="21" name="Content Placeholder 3">
            <a:extLst>
              <a:ext uri="{FF2B5EF4-FFF2-40B4-BE49-F238E27FC236}">
                <a16:creationId xmlns:a16="http://schemas.microsoft.com/office/drawing/2014/main" id="{A56C475E-DE22-4286-ACCB-E3D45316764B}"/>
              </a:ext>
            </a:extLst>
          </p:cNvPr>
          <p:cNvGraphicFramePr>
            <a:graphicFrameLocks/>
          </p:cNvGraphicFramePr>
          <p:nvPr/>
        </p:nvGraphicFramePr>
        <p:xfrm>
          <a:off x="7137023" y="1214441"/>
          <a:ext cx="1645920" cy="147806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931583">
                  <a:extLst>
                    <a:ext uri="{9D8B030D-6E8A-4147-A177-3AD203B41FA5}">
                      <a16:colId xmlns:a16="http://schemas.microsoft.com/office/drawing/2014/main" val="2558770153"/>
                    </a:ext>
                  </a:extLst>
                </a:gridCol>
                <a:gridCol w="714337">
                  <a:extLst>
                    <a:ext uri="{9D8B030D-6E8A-4147-A177-3AD203B41FA5}">
                      <a16:colId xmlns:a16="http://schemas.microsoft.com/office/drawing/2014/main" val="2303106509"/>
                    </a:ext>
                  </a:extLst>
                </a:gridCol>
              </a:tblGrid>
              <a:tr h="31742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OAValue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1176529"/>
                  </a:ext>
                </a:extLst>
              </a:tr>
              <a:tr h="462416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</a:t>
                      </a:r>
                    </a:p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622784"/>
                  </a:ext>
                </a:extLst>
              </a:tr>
              <a:tr h="317427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436919"/>
                  </a:ext>
                </a:extLst>
              </a:tr>
              <a:tr h="317427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954753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C8AF81B-3A7B-4F1C-AD1A-B8E15996B4C0}"/>
              </a:ext>
            </a:extLst>
          </p:cNvPr>
          <p:cNvGraphicFramePr>
            <a:graphicFrameLocks noGrp="1"/>
          </p:cNvGraphicFramePr>
          <p:nvPr/>
        </p:nvGraphicFramePr>
        <p:xfrm>
          <a:off x="467819" y="1684811"/>
          <a:ext cx="2902702" cy="129141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902702">
                  <a:extLst>
                    <a:ext uri="{9D8B030D-6E8A-4147-A177-3AD203B41FA5}">
                      <a16:colId xmlns:a16="http://schemas.microsoft.com/office/drawing/2014/main" val="3347123520"/>
                    </a:ext>
                  </a:extLst>
                </a:gridCol>
              </a:tblGrid>
              <a:tr h="43047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Authorization (AUTH)</a:t>
                      </a:r>
                      <a:endParaRPr lang="en-US" sz="18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169052"/>
                  </a:ext>
                </a:extLst>
              </a:tr>
              <a:tr h="43047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(John, obj1, write)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025247"/>
                  </a:ext>
                </a:extLst>
              </a:tr>
              <a:tr h="43047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(Lina, obj2, write)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017408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3B35C931-79BD-4024-898E-68630597D4AF}"/>
              </a:ext>
            </a:extLst>
          </p:cNvPr>
          <p:cNvSpPr txBox="1"/>
          <p:nvPr/>
        </p:nvSpPr>
        <p:spPr>
          <a:xfrm rot="16200000">
            <a:off x="2272919" y="2751117"/>
            <a:ext cx="37755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i="1" dirty="0">
                <a:solidFill>
                  <a:schemeClr val="accent5">
                    <a:lumMod val="50000"/>
                  </a:schemeClr>
                </a:solidFill>
              </a:rPr>
              <a:t>Supporting Data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C40CA89-889E-42A4-BCED-09CA5385873A}"/>
              </a:ext>
            </a:extLst>
          </p:cNvPr>
          <p:cNvCxnSpPr>
            <a:cxnSpLocks/>
          </p:cNvCxnSpPr>
          <p:nvPr/>
        </p:nvCxnSpPr>
        <p:spPr>
          <a:xfrm>
            <a:off x="1560343" y="3131320"/>
            <a:ext cx="0" cy="6852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88FFE70-8334-438C-A292-5356F975741F}"/>
              </a:ext>
            </a:extLst>
          </p:cNvPr>
          <p:cNvCxnSpPr>
            <a:cxnSpLocks/>
            <a:endCxn id="26" idx="3"/>
          </p:cNvCxnSpPr>
          <p:nvPr/>
        </p:nvCxnSpPr>
        <p:spPr>
          <a:xfrm flipH="1">
            <a:off x="2881424" y="4160463"/>
            <a:ext cx="93161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3FEC7779-8F8F-424C-B463-A0B5BE302CF8}"/>
              </a:ext>
            </a:extLst>
          </p:cNvPr>
          <p:cNvSpPr txBox="1">
            <a:spLocks/>
          </p:cNvSpPr>
          <p:nvPr/>
        </p:nvSpPr>
        <p:spPr>
          <a:xfrm>
            <a:off x="318054" y="3801156"/>
            <a:ext cx="2563370" cy="718614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dirty="0"/>
              <a:t>Equivalent ABAC system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E839140-D53F-42D1-B9B5-98DBE3EDE1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400" dirty="0"/>
              <a:t>Example 0: no ID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F78818-F692-4AFA-8A85-2DC44B90BF55}"/>
              </a:ext>
            </a:extLst>
          </p:cNvPr>
          <p:cNvSpPr txBox="1"/>
          <p:nvPr/>
        </p:nvSpPr>
        <p:spPr>
          <a:xfrm>
            <a:off x="393389" y="5295722"/>
            <a:ext cx="8388423" cy="830997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No IDs → Not possible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no way to separate John from Ray and Tom</a:t>
            </a:r>
          </a:p>
        </p:txBody>
      </p:sp>
    </p:spTree>
    <p:extLst>
      <p:ext uri="{BB962C8B-B14F-4D97-AF65-F5344CB8AC3E}">
        <p14:creationId xmlns:p14="http://schemas.microsoft.com/office/powerpoint/2010/main" val="817223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B2F787-C8C8-45CC-9A26-16C48AF58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8" y="322017"/>
            <a:ext cx="4932822" cy="462224"/>
          </a:xfrm>
        </p:spPr>
        <p:txBody>
          <a:bodyPr/>
          <a:lstStyle/>
          <a:p>
            <a:r>
              <a:rPr lang="en-US" sz="3400" dirty="0"/>
              <a:t>Example 0: with ID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2822EE-E6A6-4C8B-9DEB-47D60FE699DB}"/>
              </a:ext>
            </a:extLst>
          </p:cNvPr>
          <p:cNvSpPr/>
          <p:nvPr/>
        </p:nvSpPr>
        <p:spPr>
          <a:xfrm>
            <a:off x="318054" y="1191494"/>
            <a:ext cx="2901874" cy="191321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24B6ED2-A74C-44CA-AA7A-EA0683993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6847" y="1101856"/>
            <a:ext cx="5358131" cy="388481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DD27E39-B7E7-491F-A5D2-B3AE6F4A3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533939"/>
              </p:ext>
            </p:extLst>
          </p:nvPr>
        </p:nvGraphicFramePr>
        <p:xfrm>
          <a:off x="4593262" y="3516464"/>
          <a:ext cx="4188550" cy="13716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531854">
                  <a:extLst>
                    <a:ext uri="{9D8B030D-6E8A-4147-A177-3AD203B41FA5}">
                      <a16:colId xmlns:a16="http://schemas.microsoft.com/office/drawing/2014/main" val="2429295691"/>
                    </a:ext>
                  </a:extLst>
                </a:gridCol>
                <a:gridCol w="2656696">
                  <a:extLst>
                    <a:ext uri="{9D8B030D-6E8A-4147-A177-3AD203B41FA5}">
                      <a16:colId xmlns:a16="http://schemas.microsoft.com/office/drawing/2014/main" val="3192105241"/>
                    </a:ext>
                  </a:extLst>
                </a:gridCol>
              </a:tblGrid>
              <a:tr h="36621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RangeSet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17362000"/>
                  </a:ext>
                </a:extLst>
              </a:tr>
              <a:tr h="362641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{Officer, Student, Faculty}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139974"/>
                  </a:ext>
                </a:extLst>
              </a:tr>
              <a:tr h="321372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Dept.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{CS, EE}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951406"/>
                  </a:ext>
                </a:extLst>
              </a:tr>
              <a:tr h="321372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{File, Printer, Scanner}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98907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1E9AF3E-A843-4850-B280-C3EAF406671C}"/>
              </a:ext>
            </a:extLst>
          </p:cNvPr>
          <p:cNvSpPr txBox="1"/>
          <p:nvPr/>
        </p:nvSpPr>
        <p:spPr>
          <a:xfrm>
            <a:off x="404021" y="1176955"/>
            <a:ext cx="27521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>
                <a:solidFill>
                  <a:schemeClr val="accent5">
                    <a:lumMod val="50000"/>
                  </a:schemeClr>
                </a:solidFill>
              </a:rPr>
              <a:t>Access Control System</a:t>
            </a:r>
          </a:p>
        </p:txBody>
      </p:sp>
      <p:graphicFrame>
        <p:nvGraphicFramePr>
          <p:cNvPr id="20" name="Content Placeholder 3">
            <a:extLst>
              <a:ext uri="{FF2B5EF4-FFF2-40B4-BE49-F238E27FC236}">
                <a16:creationId xmlns:a16="http://schemas.microsoft.com/office/drawing/2014/main" id="{DC8FCF4E-49CE-4003-BD9D-2EAF9AF487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1076376"/>
              </p:ext>
            </p:extLst>
          </p:nvPr>
        </p:nvGraphicFramePr>
        <p:xfrm>
          <a:off x="3921687" y="1212760"/>
          <a:ext cx="2888027" cy="222136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5877">
                  <a:extLst>
                    <a:ext uri="{9D8B030D-6E8A-4147-A177-3AD203B41FA5}">
                      <a16:colId xmlns:a16="http://schemas.microsoft.com/office/drawing/2014/main" val="2558770153"/>
                    </a:ext>
                  </a:extLst>
                </a:gridCol>
                <a:gridCol w="605516">
                  <a:extLst>
                    <a:ext uri="{9D8B030D-6E8A-4147-A177-3AD203B41FA5}">
                      <a16:colId xmlns:a16="http://schemas.microsoft.com/office/drawing/2014/main" val="2534869801"/>
                    </a:ext>
                  </a:extLst>
                </a:gridCol>
                <a:gridCol w="1022380">
                  <a:extLst>
                    <a:ext uri="{9D8B030D-6E8A-4147-A177-3AD203B41FA5}">
                      <a16:colId xmlns:a16="http://schemas.microsoft.com/office/drawing/2014/main" val="2754622980"/>
                    </a:ext>
                  </a:extLst>
                </a:gridCol>
                <a:gridCol w="684254">
                  <a:extLst>
                    <a:ext uri="{9D8B030D-6E8A-4147-A177-3AD203B41FA5}">
                      <a16:colId xmlns:a16="http://schemas.microsoft.com/office/drawing/2014/main" val="3364584235"/>
                    </a:ext>
                  </a:extLst>
                </a:gridCol>
              </a:tblGrid>
              <a:tr h="350565">
                <a:tc gridSpan="4"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UAValue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726740"/>
                  </a:ext>
                </a:extLst>
              </a:tr>
              <a:tr h="481884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</a:t>
                      </a:r>
                    </a:p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uID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Dept.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622784"/>
                  </a:ext>
                </a:extLst>
              </a:tr>
              <a:tr h="336256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436919"/>
                  </a:ext>
                </a:extLst>
              </a:tr>
              <a:tr h="336256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954753"/>
                  </a:ext>
                </a:extLst>
              </a:tr>
              <a:tr h="336256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892851"/>
                  </a:ext>
                </a:extLst>
              </a:tr>
              <a:tr h="336256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339337"/>
                  </a:ext>
                </a:extLst>
              </a:tr>
            </a:tbl>
          </a:graphicData>
        </a:graphic>
      </p:graphicFrame>
      <p:graphicFrame>
        <p:nvGraphicFramePr>
          <p:cNvPr id="21" name="Content Placeholder 3">
            <a:extLst>
              <a:ext uri="{FF2B5EF4-FFF2-40B4-BE49-F238E27FC236}">
                <a16:creationId xmlns:a16="http://schemas.microsoft.com/office/drawing/2014/main" id="{A56C475E-DE22-4286-ACCB-E3D4531676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5703368"/>
              </p:ext>
            </p:extLst>
          </p:nvPr>
        </p:nvGraphicFramePr>
        <p:xfrm>
          <a:off x="6864128" y="1214442"/>
          <a:ext cx="1918811" cy="164651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93513">
                  <a:extLst>
                    <a:ext uri="{9D8B030D-6E8A-4147-A177-3AD203B41FA5}">
                      <a16:colId xmlns:a16="http://schemas.microsoft.com/office/drawing/2014/main" val="2558770153"/>
                    </a:ext>
                  </a:extLst>
                </a:gridCol>
                <a:gridCol w="448675">
                  <a:extLst>
                    <a:ext uri="{9D8B030D-6E8A-4147-A177-3AD203B41FA5}">
                      <a16:colId xmlns:a16="http://schemas.microsoft.com/office/drawing/2014/main" val="151330533"/>
                    </a:ext>
                  </a:extLst>
                </a:gridCol>
                <a:gridCol w="776623">
                  <a:extLst>
                    <a:ext uri="{9D8B030D-6E8A-4147-A177-3AD203B41FA5}">
                      <a16:colId xmlns:a16="http://schemas.microsoft.com/office/drawing/2014/main" val="2303106509"/>
                    </a:ext>
                  </a:extLst>
                </a:gridCol>
              </a:tblGrid>
              <a:tr h="29855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OAValue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1176529"/>
                  </a:ext>
                </a:extLst>
              </a:tr>
              <a:tr h="494523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</a:t>
                      </a:r>
                    </a:p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 err="1"/>
                        <a:t>oID</a:t>
                      </a:r>
                      <a:endParaRPr lang="en-US" sz="17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622784"/>
                  </a:ext>
                </a:extLst>
              </a:tr>
              <a:tr h="336849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o1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436919"/>
                  </a:ext>
                </a:extLst>
              </a:tr>
              <a:tr h="494523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o2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954753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C8AF81B-3A7B-4F1C-AD1A-B8E15996B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260852"/>
              </p:ext>
            </p:extLst>
          </p:nvPr>
        </p:nvGraphicFramePr>
        <p:xfrm>
          <a:off x="467819" y="1684811"/>
          <a:ext cx="2636888" cy="129013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636888">
                  <a:extLst>
                    <a:ext uri="{9D8B030D-6E8A-4147-A177-3AD203B41FA5}">
                      <a16:colId xmlns:a16="http://schemas.microsoft.com/office/drawing/2014/main" val="3347123520"/>
                    </a:ext>
                  </a:extLst>
                </a:gridCol>
              </a:tblGrid>
              <a:tr h="4300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Authorization (AUTH)</a:t>
                      </a:r>
                      <a:endParaRPr lang="en-US" sz="18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169052"/>
                  </a:ext>
                </a:extLst>
              </a:tr>
              <a:tr h="4300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(John, obj1, write)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025247"/>
                  </a:ext>
                </a:extLst>
              </a:tr>
              <a:tr h="4300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(Lina, obj2, write)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017408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3B35C931-79BD-4024-898E-68630597D4AF}"/>
              </a:ext>
            </a:extLst>
          </p:cNvPr>
          <p:cNvSpPr txBox="1"/>
          <p:nvPr/>
        </p:nvSpPr>
        <p:spPr>
          <a:xfrm rot="16200000">
            <a:off x="1773173" y="2729851"/>
            <a:ext cx="37755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i="1" dirty="0">
                <a:solidFill>
                  <a:schemeClr val="accent5">
                    <a:lumMod val="50000"/>
                  </a:schemeClr>
                </a:solidFill>
              </a:rPr>
              <a:t>Supporting Data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C40CA89-889E-42A4-BCED-09CA5385873A}"/>
              </a:ext>
            </a:extLst>
          </p:cNvPr>
          <p:cNvCxnSpPr>
            <a:cxnSpLocks/>
          </p:cNvCxnSpPr>
          <p:nvPr/>
        </p:nvCxnSpPr>
        <p:spPr>
          <a:xfrm>
            <a:off x="1560343" y="3131320"/>
            <a:ext cx="0" cy="6852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88FFE70-8334-438C-A292-5356F975741F}"/>
              </a:ext>
            </a:extLst>
          </p:cNvPr>
          <p:cNvCxnSpPr>
            <a:cxnSpLocks/>
            <a:endCxn id="26" idx="3"/>
          </p:cNvCxnSpPr>
          <p:nvPr/>
        </p:nvCxnSpPr>
        <p:spPr>
          <a:xfrm flipH="1">
            <a:off x="2881424" y="4160463"/>
            <a:ext cx="59542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3FEC7779-8F8F-424C-B463-A0B5BE302CF8}"/>
              </a:ext>
            </a:extLst>
          </p:cNvPr>
          <p:cNvSpPr txBox="1">
            <a:spLocks/>
          </p:cNvSpPr>
          <p:nvPr/>
        </p:nvSpPr>
        <p:spPr>
          <a:xfrm>
            <a:off x="318054" y="3801156"/>
            <a:ext cx="2563370" cy="718614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dirty="0"/>
              <a:t>Equivalent ABAC system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2CD736-E0A9-4001-9EF3-FADDEC879F20}"/>
              </a:ext>
            </a:extLst>
          </p:cNvPr>
          <p:cNvSpPr txBox="1"/>
          <p:nvPr/>
        </p:nvSpPr>
        <p:spPr>
          <a:xfrm>
            <a:off x="467819" y="5284399"/>
            <a:ext cx="8388423" cy="830997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Entity IDs → Always possible 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e.g.,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RuleSet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= {&lt;u1, o1, write&gt;, &lt;u4, o2, print&gt;} 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998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B2F787-C8C8-45CC-9A26-16C48AF585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Example 1</a:t>
            </a:r>
            <a:endParaRPr lang="en-US" sz="3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2822EE-E6A6-4C8B-9DEB-47D60FE699DB}"/>
              </a:ext>
            </a:extLst>
          </p:cNvPr>
          <p:cNvSpPr/>
          <p:nvPr/>
        </p:nvSpPr>
        <p:spPr>
          <a:xfrm>
            <a:off x="318054" y="1191493"/>
            <a:ext cx="3137527" cy="270755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24B6ED2-A74C-44CA-AA7A-EA0683993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088" y="1101856"/>
            <a:ext cx="5017889" cy="388481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166BD1-C35E-4567-AF6F-FFD330BAA478}"/>
              </a:ext>
            </a:extLst>
          </p:cNvPr>
          <p:cNvSpPr txBox="1"/>
          <p:nvPr/>
        </p:nvSpPr>
        <p:spPr>
          <a:xfrm>
            <a:off x="542258" y="5231605"/>
            <a:ext cx="8273056" cy="92333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Determine the feasibility before rule generation!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Our solution: Partition-based strategy</a:t>
            </a:r>
            <a:endParaRPr lang="en-US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DD27E39-B7E7-491F-A5D2-B3AE6F4A3703}"/>
              </a:ext>
            </a:extLst>
          </p:cNvPr>
          <p:cNvGraphicFramePr>
            <a:graphicFrameLocks noGrp="1"/>
          </p:cNvGraphicFramePr>
          <p:nvPr/>
        </p:nvGraphicFramePr>
        <p:xfrm>
          <a:off x="4593262" y="3505831"/>
          <a:ext cx="4188550" cy="13716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531854">
                  <a:extLst>
                    <a:ext uri="{9D8B030D-6E8A-4147-A177-3AD203B41FA5}">
                      <a16:colId xmlns:a16="http://schemas.microsoft.com/office/drawing/2014/main" val="2429295691"/>
                    </a:ext>
                  </a:extLst>
                </a:gridCol>
                <a:gridCol w="2656696">
                  <a:extLst>
                    <a:ext uri="{9D8B030D-6E8A-4147-A177-3AD203B41FA5}">
                      <a16:colId xmlns:a16="http://schemas.microsoft.com/office/drawing/2014/main" val="3192105241"/>
                    </a:ext>
                  </a:extLst>
                </a:gridCol>
              </a:tblGrid>
              <a:tr h="36621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RangeSet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17362000"/>
                  </a:ext>
                </a:extLst>
              </a:tr>
              <a:tr h="362641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{Officer, Student, Faculty}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139974"/>
                  </a:ext>
                </a:extLst>
              </a:tr>
              <a:tr h="321372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Dept.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{CS, EE}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951406"/>
                  </a:ext>
                </a:extLst>
              </a:tr>
              <a:tr h="321372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{File, Printer, Scanner}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98907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1E9AF3E-A843-4850-B280-C3EAF406671C}"/>
              </a:ext>
            </a:extLst>
          </p:cNvPr>
          <p:cNvSpPr txBox="1"/>
          <p:nvPr/>
        </p:nvSpPr>
        <p:spPr>
          <a:xfrm>
            <a:off x="446553" y="1187588"/>
            <a:ext cx="30090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accent5">
                    <a:lumMod val="50000"/>
                  </a:schemeClr>
                </a:solidFill>
              </a:rPr>
              <a:t>Access Control System</a:t>
            </a:r>
          </a:p>
        </p:txBody>
      </p:sp>
      <p:graphicFrame>
        <p:nvGraphicFramePr>
          <p:cNvPr id="20" name="Content Placeholder 3">
            <a:extLst>
              <a:ext uri="{FF2B5EF4-FFF2-40B4-BE49-F238E27FC236}">
                <a16:creationId xmlns:a16="http://schemas.microsoft.com/office/drawing/2014/main" id="{DC8FCF4E-49CE-4003-BD9D-2EAF9AF4877A}"/>
              </a:ext>
            </a:extLst>
          </p:cNvPr>
          <p:cNvGraphicFramePr>
            <a:graphicFrameLocks/>
          </p:cNvGraphicFramePr>
          <p:nvPr/>
        </p:nvGraphicFramePr>
        <p:xfrm>
          <a:off x="4590951" y="1191494"/>
          <a:ext cx="2420791" cy="222136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0900">
                  <a:extLst>
                    <a:ext uri="{9D8B030D-6E8A-4147-A177-3AD203B41FA5}">
                      <a16:colId xmlns:a16="http://schemas.microsoft.com/office/drawing/2014/main" val="2558770153"/>
                    </a:ext>
                  </a:extLst>
                </a:gridCol>
                <a:gridCol w="975270">
                  <a:extLst>
                    <a:ext uri="{9D8B030D-6E8A-4147-A177-3AD203B41FA5}">
                      <a16:colId xmlns:a16="http://schemas.microsoft.com/office/drawing/2014/main" val="2754622980"/>
                    </a:ext>
                  </a:extLst>
                </a:gridCol>
                <a:gridCol w="804621">
                  <a:extLst>
                    <a:ext uri="{9D8B030D-6E8A-4147-A177-3AD203B41FA5}">
                      <a16:colId xmlns:a16="http://schemas.microsoft.com/office/drawing/2014/main" val="3364584235"/>
                    </a:ext>
                  </a:extLst>
                </a:gridCol>
              </a:tblGrid>
              <a:tr h="350565">
                <a:tc gridSpan="3"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UAValue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726740"/>
                  </a:ext>
                </a:extLst>
              </a:tr>
              <a:tr h="481884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</a:t>
                      </a:r>
                    </a:p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Dept.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622784"/>
                  </a:ext>
                </a:extLst>
              </a:tr>
              <a:tr h="336256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436919"/>
                  </a:ext>
                </a:extLst>
              </a:tr>
              <a:tr h="336256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954753"/>
                  </a:ext>
                </a:extLst>
              </a:tr>
              <a:tr h="336256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892851"/>
                  </a:ext>
                </a:extLst>
              </a:tr>
              <a:tr h="336256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339337"/>
                  </a:ext>
                </a:extLst>
              </a:tr>
            </a:tbl>
          </a:graphicData>
        </a:graphic>
      </p:graphicFrame>
      <p:graphicFrame>
        <p:nvGraphicFramePr>
          <p:cNvPr id="21" name="Content Placeholder 3">
            <a:extLst>
              <a:ext uri="{FF2B5EF4-FFF2-40B4-BE49-F238E27FC236}">
                <a16:creationId xmlns:a16="http://schemas.microsoft.com/office/drawing/2014/main" id="{A56C475E-DE22-4286-ACCB-E3D45316764B}"/>
              </a:ext>
            </a:extLst>
          </p:cNvPr>
          <p:cNvGraphicFramePr>
            <a:graphicFrameLocks/>
          </p:cNvGraphicFramePr>
          <p:nvPr/>
        </p:nvGraphicFramePr>
        <p:xfrm>
          <a:off x="7137023" y="1214441"/>
          <a:ext cx="1645920" cy="147806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931583">
                  <a:extLst>
                    <a:ext uri="{9D8B030D-6E8A-4147-A177-3AD203B41FA5}">
                      <a16:colId xmlns:a16="http://schemas.microsoft.com/office/drawing/2014/main" val="2558770153"/>
                    </a:ext>
                  </a:extLst>
                </a:gridCol>
                <a:gridCol w="714337">
                  <a:extLst>
                    <a:ext uri="{9D8B030D-6E8A-4147-A177-3AD203B41FA5}">
                      <a16:colId xmlns:a16="http://schemas.microsoft.com/office/drawing/2014/main" val="2303106509"/>
                    </a:ext>
                  </a:extLst>
                </a:gridCol>
              </a:tblGrid>
              <a:tr h="31742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OAValue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1176529"/>
                  </a:ext>
                </a:extLst>
              </a:tr>
              <a:tr h="462416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</a:t>
                      </a:r>
                    </a:p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622784"/>
                  </a:ext>
                </a:extLst>
              </a:tr>
              <a:tr h="317427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436919"/>
                  </a:ext>
                </a:extLst>
              </a:tr>
              <a:tr h="317427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954753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C8AF81B-3A7B-4F1C-AD1A-B8E15996B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859614"/>
              </p:ext>
            </p:extLst>
          </p:nvPr>
        </p:nvGraphicFramePr>
        <p:xfrm>
          <a:off x="467819" y="1684811"/>
          <a:ext cx="2902702" cy="215236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902702">
                  <a:extLst>
                    <a:ext uri="{9D8B030D-6E8A-4147-A177-3AD203B41FA5}">
                      <a16:colId xmlns:a16="http://schemas.microsoft.com/office/drawing/2014/main" val="3347123520"/>
                    </a:ext>
                  </a:extLst>
                </a:gridCol>
              </a:tblGrid>
              <a:tr h="43047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Authorization (AUTH)</a:t>
                      </a:r>
                      <a:endParaRPr lang="en-US" sz="18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169052"/>
                  </a:ext>
                </a:extLst>
              </a:tr>
              <a:tr h="43047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(John, obj1, write)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025247"/>
                  </a:ext>
                </a:extLst>
              </a:tr>
              <a:tr h="43047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(Ray, obj1, write)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017408"/>
                  </a:ext>
                </a:extLst>
              </a:tr>
              <a:tr h="43047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(Tom, obj1, write)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966656"/>
                  </a:ext>
                </a:extLst>
              </a:tr>
              <a:tr h="43047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(Lina, obj2, write)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078606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3B35C931-79BD-4024-898E-68630597D4AF}"/>
              </a:ext>
            </a:extLst>
          </p:cNvPr>
          <p:cNvSpPr txBox="1"/>
          <p:nvPr/>
        </p:nvSpPr>
        <p:spPr>
          <a:xfrm rot="16200000">
            <a:off x="2272919" y="2751117"/>
            <a:ext cx="37755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i="1" dirty="0">
                <a:solidFill>
                  <a:schemeClr val="accent5">
                    <a:lumMod val="50000"/>
                  </a:schemeClr>
                </a:solidFill>
              </a:rPr>
              <a:t>Supporting Data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C40CA89-889E-42A4-BCED-09CA5385873A}"/>
              </a:ext>
            </a:extLst>
          </p:cNvPr>
          <p:cNvCxnSpPr>
            <a:cxnSpLocks/>
          </p:cNvCxnSpPr>
          <p:nvPr/>
        </p:nvCxnSpPr>
        <p:spPr>
          <a:xfrm>
            <a:off x="1560343" y="3899044"/>
            <a:ext cx="0" cy="3534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88FFE70-8334-438C-A292-5356F975741F}"/>
              </a:ext>
            </a:extLst>
          </p:cNvPr>
          <p:cNvCxnSpPr>
            <a:cxnSpLocks/>
            <a:endCxn id="26" idx="3"/>
          </p:cNvCxnSpPr>
          <p:nvPr/>
        </p:nvCxnSpPr>
        <p:spPr>
          <a:xfrm flipH="1">
            <a:off x="2881424" y="4617658"/>
            <a:ext cx="93161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3FEC7779-8F8F-424C-B463-A0B5BE302CF8}"/>
              </a:ext>
            </a:extLst>
          </p:cNvPr>
          <p:cNvSpPr txBox="1">
            <a:spLocks/>
          </p:cNvSpPr>
          <p:nvPr/>
        </p:nvSpPr>
        <p:spPr>
          <a:xfrm>
            <a:off x="318054" y="4258351"/>
            <a:ext cx="2563370" cy="718614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dirty="0"/>
              <a:t>Equivalent ABAC system</a:t>
            </a:r>
          </a:p>
        </p:txBody>
      </p:sp>
    </p:spTree>
    <p:extLst>
      <p:ext uri="{BB962C8B-B14F-4D97-AF65-F5344CB8AC3E}">
        <p14:creationId xmlns:p14="http://schemas.microsoft.com/office/powerpoint/2010/main" val="4018663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9FEA7D2-DC45-4681-9DC4-C6B62B6C811D}"/>
              </a:ext>
            </a:extLst>
          </p:cNvPr>
          <p:cNvGraphicFramePr>
            <a:graphicFrameLocks noGrp="1"/>
          </p:cNvGraphicFramePr>
          <p:nvPr/>
        </p:nvGraphicFramePr>
        <p:xfrm>
          <a:off x="1190849" y="1707980"/>
          <a:ext cx="1812534" cy="16644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2534">
                  <a:extLst>
                    <a:ext uri="{9D8B030D-6E8A-4147-A177-3AD203B41FA5}">
                      <a16:colId xmlns:a16="http://schemas.microsoft.com/office/drawing/2014/main" val="2720759657"/>
                    </a:ext>
                  </a:extLst>
                </a:gridCol>
              </a:tblGrid>
              <a:tr h="5548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John, Obj1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049146225"/>
                  </a:ext>
                </a:extLst>
              </a:tr>
              <a:tr h="5548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Ray, Obj1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22769782"/>
                  </a:ext>
                </a:extLst>
              </a:tr>
              <a:tr h="5548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Tom, Obj1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3054296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74E9152-E5F1-4691-8F23-5AD0713922AF}"/>
              </a:ext>
            </a:extLst>
          </p:cNvPr>
          <p:cNvGraphicFramePr>
            <a:graphicFrameLocks noGrp="1"/>
          </p:cNvGraphicFramePr>
          <p:nvPr/>
        </p:nvGraphicFramePr>
        <p:xfrm>
          <a:off x="6116930" y="4319630"/>
          <a:ext cx="1963801" cy="5776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3801">
                  <a:extLst>
                    <a:ext uri="{9D8B030D-6E8A-4147-A177-3AD203B41FA5}">
                      <a16:colId xmlns:a16="http://schemas.microsoft.com/office/drawing/2014/main" val="2720759657"/>
                    </a:ext>
                  </a:extLst>
                </a:gridCol>
              </a:tblGrid>
              <a:tr h="57762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</a:rPr>
                        <a:t>Lina, Obj1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04914622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A220851-8295-4BB1-ACE7-359B7CBD5D49}"/>
              </a:ext>
            </a:extLst>
          </p:cNvPr>
          <p:cNvGraphicFramePr>
            <a:graphicFrameLocks noGrp="1"/>
          </p:cNvGraphicFramePr>
          <p:nvPr/>
        </p:nvGraphicFramePr>
        <p:xfrm>
          <a:off x="2219778" y="4652950"/>
          <a:ext cx="2352222" cy="6000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2222">
                  <a:extLst>
                    <a:ext uri="{9D8B030D-6E8A-4147-A177-3AD203B41FA5}">
                      <a16:colId xmlns:a16="http://schemas.microsoft.com/office/drawing/2014/main" val="2720759657"/>
                    </a:ext>
                  </a:extLst>
                </a:gridCol>
              </a:tblGrid>
              <a:tr h="60007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Lina, Obj2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04914622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ADDB9D8-3EF5-496E-B5F4-D6985B20D232}"/>
              </a:ext>
            </a:extLst>
          </p:cNvPr>
          <p:cNvGraphicFramePr>
            <a:graphicFrameLocks noGrp="1"/>
          </p:cNvGraphicFramePr>
          <p:nvPr/>
        </p:nvGraphicFramePr>
        <p:xfrm>
          <a:off x="4794557" y="1148639"/>
          <a:ext cx="2105082" cy="15548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5082">
                  <a:extLst>
                    <a:ext uri="{9D8B030D-6E8A-4147-A177-3AD203B41FA5}">
                      <a16:colId xmlns:a16="http://schemas.microsoft.com/office/drawing/2014/main" val="2720759657"/>
                    </a:ext>
                  </a:extLst>
                </a:gridCol>
              </a:tblGrid>
              <a:tr h="44523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John, Obj2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049146225"/>
                  </a:ext>
                </a:extLst>
              </a:tr>
              <a:tr h="5548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Ray, Obj2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22769782"/>
                  </a:ext>
                </a:extLst>
              </a:tr>
              <a:tr h="5548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Tom, Obj2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33454898"/>
                  </a:ext>
                </a:extLst>
              </a:tr>
            </a:tbl>
          </a:graphicData>
        </a:graphic>
      </p:graphicFrame>
      <p:sp>
        <p:nvSpPr>
          <p:cNvPr id="15" name="Explosion: 14 Points 14">
            <a:extLst>
              <a:ext uri="{FF2B5EF4-FFF2-40B4-BE49-F238E27FC236}">
                <a16:creationId xmlns:a16="http://schemas.microsoft.com/office/drawing/2014/main" id="{3A2B6CFF-7D0F-4C28-8E86-951EAA0CEE29}"/>
              </a:ext>
            </a:extLst>
          </p:cNvPr>
          <p:cNvSpPr/>
          <p:nvPr/>
        </p:nvSpPr>
        <p:spPr>
          <a:xfrm>
            <a:off x="1823090" y="3022123"/>
            <a:ext cx="6081823" cy="1510164"/>
          </a:xfrm>
          <a:prstGeom prst="irregularSeal2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/>
              <a:t>Partition Set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A41F161-C4F8-4256-B175-AA4720F2432C}"/>
              </a:ext>
            </a:extLst>
          </p:cNvPr>
          <p:cNvSpPr txBox="1">
            <a:spLocks/>
          </p:cNvSpPr>
          <p:nvPr/>
        </p:nvSpPr>
        <p:spPr>
          <a:xfrm>
            <a:off x="1818728" y="311384"/>
            <a:ext cx="4932822" cy="4622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Partition set: example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72C4BF-094E-44E4-9B1B-64749336E018}"/>
              </a:ext>
            </a:extLst>
          </p:cNvPr>
          <p:cNvSpPr txBox="1"/>
          <p:nvPr/>
        </p:nvSpPr>
        <p:spPr>
          <a:xfrm>
            <a:off x="435935" y="5631782"/>
            <a:ext cx="8469937" cy="49244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</a:rPr>
              <a:t>Partition set is conflict-free </a:t>
            </a:r>
            <a:r>
              <a:rPr lang="en-US" sz="2600" b="1" dirty="0" err="1">
                <a:solidFill>
                  <a:schemeClr val="accent1"/>
                </a:solidFill>
              </a:rPr>
              <a:t>w.r.t.</a:t>
            </a:r>
            <a:r>
              <a:rPr lang="en-US" sz="2600" b="1" dirty="0">
                <a:solidFill>
                  <a:schemeClr val="accent1"/>
                </a:solidFill>
              </a:rPr>
              <a:t> write → Yes</a:t>
            </a:r>
          </a:p>
        </p:txBody>
      </p:sp>
    </p:spTree>
    <p:extLst>
      <p:ext uri="{BB962C8B-B14F-4D97-AF65-F5344CB8AC3E}">
        <p14:creationId xmlns:p14="http://schemas.microsoft.com/office/powerpoint/2010/main" val="4130111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9FEA7D2-DC45-4681-9DC4-C6B62B6C81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80563"/>
              </p:ext>
            </p:extLst>
          </p:nvPr>
        </p:nvGraphicFramePr>
        <p:xfrm>
          <a:off x="2085372" y="1654824"/>
          <a:ext cx="1812534" cy="16644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2534">
                  <a:extLst>
                    <a:ext uri="{9D8B030D-6E8A-4147-A177-3AD203B41FA5}">
                      <a16:colId xmlns:a16="http://schemas.microsoft.com/office/drawing/2014/main" val="2720759657"/>
                    </a:ext>
                  </a:extLst>
                </a:gridCol>
              </a:tblGrid>
              <a:tr h="5548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John, Obj1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049146225"/>
                  </a:ext>
                </a:extLst>
              </a:tr>
              <a:tr h="5548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rgbClr val="FF0000"/>
                          </a:solidFill>
                        </a:rPr>
                        <a:t>Ray, Obj1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22769782"/>
                  </a:ext>
                </a:extLst>
              </a:tr>
              <a:tr h="5548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rgbClr val="FF0000"/>
                          </a:solidFill>
                        </a:rPr>
                        <a:t>Tom, Obj1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3054296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74E9152-E5F1-4691-8F23-5AD0713922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436972"/>
              </p:ext>
            </p:extLst>
          </p:nvPr>
        </p:nvGraphicFramePr>
        <p:xfrm>
          <a:off x="6603949" y="3968756"/>
          <a:ext cx="1963801" cy="5776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3801">
                  <a:extLst>
                    <a:ext uri="{9D8B030D-6E8A-4147-A177-3AD203B41FA5}">
                      <a16:colId xmlns:a16="http://schemas.microsoft.com/office/drawing/2014/main" val="2720759657"/>
                    </a:ext>
                  </a:extLst>
                </a:gridCol>
              </a:tblGrid>
              <a:tr h="57762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</a:rPr>
                        <a:t>Lina, Obj1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04914622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A220851-8295-4BB1-ACE7-359B7CBD5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893811"/>
              </p:ext>
            </p:extLst>
          </p:nvPr>
        </p:nvGraphicFramePr>
        <p:xfrm>
          <a:off x="3388669" y="4259544"/>
          <a:ext cx="2352222" cy="6000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2222">
                  <a:extLst>
                    <a:ext uri="{9D8B030D-6E8A-4147-A177-3AD203B41FA5}">
                      <a16:colId xmlns:a16="http://schemas.microsoft.com/office/drawing/2014/main" val="2720759657"/>
                    </a:ext>
                  </a:extLst>
                </a:gridCol>
              </a:tblGrid>
              <a:tr h="60007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Lina, Obj2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04914622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ADDB9D8-3EF5-496E-B5F4-D6985B20D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768698"/>
              </p:ext>
            </p:extLst>
          </p:nvPr>
        </p:nvGraphicFramePr>
        <p:xfrm>
          <a:off x="5689080" y="1095483"/>
          <a:ext cx="2105082" cy="15548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5082">
                  <a:extLst>
                    <a:ext uri="{9D8B030D-6E8A-4147-A177-3AD203B41FA5}">
                      <a16:colId xmlns:a16="http://schemas.microsoft.com/office/drawing/2014/main" val="2720759657"/>
                    </a:ext>
                  </a:extLst>
                </a:gridCol>
              </a:tblGrid>
              <a:tr h="44523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John, Obj2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049146225"/>
                  </a:ext>
                </a:extLst>
              </a:tr>
              <a:tr h="5548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Ray, Obj2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22769782"/>
                  </a:ext>
                </a:extLst>
              </a:tr>
              <a:tr h="5548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Tom, Obj2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33454898"/>
                  </a:ext>
                </a:extLst>
              </a:tr>
            </a:tbl>
          </a:graphicData>
        </a:graphic>
      </p:graphicFrame>
      <p:sp>
        <p:nvSpPr>
          <p:cNvPr id="15" name="Explosion: 14 Points 14">
            <a:extLst>
              <a:ext uri="{FF2B5EF4-FFF2-40B4-BE49-F238E27FC236}">
                <a16:creationId xmlns:a16="http://schemas.microsoft.com/office/drawing/2014/main" id="{3A2B6CFF-7D0F-4C28-8E86-951EAA0CEE29}"/>
              </a:ext>
            </a:extLst>
          </p:cNvPr>
          <p:cNvSpPr/>
          <p:nvPr/>
        </p:nvSpPr>
        <p:spPr>
          <a:xfrm>
            <a:off x="2887727" y="2692517"/>
            <a:ext cx="6081823" cy="1510164"/>
          </a:xfrm>
          <a:prstGeom prst="irregularSeal2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/>
              <a:t>Partition Set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A41F161-C4F8-4256-B175-AA4720F2432C}"/>
              </a:ext>
            </a:extLst>
          </p:cNvPr>
          <p:cNvSpPr txBox="1">
            <a:spLocks/>
          </p:cNvSpPr>
          <p:nvPr/>
        </p:nvSpPr>
        <p:spPr>
          <a:xfrm>
            <a:off x="1818728" y="311384"/>
            <a:ext cx="4932822" cy="4622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Partition set: example 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72C4BF-094E-44E4-9B1B-64749336E018}"/>
              </a:ext>
            </a:extLst>
          </p:cNvPr>
          <p:cNvSpPr txBox="1"/>
          <p:nvPr/>
        </p:nvSpPr>
        <p:spPr>
          <a:xfrm>
            <a:off x="1102419" y="974614"/>
            <a:ext cx="13600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Conflict</a:t>
            </a:r>
          </a:p>
        </p:txBody>
      </p:sp>
      <p:sp>
        <p:nvSpPr>
          <p:cNvPr id="4" name="Arrow: Curved Down 3">
            <a:extLst>
              <a:ext uri="{FF2B5EF4-FFF2-40B4-BE49-F238E27FC236}">
                <a16:creationId xmlns:a16="http://schemas.microsoft.com/office/drawing/2014/main" id="{393DB293-E5D3-49E3-97C9-857AAFEAE08C}"/>
              </a:ext>
            </a:extLst>
          </p:cNvPr>
          <p:cNvSpPr/>
          <p:nvPr/>
        </p:nvSpPr>
        <p:spPr>
          <a:xfrm rot="2343782">
            <a:off x="2333277" y="1225994"/>
            <a:ext cx="693994" cy="279776"/>
          </a:xfrm>
          <a:prstGeom prst="curved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077DB28-2E96-421D-9CD8-260A4936B4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37765"/>
              </p:ext>
            </p:extLst>
          </p:nvPr>
        </p:nvGraphicFramePr>
        <p:xfrm>
          <a:off x="490369" y="4901640"/>
          <a:ext cx="2547486" cy="129141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547486">
                  <a:extLst>
                    <a:ext uri="{9D8B030D-6E8A-4147-A177-3AD203B41FA5}">
                      <a16:colId xmlns:a16="http://schemas.microsoft.com/office/drawing/2014/main" val="3347123520"/>
                    </a:ext>
                  </a:extLst>
                </a:gridCol>
              </a:tblGrid>
              <a:tr h="43047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Authorization (AUTH)</a:t>
                      </a:r>
                      <a:endParaRPr lang="en-US" sz="2000" baseline="-25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169052"/>
                  </a:ext>
                </a:extLst>
              </a:tr>
              <a:tr h="43047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(John, obj1, write)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025247"/>
                  </a:ext>
                </a:extLst>
              </a:tr>
              <a:tr h="43047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(Lina, obj2, write)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01740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5D6193C-4270-4161-810F-94932221297D}"/>
              </a:ext>
            </a:extLst>
          </p:cNvPr>
          <p:cNvSpPr txBox="1"/>
          <p:nvPr/>
        </p:nvSpPr>
        <p:spPr>
          <a:xfrm>
            <a:off x="3797557" y="5217262"/>
            <a:ext cx="30498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accent1"/>
                </a:solidFill>
              </a:rPr>
              <a:t>Ray and Tom has no authorization compared to example 1 </a:t>
            </a:r>
          </a:p>
        </p:txBody>
      </p:sp>
      <p:sp>
        <p:nvSpPr>
          <p:cNvPr id="7" name="Lightning Bolt 6">
            <a:extLst>
              <a:ext uri="{FF2B5EF4-FFF2-40B4-BE49-F238E27FC236}">
                <a16:creationId xmlns:a16="http://schemas.microsoft.com/office/drawing/2014/main" id="{3EE9DC4F-9DBE-4EB9-889B-98EA1EC112E4}"/>
              </a:ext>
            </a:extLst>
          </p:cNvPr>
          <p:cNvSpPr/>
          <p:nvPr/>
        </p:nvSpPr>
        <p:spPr>
          <a:xfrm>
            <a:off x="3037855" y="5225207"/>
            <a:ext cx="860051" cy="740037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24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5460C92-CF50-43F6-A0B9-C0F595BA4ED1}"/>
              </a:ext>
            </a:extLst>
          </p:cNvPr>
          <p:cNvSpPr>
            <a:spLocks/>
          </p:cNvSpPr>
          <p:nvPr/>
        </p:nvSpPr>
        <p:spPr bwMode="auto">
          <a:xfrm>
            <a:off x="332859" y="1222585"/>
            <a:ext cx="2485820" cy="584775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800" kern="0" dirty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Partition</a:t>
            </a:r>
            <a:endParaRPr lang="en-US" sz="3200" kern="0" dirty="0">
              <a:solidFill>
                <a:srgbClr val="131F49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ECC62A-25C6-466D-A98A-3A78FEAED7F5}"/>
              </a:ext>
            </a:extLst>
          </p:cNvPr>
          <p:cNvSpPr txBox="1"/>
          <p:nvPr/>
        </p:nvSpPr>
        <p:spPr>
          <a:xfrm>
            <a:off x="5140460" y="1206110"/>
            <a:ext cx="3715782" cy="1323439"/>
          </a:xfrm>
          <a:prstGeom prst="rect">
            <a:avLst/>
          </a:prstGeom>
          <a:noFill/>
          <a:ln w="19050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200" dirty="0"/>
              <a:t>Partition the sets of users and objects present </a:t>
            </a:r>
          </a:p>
          <a:p>
            <a:pPr algn="just"/>
            <a:r>
              <a:rPr lang="en-US" dirty="0"/>
              <a:t>e.g., {John, Ray, Tom} is partitioned as {John} and {Ray, Tom}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A8DFC3-42D9-4831-8CFB-9E30FCC63963}"/>
              </a:ext>
            </a:extLst>
          </p:cNvPr>
          <p:cNvSpPr txBox="1"/>
          <p:nvPr/>
        </p:nvSpPr>
        <p:spPr>
          <a:xfrm>
            <a:off x="337790" y="2611125"/>
            <a:ext cx="391523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22A5E"/>
                </a:solidFill>
              </a:rPr>
              <a:t>Generate a conjunctive clause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0C58D26-EDA8-45A1-BAED-25E80AFF9418}"/>
              </a:ext>
            </a:extLst>
          </p:cNvPr>
          <p:cNvCxnSpPr>
            <a:cxnSpLocks/>
          </p:cNvCxnSpPr>
          <p:nvPr/>
        </p:nvCxnSpPr>
        <p:spPr>
          <a:xfrm>
            <a:off x="958695" y="1786218"/>
            <a:ext cx="0" cy="824907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EACCE26-FC1F-45AF-AD2B-DD418D5034AA}"/>
              </a:ext>
            </a:extLst>
          </p:cNvPr>
          <p:cNvCxnSpPr>
            <a:cxnSpLocks/>
            <a:stCxn id="15" idx="2"/>
            <a:endCxn id="5" idx="0"/>
          </p:cNvCxnSpPr>
          <p:nvPr/>
        </p:nvCxnSpPr>
        <p:spPr>
          <a:xfrm>
            <a:off x="6998351" y="2529549"/>
            <a:ext cx="0" cy="330093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2">
            <a:extLst>
              <a:ext uri="{FF2B5EF4-FFF2-40B4-BE49-F238E27FC236}">
                <a16:creationId xmlns:a16="http://schemas.microsoft.com/office/drawing/2014/main" id="{BA77709A-C8ED-431E-B652-D9DCF5D3A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1258" y="278785"/>
            <a:ext cx="4932822" cy="462224"/>
          </a:xfrm>
        </p:spPr>
        <p:txBody>
          <a:bodyPr/>
          <a:lstStyle/>
          <a:p>
            <a:r>
              <a:rPr lang="en-US" dirty="0"/>
              <a:t>Infeasibility correction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17EC76-ECC2-40A5-B11A-CF7C209879FE}"/>
              </a:ext>
            </a:extLst>
          </p:cNvPr>
          <p:cNvSpPr txBox="1"/>
          <p:nvPr/>
        </p:nvSpPr>
        <p:spPr>
          <a:xfrm>
            <a:off x="467819" y="5677808"/>
            <a:ext cx="8388423" cy="461665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Exact Solution can be achieved many ways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BC4EF8-27A8-4CA3-AEC2-09075C671CC4}"/>
              </a:ext>
            </a:extLst>
          </p:cNvPr>
          <p:cNvSpPr txBox="1"/>
          <p:nvPr/>
        </p:nvSpPr>
        <p:spPr>
          <a:xfrm>
            <a:off x="2929724" y="1207435"/>
            <a:ext cx="2946098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22A5E"/>
                </a:solidFill>
              </a:rPr>
              <a:t>conflict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A27E021-3B54-447B-A1B1-8357DE540CA8}"/>
              </a:ext>
            </a:extLst>
          </p:cNvPr>
          <p:cNvSpPr txBox="1"/>
          <p:nvPr/>
        </p:nvSpPr>
        <p:spPr>
          <a:xfrm>
            <a:off x="679558" y="2004167"/>
            <a:ext cx="2946098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22A5E"/>
                </a:solidFill>
              </a:rPr>
              <a:t>conflict-free, (UA, OA)</a:t>
            </a:r>
            <a:endParaRPr lang="en-US" sz="2400" dirty="0">
              <a:solidFill>
                <a:srgbClr val="122A5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380DD2-6C48-4D30-8786-4B24ECF3865F}"/>
              </a:ext>
            </a:extLst>
          </p:cNvPr>
          <p:cNvSpPr/>
          <p:nvPr/>
        </p:nvSpPr>
        <p:spPr>
          <a:xfrm>
            <a:off x="5140460" y="2859642"/>
            <a:ext cx="3715782" cy="110799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200" u="sng" dirty="0"/>
              <a:t>if needed</a:t>
            </a:r>
          </a:p>
          <a:p>
            <a:pPr algn="just">
              <a:lnSpc>
                <a:spcPct val="100000"/>
              </a:lnSpc>
            </a:pPr>
            <a:r>
              <a:rPr lang="en-US" sz="2200" dirty="0"/>
              <a:t>a. Add an attribute to UA (</a:t>
            </a:r>
            <a:r>
              <a:rPr lang="en-US" sz="2200" dirty="0" err="1"/>
              <a:t>exU</a:t>
            </a:r>
            <a:r>
              <a:rPr lang="en-US" sz="2200" dirty="0"/>
              <a:t>)</a:t>
            </a:r>
          </a:p>
          <a:p>
            <a:pPr algn="just">
              <a:lnSpc>
                <a:spcPct val="100000"/>
              </a:lnSpc>
            </a:pPr>
            <a:r>
              <a:rPr lang="en-US" sz="2200" dirty="0"/>
              <a:t>b. Add an attribute to OA (</a:t>
            </a:r>
            <a:r>
              <a:rPr lang="en-US" sz="2200" dirty="0" err="1"/>
              <a:t>exO</a:t>
            </a:r>
            <a:r>
              <a:rPr lang="en-US" sz="2200" dirty="0"/>
              <a:t>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6A16C3-01A1-4E4E-A901-0309742B6B64}"/>
              </a:ext>
            </a:extLst>
          </p:cNvPr>
          <p:cNvSpPr/>
          <p:nvPr/>
        </p:nvSpPr>
        <p:spPr>
          <a:xfrm>
            <a:off x="3912780" y="4282649"/>
            <a:ext cx="4986659" cy="98488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200" dirty="0"/>
              <a:t>Use unique random values to identify  </a:t>
            </a:r>
          </a:p>
          <a:p>
            <a:pPr algn="just">
              <a:lnSpc>
                <a:spcPct val="100000"/>
              </a:lnSpc>
            </a:pPr>
            <a:r>
              <a:rPr lang="en-US" dirty="0"/>
              <a:t>e.g., {John} and {Ray, Tom} are assigned a and b to </a:t>
            </a:r>
            <a:r>
              <a:rPr lang="en-US" dirty="0" err="1"/>
              <a:t>exU</a:t>
            </a:r>
            <a:r>
              <a:rPr lang="en-US" dirty="0"/>
              <a:t>, respectively. </a:t>
            </a:r>
            <a:r>
              <a:rPr lang="en-US" dirty="0" err="1"/>
              <a:t>exO</a:t>
            </a:r>
            <a:r>
              <a:rPr lang="en-US" dirty="0"/>
              <a:t> is not required here!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F07F969-0E50-4563-9AC7-C4AAB88B7103}"/>
              </a:ext>
            </a:extLst>
          </p:cNvPr>
          <p:cNvCxnSpPr>
            <a:cxnSpLocks/>
          </p:cNvCxnSpPr>
          <p:nvPr/>
        </p:nvCxnSpPr>
        <p:spPr>
          <a:xfrm>
            <a:off x="2818679" y="1605514"/>
            <a:ext cx="232178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77C70AE-FDA6-46C2-80C3-63624FEA4051}"/>
              </a:ext>
            </a:extLst>
          </p:cNvPr>
          <p:cNvCxnSpPr>
            <a:cxnSpLocks/>
          </p:cNvCxnSpPr>
          <p:nvPr/>
        </p:nvCxnSpPr>
        <p:spPr>
          <a:xfrm>
            <a:off x="6998351" y="3967638"/>
            <a:ext cx="0" cy="330093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07735B0-D80A-4D23-A785-F29495534D88}"/>
              </a:ext>
            </a:extLst>
          </p:cNvPr>
          <p:cNvCxnSpPr>
            <a:cxnSpLocks/>
          </p:cNvCxnSpPr>
          <p:nvPr/>
        </p:nvCxnSpPr>
        <p:spPr>
          <a:xfrm flipV="1">
            <a:off x="4072124" y="3072790"/>
            <a:ext cx="0" cy="12098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C7C932B-3D01-4965-AE3F-E3B80B6CB112}"/>
              </a:ext>
            </a:extLst>
          </p:cNvPr>
          <p:cNvSpPr txBox="1"/>
          <p:nvPr/>
        </p:nvSpPr>
        <p:spPr>
          <a:xfrm>
            <a:off x="1075396" y="3364668"/>
            <a:ext cx="2946098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122A5E"/>
                </a:solidFill>
              </a:rPr>
              <a:t>conflict-free</a:t>
            </a:r>
          </a:p>
          <a:p>
            <a:pPr algn="r"/>
            <a:r>
              <a:rPr lang="en-US" sz="2000" dirty="0">
                <a:solidFill>
                  <a:srgbClr val="122A5E"/>
                </a:solidFill>
              </a:rPr>
              <a:t>(UA ꓴ </a:t>
            </a:r>
            <a:r>
              <a:rPr lang="en-US" sz="2000" dirty="0" err="1">
                <a:solidFill>
                  <a:srgbClr val="122A5E"/>
                </a:solidFill>
              </a:rPr>
              <a:t>exU</a:t>
            </a:r>
            <a:r>
              <a:rPr lang="en-US" sz="2000" dirty="0">
                <a:solidFill>
                  <a:srgbClr val="122A5E"/>
                </a:solidFill>
              </a:rPr>
              <a:t>), (OA ꓴ </a:t>
            </a:r>
            <a:r>
              <a:rPr lang="en-US" sz="2000" dirty="0" err="1">
                <a:solidFill>
                  <a:srgbClr val="122A5E"/>
                </a:solidFill>
              </a:rPr>
              <a:t>exO</a:t>
            </a:r>
            <a:r>
              <a:rPr lang="en-US" sz="2000" dirty="0">
                <a:solidFill>
                  <a:srgbClr val="122A5E"/>
                </a:solidFill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165EBE-88FB-437B-A4F1-E2985E4990B3}"/>
              </a:ext>
            </a:extLst>
          </p:cNvPr>
          <p:cNvSpPr txBox="1"/>
          <p:nvPr/>
        </p:nvSpPr>
        <p:spPr>
          <a:xfrm>
            <a:off x="337790" y="4805869"/>
            <a:ext cx="248088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22A5E"/>
                </a:solidFill>
              </a:rPr>
              <a:t>OR to </a:t>
            </a:r>
            <a:r>
              <a:rPr lang="en-US" sz="2400" dirty="0" err="1">
                <a:solidFill>
                  <a:srgbClr val="122A5E"/>
                </a:solidFill>
              </a:rPr>
              <a:t>Rule</a:t>
            </a:r>
            <a:r>
              <a:rPr lang="en-US" sz="2400" baseline="-25000" dirty="0" err="1">
                <a:solidFill>
                  <a:srgbClr val="122A5E"/>
                </a:solidFill>
              </a:rPr>
              <a:t>op</a:t>
            </a:r>
            <a:endParaRPr lang="en-US" sz="2400" baseline="-25000" dirty="0">
              <a:solidFill>
                <a:srgbClr val="122A5E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C0B45A4-D85D-4F8E-8EC6-41643C9B0754}"/>
              </a:ext>
            </a:extLst>
          </p:cNvPr>
          <p:cNvCxnSpPr>
            <a:cxnSpLocks/>
          </p:cNvCxnSpPr>
          <p:nvPr/>
        </p:nvCxnSpPr>
        <p:spPr>
          <a:xfrm>
            <a:off x="951602" y="3055043"/>
            <a:ext cx="0" cy="1772092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902225"/>
      </p:ext>
    </p:extLst>
  </p:cSld>
  <p:clrMapOvr>
    <a:masterClrMapping/>
  </p:clrMapOvr>
</p:sld>
</file>

<file path=ppt/theme/theme1.xml><?xml version="1.0" encoding="utf-8"?>
<a:theme xmlns:a="http://schemas.openxmlformats.org/drawingml/2006/main" name="1_ICS-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2018.03.06" id="{5733BD8E-F99F-4212-A1AD-F4FC5E1A7E9E}" vid="{A7AF9A3A-02CA-46E0-AD92-27A1093FED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ICS-Template</Template>
  <TotalTime>21403</TotalTime>
  <Words>1030</Words>
  <Application>Microsoft Office PowerPoint</Application>
  <PresentationFormat>Letter Paper (8.5x11 in)</PresentationFormat>
  <Paragraphs>318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 Light</vt:lpstr>
      <vt:lpstr>Wingdings</vt:lpstr>
      <vt:lpstr>Calibri</vt:lpstr>
      <vt:lpstr>1_ICS-Theme</vt:lpstr>
      <vt:lpstr>PowerPoint Presentation</vt:lpstr>
      <vt:lpstr>PowerPoint Presentation</vt:lpstr>
      <vt:lpstr>ABAC policy mining</vt:lpstr>
      <vt:lpstr>Example 0: no ID</vt:lpstr>
      <vt:lpstr>Example 0: with ID</vt:lpstr>
      <vt:lpstr>Example 1</vt:lpstr>
      <vt:lpstr>PowerPoint Presentation</vt:lpstr>
      <vt:lpstr>PowerPoint Presentation</vt:lpstr>
      <vt:lpstr>Infeasibility correction</vt:lpstr>
      <vt:lpstr>PowerPoint Presentation</vt:lpstr>
      <vt:lpstr>PowerPoint Presentation</vt:lpstr>
      <vt:lpstr>Unrepresented partition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Institute for Cyber Security (ICS) &amp; Center for Security and Privacy Enhanced  Cloud Computing (C-SPECC)</dc:title>
  <dc:creator>Smriti Bhatt</dc:creator>
  <cp:lastModifiedBy>Ravi Sandhu</cp:lastModifiedBy>
  <cp:revision>465</cp:revision>
  <cp:lastPrinted>2019-07-23T22:03:06Z</cp:lastPrinted>
  <dcterms:created xsi:type="dcterms:W3CDTF">2017-09-29T21:23:01Z</dcterms:created>
  <dcterms:modified xsi:type="dcterms:W3CDTF">2019-07-31T18:35:33Z</dcterms:modified>
</cp:coreProperties>
</file>