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7"/>
  </p:notesMasterIdLst>
  <p:sldIdLst>
    <p:sldId id="256" r:id="rId2"/>
    <p:sldId id="257" r:id="rId3"/>
    <p:sldId id="259" r:id="rId4"/>
    <p:sldId id="278" r:id="rId5"/>
    <p:sldId id="279" r:id="rId6"/>
    <p:sldId id="280" r:id="rId7"/>
    <p:sldId id="281" r:id="rId8"/>
    <p:sldId id="282" r:id="rId9"/>
    <p:sldId id="283" r:id="rId10"/>
    <p:sldId id="284"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4660"/>
  </p:normalViewPr>
  <p:slideViewPr>
    <p:cSldViewPr snapToGrid="0" showGuides="1">
      <p:cViewPr varScale="1">
        <p:scale>
          <a:sx n="116" d="100"/>
          <a:sy n="116" d="100"/>
        </p:scale>
        <p:origin x="108"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4B7EAB-837C-4C8D-BBAA-0EFF71F3E613}" type="datetimeFigureOut">
              <a:rPr lang="en-US" smtClean="0"/>
              <a:t>8/19/2020</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2A4FEE-3A44-4D21-B918-8B9D882C26A6}" type="slidenum">
              <a:rPr lang="en-US" smtClean="0"/>
              <a:t>‹#›</a:t>
            </a:fld>
            <a:endParaRPr lang="en-US"/>
          </a:p>
        </p:txBody>
      </p:sp>
    </p:spTree>
    <p:extLst>
      <p:ext uri="{BB962C8B-B14F-4D97-AF65-F5344CB8AC3E}">
        <p14:creationId xmlns:p14="http://schemas.microsoft.com/office/powerpoint/2010/main" val="305418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612A4FEE-3A44-4D21-B918-8B9D882C26A6}" type="slidenum">
              <a:rPr lang="en-US" smtClean="0"/>
              <a:t>1</a:t>
            </a:fld>
            <a:endParaRPr lang="en-US"/>
          </a:p>
        </p:txBody>
      </p:sp>
    </p:spTree>
    <p:extLst>
      <p:ext uri="{BB962C8B-B14F-4D97-AF65-F5344CB8AC3E}">
        <p14:creationId xmlns:p14="http://schemas.microsoft.com/office/powerpoint/2010/main" val="1234978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612A4FEE-3A44-4D21-B918-8B9D882C26A6}" type="slidenum">
              <a:rPr lang="en-US" smtClean="0"/>
              <a:t>2</a:t>
            </a:fld>
            <a:endParaRPr lang="en-US"/>
          </a:p>
        </p:txBody>
      </p:sp>
    </p:spTree>
    <p:extLst>
      <p:ext uri="{BB962C8B-B14F-4D97-AF65-F5344CB8AC3E}">
        <p14:creationId xmlns:p14="http://schemas.microsoft.com/office/powerpoint/2010/main" val="2890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For cache based side-channel attacks, the memory access</a:t>
            </a:r>
          </a:p>
          <a:p>
            <a:r>
              <a:rPr lang="en-US" dirty="0"/>
              <a:t>time could be much different depending on if the accessed data</a:t>
            </a:r>
          </a:p>
          <a:p>
            <a:r>
              <a:rPr lang="en-US" dirty="0"/>
              <a:t>is in the cache memory or not, thus the data being accessed</a:t>
            </a:r>
          </a:p>
          <a:p>
            <a:r>
              <a:rPr lang="en-US" dirty="0"/>
              <a:t>by the victim can be partially derived based on the data access</a:t>
            </a:r>
          </a:p>
          <a:p>
            <a:r>
              <a:rPr lang="en-US" dirty="0"/>
              <a:t>time if the attacker and the victim are sharing data in the cache.</a:t>
            </a:r>
          </a:p>
        </p:txBody>
      </p:sp>
      <p:sp>
        <p:nvSpPr>
          <p:cNvPr id="4" name="灯片编号占位符 3"/>
          <p:cNvSpPr>
            <a:spLocks noGrp="1"/>
          </p:cNvSpPr>
          <p:nvPr>
            <p:ph type="sldNum" sz="quarter" idx="10"/>
          </p:nvPr>
        </p:nvSpPr>
        <p:spPr/>
        <p:txBody>
          <a:bodyPr/>
          <a:lstStyle/>
          <a:p>
            <a:fld id="{AF7F37F7-CFF4-4548-A995-7269E7AF972C}" type="slidenum">
              <a:rPr lang="en-US" smtClean="0"/>
              <a:t>4</a:t>
            </a:fld>
            <a:endParaRPr lang="en-US"/>
          </a:p>
        </p:txBody>
      </p:sp>
    </p:spTree>
    <p:extLst>
      <p:ext uri="{BB962C8B-B14F-4D97-AF65-F5344CB8AC3E}">
        <p14:creationId xmlns:p14="http://schemas.microsoft.com/office/powerpoint/2010/main" val="493231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FLUSH+RELOAD is a Side-channel attack is an L3 cache which you place 'probes' on cache lines in the code segment of shared binaries, which get 'triggered' any time any Processes on the system loads that line into cache (i.e. the code was executed) which in effect allows an Observer to see which code other processes are executing.</a:t>
            </a:r>
          </a:p>
        </p:txBody>
      </p:sp>
      <p:sp>
        <p:nvSpPr>
          <p:cNvPr id="4" name="灯片编号占位符 3"/>
          <p:cNvSpPr>
            <a:spLocks noGrp="1"/>
          </p:cNvSpPr>
          <p:nvPr>
            <p:ph type="sldNum" sz="quarter" idx="10"/>
          </p:nvPr>
        </p:nvSpPr>
        <p:spPr/>
        <p:txBody>
          <a:bodyPr/>
          <a:lstStyle/>
          <a:p>
            <a:fld id="{AF7F37F7-CFF4-4548-A995-7269E7AF972C}" type="slidenum">
              <a:rPr lang="en-US" smtClean="0"/>
              <a:t>7</a:t>
            </a:fld>
            <a:endParaRPr lang="en-US"/>
          </a:p>
        </p:txBody>
      </p:sp>
    </p:spTree>
    <p:extLst>
      <p:ext uri="{BB962C8B-B14F-4D97-AF65-F5344CB8AC3E}">
        <p14:creationId xmlns:p14="http://schemas.microsoft.com/office/powerpoint/2010/main" val="3148530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SGX: Software Guard Extension</a:t>
            </a:r>
          </a:p>
        </p:txBody>
      </p:sp>
      <p:sp>
        <p:nvSpPr>
          <p:cNvPr id="4" name="灯片编号占位符 3"/>
          <p:cNvSpPr>
            <a:spLocks noGrp="1"/>
          </p:cNvSpPr>
          <p:nvPr>
            <p:ph type="sldNum" sz="quarter" idx="10"/>
          </p:nvPr>
        </p:nvSpPr>
        <p:spPr/>
        <p:txBody>
          <a:bodyPr/>
          <a:lstStyle/>
          <a:p>
            <a:fld id="{AF7F37F7-CFF4-4548-A995-7269E7AF972C}" type="slidenum">
              <a:rPr lang="en-US" smtClean="0"/>
              <a:t>8</a:t>
            </a:fld>
            <a:endParaRPr lang="en-US"/>
          </a:p>
        </p:txBody>
      </p:sp>
    </p:spTree>
    <p:extLst>
      <p:ext uri="{BB962C8B-B14F-4D97-AF65-F5344CB8AC3E}">
        <p14:creationId xmlns:p14="http://schemas.microsoft.com/office/powerpoint/2010/main" val="539923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AF7F37F7-CFF4-4548-A995-7269E7AF972C}" type="slidenum">
              <a:rPr lang="en-US" smtClean="0"/>
              <a:t>10</a:t>
            </a:fld>
            <a:endParaRPr lang="en-US"/>
          </a:p>
        </p:txBody>
      </p:sp>
    </p:spTree>
    <p:extLst>
      <p:ext uri="{BB962C8B-B14F-4D97-AF65-F5344CB8AC3E}">
        <p14:creationId xmlns:p14="http://schemas.microsoft.com/office/powerpoint/2010/main" val="2577028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3695E03-D3F3-4B1B-9FCA-9A31FE78B721}" type="datetime1">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213D0-CA1F-4EE0-8057-F33C111E705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905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0899FA1-1BB8-4CE3-A015-7F8F6DE6DD6E}" type="datetime1">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213D0-CA1F-4EE0-8057-F33C111E7052}" type="slidenum">
              <a:rPr lang="en-US" smtClean="0"/>
              <a:t>‹#›</a:t>
            </a:fld>
            <a:endParaRPr lang="en-US"/>
          </a:p>
        </p:txBody>
      </p:sp>
    </p:spTree>
    <p:extLst>
      <p:ext uri="{BB962C8B-B14F-4D97-AF65-F5344CB8AC3E}">
        <p14:creationId xmlns:p14="http://schemas.microsoft.com/office/powerpoint/2010/main" val="348641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8BB2F21-F58D-4E61-AA46-CE26082AB44D}" type="datetime1">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213D0-CA1F-4EE0-8057-F33C111E7052}" type="slidenum">
              <a:rPr lang="en-US" smtClean="0"/>
              <a:t>‹#›</a:t>
            </a:fld>
            <a:endParaRPr lang="en-US"/>
          </a:p>
        </p:txBody>
      </p:sp>
    </p:spTree>
    <p:extLst>
      <p:ext uri="{BB962C8B-B14F-4D97-AF65-F5344CB8AC3E}">
        <p14:creationId xmlns:p14="http://schemas.microsoft.com/office/powerpoint/2010/main" val="95058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3A14A1B-D2B8-4C66-9878-EDA057B5CD6F}" type="datetime1">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213D0-CA1F-4EE0-8057-F33C111E7052}" type="slidenum">
              <a:rPr lang="en-US" smtClean="0"/>
              <a:t>‹#›</a:t>
            </a:fld>
            <a:endParaRPr lang="en-US"/>
          </a:p>
        </p:txBody>
      </p:sp>
    </p:spTree>
    <p:extLst>
      <p:ext uri="{BB962C8B-B14F-4D97-AF65-F5344CB8AC3E}">
        <p14:creationId xmlns:p14="http://schemas.microsoft.com/office/powerpoint/2010/main" val="2625407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66DE4ED-E58F-4E0E-B618-9F94189E4ECE}" type="datetime1">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213D0-CA1F-4EE0-8057-F33C111E705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784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BD47DD2-00AB-4175-BC4A-792330354EC1}" type="datetime1">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213D0-CA1F-4EE0-8057-F33C111E7052}" type="slidenum">
              <a:rPr lang="en-US" smtClean="0"/>
              <a:t>‹#›</a:t>
            </a:fld>
            <a:endParaRPr lang="en-US"/>
          </a:p>
        </p:txBody>
      </p:sp>
    </p:spTree>
    <p:extLst>
      <p:ext uri="{BB962C8B-B14F-4D97-AF65-F5344CB8AC3E}">
        <p14:creationId xmlns:p14="http://schemas.microsoft.com/office/powerpoint/2010/main" val="141157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097280" y="2582334"/>
            <a:ext cx="4937760" cy="3378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217920" y="2582334"/>
            <a:ext cx="4937760" cy="3378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1074824-9AE6-428F-9571-D345894ABCB0}" type="datetime1">
              <a:rPr lang="en-US" smtClean="0"/>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9213D0-CA1F-4EE0-8057-F33C111E7052}" type="slidenum">
              <a:rPr lang="en-US" smtClean="0"/>
              <a:t>‹#›</a:t>
            </a:fld>
            <a:endParaRPr lang="en-US"/>
          </a:p>
        </p:txBody>
      </p:sp>
    </p:spTree>
    <p:extLst>
      <p:ext uri="{BB962C8B-B14F-4D97-AF65-F5344CB8AC3E}">
        <p14:creationId xmlns:p14="http://schemas.microsoft.com/office/powerpoint/2010/main" val="13851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B848013-0342-4783-AE5A-EBE8219DD2FB}" type="datetime1">
              <a:rPr lang="en-US" smtClean="0"/>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9213D0-CA1F-4EE0-8057-F33C111E7052}" type="slidenum">
              <a:rPr lang="en-US" smtClean="0"/>
              <a:t>‹#›</a:t>
            </a:fld>
            <a:endParaRPr lang="en-US"/>
          </a:p>
        </p:txBody>
      </p:sp>
    </p:spTree>
    <p:extLst>
      <p:ext uri="{BB962C8B-B14F-4D97-AF65-F5344CB8AC3E}">
        <p14:creationId xmlns:p14="http://schemas.microsoft.com/office/powerpoint/2010/main" val="285976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4A4DE85-E32A-4BBD-B270-48C1A5E53EAD}" type="datetime1">
              <a:rPr lang="en-US" smtClean="0"/>
              <a:t>8/19/2020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19213D0-CA1F-4EE0-8057-F33C111E7052}" type="slidenum">
              <a:rPr lang="en-US" smtClean="0"/>
              <a:t>‹#›</a:t>
            </a:fld>
            <a:endParaRPr lang="en-US"/>
          </a:p>
        </p:txBody>
      </p:sp>
    </p:spTree>
    <p:extLst>
      <p:ext uri="{BB962C8B-B14F-4D97-AF65-F5344CB8AC3E}">
        <p14:creationId xmlns:p14="http://schemas.microsoft.com/office/powerpoint/2010/main" val="37629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051C2F1-0E3F-4999-91FA-C4941C872D05}" type="datetime1">
              <a:rPr lang="en-US" smtClean="0"/>
              <a:t>8/19/2020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19213D0-CA1F-4EE0-8057-F33C111E7052}" type="slidenum">
              <a:rPr lang="en-US" smtClean="0"/>
              <a:t>‹#›</a:t>
            </a:fld>
            <a:endParaRPr lang="en-US"/>
          </a:p>
        </p:txBody>
      </p:sp>
    </p:spTree>
    <p:extLst>
      <p:ext uri="{BB962C8B-B14F-4D97-AF65-F5344CB8AC3E}">
        <p14:creationId xmlns:p14="http://schemas.microsoft.com/office/powerpoint/2010/main" val="177855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000AD7B-78FD-4767-9A45-56025D47BAEE}" type="datetime1">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213D0-CA1F-4EE0-8057-F33C111E7052}" type="slidenum">
              <a:rPr lang="en-US" smtClean="0"/>
              <a:t>‹#›</a:t>
            </a:fld>
            <a:endParaRPr lang="en-US"/>
          </a:p>
        </p:txBody>
      </p:sp>
    </p:spTree>
    <p:extLst>
      <p:ext uri="{BB962C8B-B14F-4D97-AF65-F5344CB8AC3E}">
        <p14:creationId xmlns:p14="http://schemas.microsoft.com/office/powerpoint/2010/main" val="2545461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BE4E27F-5C51-4FC6-9D73-7F9FB888C736}" type="datetime1">
              <a:rPr lang="en-US" smtClean="0"/>
              <a:t>8/19/2020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19213D0-CA1F-4EE0-8057-F33C111E705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48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ravi.sandhu@utsa.edu" TargetMode="External"/><Relationship Id="rId2" Type="http://schemas.openxmlformats.org/officeDocument/2006/relationships/hyperlink" Target="mailto:Naiwei.liu@utsa.edu"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hyperlink" Target="mailto:myu04@Roosevelt.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On the Cost-Effectiveness of </a:t>
            </a:r>
            <a:r>
              <a:rPr lang="en-US" dirty="0" err="1">
                <a:latin typeface="Times New Roman" panose="02020603050405020304" pitchFamily="18" charset="0"/>
                <a:cs typeface="Times New Roman" panose="02020603050405020304" pitchFamily="18" charset="0"/>
              </a:rPr>
              <a:t>TrustZone</a:t>
            </a:r>
            <a:r>
              <a:rPr lang="en-US" dirty="0">
                <a:latin typeface="Times New Roman" panose="02020603050405020304" pitchFamily="18" charset="0"/>
                <a:cs typeface="Times New Roman" panose="02020603050405020304" pitchFamily="18" charset="0"/>
              </a:rPr>
              <a:t> Defense on ARM Platform</a:t>
            </a:r>
          </a:p>
        </p:txBody>
      </p:sp>
      <p:sp>
        <p:nvSpPr>
          <p:cNvPr id="3" name="副标题 2"/>
          <p:cNvSpPr>
            <a:spLocks noGrp="1"/>
          </p:cNvSpPr>
          <p:nvPr>
            <p:ph type="subTitle" idx="1"/>
          </p:nvPr>
        </p:nvSpPr>
        <p:spPr/>
        <p:txBody>
          <a:bodyPr/>
          <a:lstStyle/>
          <a:p>
            <a:r>
              <a:rPr lang="en-US" altLang="zh-CN" dirty="0">
                <a:latin typeface="Times New Roman" panose="02020603050405020304" pitchFamily="18" charset="0"/>
                <a:cs typeface="Times New Roman" panose="02020603050405020304" pitchFamily="18" charset="0"/>
              </a:rPr>
              <a:t>Naiwei Liu, </a:t>
            </a:r>
            <a:r>
              <a:rPr lang="en-US" altLang="zh-CN" dirty="0" err="1">
                <a:latin typeface="Times New Roman" panose="02020603050405020304" pitchFamily="18" charset="0"/>
                <a:cs typeface="Times New Roman" panose="02020603050405020304" pitchFamily="18" charset="0"/>
              </a:rPr>
              <a:t>Wanyu</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zang</a:t>
            </a:r>
            <a:r>
              <a:rPr lang="en-US" altLang="zh-CN" dirty="0">
                <a:latin typeface="Times New Roman" panose="02020603050405020304" pitchFamily="18" charset="0"/>
                <a:cs typeface="Times New Roman" panose="02020603050405020304" pitchFamily="18" charset="0"/>
              </a:rPr>
              <a:t>, Meng </a:t>
            </a:r>
            <a:r>
              <a:rPr lang="en-US" altLang="zh-CN" dirty="0" err="1">
                <a:latin typeface="Times New Roman" panose="02020603050405020304" pitchFamily="18" charset="0"/>
                <a:cs typeface="Times New Roman" panose="02020603050405020304" pitchFamily="18" charset="0"/>
              </a:rPr>
              <a:t>yu</a:t>
            </a:r>
            <a:r>
              <a:rPr lang="en-US" altLang="zh-CN" dirty="0">
                <a:latin typeface="Times New Roman" panose="02020603050405020304" pitchFamily="18" charset="0"/>
                <a:cs typeface="Times New Roman" panose="02020603050405020304" pitchFamily="18" charset="0"/>
              </a:rPr>
              <a:t>, Ravi </a:t>
            </a:r>
            <a:r>
              <a:rPr lang="en-US" altLang="zh-CN" dirty="0" err="1">
                <a:latin typeface="Times New Roman" panose="02020603050405020304" pitchFamily="18" charset="0"/>
                <a:cs typeface="Times New Roman" panose="02020603050405020304" pitchFamily="18" charset="0"/>
              </a:rPr>
              <a:t>SANdhu</a:t>
            </a:r>
            <a:endParaRPr lang="en-US" altLang="zh-C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UTSA ICS lab; Roosevelt university</a:t>
            </a:r>
          </a:p>
        </p:txBody>
      </p:sp>
      <p:pic>
        <p:nvPicPr>
          <p:cNvPr id="4" name="图片 3"/>
          <p:cNvPicPr>
            <a:picLocks noChangeAspect="1"/>
          </p:cNvPicPr>
          <p:nvPr/>
        </p:nvPicPr>
        <p:blipFill>
          <a:blip r:embed="rId3"/>
          <a:stretch>
            <a:fillRect/>
          </a:stretch>
        </p:blipFill>
        <p:spPr>
          <a:xfrm>
            <a:off x="0" y="0"/>
            <a:ext cx="1341189" cy="776200"/>
          </a:xfrm>
          <a:prstGeom prst="rect">
            <a:avLst/>
          </a:prstGeom>
        </p:spPr>
      </p:pic>
      <p:pic>
        <p:nvPicPr>
          <p:cNvPr id="5" name="内容占位符 7"/>
          <p:cNvPicPr>
            <a:picLocks noChangeAspect="1"/>
          </p:cNvPicPr>
          <p:nvPr/>
        </p:nvPicPr>
        <p:blipFill>
          <a:blip r:embed="rId4"/>
          <a:stretch>
            <a:fillRect/>
          </a:stretch>
        </p:blipFill>
        <p:spPr>
          <a:xfrm>
            <a:off x="10284469" y="0"/>
            <a:ext cx="1907531" cy="688547"/>
          </a:xfrm>
          <a:prstGeom prst="rect">
            <a:avLst/>
          </a:prstGeom>
        </p:spPr>
      </p:pic>
    </p:spTree>
    <p:extLst>
      <p:ext uri="{BB962C8B-B14F-4D97-AF65-F5344CB8AC3E}">
        <p14:creationId xmlns:p14="http://schemas.microsoft.com/office/powerpoint/2010/main" val="2210726024"/>
      </p:ext>
    </p:extLst>
  </p:cSld>
  <p:clrMapOvr>
    <a:masterClrMapping/>
  </p:clrMapOvr>
  <mc:AlternateContent xmlns:mc="http://schemas.openxmlformats.org/markup-compatibility/2006" xmlns:p14="http://schemas.microsoft.com/office/powerpoint/2010/main">
    <mc:Choice Requires="p14">
      <p:transition spd="slow" p14:dur="2000" advTm="20312"/>
    </mc:Choice>
    <mc:Fallback xmlns="">
      <p:transition spd="slow" advTm="2031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Related Work</a:t>
            </a:r>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Previous Defense Strategy against Side-Channels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LLC-level Protection (memory access control)</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Cache enclaves (Trusted vs. Untrusted)</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Scheduler-based solutions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Others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Cache Flush against Side-Channels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Benefits: easy to implement, ensure safety</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Problems: high overhead, not adaptive to every situation</a:t>
            </a:r>
          </a:p>
        </p:txBody>
      </p:sp>
      <p:sp>
        <p:nvSpPr>
          <p:cNvPr id="5" name="灯片编号占位符 4"/>
          <p:cNvSpPr>
            <a:spLocks noGrp="1"/>
          </p:cNvSpPr>
          <p:nvPr>
            <p:ph type="sldNum" sz="quarter" idx="12"/>
          </p:nvPr>
        </p:nvSpPr>
        <p:spPr/>
        <p:txBody>
          <a:bodyPr/>
          <a:lstStyle/>
          <a:p>
            <a:fld id="{4D042303-1859-4B24-9D17-10AE795485BB}" type="slidenum">
              <a:rPr lang="en-US" smtClean="0"/>
              <a:t>10</a:t>
            </a:fld>
            <a:endParaRPr lang="en-US"/>
          </a:p>
        </p:txBody>
      </p:sp>
      <p:pic>
        <p:nvPicPr>
          <p:cNvPr id="6" name="图片 5"/>
          <p:cNvPicPr>
            <a:picLocks noChangeAspect="1"/>
          </p:cNvPicPr>
          <p:nvPr/>
        </p:nvPicPr>
        <p:blipFill>
          <a:blip r:embed="rId3"/>
          <a:stretch>
            <a:fillRect/>
          </a:stretch>
        </p:blipFill>
        <p:spPr>
          <a:xfrm>
            <a:off x="0" y="0"/>
            <a:ext cx="1341189" cy="776200"/>
          </a:xfrm>
          <a:prstGeom prst="rect">
            <a:avLst/>
          </a:prstGeom>
        </p:spPr>
      </p:pic>
      <p:pic>
        <p:nvPicPr>
          <p:cNvPr id="7" name="内容占位符 7"/>
          <p:cNvPicPr>
            <a:picLocks noChangeAspect="1"/>
          </p:cNvPicPr>
          <p:nvPr/>
        </p:nvPicPr>
        <p:blipFill>
          <a:blip r:embed="rId4"/>
          <a:stretch>
            <a:fillRect/>
          </a:stretch>
        </p:blipFill>
        <p:spPr>
          <a:xfrm>
            <a:off x="10284469" y="0"/>
            <a:ext cx="1907531" cy="688547"/>
          </a:xfrm>
          <a:prstGeom prst="rect">
            <a:avLst/>
          </a:prstGeom>
        </p:spPr>
      </p:pic>
    </p:spTree>
    <p:extLst>
      <p:ext uri="{BB962C8B-B14F-4D97-AF65-F5344CB8AC3E}">
        <p14:creationId xmlns:p14="http://schemas.microsoft.com/office/powerpoint/2010/main" val="3468989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Cache-Based Security Threats and Attack</a:t>
            </a:r>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Overview</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Users’ memory access are not protected by </a:t>
            </a:r>
            <a:r>
              <a:rPr lang="en-US" dirty="0" err="1">
                <a:latin typeface="Times New Roman" panose="02020603050405020304" pitchFamily="18" charset="0"/>
                <a:cs typeface="Times New Roman" panose="02020603050405020304" pitchFamily="18" charset="0"/>
              </a:rPr>
              <a:t>TrustZone</a:t>
            </a:r>
            <a:r>
              <a:rPr lang="en-US" dirty="0">
                <a:latin typeface="Times New Roman" panose="02020603050405020304" pitchFamily="18" charset="0"/>
                <a:cs typeface="Times New Roman" panose="02020603050405020304" pitchFamily="18" charset="0"/>
              </a:rPr>
              <a:t> – Covert Channel (Sharing resources)</a:t>
            </a:r>
          </a:p>
          <a:p>
            <a:pPr>
              <a:buFont typeface="Wingdings" panose="05000000000000000000" pitchFamily="2" charset="2"/>
              <a:buChar char="§"/>
            </a:pPr>
            <a:r>
              <a:rPr lang="en-US" dirty="0" err="1">
                <a:latin typeface="Times New Roman" panose="02020603050405020304" pitchFamily="18" charset="0"/>
                <a:cs typeface="Times New Roman" panose="02020603050405020304" pitchFamily="18" charset="0"/>
              </a:rPr>
              <a:t>TrustZone</a:t>
            </a:r>
            <a:r>
              <a:rPr lang="en-US" dirty="0">
                <a:latin typeface="Times New Roman" panose="02020603050405020304" pitchFamily="18" charset="0"/>
                <a:cs typeface="Times New Roman" panose="02020603050405020304" pitchFamily="18" charset="0"/>
              </a:rPr>
              <a:t> Entry/Exit without Flushing cache – Side-Channel (Malicious collecting access time)</a:t>
            </a:r>
          </a:p>
          <a:p>
            <a:pPr lvl="1">
              <a:buFont typeface="Wingdings" panose="05000000000000000000" pitchFamily="2" charset="2"/>
              <a:buChar char="§"/>
            </a:pPr>
            <a:r>
              <a:rPr lang="en-US" dirty="0" err="1">
                <a:latin typeface="Times New Roman" panose="02020603050405020304" pitchFamily="18" charset="0"/>
                <a:cs typeface="Times New Roman" panose="02020603050405020304" pitchFamily="18" charset="0"/>
              </a:rPr>
              <a:t>Flush+Reload</a:t>
            </a:r>
            <a:r>
              <a:rPr lang="en-US" dirty="0">
                <a:latin typeface="Times New Roman" panose="02020603050405020304" pitchFamily="18" charset="0"/>
                <a:cs typeface="Times New Roman" panose="02020603050405020304" pitchFamily="18" charset="0"/>
              </a:rPr>
              <a:t> Attack</a:t>
            </a:r>
          </a:p>
          <a:p>
            <a:pPr lvl="1">
              <a:buFont typeface="Wingdings" panose="05000000000000000000" pitchFamily="2" charset="2"/>
              <a:buChar char="§"/>
            </a:pPr>
            <a:r>
              <a:rPr lang="en-US" dirty="0" err="1">
                <a:latin typeface="Times New Roman" panose="02020603050405020304" pitchFamily="18" charset="0"/>
                <a:cs typeface="Times New Roman" panose="02020603050405020304" pitchFamily="18" charset="0"/>
              </a:rPr>
              <a:t>Prime+Probe</a:t>
            </a:r>
            <a:r>
              <a:rPr lang="en-US" dirty="0">
                <a:latin typeface="Times New Roman" panose="02020603050405020304" pitchFamily="18" charset="0"/>
                <a:cs typeface="Times New Roman" panose="02020603050405020304" pitchFamily="18" charset="0"/>
              </a:rPr>
              <a:t> Attack</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Malicious eavesdropping</a:t>
            </a:r>
          </a:p>
          <a:p>
            <a:endParaRPr lang="en-US" dirty="0"/>
          </a:p>
        </p:txBody>
      </p:sp>
      <p:pic>
        <p:nvPicPr>
          <p:cNvPr id="5" name="内容占位符 7"/>
          <p:cNvPicPr>
            <a:picLocks noChangeAspect="1"/>
          </p:cNvPicPr>
          <p:nvPr/>
        </p:nvPicPr>
        <p:blipFill>
          <a:blip r:embed="rId2"/>
          <a:stretch>
            <a:fillRect/>
          </a:stretch>
        </p:blipFill>
        <p:spPr>
          <a:xfrm>
            <a:off x="10284469" y="0"/>
            <a:ext cx="1907531" cy="688547"/>
          </a:xfrm>
          <a:prstGeom prst="rect">
            <a:avLst/>
          </a:prstGeom>
        </p:spPr>
      </p:pic>
      <p:pic>
        <p:nvPicPr>
          <p:cNvPr id="6" name="图片 5"/>
          <p:cNvPicPr>
            <a:picLocks noChangeAspect="1"/>
          </p:cNvPicPr>
          <p:nvPr/>
        </p:nvPicPr>
        <p:blipFill>
          <a:blip r:embed="rId3"/>
          <a:stretch>
            <a:fillRect/>
          </a:stretch>
        </p:blipFill>
        <p:spPr>
          <a:xfrm>
            <a:off x="0" y="0"/>
            <a:ext cx="1341189" cy="776200"/>
          </a:xfrm>
          <a:prstGeom prst="rect">
            <a:avLst/>
          </a:prstGeom>
        </p:spPr>
      </p:pic>
      <p:sp>
        <p:nvSpPr>
          <p:cNvPr id="7" name="灯片编号占位符 6"/>
          <p:cNvSpPr>
            <a:spLocks noGrp="1"/>
          </p:cNvSpPr>
          <p:nvPr>
            <p:ph type="sldNum" sz="quarter" idx="12"/>
          </p:nvPr>
        </p:nvSpPr>
        <p:spPr/>
        <p:txBody>
          <a:bodyPr/>
          <a:lstStyle/>
          <a:p>
            <a:fld id="{819213D0-CA1F-4EE0-8057-F33C111E7052}" type="slidenum">
              <a:rPr lang="en-US" smtClean="0"/>
              <a:t>11</a:t>
            </a:fld>
            <a:endParaRPr lang="en-US"/>
          </a:p>
        </p:txBody>
      </p:sp>
    </p:spTree>
    <p:extLst>
      <p:ext uri="{BB962C8B-B14F-4D97-AF65-F5344CB8AC3E}">
        <p14:creationId xmlns:p14="http://schemas.microsoft.com/office/powerpoint/2010/main" val="2124237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Cache-Based Security Threats and Attack</a:t>
            </a:r>
            <a:endParaRPr lang="en-US" sz="4400" dirty="0"/>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Side-Channel Attack Experiment</a:t>
            </a:r>
          </a:p>
          <a:p>
            <a:pPr>
              <a:buFont typeface="Wingdings" panose="05000000000000000000" pitchFamily="2" charset="2"/>
              <a:buChar char="§"/>
            </a:pPr>
            <a:r>
              <a:rPr lang="en-US" dirty="0" err="1">
                <a:latin typeface="Times New Roman" panose="02020603050405020304" pitchFamily="18" charset="0"/>
                <a:cs typeface="Times New Roman" panose="02020603050405020304" pitchFamily="18" charset="0"/>
              </a:rPr>
              <a:t>Flush+Reload</a:t>
            </a:r>
            <a:r>
              <a:rPr lang="en-US" dirty="0">
                <a:latin typeface="Times New Roman" panose="02020603050405020304" pitchFamily="18" charset="0"/>
                <a:cs typeface="Times New Roman" panose="02020603050405020304" pitchFamily="18" charset="0"/>
              </a:rPr>
              <a:t> Attack</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step 0: attacker maps shared library → shared memory, shared in cache</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step 1: attacker flushes the shared line</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step 2: victim loads data while performing encryption</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step 3: attacker reloads data → fast access if the victim loaded the line</a:t>
            </a:r>
          </a:p>
          <a:p>
            <a:pPr>
              <a:buFont typeface="Wingdings" panose="05000000000000000000" pitchFamily="2" charset="2"/>
              <a:buChar char="§"/>
            </a:pPr>
            <a:r>
              <a:rPr lang="en-US" dirty="0" err="1">
                <a:latin typeface="Times New Roman" panose="02020603050405020304" pitchFamily="18" charset="0"/>
                <a:cs typeface="Times New Roman" panose="02020603050405020304" pitchFamily="18" charset="0"/>
              </a:rPr>
              <a:t>Prime+Probe</a:t>
            </a:r>
            <a:r>
              <a:rPr lang="en-US" dirty="0">
                <a:latin typeface="Times New Roman" panose="02020603050405020304" pitchFamily="18" charset="0"/>
                <a:cs typeface="Times New Roman" panose="02020603050405020304" pitchFamily="18" charset="0"/>
              </a:rPr>
              <a:t> Attack</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step 0: attacker fills the cache (prime)</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step 1: victim evicts cache lines while performing encryption</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step 2: attacker probes data to determine if the set was accessed</a:t>
            </a:r>
          </a:p>
          <a:p>
            <a:endParaRPr lang="en-US" dirty="0"/>
          </a:p>
        </p:txBody>
      </p:sp>
      <p:pic>
        <p:nvPicPr>
          <p:cNvPr id="5" name="内容占位符 7"/>
          <p:cNvPicPr>
            <a:picLocks noChangeAspect="1"/>
          </p:cNvPicPr>
          <p:nvPr/>
        </p:nvPicPr>
        <p:blipFill>
          <a:blip r:embed="rId2"/>
          <a:stretch>
            <a:fillRect/>
          </a:stretch>
        </p:blipFill>
        <p:spPr>
          <a:xfrm>
            <a:off x="10284469" y="0"/>
            <a:ext cx="1907531" cy="688547"/>
          </a:xfrm>
          <a:prstGeom prst="rect">
            <a:avLst/>
          </a:prstGeom>
        </p:spPr>
      </p:pic>
      <p:pic>
        <p:nvPicPr>
          <p:cNvPr id="6" name="图片 5"/>
          <p:cNvPicPr>
            <a:picLocks noChangeAspect="1"/>
          </p:cNvPicPr>
          <p:nvPr/>
        </p:nvPicPr>
        <p:blipFill>
          <a:blip r:embed="rId3"/>
          <a:stretch>
            <a:fillRect/>
          </a:stretch>
        </p:blipFill>
        <p:spPr>
          <a:xfrm>
            <a:off x="0" y="0"/>
            <a:ext cx="1341189" cy="776200"/>
          </a:xfrm>
          <a:prstGeom prst="rect">
            <a:avLst/>
          </a:prstGeom>
        </p:spPr>
      </p:pic>
      <p:sp>
        <p:nvSpPr>
          <p:cNvPr id="7" name="灯片编号占位符 6"/>
          <p:cNvSpPr>
            <a:spLocks noGrp="1"/>
          </p:cNvSpPr>
          <p:nvPr>
            <p:ph type="sldNum" sz="quarter" idx="12"/>
          </p:nvPr>
        </p:nvSpPr>
        <p:spPr/>
        <p:txBody>
          <a:bodyPr/>
          <a:lstStyle/>
          <a:p>
            <a:fld id="{819213D0-CA1F-4EE0-8057-F33C111E7052}" type="slidenum">
              <a:rPr lang="en-US" smtClean="0"/>
              <a:t>12</a:t>
            </a:fld>
            <a:endParaRPr lang="en-US"/>
          </a:p>
        </p:txBody>
      </p:sp>
    </p:spTree>
    <p:extLst>
      <p:ext uri="{BB962C8B-B14F-4D97-AF65-F5344CB8AC3E}">
        <p14:creationId xmlns:p14="http://schemas.microsoft.com/office/powerpoint/2010/main" val="271977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Design and Implementations</a:t>
            </a:r>
            <a:endParaRPr lang="en-US" dirty="0"/>
          </a:p>
        </p:txBody>
      </p:sp>
      <p:pic>
        <p:nvPicPr>
          <p:cNvPr id="5" name="内容占位符 7"/>
          <p:cNvPicPr>
            <a:picLocks noChangeAspect="1"/>
          </p:cNvPicPr>
          <p:nvPr/>
        </p:nvPicPr>
        <p:blipFill>
          <a:blip r:embed="rId2"/>
          <a:stretch>
            <a:fillRect/>
          </a:stretch>
        </p:blipFill>
        <p:spPr>
          <a:xfrm>
            <a:off x="10284469" y="0"/>
            <a:ext cx="1907531" cy="688547"/>
          </a:xfrm>
          <a:prstGeom prst="rect">
            <a:avLst/>
          </a:prstGeom>
        </p:spPr>
      </p:pic>
      <p:pic>
        <p:nvPicPr>
          <p:cNvPr id="6" name="图片 5"/>
          <p:cNvPicPr>
            <a:picLocks noChangeAspect="1"/>
          </p:cNvPicPr>
          <p:nvPr/>
        </p:nvPicPr>
        <p:blipFill>
          <a:blip r:embed="rId3"/>
          <a:stretch>
            <a:fillRect/>
          </a:stretch>
        </p:blipFill>
        <p:spPr>
          <a:xfrm>
            <a:off x="0" y="0"/>
            <a:ext cx="1341189" cy="776200"/>
          </a:xfrm>
          <a:prstGeom prst="rect">
            <a:avLst/>
          </a:prstGeom>
        </p:spPr>
      </p:pic>
      <p:sp>
        <p:nvSpPr>
          <p:cNvPr id="7" name="内容占位符 2"/>
          <p:cNvSpPr>
            <a:spLocks noGrp="1"/>
          </p:cNvSpPr>
          <p:nvPr>
            <p:ph idx="1"/>
          </p:nvPr>
        </p:nvSpPr>
        <p:spPr/>
        <p:txBody>
          <a:bodyPr/>
          <a:lstStyle/>
          <a:p>
            <a:pPr>
              <a:buFont typeface="Wingdings" panose="05000000000000000000" pitchFamily="2" charset="2"/>
              <a:buChar char="§"/>
            </a:pPr>
            <a:r>
              <a:rPr lang="en-US" dirty="0" err="1">
                <a:latin typeface="Times New Roman" panose="02020603050405020304" pitchFamily="18" charset="0"/>
                <a:cs typeface="Times New Roman" panose="02020603050405020304" pitchFamily="18" charset="0"/>
              </a:rPr>
              <a:t>TrustZone</a:t>
            </a:r>
            <a:r>
              <a:rPr lang="en-US" dirty="0">
                <a:latin typeface="Times New Roman" panose="02020603050405020304" pitchFamily="18" charset="0"/>
                <a:cs typeface="Times New Roman" panose="02020603050405020304" pitchFamily="18" charset="0"/>
              </a:rPr>
              <a:t>-Related Instructions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ARMv8-A</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Test Environment: ARM Juno r1 Board, with A57 and A53 chips; QEMU as testing benchmark.</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ARMv8-M</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Test Environment: ARM Development Kits with Cortex-M4</a:t>
            </a:r>
          </a:p>
          <a:p>
            <a:pPr lvl="1">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4"/>
          <a:stretch>
            <a:fillRect/>
          </a:stretch>
        </p:blipFill>
        <p:spPr>
          <a:xfrm>
            <a:off x="3679444" y="3429000"/>
            <a:ext cx="4343626" cy="2196969"/>
          </a:xfrm>
          <a:prstGeom prst="rect">
            <a:avLst/>
          </a:prstGeom>
        </p:spPr>
      </p:pic>
      <p:sp>
        <p:nvSpPr>
          <p:cNvPr id="9" name="灯片编号占位符 8"/>
          <p:cNvSpPr>
            <a:spLocks noGrp="1"/>
          </p:cNvSpPr>
          <p:nvPr>
            <p:ph type="sldNum" sz="quarter" idx="12"/>
          </p:nvPr>
        </p:nvSpPr>
        <p:spPr/>
        <p:txBody>
          <a:bodyPr/>
          <a:lstStyle/>
          <a:p>
            <a:fld id="{819213D0-CA1F-4EE0-8057-F33C111E7052}" type="slidenum">
              <a:rPr lang="en-US" smtClean="0"/>
              <a:t>13</a:t>
            </a:fld>
            <a:endParaRPr lang="en-US"/>
          </a:p>
        </p:txBody>
      </p:sp>
    </p:spTree>
    <p:extLst>
      <p:ext uri="{BB962C8B-B14F-4D97-AF65-F5344CB8AC3E}">
        <p14:creationId xmlns:p14="http://schemas.microsoft.com/office/powerpoint/2010/main" val="1732755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Design and Implementations</a:t>
            </a:r>
            <a:endParaRPr lang="en-US" dirty="0"/>
          </a:p>
        </p:txBody>
      </p:sp>
      <p:pic>
        <p:nvPicPr>
          <p:cNvPr id="5" name="内容占位符 7"/>
          <p:cNvPicPr>
            <a:picLocks noChangeAspect="1"/>
          </p:cNvPicPr>
          <p:nvPr/>
        </p:nvPicPr>
        <p:blipFill>
          <a:blip r:embed="rId2"/>
          <a:stretch>
            <a:fillRect/>
          </a:stretch>
        </p:blipFill>
        <p:spPr>
          <a:xfrm>
            <a:off x="10284469" y="0"/>
            <a:ext cx="1907531" cy="688547"/>
          </a:xfrm>
          <a:prstGeom prst="rect">
            <a:avLst/>
          </a:prstGeom>
        </p:spPr>
      </p:pic>
      <p:pic>
        <p:nvPicPr>
          <p:cNvPr id="6" name="图片 5"/>
          <p:cNvPicPr>
            <a:picLocks noChangeAspect="1"/>
          </p:cNvPicPr>
          <p:nvPr/>
        </p:nvPicPr>
        <p:blipFill>
          <a:blip r:embed="rId3"/>
          <a:stretch>
            <a:fillRect/>
          </a:stretch>
        </p:blipFill>
        <p:spPr>
          <a:xfrm>
            <a:off x="0" y="0"/>
            <a:ext cx="1341189" cy="776200"/>
          </a:xfrm>
          <a:prstGeom prst="rect">
            <a:avLst/>
          </a:prstGeom>
        </p:spPr>
      </p:pic>
      <p:sp>
        <p:nvSpPr>
          <p:cNvPr id="9" name="内容占位符 2"/>
          <p:cNvSpPr>
            <a:spLocks noGrp="1"/>
          </p:cNvSpPr>
          <p:nvPr>
            <p:ph idx="1"/>
          </p:nvPr>
        </p:nvSpPr>
        <p:spPr>
          <a:xfrm>
            <a:off x="1097280" y="1845734"/>
            <a:ext cx="3788229" cy="4023360"/>
          </a:xfrm>
        </p:spPr>
        <p:txBody>
          <a:bodyPr>
            <a:normAutofit/>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Experiments on TrustZone Instructions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ARMv8-M</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Our experiments on ARMv8-M are using ARM Versatile V2M-MPS2 Motherboard with an ARM Cortex-M4 chip. It offers 8Mb of single cycle SRAM, and 16Mb of PSRAM. It supports the application of different ARM Cortex-M classes, from Cortex-M0, to M3, M4, and M7. </a:t>
            </a:r>
          </a:p>
          <a:p>
            <a:endParaRPr lang="en-US" dirty="0">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a:blip r:embed="rId4"/>
          <a:stretch>
            <a:fillRect/>
          </a:stretch>
        </p:blipFill>
        <p:spPr>
          <a:xfrm>
            <a:off x="4902926" y="1845734"/>
            <a:ext cx="6252754" cy="3452091"/>
          </a:xfrm>
          <a:prstGeom prst="rect">
            <a:avLst/>
          </a:prstGeom>
        </p:spPr>
      </p:pic>
      <p:sp>
        <p:nvSpPr>
          <p:cNvPr id="11" name="灯片编号占位符 10"/>
          <p:cNvSpPr>
            <a:spLocks noGrp="1"/>
          </p:cNvSpPr>
          <p:nvPr>
            <p:ph type="sldNum" sz="quarter" idx="12"/>
          </p:nvPr>
        </p:nvSpPr>
        <p:spPr/>
        <p:txBody>
          <a:bodyPr/>
          <a:lstStyle/>
          <a:p>
            <a:fld id="{819213D0-CA1F-4EE0-8057-F33C111E7052}" type="slidenum">
              <a:rPr lang="en-US" smtClean="0"/>
              <a:t>14</a:t>
            </a:fld>
            <a:endParaRPr lang="en-US"/>
          </a:p>
        </p:txBody>
      </p:sp>
    </p:spTree>
    <p:extLst>
      <p:ext uri="{BB962C8B-B14F-4D97-AF65-F5344CB8AC3E}">
        <p14:creationId xmlns:p14="http://schemas.microsoft.com/office/powerpoint/2010/main" val="4259901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Experimental Results</a:t>
            </a:r>
          </a:p>
        </p:txBody>
      </p:sp>
      <p:pic>
        <p:nvPicPr>
          <p:cNvPr id="5" name="内容占位符 7"/>
          <p:cNvPicPr>
            <a:picLocks noChangeAspect="1"/>
          </p:cNvPicPr>
          <p:nvPr/>
        </p:nvPicPr>
        <p:blipFill>
          <a:blip r:embed="rId2"/>
          <a:stretch>
            <a:fillRect/>
          </a:stretch>
        </p:blipFill>
        <p:spPr>
          <a:xfrm>
            <a:off x="10284469" y="0"/>
            <a:ext cx="1907531" cy="688547"/>
          </a:xfrm>
          <a:prstGeom prst="rect">
            <a:avLst/>
          </a:prstGeom>
        </p:spPr>
      </p:pic>
      <p:pic>
        <p:nvPicPr>
          <p:cNvPr id="6" name="图片 5"/>
          <p:cNvPicPr>
            <a:picLocks noChangeAspect="1"/>
          </p:cNvPicPr>
          <p:nvPr/>
        </p:nvPicPr>
        <p:blipFill>
          <a:blip r:embed="rId3"/>
          <a:stretch>
            <a:fillRect/>
          </a:stretch>
        </p:blipFill>
        <p:spPr>
          <a:xfrm>
            <a:off x="0" y="0"/>
            <a:ext cx="1341189" cy="776200"/>
          </a:xfrm>
          <a:prstGeom prst="rect">
            <a:avLst/>
          </a:prstGeom>
        </p:spPr>
      </p:pic>
      <p:sp>
        <p:nvSpPr>
          <p:cNvPr id="7" name="内容占位符 2"/>
          <p:cNvSpPr>
            <a:spLocks noGrp="1"/>
          </p:cNvSpPr>
          <p:nvPr>
            <p:ph idx="1"/>
          </p:nvPr>
        </p:nvSpPr>
        <p:spPr>
          <a:xfrm>
            <a:off x="1097279" y="1845734"/>
            <a:ext cx="9649097" cy="4023360"/>
          </a:xfrm>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Experiments on TrustZone Instructions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ARMv8-A</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We use Ubuntu 16.10 as the normal world OS, with 26 processes running on background, including the workload we use for testing. We count the </a:t>
            </a:r>
            <a:r>
              <a:rPr lang="en-US" dirty="0" err="1">
                <a:latin typeface="Times New Roman" panose="02020603050405020304" pitchFamily="18" charset="0"/>
                <a:cs typeface="Times New Roman" panose="02020603050405020304" pitchFamily="18" charset="0"/>
              </a:rPr>
              <a:t>smc</a:t>
            </a:r>
            <a:r>
              <a:rPr lang="en-US" dirty="0">
                <a:latin typeface="Times New Roman" panose="02020603050405020304" pitchFamily="18" charset="0"/>
                <a:cs typeface="Times New Roman" panose="02020603050405020304" pitchFamily="18" charset="0"/>
              </a:rPr>
              <a:t>-related instructions that belongs to TrustZone-related operations, and analyze the attributions of them.</a:t>
            </a: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2080567192"/>
              </p:ext>
            </p:extLst>
          </p:nvPr>
        </p:nvGraphicFramePr>
        <p:xfrm>
          <a:off x="2473234" y="3509553"/>
          <a:ext cx="7602584" cy="3195955"/>
        </p:xfrm>
        <a:graphic>
          <a:graphicData uri="http://schemas.openxmlformats.org/drawingml/2006/table">
            <a:tbl>
              <a:tblPr firstRow="1" firstCol="1" bandRow="1">
                <a:tableStyleId>{5C22544A-7EE6-4342-B048-85BDC9FD1C3A}</a:tableStyleId>
              </a:tblPr>
              <a:tblGrid>
                <a:gridCol w="3801292">
                  <a:extLst>
                    <a:ext uri="{9D8B030D-6E8A-4147-A177-3AD203B41FA5}">
                      <a16:colId xmlns:a16="http://schemas.microsoft.com/office/drawing/2014/main" val="20000"/>
                    </a:ext>
                  </a:extLst>
                </a:gridCol>
                <a:gridCol w="3801292">
                  <a:extLst>
                    <a:ext uri="{9D8B030D-6E8A-4147-A177-3AD203B41FA5}">
                      <a16:colId xmlns:a16="http://schemas.microsoft.com/office/drawing/2014/main" val="20001"/>
                    </a:ext>
                  </a:extLst>
                </a:gridCol>
              </a:tblGrid>
              <a:tr h="361064">
                <a:tc>
                  <a:txBody>
                    <a:bodyPr/>
                    <a:lstStyle/>
                    <a:p>
                      <a:pPr>
                        <a:lnSpc>
                          <a:spcPct val="107000"/>
                        </a:lnSpc>
                        <a:spcAft>
                          <a:spcPts val="0"/>
                        </a:spcAft>
                      </a:pPr>
                      <a:r>
                        <a:rPr lang="en-US" sz="2800" dirty="0">
                          <a:effectLst/>
                        </a:rPr>
                        <a:t>Type</a:t>
                      </a:r>
                      <a:endParaRPr lang="en-US"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800">
                          <a:effectLst/>
                        </a:rPr>
                        <a:t>Percentage</a:t>
                      </a:r>
                      <a:endParaRPr lang="en-US" sz="2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38891">
                <a:tc>
                  <a:txBody>
                    <a:bodyPr/>
                    <a:lstStyle/>
                    <a:p>
                      <a:pPr>
                        <a:lnSpc>
                          <a:spcPct val="107000"/>
                        </a:lnSpc>
                        <a:spcAft>
                          <a:spcPts val="0"/>
                        </a:spcAft>
                      </a:pPr>
                      <a:r>
                        <a:rPr lang="en-US" sz="2800">
                          <a:effectLst/>
                        </a:rPr>
                        <a:t>Non-secure to Secure Test R/W</a:t>
                      </a:r>
                      <a:endParaRPr lang="en-US" sz="2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800">
                          <a:effectLst/>
                        </a:rPr>
                        <a:t>2.87%</a:t>
                      </a:r>
                      <a:endParaRPr lang="en-US" sz="2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38891">
                <a:tc>
                  <a:txBody>
                    <a:bodyPr/>
                    <a:lstStyle/>
                    <a:p>
                      <a:pPr>
                        <a:lnSpc>
                          <a:spcPct val="107000"/>
                        </a:lnSpc>
                        <a:spcAft>
                          <a:spcPts val="0"/>
                        </a:spcAft>
                      </a:pPr>
                      <a:r>
                        <a:rPr lang="en-US" sz="2800" dirty="0">
                          <a:effectLst/>
                        </a:rPr>
                        <a:t>Secure to Non-secure Test R/W</a:t>
                      </a:r>
                      <a:endParaRPr lang="en-US"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800">
                          <a:effectLst/>
                        </a:rPr>
                        <a:t>2.91%</a:t>
                      </a:r>
                      <a:endParaRPr lang="en-US" sz="2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38891">
                <a:tc>
                  <a:txBody>
                    <a:bodyPr/>
                    <a:lstStyle/>
                    <a:p>
                      <a:pPr>
                        <a:lnSpc>
                          <a:spcPct val="107000"/>
                        </a:lnSpc>
                        <a:spcAft>
                          <a:spcPts val="0"/>
                        </a:spcAft>
                      </a:pPr>
                      <a:r>
                        <a:rPr lang="en-US" sz="2800">
                          <a:effectLst/>
                        </a:rPr>
                        <a:t>Others (Access from Background)</a:t>
                      </a:r>
                      <a:endParaRPr lang="en-US" sz="2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800" dirty="0">
                          <a:effectLst/>
                        </a:rPr>
                        <a:t>0.01%</a:t>
                      </a:r>
                      <a:endParaRPr lang="en-US"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9" name="灯片编号占位符 8"/>
          <p:cNvSpPr>
            <a:spLocks noGrp="1"/>
          </p:cNvSpPr>
          <p:nvPr>
            <p:ph type="sldNum" sz="quarter" idx="12"/>
          </p:nvPr>
        </p:nvSpPr>
        <p:spPr/>
        <p:txBody>
          <a:bodyPr/>
          <a:lstStyle/>
          <a:p>
            <a:fld id="{819213D0-CA1F-4EE0-8057-F33C111E7052}" type="slidenum">
              <a:rPr lang="en-US" smtClean="0"/>
              <a:t>15</a:t>
            </a:fld>
            <a:endParaRPr lang="en-US"/>
          </a:p>
        </p:txBody>
      </p:sp>
    </p:spTree>
    <p:extLst>
      <p:ext uri="{BB962C8B-B14F-4D97-AF65-F5344CB8AC3E}">
        <p14:creationId xmlns:p14="http://schemas.microsoft.com/office/powerpoint/2010/main" val="1409430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Experimental Results</a:t>
            </a:r>
            <a:endParaRPr lang="en-US" dirty="0"/>
          </a:p>
        </p:txBody>
      </p:sp>
      <p:pic>
        <p:nvPicPr>
          <p:cNvPr id="5" name="内容占位符 7"/>
          <p:cNvPicPr>
            <a:picLocks noChangeAspect="1"/>
          </p:cNvPicPr>
          <p:nvPr/>
        </p:nvPicPr>
        <p:blipFill>
          <a:blip r:embed="rId2"/>
          <a:stretch>
            <a:fillRect/>
          </a:stretch>
        </p:blipFill>
        <p:spPr>
          <a:xfrm>
            <a:off x="10284469" y="0"/>
            <a:ext cx="1907531" cy="688547"/>
          </a:xfrm>
          <a:prstGeom prst="rect">
            <a:avLst/>
          </a:prstGeom>
        </p:spPr>
      </p:pic>
      <p:pic>
        <p:nvPicPr>
          <p:cNvPr id="6" name="图片 5"/>
          <p:cNvPicPr>
            <a:picLocks noChangeAspect="1"/>
          </p:cNvPicPr>
          <p:nvPr/>
        </p:nvPicPr>
        <p:blipFill>
          <a:blip r:embed="rId3"/>
          <a:stretch>
            <a:fillRect/>
          </a:stretch>
        </p:blipFill>
        <p:spPr>
          <a:xfrm>
            <a:off x="0" y="0"/>
            <a:ext cx="1341189" cy="776200"/>
          </a:xfrm>
          <a:prstGeom prst="rect">
            <a:avLst/>
          </a:prstGeom>
        </p:spPr>
      </p:pic>
      <p:sp>
        <p:nvSpPr>
          <p:cNvPr id="7" name="内容占位符 2"/>
          <p:cNvSpPr>
            <a:spLocks noGrp="1"/>
          </p:cNvSpPr>
          <p:nvPr>
            <p:ph idx="1"/>
          </p:nvPr>
        </p:nvSpPr>
        <p:spPr>
          <a:xfrm>
            <a:off x="1097280" y="1845734"/>
            <a:ext cx="4789714" cy="4023360"/>
          </a:xfrm>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Experiments on TrustZone Instructions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ARMv8-A</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With every </a:t>
            </a:r>
            <a:r>
              <a:rPr lang="en-US" dirty="0" err="1">
                <a:latin typeface="Times New Roman" panose="02020603050405020304" pitchFamily="18" charset="0"/>
                <a:cs typeface="Times New Roman" panose="02020603050405020304" pitchFamily="18" charset="0"/>
              </a:rPr>
              <a:t>smc</a:t>
            </a:r>
            <a:r>
              <a:rPr lang="en-US" dirty="0">
                <a:latin typeface="Times New Roman" panose="02020603050405020304" pitchFamily="18" charset="0"/>
                <a:cs typeface="Times New Roman" panose="02020603050405020304" pitchFamily="18" charset="0"/>
              </a:rPr>
              <a:t>-related instruction, we operate Flush on cache.</a:t>
            </a:r>
          </a:p>
        </p:txBody>
      </p:sp>
      <p:pic>
        <p:nvPicPr>
          <p:cNvPr id="8" name="图片 7"/>
          <p:cNvPicPr>
            <a:picLocks noChangeAspect="1"/>
          </p:cNvPicPr>
          <p:nvPr/>
        </p:nvPicPr>
        <p:blipFill>
          <a:blip r:embed="rId4"/>
          <a:stretch>
            <a:fillRect/>
          </a:stretch>
        </p:blipFill>
        <p:spPr>
          <a:xfrm>
            <a:off x="5953196" y="2411256"/>
            <a:ext cx="5100435" cy="3457838"/>
          </a:xfrm>
          <a:prstGeom prst="rect">
            <a:avLst/>
          </a:prstGeom>
        </p:spPr>
      </p:pic>
      <p:sp>
        <p:nvSpPr>
          <p:cNvPr id="9" name="灯片编号占位符 8"/>
          <p:cNvSpPr>
            <a:spLocks noGrp="1"/>
          </p:cNvSpPr>
          <p:nvPr>
            <p:ph type="sldNum" sz="quarter" idx="12"/>
          </p:nvPr>
        </p:nvSpPr>
        <p:spPr/>
        <p:txBody>
          <a:bodyPr/>
          <a:lstStyle/>
          <a:p>
            <a:fld id="{819213D0-CA1F-4EE0-8057-F33C111E7052}" type="slidenum">
              <a:rPr lang="en-US" smtClean="0"/>
              <a:t>16</a:t>
            </a:fld>
            <a:endParaRPr lang="en-US"/>
          </a:p>
        </p:txBody>
      </p:sp>
    </p:spTree>
    <p:extLst>
      <p:ext uri="{BB962C8B-B14F-4D97-AF65-F5344CB8AC3E}">
        <p14:creationId xmlns:p14="http://schemas.microsoft.com/office/powerpoint/2010/main" val="1106290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Experimental Results</a:t>
            </a:r>
            <a:endParaRPr lang="en-US" dirty="0"/>
          </a:p>
        </p:txBody>
      </p:sp>
      <p:pic>
        <p:nvPicPr>
          <p:cNvPr id="5" name="内容占位符 7"/>
          <p:cNvPicPr>
            <a:picLocks noChangeAspect="1"/>
          </p:cNvPicPr>
          <p:nvPr/>
        </p:nvPicPr>
        <p:blipFill>
          <a:blip r:embed="rId2"/>
          <a:stretch>
            <a:fillRect/>
          </a:stretch>
        </p:blipFill>
        <p:spPr>
          <a:xfrm>
            <a:off x="10284469" y="0"/>
            <a:ext cx="1907531" cy="688547"/>
          </a:xfrm>
          <a:prstGeom prst="rect">
            <a:avLst/>
          </a:prstGeom>
        </p:spPr>
      </p:pic>
      <p:pic>
        <p:nvPicPr>
          <p:cNvPr id="6" name="图片 5"/>
          <p:cNvPicPr>
            <a:picLocks noChangeAspect="1"/>
          </p:cNvPicPr>
          <p:nvPr/>
        </p:nvPicPr>
        <p:blipFill>
          <a:blip r:embed="rId3"/>
          <a:stretch>
            <a:fillRect/>
          </a:stretch>
        </p:blipFill>
        <p:spPr>
          <a:xfrm>
            <a:off x="0" y="0"/>
            <a:ext cx="1341189" cy="776200"/>
          </a:xfrm>
          <a:prstGeom prst="rect">
            <a:avLst/>
          </a:prstGeom>
        </p:spPr>
      </p:pic>
      <p:sp>
        <p:nvSpPr>
          <p:cNvPr id="7" name="内容占位符 2"/>
          <p:cNvSpPr txBox="1">
            <a:spLocks/>
          </p:cNvSpPr>
          <p:nvPr/>
        </p:nvSpPr>
        <p:spPr>
          <a:xfrm>
            <a:off x="1097280" y="1845734"/>
            <a:ext cx="4559331"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a:latin typeface="Times New Roman" panose="02020603050405020304" pitchFamily="18" charset="0"/>
                <a:cs typeface="Times New Roman" panose="02020603050405020304" pitchFamily="18" charset="0"/>
              </a:rPr>
              <a:t>Experiments on TrustZone Instructions</a:t>
            </a:r>
          </a:p>
          <a:p>
            <a:pPr>
              <a:buFont typeface="Wingdings" panose="05000000000000000000" pitchFamily="2" charset="2"/>
              <a:buChar char="§"/>
            </a:pPr>
            <a:r>
              <a:rPr lang="en-US">
                <a:latin typeface="Times New Roman" panose="02020603050405020304" pitchFamily="18" charset="0"/>
                <a:cs typeface="Times New Roman" panose="02020603050405020304" pitchFamily="18" charset="0"/>
              </a:rPr>
              <a:t>ARMv8-A</a:t>
            </a:r>
          </a:p>
          <a:p>
            <a:pPr>
              <a:buFont typeface="Wingdings" panose="05000000000000000000" pitchFamily="2" charset="2"/>
              <a:buChar char="§"/>
            </a:pPr>
            <a:r>
              <a:rPr lang="en-US">
                <a:latin typeface="Times New Roman" panose="02020603050405020304" pitchFamily="18" charset="0"/>
                <a:cs typeface="Times New Roman" panose="02020603050405020304" pitchFamily="18" charset="0"/>
              </a:rPr>
              <a:t>We change the overall percentage of smc instructions and see the overhead difference.</a:t>
            </a:r>
          </a:p>
          <a:p>
            <a:pPr marL="0" indent="0">
              <a:buFont typeface="Calibri" panose="020F0502020204030204" pitchFamily="34" charset="0"/>
              <a:buNone/>
            </a:pPr>
            <a:endParaRPr lang="en-US" dirty="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4"/>
          <a:stretch>
            <a:fillRect/>
          </a:stretch>
        </p:blipFill>
        <p:spPr>
          <a:xfrm>
            <a:off x="5656611" y="1984984"/>
            <a:ext cx="5499069" cy="3097036"/>
          </a:xfrm>
          <a:prstGeom prst="rect">
            <a:avLst/>
          </a:prstGeom>
        </p:spPr>
      </p:pic>
      <p:sp>
        <p:nvSpPr>
          <p:cNvPr id="9" name="灯片编号占位符 8"/>
          <p:cNvSpPr>
            <a:spLocks noGrp="1"/>
          </p:cNvSpPr>
          <p:nvPr>
            <p:ph type="sldNum" sz="quarter" idx="12"/>
          </p:nvPr>
        </p:nvSpPr>
        <p:spPr/>
        <p:txBody>
          <a:bodyPr/>
          <a:lstStyle/>
          <a:p>
            <a:fld id="{819213D0-CA1F-4EE0-8057-F33C111E7052}" type="slidenum">
              <a:rPr lang="en-US" smtClean="0"/>
              <a:t>17</a:t>
            </a:fld>
            <a:endParaRPr lang="en-US"/>
          </a:p>
        </p:txBody>
      </p:sp>
    </p:spTree>
    <p:extLst>
      <p:ext uri="{BB962C8B-B14F-4D97-AF65-F5344CB8AC3E}">
        <p14:creationId xmlns:p14="http://schemas.microsoft.com/office/powerpoint/2010/main" val="1447883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Experimental Results</a:t>
            </a:r>
            <a:endParaRPr lang="en-US" dirty="0"/>
          </a:p>
        </p:txBody>
      </p:sp>
      <p:pic>
        <p:nvPicPr>
          <p:cNvPr id="5" name="内容占位符 7"/>
          <p:cNvPicPr>
            <a:picLocks noChangeAspect="1"/>
          </p:cNvPicPr>
          <p:nvPr/>
        </p:nvPicPr>
        <p:blipFill>
          <a:blip r:embed="rId2"/>
          <a:stretch>
            <a:fillRect/>
          </a:stretch>
        </p:blipFill>
        <p:spPr>
          <a:xfrm>
            <a:off x="10284469" y="0"/>
            <a:ext cx="1907531" cy="688547"/>
          </a:xfrm>
          <a:prstGeom prst="rect">
            <a:avLst/>
          </a:prstGeom>
        </p:spPr>
      </p:pic>
      <p:pic>
        <p:nvPicPr>
          <p:cNvPr id="6" name="图片 5"/>
          <p:cNvPicPr>
            <a:picLocks noChangeAspect="1"/>
          </p:cNvPicPr>
          <p:nvPr/>
        </p:nvPicPr>
        <p:blipFill>
          <a:blip r:embed="rId3"/>
          <a:stretch>
            <a:fillRect/>
          </a:stretch>
        </p:blipFill>
        <p:spPr>
          <a:xfrm>
            <a:off x="0" y="0"/>
            <a:ext cx="1341189" cy="776200"/>
          </a:xfrm>
          <a:prstGeom prst="rect">
            <a:avLst/>
          </a:prstGeom>
        </p:spPr>
      </p:pic>
      <p:sp>
        <p:nvSpPr>
          <p:cNvPr id="7" name="内容占位符 2"/>
          <p:cNvSpPr>
            <a:spLocks noGrp="1"/>
          </p:cNvSpPr>
          <p:nvPr>
            <p:ph idx="1"/>
          </p:nvPr>
        </p:nvSpPr>
        <p:spPr>
          <a:xfrm>
            <a:off x="1097280" y="1845734"/>
            <a:ext cx="3788229" cy="4023360"/>
          </a:xfrm>
        </p:spPr>
        <p:txBody>
          <a:bodyPr>
            <a:normAutofit/>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Experiments on TrustZone Instructions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Cortex-M</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Our experiments on ARMv8-M are using ARM Versatile V2M-MPS2 Motherboard with an ARM Cortex-M4 chip. It offers 8Mb of single cycle SRAM, and 16Mb of PSRAM. It supports the application of different ARM Cortex-M classes, from Cortex-M0, to M3, M4, and M7. </a:t>
            </a:r>
          </a:p>
          <a:p>
            <a:endParaRPr lang="en-US" dirty="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4"/>
          <a:stretch>
            <a:fillRect/>
          </a:stretch>
        </p:blipFill>
        <p:spPr>
          <a:xfrm>
            <a:off x="4902926" y="1845734"/>
            <a:ext cx="6252754" cy="3452091"/>
          </a:xfrm>
          <a:prstGeom prst="rect">
            <a:avLst/>
          </a:prstGeom>
        </p:spPr>
      </p:pic>
      <p:sp>
        <p:nvSpPr>
          <p:cNvPr id="9" name="灯片编号占位符 8"/>
          <p:cNvSpPr>
            <a:spLocks noGrp="1"/>
          </p:cNvSpPr>
          <p:nvPr>
            <p:ph type="sldNum" sz="quarter" idx="12"/>
          </p:nvPr>
        </p:nvSpPr>
        <p:spPr/>
        <p:txBody>
          <a:bodyPr/>
          <a:lstStyle/>
          <a:p>
            <a:fld id="{819213D0-CA1F-4EE0-8057-F33C111E7052}" type="slidenum">
              <a:rPr lang="en-US" smtClean="0"/>
              <a:t>18</a:t>
            </a:fld>
            <a:endParaRPr lang="en-US"/>
          </a:p>
        </p:txBody>
      </p:sp>
    </p:spTree>
    <p:extLst>
      <p:ext uri="{BB962C8B-B14F-4D97-AF65-F5344CB8AC3E}">
        <p14:creationId xmlns:p14="http://schemas.microsoft.com/office/powerpoint/2010/main" val="1520919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Experimental Results</a:t>
            </a:r>
            <a:endParaRPr lang="en-US" dirty="0"/>
          </a:p>
        </p:txBody>
      </p:sp>
      <p:pic>
        <p:nvPicPr>
          <p:cNvPr id="5" name="内容占位符 7"/>
          <p:cNvPicPr>
            <a:picLocks noChangeAspect="1"/>
          </p:cNvPicPr>
          <p:nvPr/>
        </p:nvPicPr>
        <p:blipFill>
          <a:blip r:embed="rId2"/>
          <a:stretch>
            <a:fillRect/>
          </a:stretch>
        </p:blipFill>
        <p:spPr>
          <a:xfrm>
            <a:off x="10284469" y="0"/>
            <a:ext cx="1907531" cy="688547"/>
          </a:xfrm>
          <a:prstGeom prst="rect">
            <a:avLst/>
          </a:prstGeom>
        </p:spPr>
      </p:pic>
      <p:pic>
        <p:nvPicPr>
          <p:cNvPr id="6" name="图片 5"/>
          <p:cNvPicPr>
            <a:picLocks noChangeAspect="1"/>
          </p:cNvPicPr>
          <p:nvPr/>
        </p:nvPicPr>
        <p:blipFill>
          <a:blip r:embed="rId3"/>
          <a:stretch>
            <a:fillRect/>
          </a:stretch>
        </p:blipFill>
        <p:spPr>
          <a:xfrm>
            <a:off x="0" y="0"/>
            <a:ext cx="1341189" cy="776200"/>
          </a:xfrm>
          <a:prstGeom prst="rect">
            <a:avLst/>
          </a:prstGeom>
        </p:spPr>
      </p:pic>
      <p:sp>
        <p:nvSpPr>
          <p:cNvPr id="7" name="内容占位符 2"/>
          <p:cNvSpPr>
            <a:spLocks noGrp="1"/>
          </p:cNvSpPr>
          <p:nvPr>
            <p:ph idx="1"/>
          </p:nvPr>
        </p:nvSpPr>
        <p:spPr>
          <a:xfrm>
            <a:off x="1097280" y="1845734"/>
            <a:ext cx="10058400" cy="1237101"/>
          </a:xfrm>
        </p:spPr>
        <p:txBody>
          <a:bodyPr>
            <a:normAutofit lnSpcReduction="10000"/>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Experiments on TrustZone Instructions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Cortex-M</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Using Testing Program as shown above.</a:t>
            </a: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3622019001"/>
              </p:ext>
            </p:extLst>
          </p:nvPr>
        </p:nvGraphicFramePr>
        <p:xfrm>
          <a:off x="2011680" y="3437709"/>
          <a:ext cx="7323909" cy="2081349"/>
        </p:xfrm>
        <a:graphic>
          <a:graphicData uri="http://schemas.openxmlformats.org/drawingml/2006/table">
            <a:tbl>
              <a:tblPr firstRow="1" firstCol="1" bandRow="1">
                <a:tableStyleId>{5C22544A-7EE6-4342-B048-85BDC9FD1C3A}</a:tableStyleId>
              </a:tblPr>
              <a:tblGrid>
                <a:gridCol w="1559831">
                  <a:extLst>
                    <a:ext uri="{9D8B030D-6E8A-4147-A177-3AD203B41FA5}">
                      <a16:colId xmlns:a16="http://schemas.microsoft.com/office/drawing/2014/main" val="20000"/>
                    </a:ext>
                  </a:extLst>
                </a:gridCol>
                <a:gridCol w="2045263">
                  <a:extLst>
                    <a:ext uri="{9D8B030D-6E8A-4147-A177-3AD203B41FA5}">
                      <a16:colId xmlns:a16="http://schemas.microsoft.com/office/drawing/2014/main" val="20001"/>
                    </a:ext>
                  </a:extLst>
                </a:gridCol>
                <a:gridCol w="3718815">
                  <a:extLst>
                    <a:ext uri="{9D8B030D-6E8A-4147-A177-3AD203B41FA5}">
                      <a16:colId xmlns:a16="http://schemas.microsoft.com/office/drawing/2014/main" val="20002"/>
                    </a:ext>
                  </a:extLst>
                </a:gridCol>
              </a:tblGrid>
              <a:tr h="693783">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Operation</a:t>
                      </a:r>
                      <a:endParaRPr lang="en-US" sz="20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Direction</a:t>
                      </a:r>
                      <a:endParaRPr lang="en-US" sz="20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Cost on Average (Clock Cycles)</a:t>
                      </a:r>
                      <a:endParaRPr lang="en-US" sz="20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93783">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SG</a:t>
                      </a:r>
                      <a:endParaRPr lang="en-US" sz="20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Non-Secure to Secure</a:t>
                      </a:r>
                      <a:endParaRPr lang="en-US" sz="20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3.5</a:t>
                      </a:r>
                      <a:endParaRPr lang="en-US" sz="20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93783">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BXNS/BLXNS</a:t>
                      </a:r>
                      <a:endParaRPr lang="en-US" sz="20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Secure to Non-Secure</a:t>
                      </a:r>
                      <a:endParaRPr lang="en-US" sz="20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5.2</a:t>
                      </a:r>
                      <a:endParaRPr lang="en-US" sz="20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9" name="灯片编号占位符 8"/>
          <p:cNvSpPr>
            <a:spLocks noGrp="1"/>
          </p:cNvSpPr>
          <p:nvPr>
            <p:ph type="sldNum" sz="quarter" idx="12"/>
          </p:nvPr>
        </p:nvSpPr>
        <p:spPr/>
        <p:txBody>
          <a:bodyPr/>
          <a:lstStyle/>
          <a:p>
            <a:fld id="{819213D0-CA1F-4EE0-8057-F33C111E7052}" type="slidenum">
              <a:rPr lang="en-US" smtClean="0"/>
              <a:t>19</a:t>
            </a:fld>
            <a:endParaRPr lang="en-US"/>
          </a:p>
        </p:txBody>
      </p:sp>
    </p:spTree>
    <p:extLst>
      <p:ext uri="{BB962C8B-B14F-4D97-AF65-F5344CB8AC3E}">
        <p14:creationId xmlns:p14="http://schemas.microsoft.com/office/powerpoint/2010/main" val="3891976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Contents</a:t>
            </a:r>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Abstract and Introduction</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Related Work</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Cache-Based Security Threats and Attack</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Design and Implementations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Experimental Results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Evaluation</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Future Work</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Conclusion</a:t>
            </a:r>
          </a:p>
        </p:txBody>
      </p:sp>
      <p:pic>
        <p:nvPicPr>
          <p:cNvPr id="5" name="内容占位符 7"/>
          <p:cNvPicPr>
            <a:picLocks noChangeAspect="1"/>
          </p:cNvPicPr>
          <p:nvPr/>
        </p:nvPicPr>
        <p:blipFill>
          <a:blip r:embed="rId3"/>
          <a:stretch>
            <a:fillRect/>
          </a:stretch>
        </p:blipFill>
        <p:spPr>
          <a:xfrm>
            <a:off x="10284469" y="0"/>
            <a:ext cx="1907531" cy="688547"/>
          </a:xfrm>
          <a:prstGeom prst="rect">
            <a:avLst/>
          </a:prstGeom>
        </p:spPr>
      </p:pic>
      <p:pic>
        <p:nvPicPr>
          <p:cNvPr id="6" name="图片 5"/>
          <p:cNvPicPr>
            <a:picLocks noChangeAspect="1"/>
          </p:cNvPicPr>
          <p:nvPr/>
        </p:nvPicPr>
        <p:blipFill>
          <a:blip r:embed="rId4"/>
          <a:stretch>
            <a:fillRect/>
          </a:stretch>
        </p:blipFill>
        <p:spPr>
          <a:xfrm>
            <a:off x="0" y="0"/>
            <a:ext cx="1341189" cy="776200"/>
          </a:xfrm>
          <a:prstGeom prst="rect">
            <a:avLst/>
          </a:prstGeom>
        </p:spPr>
      </p:pic>
      <p:sp>
        <p:nvSpPr>
          <p:cNvPr id="7" name="灯片编号占位符 6"/>
          <p:cNvSpPr>
            <a:spLocks noGrp="1"/>
          </p:cNvSpPr>
          <p:nvPr>
            <p:ph type="sldNum" sz="quarter" idx="12"/>
          </p:nvPr>
        </p:nvSpPr>
        <p:spPr/>
        <p:txBody>
          <a:bodyPr/>
          <a:lstStyle/>
          <a:p>
            <a:fld id="{819213D0-CA1F-4EE0-8057-F33C111E7052}" type="slidenum">
              <a:rPr lang="en-US" smtClean="0"/>
              <a:t>2</a:t>
            </a:fld>
            <a:endParaRPr lang="en-US"/>
          </a:p>
        </p:txBody>
      </p:sp>
    </p:spTree>
    <p:extLst>
      <p:ext uri="{BB962C8B-B14F-4D97-AF65-F5344CB8AC3E}">
        <p14:creationId xmlns:p14="http://schemas.microsoft.com/office/powerpoint/2010/main" val="3432205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Experimental Results</a:t>
            </a:r>
            <a:endParaRPr lang="en-US" dirty="0"/>
          </a:p>
        </p:txBody>
      </p:sp>
      <p:pic>
        <p:nvPicPr>
          <p:cNvPr id="5" name="内容占位符 7"/>
          <p:cNvPicPr>
            <a:picLocks noChangeAspect="1"/>
          </p:cNvPicPr>
          <p:nvPr/>
        </p:nvPicPr>
        <p:blipFill>
          <a:blip r:embed="rId2"/>
          <a:stretch>
            <a:fillRect/>
          </a:stretch>
        </p:blipFill>
        <p:spPr>
          <a:xfrm>
            <a:off x="10284469" y="0"/>
            <a:ext cx="1907531" cy="688547"/>
          </a:xfrm>
          <a:prstGeom prst="rect">
            <a:avLst/>
          </a:prstGeom>
        </p:spPr>
      </p:pic>
      <p:pic>
        <p:nvPicPr>
          <p:cNvPr id="6" name="图片 5"/>
          <p:cNvPicPr>
            <a:picLocks noChangeAspect="1"/>
          </p:cNvPicPr>
          <p:nvPr/>
        </p:nvPicPr>
        <p:blipFill>
          <a:blip r:embed="rId3"/>
          <a:stretch>
            <a:fillRect/>
          </a:stretch>
        </p:blipFill>
        <p:spPr>
          <a:xfrm>
            <a:off x="0" y="0"/>
            <a:ext cx="1341189" cy="776200"/>
          </a:xfrm>
          <a:prstGeom prst="rect">
            <a:avLst/>
          </a:prstGeom>
        </p:spPr>
      </p:pic>
      <p:sp>
        <p:nvSpPr>
          <p:cNvPr id="7" name="内容占位符 2"/>
          <p:cNvSpPr txBox="1">
            <a:spLocks/>
          </p:cNvSpPr>
          <p:nvPr/>
        </p:nvSpPr>
        <p:spPr>
          <a:xfrm>
            <a:off x="1097280" y="1845734"/>
            <a:ext cx="493776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Experiments on </a:t>
            </a:r>
            <a:r>
              <a:rPr lang="en-US" dirty="0" err="1">
                <a:latin typeface="Times New Roman" panose="02020603050405020304" pitchFamily="18" charset="0"/>
                <a:cs typeface="Times New Roman" panose="02020603050405020304" pitchFamily="18" charset="0"/>
              </a:rPr>
              <a:t>TrustZone</a:t>
            </a:r>
            <a:r>
              <a:rPr lang="en-US" dirty="0">
                <a:latin typeface="Times New Roman" panose="02020603050405020304" pitchFamily="18" charset="0"/>
                <a:cs typeface="Times New Roman" panose="02020603050405020304" pitchFamily="18" charset="0"/>
              </a:rPr>
              <a:t> Instructions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ARMv8-M</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We change </a:t>
            </a:r>
            <a:r>
              <a:rPr lang="en-US" dirty="0" err="1">
                <a:latin typeface="Times New Roman" panose="02020603050405020304" pitchFamily="18" charset="0"/>
                <a:cs typeface="Times New Roman" panose="02020603050405020304" pitchFamily="18" charset="0"/>
              </a:rPr>
              <a:t>TrustZone</a:t>
            </a:r>
            <a:r>
              <a:rPr lang="en-US" dirty="0">
                <a:latin typeface="Times New Roman" panose="02020603050405020304" pitchFamily="18" charset="0"/>
                <a:cs typeface="Times New Roman" panose="02020603050405020304" pitchFamily="18" charset="0"/>
              </a:rPr>
              <a:t> entry/exit frequency by setting different parameters in inner and outer loop. The overhead can be limited to less than 5%.</a:t>
            </a:r>
          </a:p>
          <a:p>
            <a:endParaRPr lang="en-US" dirty="0">
              <a:latin typeface="Times New Roman" panose="02020603050405020304" pitchFamily="18" charset="0"/>
              <a:cs typeface="Times New Roman" panose="02020603050405020304" pitchFamily="18" charset="0"/>
            </a:endParaRPr>
          </a:p>
        </p:txBody>
      </p:sp>
      <p:pic>
        <p:nvPicPr>
          <p:cNvPr id="8" name="图片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1868" y="2083798"/>
            <a:ext cx="5212080" cy="2899410"/>
          </a:xfrm>
          <a:prstGeom prst="rect">
            <a:avLst/>
          </a:prstGeom>
          <a:noFill/>
        </p:spPr>
      </p:pic>
      <p:sp>
        <p:nvSpPr>
          <p:cNvPr id="9" name="灯片编号占位符 8"/>
          <p:cNvSpPr>
            <a:spLocks noGrp="1"/>
          </p:cNvSpPr>
          <p:nvPr>
            <p:ph type="sldNum" sz="quarter" idx="12"/>
          </p:nvPr>
        </p:nvSpPr>
        <p:spPr/>
        <p:txBody>
          <a:bodyPr/>
          <a:lstStyle/>
          <a:p>
            <a:fld id="{819213D0-CA1F-4EE0-8057-F33C111E7052}" type="slidenum">
              <a:rPr lang="en-US" smtClean="0"/>
              <a:t>20</a:t>
            </a:fld>
            <a:endParaRPr lang="en-US"/>
          </a:p>
        </p:txBody>
      </p:sp>
    </p:spTree>
    <p:extLst>
      <p:ext uri="{BB962C8B-B14F-4D97-AF65-F5344CB8AC3E}">
        <p14:creationId xmlns:p14="http://schemas.microsoft.com/office/powerpoint/2010/main" val="3547044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Evaluation</a:t>
            </a:r>
          </a:p>
        </p:txBody>
      </p:sp>
      <p:pic>
        <p:nvPicPr>
          <p:cNvPr id="5" name="内容占位符 7"/>
          <p:cNvPicPr>
            <a:picLocks noChangeAspect="1"/>
          </p:cNvPicPr>
          <p:nvPr/>
        </p:nvPicPr>
        <p:blipFill>
          <a:blip r:embed="rId2"/>
          <a:stretch>
            <a:fillRect/>
          </a:stretch>
        </p:blipFill>
        <p:spPr>
          <a:xfrm>
            <a:off x="10284469" y="0"/>
            <a:ext cx="1907531" cy="688547"/>
          </a:xfrm>
          <a:prstGeom prst="rect">
            <a:avLst/>
          </a:prstGeom>
        </p:spPr>
      </p:pic>
      <p:pic>
        <p:nvPicPr>
          <p:cNvPr id="6" name="图片 5"/>
          <p:cNvPicPr>
            <a:picLocks noChangeAspect="1"/>
          </p:cNvPicPr>
          <p:nvPr/>
        </p:nvPicPr>
        <p:blipFill>
          <a:blip r:embed="rId3"/>
          <a:stretch>
            <a:fillRect/>
          </a:stretch>
        </p:blipFill>
        <p:spPr>
          <a:xfrm>
            <a:off x="0" y="0"/>
            <a:ext cx="1341189" cy="776200"/>
          </a:xfrm>
          <a:prstGeom prst="rect">
            <a:avLst/>
          </a:prstGeom>
        </p:spPr>
      </p:pic>
      <p:sp>
        <p:nvSpPr>
          <p:cNvPr id="8"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On the cost-effectiveness balance of defending by Flush operations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Flush operations are necessary, but they cost much;</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We can never wipe out the risk, but can cut down bandwidth;</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Adaptive strategy can be used to keep the balance of performance and effectiveness;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Even better on ARMv8-M chips.</a:t>
            </a:r>
          </a:p>
        </p:txBody>
      </p:sp>
      <p:sp>
        <p:nvSpPr>
          <p:cNvPr id="9" name="灯片编号占位符 8"/>
          <p:cNvSpPr>
            <a:spLocks noGrp="1"/>
          </p:cNvSpPr>
          <p:nvPr>
            <p:ph type="sldNum" sz="quarter" idx="12"/>
          </p:nvPr>
        </p:nvSpPr>
        <p:spPr/>
        <p:txBody>
          <a:bodyPr/>
          <a:lstStyle/>
          <a:p>
            <a:fld id="{819213D0-CA1F-4EE0-8057-F33C111E7052}" type="slidenum">
              <a:rPr lang="en-US" smtClean="0"/>
              <a:t>21</a:t>
            </a:fld>
            <a:endParaRPr lang="en-US"/>
          </a:p>
        </p:txBody>
      </p:sp>
    </p:spTree>
    <p:extLst>
      <p:ext uri="{BB962C8B-B14F-4D97-AF65-F5344CB8AC3E}">
        <p14:creationId xmlns:p14="http://schemas.microsoft.com/office/powerpoint/2010/main" val="2109950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Evaluation</a:t>
            </a:r>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On </a:t>
            </a:r>
            <a:r>
              <a:rPr lang="en-US" dirty="0" err="1">
                <a:latin typeface="Times New Roman" panose="02020603050405020304" pitchFamily="18" charset="0"/>
                <a:cs typeface="Times New Roman" panose="02020603050405020304" pitchFamily="18" charset="0"/>
              </a:rPr>
              <a:t>TrustZone</a:t>
            </a:r>
            <a:r>
              <a:rPr lang="en-US" dirty="0">
                <a:latin typeface="Times New Roman" panose="02020603050405020304" pitchFamily="18" charset="0"/>
                <a:cs typeface="Times New Roman" panose="02020603050405020304" pitchFamily="18" charset="0"/>
              </a:rPr>
              <a:t> related instructions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Most of the apps and users are not ‘making use of’ </a:t>
            </a:r>
            <a:r>
              <a:rPr lang="en-US" dirty="0" err="1">
                <a:latin typeface="Times New Roman" panose="02020603050405020304" pitchFamily="18" charset="0"/>
                <a:cs typeface="Times New Roman" panose="02020603050405020304" pitchFamily="18" charset="0"/>
              </a:rPr>
              <a:t>TrustZone</a:t>
            </a:r>
            <a:r>
              <a:rPr lang="en-US" dirty="0">
                <a:latin typeface="Times New Roman" panose="02020603050405020304" pitchFamily="18" charset="0"/>
                <a:cs typeface="Times New Roman" panose="02020603050405020304" pitchFamily="18" charset="0"/>
              </a:rPr>
              <a:t> features;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On </a:t>
            </a: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devices, </a:t>
            </a:r>
            <a:r>
              <a:rPr lang="en-US" dirty="0" err="1">
                <a:latin typeface="Times New Roman" panose="02020603050405020304" pitchFamily="18" charset="0"/>
                <a:cs typeface="Times New Roman" panose="02020603050405020304" pitchFamily="18" charset="0"/>
              </a:rPr>
              <a:t>TrustZone</a:t>
            </a:r>
            <a:r>
              <a:rPr lang="en-US" dirty="0">
                <a:latin typeface="Times New Roman" panose="02020603050405020304" pitchFamily="18" charset="0"/>
                <a:cs typeface="Times New Roman" panose="02020603050405020304" pitchFamily="18" charset="0"/>
              </a:rPr>
              <a:t> is not costing much resources;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It is possible to move some of the hardware/software security design into </a:t>
            </a:r>
            <a:r>
              <a:rPr lang="en-US" dirty="0" err="1">
                <a:latin typeface="Times New Roman" panose="02020603050405020304" pitchFamily="18" charset="0"/>
                <a:cs typeface="Times New Roman" panose="02020603050405020304" pitchFamily="18" charset="0"/>
              </a:rPr>
              <a:t>TrustZone</a:t>
            </a:r>
            <a:r>
              <a:rPr lang="en-US" dirty="0">
                <a:latin typeface="Times New Roman" panose="02020603050405020304" pitchFamily="18" charset="0"/>
                <a:cs typeface="Times New Roman" panose="02020603050405020304" pitchFamily="18" charset="0"/>
              </a:rPr>
              <a:t> surface;</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Cortex-M series chips perform better than Cortex-A series chips.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On Cortex-A series chips or x86 chips, cache flush operations are just some instructions with privileges. However, the case are different on ARMv8-M. The allocation of a memory address to a cache address is defined by the designers of the applications.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Because of the special structure of ARMv8-M, the cache Flush operations are sets of DSB (Data Synchronization Barrier) operations, with address-related instructions.</a:t>
            </a:r>
          </a:p>
          <a:p>
            <a:pPr marL="0" indent="0">
              <a:buNone/>
            </a:pPr>
            <a:endParaRPr lang="en-US" dirty="0"/>
          </a:p>
        </p:txBody>
      </p:sp>
      <p:pic>
        <p:nvPicPr>
          <p:cNvPr id="5" name="内容占位符 7"/>
          <p:cNvPicPr>
            <a:picLocks noChangeAspect="1"/>
          </p:cNvPicPr>
          <p:nvPr/>
        </p:nvPicPr>
        <p:blipFill>
          <a:blip r:embed="rId2"/>
          <a:stretch>
            <a:fillRect/>
          </a:stretch>
        </p:blipFill>
        <p:spPr>
          <a:xfrm>
            <a:off x="10284469" y="0"/>
            <a:ext cx="1907531" cy="688547"/>
          </a:xfrm>
          <a:prstGeom prst="rect">
            <a:avLst/>
          </a:prstGeom>
        </p:spPr>
      </p:pic>
      <p:pic>
        <p:nvPicPr>
          <p:cNvPr id="6" name="图片 5"/>
          <p:cNvPicPr>
            <a:picLocks noChangeAspect="1"/>
          </p:cNvPicPr>
          <p:nvPr/>
        </p:nvPicPr>
        <p:blipFill>
          <a:blip r:embed="rId3"/>
          <a:stretch>
            <a:fillRect/>
          </a:stretch>
        </p:blipFill>
        <p:spPr>
          <a:xfrm>
            <a:off x="0" y="0"/>
            <a:ext cx="1341189" cy="776200"/>
          </a:xfrm>
          <a:prstGeom prst="rect">
            <a:avLst/>
          </a:prstGeom>
        </p:spPr>
      </p:pic>
      <p:sp>
        <p:nvSpPr>
          <p:cNvPr id="7" name="灯片编号占位符 6"/>
          <p:cNvSpPr>
            <a:spLocks noGrp="1"/>
          </p:cNvSpPr>
          <p:nvPr>
            <p:ph type="sldNum" sz="quarter" idx="12"/>
          </p:nvPr>
        </p:nvSpPr>
        <p:spPr/>
        <p:txBody>
          <a:bodyPr/>
          <a:lstStyle/>
          <a:p>
            <a:fld id="{819213D0-CA1F-4EE0-8057-F33C111E7052}" type="slidenum">
              <a:rPr lang="en-US" smtClean="0"/>
              <a:t>22</a:t>
            </a:fld>
            <a:endParaRPr lang="en-US"/>
          </a:p>
        </p:txBody>
      </p:sp>
    </p:spTree>
    <p:extLst>
      <p:ext uri="{BB962C8B-B14F-4D97-AF65-F5344CB8AC3E}">
        <p14:creationId xmlns:p14="http://schemas.microsoft.com/office/powerpoint/2010/main" val="2621606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Future Work</a:t>
            </a:r>
          </a:p>
        </p:txBody>
      </p:sp>
      <p:pic>
        <p:nvPicPr>
          <p:cNvPr id="5" name="内容占位符 7"/>
          <p:cNvPicPr>
            <a:picLocks noChangeAspect="1"/>
          </p:cNvPicPr>
          <p:nvPr/>
        </p:nvPicPr>
        <p:blipFill>
          <a:blip r:embed="rId2"/>
          <a:stretch>
            <a:fillRect/>
          </a:stretch>
        </p:blipFill>
        <p:spPr>
          <a:xfrm>
            <a:off x="10284469" y="0"/>
            <a:ext cx="1907531" cy="688547"/>
          </a:xfrm>
          <a:prstGeom prst="rect">
            <a:avLst/>
          </a:prstGeom>
        </p:spPr>
      </p:pic>
      <p:pic>
        <p:nvPicPr>
          <p:cNvPr id="6" name="图片 5"/>
          <p:cNvPicPr>
            <a:picLocks noChangeAspect="1"/>
          </p:cNvPicPr>
          <p:nvPr/>
        </p:nvPicPr>
        <p:blipFill>
          <a:blip r:embed="rId3"/>
          <a:stretch>
            <a:fillRect/>
          </a:stretch>
        </p:blipFill>
        <p:spPr>
          <a:xfrm>
            <a:off x="0" y="0"/>
            <a:ext cx="1341189" cy="776200"/>
          </a:xfrm>
          <a:prstGeom prst="rect">
            <a:avLst/>
          </a:prstGeom>
        </p:spPr>
      </p:pic>
      <p:sp>
        <p:nvSpPr>
          <p:cNvPr id="7"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Implementations and Experiments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Design and implement a defense framework based on ARMv8-M.</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Test the performance of defense framework using some benchmarks, and optimize the framework to good effectiveness and lower overhead.</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Port defense framework to new ARMv8-M boards: M23 and M33 series chips.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Theory Work</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Study adaptive control method in theory to match the experimental results, and predict the optimal solution of best adaptive control in defense.</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Investigate entropy theory based on experimental results, predictions and related theory.</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Discuss performance of implemented defense framework in theory, and try to have theoretical conclusion on defense against cache-based attack.</a:t>
            </a: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
        <p:nvSpPr>
          <p:cNvPr id="8" name="灯片编号占位符 7"/>
          <p:cNvSpPr>
            <a:spLocks noGrp="1"/>
          </p:cNvSpPr>
          <p:nvPr>
            <p:ph type="sldNum" sz="quarter" idx="12"/>
          </p:nvPr>
        </p:nvSpPr>
        <p:spPr/>
        <p:txBody>
          <a:bodyPr/>
          <a:lstStyle/>
          <a:p>
            <a:fld id="{819213D0-CA1F-4EE0-8057-F33C111E7052}" type="slidenum">
              <a:rPr lang="en-US" smtClean="0"/>
              <a:t>23</a:t>
            </a:fld>
            <a:endParaRPr lang="en-US"/>
          </a:p>
        </p:txBody>
      </p:sp>
    </p:spTree>
    <p:extLst>
      <p:ext uri="{BB962C8B-B14F-4D97-AF65-F5344CB8AC3E}">
        <p14:creationId xmlns:p14="http://schemas.microsoft.com/office/powerpoint/2010/main" val="3597980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Conclusion</a:t>
            </a:r>
          </a:p>
        </p:txBody>
      </p:sp>
      <p:pic>
        <p:nvPicPr>
          <p:cNvPr id="5" name="内容占位符 7"/>
          <p:cNvPicPr>
            <a:picLocks noChangeAspect="1"/>
          </p:cNvPicPr>
          <p:nvPr/>
        </p:nvPicPr>
        <p:blipFill>
          <a:blip r:embed="rId2"/>
          <a:stretch>
            <a:fillRect/>
          </a:stretch>
        </p:blipFill>
        <p:spPr>
          <a:xfrm>
            <a:off x="10284469" y="0"/>
            <a:ext cx="1907531" cy="688547"/>
          </a:xfrm>
          <a:prstGeom prst="rect">
            <a:avLst/>
          </a:prstGeom>
        </p:spPr>
      </p:pic>
      <p:pic>
        <p:nvPicPr>
          <p:cNvPr id="6" name="图片 5"/>
          <p:cNvPicPr>
            <a:picLocks noChangeAspect="1"/>
          </p:cNvPicPr>
          <p:nvPr/>
        </p:nvPicPr>
        <p:blipFill>
          <a:blip r:embed="rId3"/>
          <a:stretch>
            <a:fillRect/>
          </a:stretch>
        </p:blipFill>
        <p:spPr>
          <a:xfrm>
            <a:off x="0" y="0"/>
            <a:ext cx="1341189" cy="776200"/>
          </a:xfrm>
          <a:prstGeom prst="rect">
            <a:avLst/>
          </a:prstGeom>
        </p:spPr>
      </p:pic>
      <p:sp>
        <p:nvSpPr>
          <p:cNvPr id="7"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Cache-based attack are new focal point on security design, with risks of leaking information through side-channel and covert channels.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Flushing cache is effective to cut down the risk, but with high performance overhead, and sometimes not affordable.</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On </a:t>
            </a: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devices, the performance of connecting with </a:t>
            </a:r>
            <a:r>
              <a:rPr lang="en-US" dirty="0" err="1">
                <a:latin typeface="Times New Roman" panose="02020603050405020304" pitchFamily="18" charset="0"/>
                <a:cs typeface="Times New Roman" panose="02020603050405020304" pitchFamily="18" charset="0"/>
              </a:rPr>
              <a:t>TrustZone</a:t>
            </a:r>
            <a:r>
              <a:rPr lang="en-US" dirty="0">
                <a:latin typeface="Times New Roman" panose="02020603050405020304" pitchFamily="18" charset="0"/>
                <a:cs typeface="Times New Roman" panose="02020603050405020304" pitchFamily="18" charset="0"/>
              </a:rPr>
              <a:t> can be better, which brings the possibility to making use of </a:t>
            </a:r>
            <a:r>
              <a:rPr lang="en-US" dirty="0" err="1">
                <a:latin typeface="Times New Roman" panose="02020603050405020304" pitchFamily="18" charset="0"/>
                <a:cs typeface="Times New Roman" panose="02020603050405020304" pitchFamily="18" charset="0"/>
              </a:rPr>
              <a:t>TrustZone</a:t>
            </a:r>
            <a:r>
              <a:rPr lang="en-US" dirty="0">
                <a:latin typeface="Times New Roman" panose="02020603050405020304" pitchFamily="18" charset="0"/>
                <a:cs typeface="Times New Roman" panose="02020603050405020304" pitchFamily="18" charset="0"/>
              </a:rPr>
              <a:t>.</a:t>
            </a:r>
          </a:p>
        </p:txBody>
      </p:sp>
      <p:sp>
        <p:nvSpPr>
          <p:cNvPr id="8" name="灯片编号占位符 7"/>
          <p:cNvSpPr>
            <a:spLocks noGrp="1"/>
          </p:cNvSpPr>
          <p:nvPr>
            <p:ph type="sldNum" sz="quarter" idx="12"/>
          </p:nvPr>
        </p:nvSpPr>
        <p:spPr/>
        <p:txBody>
          <a:bodyPr/>
          <a:lstStyle/>
          <a:p>
            <a:fld id="{819213D0-CA1F-4EE0-8057-F33C111E7052}" type="slidenum">
              <a:rPr lang="en-US" smtClean="0"/>
              <a:t>24</a:t>
            </a:fld>
            <a:endParaRPr lang="en-US"/>
          </a:p>
        </p:txBody>
      </p:sp>
    </p:spTree>
    <p:extLst>
      <p:ext uri="{BB962C8B-B14F-4D97-AF65-F5344CB8AC3E}">
        <p14:creationId xmlns:p14="http://schemas.microsoft.com/office/powerpoint/2010/main" val="1029105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Thank you!</a:t>
            </a:r>
          </a:p>
        </p:txBody>
      </p:sp>
      <p:sp>
        <p:nvSpPr>
          <p:cNvPr id="3" name="内容占位符 2"/>
          <p:cNvSpPr>
            <a:spLocks noGrp="1"/>
          </p:cNvSpPr>
          <p:nvPr>
            <p:ph idx="1"/>
          </p:nvPr>
        </p:nvSpPr>
        <p:spPr/>
        <p:txBody>
          <a:bodyPr/>
          <a:lstStyle/>
          <a:p>
            <a:r>
              <a:rPr lang="en-US" dirty="0"/>
              <a:t>Naiwei Liu, UTSA ICS Lab, </a:t>
            </a:r>
            <a:r>
              <a:rPr lang="en-US" dirty="0">
                <a:hlinkClick r:id="rId2"/>
              </a:rPr>
              <a:t>Naiwei.liu@utsa.edu</a:t>
            </a:r>
            <a:endParaRPr lang="en-US" dirty="0"/>
          </a:p>
          <a:p>
            <a:r>
              <a:rPr lang="en-US" dirty="0"/>
              <a:t>Ravi Sandhu, UTSA ICS Lab, </a:t>
            </a:r>
            <a:r>
              <a:rPr lang="en-US" dirty="0">
                <a:hlinkClick r:id="rId3"/>
              </a:rPr>
              <a:t>ravi.sandhu@utsa.edu</a:t>
            </a:r>
            <a:endParaRPr lang="en-US" dirty="0"/>
          </a:p>
          <a:p>
            <a:r>
              <a:rPr lang="en-US" dirty="0"/>
              <a:t>Meng Yu, Roosevelt University, </a:t>
            </a:r>
            <a:r>
              <a:rPr lang="en-US" dirty="0">
                <a:hlinkClick r:id="rId4"/>
              </a:rPr>
              <a:t>myu04@Roosevelt.edu</a:t>
            </a:r>
            <a:endParaRPr lang="en-US" dirty="0"/>
          </a:p>
          <a:p>
            <a:endParaRPr lang="en-US" dirty="0"/>
          </a:p>
        </p:txBody>
      </p:sp>
      <p:pic>
        <p:nvPicPr>
          <p:cNvPr id="5" name="内容占位符 7"/>
          <p:cNvPicPr>
            <a:picLocks noChangeAspect="1"/>
          </p:cNvPicPr>
          <p:nvPr/>
        </p:nvPicPr>
        <p:blipFill>
          <a:blip r:embed="rId5"/>
          <a:stretch>
            <a:fillRect/>
          </a:stretch>
        </p:blipFill>
        <p:spPr>
          <a:xfrm>
            <a:off x="10284469" y="0"/>
            <a:ext cx="1907531" cy="688547"/>
          </a:xfrm>
          <a:prstGeom prst="rect">
            <a:avLst/>
          </a:prstGeom>
        </p:spPr>
      </p:pic>
      <p:pic>
        <p:nvPicPr>
          <p:cNvPr id="6" name="图片 5"/>
          <p:cNvPicPr>
            <a:picLocks noChangeAspect="1"/>
          </p:cNvPicPr>
          <p:nvPr/>
        </p:nvPicPr>
        <p:blipFill>
          <a:blip r:embed="rId6"/>
          <a:stretch>
            <a:fillRect/>
          </a:stretch>
        </p:blipFill>
        <p:spPr>
          <a:xfrm>
            <a:off x="0" y="0"/>
            <a:ext cx="1341189" cy="776200"/>
          </a:xfrm>
          <a:prstGeom prst="rect">
            <a:avLst/>
          </a:prstGeom>
        </p:spPr>
      </p:pic>
      <p:sp>
        <p:nvSpPr>
          <p:cNvPr id="7" name="灯片编号占位符 6"/>
          <p:cNvSpPr>
            <a:spLocks noGrp="1"/>
          </p:cNvSpPr>
          <p:nvPr>
            <p:ph type="sldNum" sz="quarter" idx="12"/>
          </p:nvPr>
        </p:nvSpPr>
        <p:spPr/>
        <p:txBody>
          <a:bodyPr/>
          <a:lstStyle/>
          <a:p>
            <a:fld id="{819213D0-CA1F-4EE0-8057-F33C111E7052}" type="slidenum">
              <a:rPr lang="en-US" smtClean="0"/>
              <a:t>25</a:t>
            </a:fld>
            <a:endParaRPr lang="en-US"/>
          </a:p>
        </p:txBody>
      </p:sp>
    </p:spTree>
    <p:extLst>
      <p:ext uri="{BB962C8B-B14F-4D97-AF65-F5344CB8AC3E}">
        <p14:creationId xmlns:p14="http://schemas.microsoft.com/office/powerpoint/2010/main" val="257669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Abstract and Introduction</a:t>
            </a:r>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Abstract</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 Recent years, many research efforts had been made on secure and safe environment on ARM platform.</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ARM structure and chips based on ARM had been taking up a lot of number of products in the market.</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Security problems and potential risks had been discussed.</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Cache and similar design brings in ‘trouble’ for security purposes.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Uniqueness on ARM-based products made things even tougher to solve.</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What will we do?</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Design defense framework for ARM</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Evaluate by experiments</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Optimization</a:t>
            </a:r>
          </a:p>
          <a:p>
            <a:pPr marL="0" indent="0">
              <a:buNone/>
            </a:pPr>
            <a:endParaRPr lang="en-US" dirty="0"/>
          </a:p>
        </p:txBody>
      </p:sp>
      <p:pic>
        <p:nvPicPr>
          <p:cNvPr id="5" name="内容占位符 7"/>
          <p:cNvPicPr>
            <a:picLocks noChangeAspect="1"/>
          </p:cNvPicPr>
          <p:nvPr/>
        </p:nvPicPr>
        <p:blipFill>
          <a:blip r:embed="rId2"/>
          <a:stretch>
            <a:fillRect/>
          </a:stretch>
        </p:blipFill>
        <p:spPr>
          <a:xfrm>
            <a:off x="10284469" y="0"/>
            <a:ext cx="1907531" cy="688547"/>
          </a:xfrm>
          <a:prstGeom prst="rect">
            <a:avLst/>
          </a:prstGeom>
        </p:spPr>
      </p:pic>
      <p:pic>
        <p:nvPicPr>
          <p:cNvPr id="6" name="图片 5"/>
          <p:cNvPicPr>
            <a:picLocks noChangeAspect="1"/>
          </p:cNvPicPr>
          <p:nvPr/>
        </p:nvPicPr>
        <p:blipFill>
          <a:blip r:embed="rId3"/>
          <a:stretch>
            <a:fillRect/>
          </a:stretch>
        </p:blipFill>
        <p:spPr>
          <a:xfrm>
            <a:off x="0" y="0"/>
            <a:ext cx="1341189" cy="776200"/>
          </a:xfrm>
          <a:prstGeom prst="rect">
            <a:avLst/>
          </a:prstGeom>
        </p:spPr>
      </p:pic>
      <p:sp>
        <p:nvSpPr>
          <p:cNvPr id="7" name="灯片编号占位符 6"/>
          <p:cNvSpPr>
            <a:spLocks noGrp="1"/>
          </p:cNvSpPr>
          <p:nvPr>
            <p:ph type="sldNum" sz="quarter" idx="12"/>
          </p:nvPr>
        </p:nvSpPr>
        <p:spPr/>
        <p:txBody>
          <a:bodyPr/>
          <a:lstStyle/>
          <a:p>
            <a:fld id="{819213D0-CA1F-4EE0-8057-F33C111E7052}" type="slidenum">
              <a:rPr lang="en-US" smtClean="0"/>
              <a:t>3</a:t>
            </a:fld>
            <a:endParaRPr lang="en-US"/>
          </a:p>
        </p:txBody>
      </p:sp>
    </p:spTree>
    <p:extLst>
      <p:ext uri="{BB962C8B-B14F-4D97-AF65-F5344CB8AC3E}">
        <p14:creationId xmlns:p14="http://schemas.microsoft.com/office/powerpoint/2010/main" val="3262866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Abstract and Introduction</a:t>
            </a:r>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Introduction</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Last-Level Cache (LLC) is always the target of side-channel attack. On x86 structure, it is always L3 cache that is attacked.</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Last-level cache side-channels are effective enough to extract user’s private information.</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Side-channel: collecting information like performance counters, timing, power consumption, etc. And process the information to derive information about the victim.</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Most frequently used: access time based side-channels.</a:t>
            </a:r>
          </a:p>
          <a:p>
            <a:pPr lvl="1">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a:stretch>
            <a:fillRect/>
          </a:stretch>
        </p:blipFill>
        <p:spPr>
          <a:xfrm>
            <a:off x="1097280" y="4192851"/>
            <a:ext cx="4742857" cy="1552381"/>
          </a:xfrm>
          <a:prstGeom prst="rect">
            <a:avLst/>
          </a:prstGeom>
        </p:spPr>
      </p:pic>
      <p:pic>
        <p:nvPicPr>
          <p:cNvPr id="5" name="图片 4"/>
          <p:cNvPicPr>
            <a:picLocks noChangeAspect="1"/>
          </p:cNvPicPr>
          <p:nvPr/>
        </p:nvPicPr>
        <p:blipFill>
          <a:blip r:embed="rId4"/>
          <a:stretch>
            <a:fillRect/>
          </a:stretch>
        </p:blipFill>
        <p:spPr>
          <a:xfrm>
            <a:off x="2250289" y="4046754"/>
            <a:ext cx="6247619" cy="2133333"/>
          </a:xfrm>
          <a:prstGeom prst="rect">
            <a:avLst/>
          </a:prstGeom>
        </p:spPr>
      </p:pic>
      <p:pic>
        <p:nvPicPr>
          <p:cNvPr id="6" name="图片 5"/>
          <p:cNvPicPr>
            <a:picLocks noChangeAspect="1"/>
          </p:cNvPicPr>
          <p:nvPr/>
        </p:nvPicPr>
        <p:blipFill>
          <a:blip r:embed="rId5"/>
          <a:stretch>
            <a:fillRect/>
          </a:stretch>
        </p:blipFill>
        <p:spPr>
          <a:xfrm>
            <a:off x="3468708" y="4269042"/>
            <a:ext cx="4609524" cy="1476190"/>
          </a:xfrm>
          <a:prstGeom prst="rect">
            <a:avLst/>
          </a:prstGeom>
        </p:spPr>
      </p:pic>
      <p:pic>
        <p:nvPicPr>
          <p:cNvPr id="7" name="图片 6"/>
          <p:cNvPicPr>
            <a:picLocks noChangeAspect="1"/>
          </p:cNvPicPr>
          <p:nvPr/>
        </p:nvPicPr>
        <p:blipFill>
          <a:blip r:embed="rId6"/>
          <a:stretch>
            <a:fillRect/>
          </a:stretch>
        </p:blipFill>
        <p:spPr>
          <a:xfrm>
            <a:off x="4519727" y="3959518"/>
            <a:ext cx="5847619" cy="2095238"/>
          </a:xfrm>
          <a:prstGeom prst="rect">
            <a:avLst/>
          </a:prstGeom>
        </p:spPr>
      </p:pic>
      <p:sp>
        <p:nvSpPr>
          <p:cNvPr id="9" name="灯片编号占位符 8"/>
          <p:cNvSpPr>
            <a:spLocks noGrp="1"/>
          </p:cNvSpPr>
          <p:nvPr>
            <p:ph type="sldNum" sz="quarter" idx="12"/>
          </p:nvPr>
        </p:nvSpPr>
        <p:spPr/>
        <p:txBody>
          <a:bodyPr/>
          <a:lstStyle/>
          <a:p>
            <a:fld id="{4D042303-1859-4B24-9D17-10AE795485BB}" type="slidenum">
              <a:rPr lang="en-US" smtClean="0"/>
              <a:t>4</a:t>
            </a:fld>
            <a:endParaRPr lang="en-US"/>
          </a:p>
        </p:txBody>
      </p:sp>
      <p:pic>
        <p:nvPicPr>
          <p:cNvPr id="10" name="图片 9"/>
          <p:cNvPicPr>
            <a:picLocks noChangeAspect="1"/>
          </p:cNvPicPr>
          <p:nvPr/>
        </p:nvPicPr>
        <p:blipFill>
          <a:blip r:embed="rId7"/>
          <a:stretch>
            <a:fillRect/>
          </a:stretch>
        </p:blipFill>
        <p:spPr>
          <a:xfrm>
            <a:off x="0" y="0"/>
            <a:ext cx="1341189" cy="776200"/>
          </a:xfrm>
          <a:prstGeom prst="rect">
            <a:avLst/>
          </a:prstGeom>
        </p:spPr>
      </p:pic>
      <p:pic>
        <p:nvPicPr>
          <p:cNvPr id="11" name="内容占位符 7"/>
          <p:cNvPicPr>
            <a:picLocks noChangeAspect="1"/>
          </p:cNvPicPr>
          <p:nvPr/>
        </p:nvPicPr>
        <p:blipFill>
          <a:blip r:embed="rId8"/>
          <a:stretch>
            <a:fillRect/>
          </a:stretch>
        </p:blipFill>
        <p:spPr>
          <a:xfrm>
            <a:off x="10284469" y="0"/>
            <a:ext cx="1907531" cy="688547"/>
          </a:xfrm>
          <a:prstGeom prst="rect">
            <a:avLst/>
          </a:prstGeom>
        </p:spPr>
      </p:pic>
    </p:spTree>
    <p:extLst>
      <p:ext uri="{BB962C8B-B14F-4D97-AF65-F5344CB8AC3E}">
        <p14:creationId xmlns:p14="http://schemas.microsoft.com/office/powerpoint/2010/main" val="103944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Abstract and Introduction</a:t>
            </a:r>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Introduction (Continued)</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Side-channel attack based via LLC can be dangerous, even without compromising OS.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Both on single OS machine and Virtual Machines (VMs) can be attacked.</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Typical type: FLUSH+RELOAD</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LLC is shared.</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FLUSH+RELOAD can be practical using unprivileged instructions.</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AES key of OpenSSL is recovered by this attack in lab test.</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Threats to the Internet of Things (</a:t>
            </a: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and devices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Modern </a:t>
            </a:r>
            <a:r>
              <a:rPr lang="en-US" dirty="0" err="1">
                <a:latin typeface="Times New Roman" panose="02020603050405020304" pitchFamily="18" charset="0"/>
                <a:cs typeface="Times New Roman" panose="02020603050405020304" pitchFamily="18" charset="0"/>
              </a:rPr>
              <a:t>TrustZone</a:t>
            </a:r>
            <a:r>
              <a:rPr lang="en-US" dirty="0">
                <a:latin typeface="Times New Roman" panose="02020603050405020304" pitchFamily="18" charset="0"/>
                <a:cs typeface="Times New Roman" panose="02020603050405020304" pitchFamily="18" charset="0"/>
              </a:rPr>
              <a:t> Design on ARM platform</a:t>
            </a:r>
          </a:p>
        </p:txBody>
      </p:sp>
      <p:sp>
        <p:nvSpPr>
          <p:cNvPr id="5" name="灯片编号占位符 4"/>
          <p:cNvSpPr>
            <a:spLocks noGrp="1"/>
          </p:cNvSpPr>
          <p:nvPr>
            <p:ph type="sldNum" sz="quarter" idx="12"/>
          </p:nvPr>
        </p:nvSpPr>
        <p:spPr/>
        <p:txBody>
          <a:bodyPr/>
          <a:lstStyle/>
          <a:p>
            <a:fld id="{4D042303-1859-4B24-9D17-10AE795485BB}" type="slidenum">
              <a:rPr lang="en-US" smtClean="0"/>
              <a:t>5</a:t>
            </a:fld>
            <a:endParaRPr lang="en-US"/>
          </a:p>
        </p:txBody>
      </p:sp>
      <p:pic>
        <p:nvPicPr>
          <p:cNvPr id="6" name="内容占位符 7"/>
          <p:cNvPicPr>
            <a:picLocks noChangeAspect="1"/>
          </p:cNvPicPr>
          <p:nvPr/>
        </p:nvPicPr>
        <p:blipFill>
          <a:blip r:embed="rId2"/>
          <a:stretch>
            <a:fillRect/>
          </a:stretch>
        </p:blipFill>
        <p:spPr>
          <a:xfrm>
            <a:off x="10284469" y="0"/>
            <a:ext cx="1907531" cy="688547"/>
          </a:xfrm>
          <a:prstGeom prst="rect">
            <a:avLst/>
          </a:prstGeom>
        </p:spPr>
      </p:pic>
      <p:pic>
        <p:nvPicPr>
          <p:cNvPr id="7" name="图片 6"/>
          <p:cNvPicPr>
            <a:picLocks noChangeAspect="1"/>
          </p:cNvPicPr>
          <p:nvPr/>
        </p:nvPicPr>
        <p:blipFill>
          <a:blip r:embed="rId3"/>
          <a:stretch>
            <a:fillRect/>
          </a:stretch>
        </p:blipFill>
        <p:spPr>
          <a:xfrm>
            <a:off x="0" y="0"/>
            <a:ext cx="1341189" cy="776200"/>
          </a:xfrm>
          <a:prstGeom prst="rect">
            <a:avLst/>
          </a:prstGeom>
        </p:spPr>
      </p:pic>
    </p:spTree>
    <p:extLst>
      <p:ext uri="{BB962C8B-B14F-4D97-AF65-F5344CB8AC3E}">
        <p14:creationId xmlns:p14="http://schemas.microsoft.com/office/powerpoint/2010/main" val="3003039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Abstract and Introduction</a:t>
            </a:r>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Introduction (Continued)</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Contributions</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Research on side-channel and covert-channel attack: bandwidth and effect.</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Investigation on Flush operations on ARM platform and overhead.</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Study of TrustZone technology and previous security design based on TrustZone.</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Investigation on critical instructions related to TrustZone operations.</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Test of cache flush operations: overhead and effect.</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Different discussion based on ARMv8-A and ARMv8-M structures.</a:t>
            </a:r>
          </a:p>
        </p:txBody>
      </p:sp>
      <p:sp>
        <p:nvSpPr>
          <p:cNvPr id="5" name="灯片编号占位符 4"/>
          <p:cNvSpPr>
            <a:spLocks noGrp="1"/>
          </p:cNvSpPr>
          <p:nvPr>
            <p:ph type="sldNum" sz="quarter" idx="12"/>
          </p:nvPr>
        </p:nvSpPr>
        <p:spPr/>
        <p:txBody>
          <a:bodyPr/>
          <a:lstStyle/>
          <a:p>
            <a:fld id="{4D042303-1859-4B24-9D17-10AE795485BB}" type="slidenum">
              <a:rPr lang="en-US" smtClean="0"/>
              <a:t>6</a:t>
            </a:fld>
            <a:endParaRPr lang="en-US"/>
          </a:p>
        </p:txBody>
      </p:sp>
      <p:pic>
        <p:nvPicPr>
          <p:cNvPr id="6" name="内容占位符 7"/>
          <p:cNvPicPr>
            <a:picLocks noChangeAspect="1"/>
          </p:cNvPicPr>
          <p:nvPr/>
        </p:nvPicPr>
        <p:blipFill>
          <a:blip r:embed="rId2"/>
          <a:stretch>
            <a:fillRect/>
          </a:stretch>
        </p:blipFill>
        <p:spPr>
          <a:xfrm>
            <a:off x="10284469" y="0"/>
            <a:ext cx="1907531" cy="688547"/>
          </a:xfrm>
          <a:prstGeom prst="rect">
            <a:avLst/>
          </a:prstGeom>
        </p:spPr>
      </p:pic>
      <p:pic>
        <p:nvPicPr>
          <p:cNvPr id="7" name="图片 6"/>
          <p:cNvPicPr>
            <a:picLocks noChangeAspect="1"/>
          </p:cNvPicPr>
          <p:nvPr/>
        </p:nvPicPr>
        <p:blipFill>
          <a:blip r:embed="rId3"/>
          <a:stretch>
            <a:fillRect/>
          </a:stretch>
        </p:blipFill>
        <p:spPr>
          <a:xfrm>
            <a:off x="0" y="0"/>
            <a:ext cx="1341189" cy="776200"/>
          </a:xfrm>
          <a:prstGeom prst="rect">
            <a:avLst/>
          </a:prstGeom>
        </p:spPr>
      </p:pic>
    </p:spTree>
    <p:extLst>
      <p:ext uri="{BB962C8B-B14F-4D97-AF65-F5344CB8AC3E}">
        <p14:creationId xmlns:p14="http://schemas.microsoft.com/office/powerpoint/2010/main" val="250616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Related Work</a:t>
            </a:r>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Side Channel Attacks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LLC based side-channel attacks: </a:t>
            </a:r>
            <a:r>
              <a:rPr lang="en-US" dirty="0" err="1">
                <a:latin typeface="Times New Roman" panose="02020603050405020304" pitchFamily="18" charset="0"/>
                <a:cs typeface="Times New Roman" panose="02020603050405020304" pitchFamily="18" charset="0"/>
              </a:rPr>
              <a:t>Flush+Reload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Prime+Probe</a:t>
            </a: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Effectiveness of LLC based side-channels</a:t>
            </a:r>
          </a:p>
          <a:p>
            <a:pPr lvl="1">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a:stretch>
            <a:fillRect/>
          </a:stretch>
        </p:blipFill>
        <p:spPr>
          <a:xfrm>
            <a:off x="363080" y="2997536"/>
            <a:ext cx="6380952" cy="2723809"/>
          </a:xfrm>
          <a:prstGeom prst="rect">
            <a:avLst/>
          </a:prstGeom>
        </p:spPr>
      </p:pic>
      <p:pic>
        <p:nvPicPr>
          <p:cNvPr id="5" name="图片 4"/>
          <p:cNvPicPr>
            <a:picLocks noChangeAspect="1"/>
          </p:cNvPicPr>
          <p:nvPr/>
        </p:nvPicPr>
        <p:blipFill>
          <a:blip r:embed="rId4"/>
          <a:stretch>
            <a:fillRect/>
          </a:stretch>
        </p:blipFill>
        <p:spPr>
          <a:xfrm>
            <a:off x="6334995" y="3368965"/>
            <a:ext cx="5200000" cy="1980952"/>
          </a:xfrm>
          <a:prstGeom prst="rect">
            <a:avLst/>
          </a:prstGeom>
        </p:spPr>
      </p:pic>
      <p:sp>
        <p:nvSpPr>
          <p:cNvPr id="7" name="灯片编号占位符 6"/>
          <p:cNvSpPr>
            <a:spLocks noGrp="1"/>
          </p:cNvSpPr>
          <p:nvPr>
            <p:ph type="sldNum" sz="quarter" idx="12"/>
          </p:nvPr>
        </p:nvSpPr>
        <p:spPr/>
        <p:txBody>
          <a:bodyPr/>
          <a:lstStyle/>
          <a:p>
            <a:fld id="{4D042303-1859-4B24-9D17-10AE795485BB}" type="slidenum">
              <a:rPr lang="en-US" smtClean="0"/>
              <a:t>7</a:t>
            </a:fld>
            <a:endParaRPr lang="en-US"/>
          </a:p>
        </p:txBody>
      </p:sp>
      <p:pic>
        <p:nvPicPr>
          <p:cNvPr id="8" name="图片 7"/>
          <p:cNvPicPr>
            <a:picLocks noChangeAspect="1"/>
          </p:cNvPicPr>
          <p:nvPr/>
        </p:nvPicPr>
        <p:blipFill>
          <a:blip r:embed="rId5"/>
          <a:stretch>
            <a:fillRect/>
          </a:stretch>
        </p:blipFill>
        <p:spPr>
          <a:xfrm>
            <a:off x="0" y="0"/>
            <a:ext cx="1341189" cy="776200"/>
          </a:xfrm>
          <a:prstGeom prst="rect">
            <a:avLst/>
          </a:prstGeom>
        </p:spPr>
      </p:pic>
      <p:pic>
        <p:nvPicPr>
          <p:cNvPr id="9" name="内容占位符 7"/>
          <p:cNvPicPr>
            <a:picLocks noChangeAspect="1"/>
          </p:cNvPicPr>
          <p:nvPr/>
        </p:nvPicPr>
        <p:blipFill>
          <a:blip r:embed="rId6"/>
          <a:stretch>
            <a:fillRect/>
          </a:stretch>
        </p:blipFill>
        <p:spPr>
          <a:xfrm>
            <a:off x="10284469" y="0"/>
            <a:ext cx="1907531" cy="688547"/>
          </a:xfrm>
          <a:prstGeom prst="rect">
            <a:avLst/>
          </a:prstGeom>
        </p:spPr>
      </p:pic>
    </p:spTree>
    <p:extLst>
      <p:ext uri="{BB962C8B-B14F-4D97-AF65-F5344CB8AC3E}">
        <p14:creationId xmlns:p14="http://schemas.microsoft.com/office/powerpoint/2010/main" val="164671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Related Work</a:t>
            </a:r>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Security Design and Protections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Hardware Solution: Intel SGX, ARM </a:t>
            </a:r>
            <a:r>
              <a:rPr lang="en-US" dirty="0" err="1">
                <a:latin typeface="Times New Roman" panose="02020603050405020304" pitchFamily="18" charset="0"/>
                <a:cs typeface="Times New Roman" panose="02020603050405020304" pitchFamily="18" charset="0"/>
              </a:rPr>
              <a:t>TrustZone</a:t>
            </a:r>
            <a:endParaRPr lang="en-US"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Hardware isolation for an enclave</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New instructions to establish, protect</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Call gate to enter</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Remote attestation</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Processor manufacturer is the root of the trust</a:t>
            </a:r>
          </a:p>
          <a:p>
            <a:pPr lvl="1">
              <a:buFont typeface="Wingdings" panose="05000000000000000000" pitchFamily="2" charset="2"/>
              <a:buChar char="§"/>
            </a:pPr>
            <a:r>
              <a:rPr lang="en-US" dirty="0" err="1">
                <a:latin typeface="Times New Roman" panose="02020603050405020304" pitchFamily="18" charset="0"/>
                <a:cs typeface="Times New Roman" panose="02020603050405020304" pitchFamily="18" charset="0"/>
              </a:rPr>
              <a:t>Prime+Probe</a:t>
            </a:r>
            <a:r>
              <a:rPr lang="en-US" dirty="0">
                <a:latin typeface="Times New Roman" panose="02020603050405020304" pitchFamily="18" charset="0"/>
                <a:cs typeface="Times New Roman" panose="02020603050405020304" pitchFamily="18" charset="0"/>
              </a:rPr>
              <a:t> Attack: March, 2017</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Target to DRAM</a:t>
            </a:r>
          </a:p>
        </p:txBody>
      </p:sp>
      <p:pic>
        <p:nvPicPr>
          <p:cNvPr id="4" name="图片 3"/>
          <p:cNvPicPr>
            <a:picLocks noChangeAspect="1"/>
          </p:cNvPicPr>
          <p:nvPr/>
        </p:nvPicPr>
        <p:blipFill>
          <a:blip r:embed="rId3"/>
          <a:stretch>
            <a:fillRect/>
          </a:stretch>
        </p:blipFill>
        <p:spPr>
          <a:xfrm>
            <a:off x="6762470" y="1515079"/>
            <a:ext cx="3944454" cy="4907705"/>
          </a:xfrm>
          <a:prstGeom prst="rect">
            <a:avLst/>
          </a:prstGeom>
        </p:spPr>
      </p:pic>
      <p:sp>
        <p:nvSpPr>
          <p:cNvPr id="6" name="灯片编号占位符 5"/>
          <p:cNvSpPr>
            <a:spLocks noGrp="1"/>
          </p:cNvSpPr>
          <p:nvPr>
            <p:ph type="sldNum" sz="quarter" idx="12"/>
          </p:nvPr>
        </p:nvSpPr>
        <p:spPr/>
        <p:txBody>
          <a:bodyPr/>
          <a:lstStyle/>
          <a:p>
            <a:fld id="{4D042303-1859-4B24-9D17-10AE795485BB}" type="slidenum">
              <a:rPr lang="en-US" smtClean="0"/>
              <a:t>8</a:t>
            </a:fld>
            <a:endParaRPr lang="en-US" dirty="0"/>
          </a:p>
        </p:txBody>
      </p:sp>
      <p:pic>
        <p:nvPicPr>
          <p:cNvPr id="7" name="图片 6"/>
          <p:cNvPicPr>
            <a:picLocks noChangeAspect="1"/>
          </p:cNvPicPr>
          <p:nvPr/>
        </p:nvPicPr>
        <p:blipFill>
          <a:blip r:embed="rId4"/>
          <a:stretch>
            <a:fillRect/>
          </a:stretch>
        </p:blipFill>
        <p:spPr>
          <a:xfrm>
            <a:off x="0" y="0"/>
            <a:ext cx="1341189" cy="776200"/>
          </a:xfrm>
          <a:prstGeom prst="rect">
            <a:avLst/>
          </a:prstGeom>
        </p:spPr>
      </p:pic>
      <p:pic>
        <p:nvPicPr>
          <p:cNvPr id="8" name="内容占位符 7"/>
          <p:cNvPicPr>
            <a:picLocks noChangeAspect="1"/>
          </p:cNvPicPr>
          <p:nvPr/>
        </p:nvPicPr>
        <p:blipFill>
          <a:blip r:embed="rId5"/>
          <a:stretch>
            <a:fillRect/>
          </a:stretch>
        </p:blipFill>
        <p:spPr>
          <a:xfrm>
            <a:off x="10284469" y="0"/>
            <a:ext cx="1907531" cy="688547"/>
          </a:xfrm>
          <a:prstGeom prst="rect">
            <a:avLst/>
          </a:prstGeom>
        </p:spPr>
      </p:pic>
    </p:spTree>
    <p:extLst>
      <p:ext uri="{BB962C8B-B14F-4D97-AF65-F5344CB8AC3E}">
        <p14:creationId xmlns:p14="http://schemas.microsoft.com/office/powerpoint/2010/main" val="130893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Related Work</a:t>
            </a:r>
          </a:p>
        </p:txBody>
      </p:sp>
      <p:sp>
        <p:nvSpPr>
          <p:cNvPr id="3" name="内容占位符 2"/>
          <p:cNvSpPr>
            <a:spLocks noGrp="1"/>
          </p:cNvSpPr>
          <p:nvPr>
            <p:ph idx="1"/>
          </p:nvPr>
        </p:nvSpPr>
        <p:spPr>
          <a:xfrm>
            <a:off x="1097280" y="1845734"/>
            <a:ext cx="5329646" cy="4023360"/>
          </a:xfrm>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ARM </a:t>
            </a:r>
            <a:r>
              <a:rPr lang="en-US" dirty="0" err="1">
                <a:latin typeface="Times New Roman" panose="02020603050405020304" pitchFamily="18" charset="0"/>
                <a:cs typeface="Times New Roman" panose="02020603050405020304" pitchFamily="18" charset="0"/>
              </a:rPr>
              <a:t>TrustZone</a:t>
            </a: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Based on ARM Cortex-A and Cortex-M series</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Privileged instructions to call entry/exit</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Light-weighted comparing with other protection</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ARM helps in creating Trusted Execution Environments (TEE)</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Cache Problems</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ARM Cortex-A series</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ARM Cortex-M series (ARMv8-M)</a:t>
            </a:r>
          </a:p>
        </p:txBody>
      </p:sp>
      <p:pic>
        <p:nvPicPr>
          <p:cNvPr id="4" name="图片 3"/>
          <p:cNvPicPr>
            <a:picLocks noChangeAspect="1"/>
          </p:cNvPicPr>
          <p:nvPr/>
        </p:nvPicPr>
        <p:blipFill>
          <a:blip r:embed="rId2"/>
          <a:stretch>
            <a:fillRect/>
          </a:stretch>
        </p:blipFill>
        <p:spPr>
          <a:xfrm>
            <a:off x="6537687" y="1845734"/>
            <a:ext cx="4324350" cy="4152900"/>
          </a:xfrm>
          <a:prstGeom prst="rect">
            <a:avLst/>
          </a:prstGeom>
        </p:spPr>
      </p:pic>
      <p:sp>
        <p:nvSpPr>
          <p:cNvPr id="6" name="灯片编号占位符 5"/>
          <p:cNvSpPr>
            <a:spLocks noGrp="1"/>
          </p:cNvSpPr>
          <p:nvPr>
            <p:ph type="sldNum" sz="quarter" idx="12"/>
          </p:nvPr>
        </p:nvSpPr>
        <p:spPr/>
        <p:txBody>
          <a:bodyPr/>
          <a:lstStyle/>
          <a:p>
            <a:fld id="{4D042303-1859-4B24-9D17-10AE795485BB}" type="slidenum">
              <a:rPr lang="en-US" smtClean="0"/>
              <a:t>9</a:t>
            </a:fld>
            <a:endParaRPr lang="en-US"/>
          </a:p>
        </p:txBody>
      </p:sp>
      <p:pic>
        <p:nvPicPr>
          <p:cNvPr id="7" name="图片 6"/>
          <p:cNvPicPr>
            <a:picLocks noChangeAspect="1"/>
          </p:cNvPicPr>
          <p:nvPr/>
        </p:nvPicPr>
        <p:blipFill>
          <a:blip r:embed="rId3"/>
          <a:stretch>
            <a:fillRect/>
          </a:stretch>
        </p:blipFill>
        <p:spPr>
          <a:xfrm>
            <a:off x="0" y="0"/>
            <a:ext cx="1341189" cy="776200"/>
          </a:xfrm>
          <a:prstGeom prst="rect">
            <a:avLst/>
          </a:prstGeom>
        </p:spPr>
      </p:pic>
      <p:pic>
        <p:nvPicPr>
          <p:cNvPr id="8" name="内容占位符 7"/>
          <p:cNvPicPr>
            <a:picLocks noChangeAspect="1"/>
          </p:cNvPicPr>
          <p:nvPr/>
        </p:nvPicPr>
        <p:blipFill>
          <a:blip r:embed="rId4"/>
          <a:stretch>
            <a:fillRect/>
          </a:stretch>
        </p:blipFill>
        <p:spPr>
          <a:xfrm>
            <a:off x="10284469" y="0"/>
            <a:ext cx="1907531" cy="688547"/>
          </a:xfrm>
          <a:prstGeom prst="rect">
            <a:avLst/>
          </a:prstGeom>
        </p:spPr>
      </p:pic>
    </p:spTree>
    <p:extLst>
      <p:ext uri="{BB962C8B-B14F-4D97-AF65-F5344CB8AC3E}">
        <p14:creationId xmlns:p14="http://schemas.microsoft.com/office/powerpoint/2010/main" val="1326139011"/>
      </p:ext>
    </p:extLst>
  </p:cSld>
  <p:clrMapOvr>
    <a:masterClrMapping/>
  </p:clrMapOvr>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739</TotalTime>
  <Words>1576</Words>
  <Application>Microsoft Office PowerPoint</Application>
  <PresentationFormat>Widescreen</PresentationFormat>
  <Paragraphs>217</Paragraphs>
  <Slides>25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Calibri Light</vt:lpstr>
      <vt:lpstr>Times New Roman</vt:lpstr>
      <vt:lpstr>Wingdings</vt:lpstr>
      <vt:lpstr>回顾</vt:lpstr>
      <vt:lpstr>On the Cost-Effectiveness of TrustZone Defense on ARM Platform</vt:lpstr>
      <vt:lpstr>Contents</vt:lpstr>
      <vt:lpstr>Abstract and Introduction</vt:lpstr>
      <vt:lpstr>Abstract and Introduction</vt:lpstr>
      <vt:lpstr>Abstract and Introduction</vt:lpstr>
      <vt:lpstr>Abstract and Introduction</vt:lpstr>
      <vt:lpstr>Related Work</vt:lpstr>
      <vt:lpstr>Related Work</vt:lpstr>
      <vt:lpstr>Related Work</vt:lpstr>
      <vt:lpstr>Related Work</vt:lpstr>
      <vt:lpstr>Cache-Based Security Threats and Attack</vt:lpstr>
      <vt:lpstr>Cache-Based Security Threats and Attack</vt:lpstr>
      <vt:lpstr>Design and Implementations</vt:lpstr>
      <vt:lpstr>Design and Implementations</vt:lpstr>
      <vt:lpstr>Experimental Results</vt:lpstr>
      <vt:lpstr>Experimental Results</vt:lpstr>
      <vt:lpstr>Experimental Results</vt:lpstr>
      <vt:lpstr>Experimental Results</vt:lpstr>
      <vt:lpstr>Experimental Results</vt:lpstr>
      <vt:lpstr>Experimental Results</vt:lpstr>
      <vt:lpstr>Evaluation</vt:lpstr>
      <vt:lpstr>Evaluation</vt:lpstr>
      <vt:lpstr>Future Work</vt:lpstr>
      <vt:lpstr>Conclusion</vt:lpstr>
      <vt:lpstr>Thank you!</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ARM平台的安全问题及研究现状</dc:title>
  <dc:creator>Naiwei Liu</dc:creator>
  <cp:lastModifiedBy>Ravi Sandhu</cp:lastModifiedBy>
  <cp:revision>42</cp:revision>
  <dcterms:created xsi:type="dcterms:W3CDTF">2020-06-16T20:34:17Z</dcterms:created>
  <dcterms:modified xsi:type="dcterms:W3CDTF">2020-08-19T16:47:46Z</dcterms:modified>
</cp:coreProperties>
</file>