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84" r:id="rId2"/>
    <p:sldMasterId id="2147483672" r:id="rId3"/>
    <p:sldMasterId id="2147483696" r:id="rId4"/>
  </p:sldMasterIdLst>
  <p:notesMasterIdLst>
    <p:notesMasterId r:id="rId25"/>
  </p:notesMasterIdLst>
  <p:handoutMasterIdLst>
    <p:handoutMasterId r:id="rId26"/>
  </p:handoutMasterIdLst>
  <p:sldIdLst>
    <p:sldId id="256" r:id="rId5"/>
    <p:sldId id="835" r:id="rId6"/>
    <p:sldId id="836" r:id="rId7"/>
    <p:sldId id="847" r:id="rId8"/>
    <p:sldId id="848" r:id="rId9"/>
    <p:sldId id="849" r:id="rId10"/>
    <p:sldId id="850" r:id="rId11"/>
    <p:sldId id="837" r:id="rId12"/>
    <p:sldId id="838" r:id="rId13"/>
    <p:sldId id="839" r:id="rId14"/>
    <p:sldId id="840" r:id="rId15"/>
    <p:sldId id="841" r:id="rId16"/>
    <p:sldId id="842" r:id="rId17"/>
    <p:sldId id="843" r:id="rId18"/>
    <p:sldId id="844" r:id="rId19"/>
    <p:sldId id="845" r:id="rId20"/>
    <p:sldId id="827" r:id="rId21"/>
    <p:sldId id="613" r:id="rId22"/>
    <p:sldId id="851" r:id="rId23"/>
    <p:sldId id="852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e Park" initials="J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C7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912" autoAdjust="0"/>
    <p:restoredTop sz="95161" autoAdjust="0"/>
  </p:normalViewPr>
  <p:slideViewPr>
    <p:cSldViewPr snapToGrid="0" snapToObjects="1">
      <p:cViewPr varScale="1">
        <p:scale>
          <a:sx n="73" d="100"/>
          <a:sy n="73" d="100"/>
        </p:scale>
        <p:origin x="1108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napToObjects="1">
      <p:cViewPr varScale="1">
        <p:scale>
          <a:sx n="55" d="100"/>
          <a:sy n="55" d="100"/>
        </p:scale>
        <p:origin x="-2892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F5C0FE-85EA-5A41-B493-8AB6D991EFC4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FD129C-5B04-F841-BF70-1E1B286756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50570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67372-A515-A941-97F8-5AA9394712B9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5BCF7D-D9B6-BF49-BDF0-D03ECB54F5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4440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26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076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6272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972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641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84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2010-02-17 ICS Master 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263" y="933450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00913" y="9144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2010-02-17 ICS Master 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48350" y="6264275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00913" y="6264275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449263" y="1390650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ICS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66571" y="6173787"/>
            <a:ext cx="3311071" cy="365125"/>
          </a:xfrm>
        </p:spPr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0913" y="9144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pic>
        <p:nvPicPr>
          <p:cNvPr id="11" name="Picture 13" descr="ICS_Medium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63550" y="681435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66571" y="6183557"/>
            <a:ext cx="3311071" cy="365125"/>
          </a:xfrm>
        </p:spPr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84790" y="6240554"/>
            <a:ext cx="702010" cy="231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449263" y="1390650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2616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pic>
        <p:nvPicPr>
          <p:cNvPr id="11" name="Picture 13" descr="ICS_Medium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49263" y="6183557"/>
            <a:ext cx="556280" cy="345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0" name="Picture 6" descr="2010-02-17 ICS Master Logo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57200" y="949325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UTSAVectorBlue.jp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300913" y="93345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0" name="Picture 6" descr="2010-02-17 ICS Master Logo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49263" y="1143000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UTSAVectorBlue.jp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300913" y="11430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9400" y="2130425"/>
            <a:ext cx="8407400" cy="147002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Adopting Provenance-based Access Control </a:t>
            </a:r>
            <a:br>
              <a:rPr lang="en-US" sz="3200" dirty="0" smtClean="0"/>
            </a:br>
            <a:r>
              <a:rPr lang="en-US" sz="3200" dirty="0" smtClean="0"/>
              <a:t>in </a:t>
            </a:r>
            <a:r>
              <a:rPr lang="en-US" sz="3200" dirty="0" err="1" smtClean="0"/>
              <a:t>OpenStack</a:t>
            </a:r>
            <a:r>
              <a:rPr lang="en-US" sz="3200" dirty="0" smtClean="0"/>
              <a:t> </a:t>
            </a:r>
            <a:r>
              <a:rPr lang="en-US" sz="3200" dirty="0" smtClean="0"/>
              <a:t>Cloud </a:t>
            </a:r>
            <a:r>
              <a:rPr lang="en-US" sz="3200" dirty="0" err="1" smtClean="0"/>
              <a:t>IaaS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1717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October , 2014</a:t>
            </a:r>
          </a:p>
          <a:p>
            <a:r>
              <a:rPr lang="en-US" dirty="0" smtClean="0"/>
              <a:t>NSS Presentation</a:t>
            </a:r>
          </a:p>
          <a:p>
            <a:endParaRPr lang="en-US" dirty="0" smtClean="0"/>
          </a:p>
          <a:p>
            <a:r>
              <a:rPr lang="en-US" sz="2857" dirty="0" smtClean="0"/>
              <a:t>Institute for Cyber Security</a:t>
            </a:r>
          </a:p>
          <a:p>
            <a:r>
              <a:rPr lang="en-US" sz="2857" dirty="0" smtClean="0"/>
              <a:t>University of Texas at San Antonio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625418" y="966145"/>
            <a:ext cx="36109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sz="2400" b="1" dirty="0" smtClean="0">
                <a:solidFill>
                  <a:srgbClr val="131F49"/>
                </a:solidFill>
              </a:rPr>
              <a:t>Institute for Cyber Security</a:t>
            </a:r>
            <a:endParaRPr lang="en-US" sz="2400" b="1" dirty="0">
              <a:solidFill>
                <a:srgbClr val="131F49"/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Deployment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Variations:</a:t>
            </a:r>
          </a:p>
          <a:p>
            <a:r>
              <a:rPr lang="en-US" dirty="0" smtClean="0"/>
              <a:t>Integrated Deployment</a:t>
            </a:r>
          </a:p>
          <a:p>
            <a:r>
              <a:rPr lang="en-US" dirty="0" smtClean="0"/>
              <a:t>Stand-alone Deployment</a:t>
            </a:r>
          </a:p>
          <a:p>
            <a:r>
              <a:rPr lang="en-US" dirty="0" smtClean="0"/>
              <a:t>Hybrid Deployment</a:t>
            </a:r>
          </a:p>
          <a:p>
            <a:pPr>
              <a:buNone/>
            </a:pPr>
            <a:endParaRPr lang="en-US" dirty="0" smtClean="0"/>
          </a:p>
          <a:p>
            <a:pPr algn="r">
              <a:buNone/>
            </a:pPr>
            <a:r>
              <a:rPr lang="en-US" dirty="0" smtClean="0">
                <a:solidFill>
                  <a:srgbClr val="FF0000"/>
                </a:solidFill>
              </a:rPr>
              <a:t>Design pros &amp; cons:</a:t>
            </a:r>
          </a:p>
          <a:p>
            <a:pPr algn="r">
              <a:buNone/>
            </a:pPr>
            <a:r>
              <a:rPr lang="en-US" dirty="0" smtClean="0"/>
              <a:t>Ease of integration -</a:t>
            </a:r>
          </a:p>
          <a:p>
            <a:pPr algn="r">
              <a:buNone/>
            </a:pPr>
            <a:r>
              <a:rPr lang="en-US" dirty="0" smtClean="0"/>
              <a:t>Communication latency -</a:t>
            </a:r>
          </a:p>
          <a:p>
            <a:pPr algn="r">
              <a:buNone/>
            </a:pPr>
            <a:r>
              <a:rPr lang="en-US" dirty="0" smtClean="0"/>
              <a:t>Provenance data sharing -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Architecture</a:t>
            </a:r>
            <a:endParaRPr lang="en-US" dirty="0"/>
          </a:p>
        </p:txBody>
      </p:sp>
      <p:pic>
        <p:nvPicPr>
          <p:cNvPr id="6" name="Content Placeholder 5" descr="arch-provserv.eps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0345" y="1417638"/>
            <a:ext cx="4022601" cy="3329609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7" name="Content Placeholder 5" descr="arch-pbac-serv.ep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0103" y="2642669"/>
            <a:ext cx="4243897" cy="341622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65475" y="5130377"/>
            <a:ext cx="22343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PROV-SERVICE Dataflow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57461" y="1741336"/>
            <a:ext cx="2829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PROVAUTHZ-SERVICE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Dataflow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OpenStack</a:t>
            </a:r>
            <a:r>
              <a:rPr lang="en-US" dirty="0" smtClean="0"/>
              <a:t> Conceptual </a:t>
            </a:r>
            <a:br>
              <a:rPr lang="en-US" dirty="0" smtClean="0"/>
            </a:br>
            <a:r>
              <a:rPr lang="en-US" dirty="0" smtClean="0"/>
              <a:t>Architecture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6" name="Content Placeholder 5" descr="openstack-arch-grizzly-v1-conceptua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8235" y="1600200"/>
            <a:ext cx="7347529" cy="4525963"/>
          </a:xfrm>
        </p:spPr>
      </p:pic>
      <p:sp>
        <p:nvSpPr>
          <p:cNvPr id="7" name="Oval 6"/>
          <p:cNvSpPr/>
          <p:nvPr/>
        </p:nvSpPr>
        <p:spPr>
          <a:xfrm>
            <a:off x="3241964" y="3277589"/>
            <a:ext cx="3491346" cy="1258785"/>
          </a:xfrm>
          <a:prstGeom prst="ellipse">
            <a:avLst/>
          </a:prstGeom>
          <a:solidFill>
            <a:schemeClr val="accent4">
              <a:lumMod val="20000"/>
              <a:lumOff val="80000"/>
              <a:alpha val="19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OpenStack</a:t>
            </a:r>
            <a:r>
              <a:rPr lang="en-US" dirty="0" smtClean="0"/>
              <a:t> Authorization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8" name="Content Placeholder 7" descr="ostack-auth-1.eps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805892"/>
            <a:ext cx="7200900" cy="3819525"/>
          </a:xfrm>
        </p:spPr>
      </p:pic>
      <p:sp>
        <p:nvSpPr>
          <p:cNvPr id="6" name="TextBox 5"/>
          <p:cNvSpPr txBox="1"/>
          <p:nvPr/>
        </p:nvSpPr>
        <p:spPr>
          <a:xfrm>
            <a:off x="7450282" y="2329112"/>
            <a:ext cx="1064326" cy="58477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PBAS</a:t>
            </a:r>
            <a:endParaRPr lang="en-US" sz="32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937662" y="2683823"/>
            <a:ext cx="1512620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553200" y="2329880"/>
            <a:ext cx="3463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?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10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Nova PBAS</a:t>
            </a:r>
            <a:br>
              <a:rPr lang="en-US" dirty="0" smtClean="0"/>
            </a:br>
            <a:r>
              <a:rPr lang="en-US" dirty="0" smtClean="0"/>
              <a:t> Implementation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8" name="Content Placeholder 7" descr="nova-pbas-architecture.eps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470233"/>
            <a:ext cx="8229600" cy="2785896"/>
          </a:xfrm>
        </p:spPr>
      </p:pic>
      <p:cxnSp>
        <p:nvCxnSpPr>
          <p:cNvPr id="6" name="Straight Connector 5"/>
          <p:cNvCxnSpPr/>
          <p:nvPr/>
        </p:nvCxnSpPr>
        <p:spPr>
          <a:xfrm>
            <a:off x="2047421" y="5256129"/>
            <a:ext cx="348660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242048" y="5256129"/>
            <a:ext cx="138989" cy="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686800" y="3803903"/>
            <a:ext cx="0" cy="1901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Measure the time an authorization process takes from the time of request until decision is returned.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nova list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glance image-list</a:t>
            </a:r>
          </a:p>
          <a:p>
            <a:r>
              <a:rPr lang="en-US" dirty="0" smtClean="0"/>
              <a:t>4 experimental configurations:</a:t>
            </a:r>
          </a:p>
          <a:p>
            <a:pPr lvl="1"/>
            <a:r>
              <a:rPr lang="en-US" dirty="0" smtClean="0">
                <a:solidFill>
                  <a:schemeClr val="accent6"/>
                </a:solidFill>
              </a:rPr>
              <a:t>E1: normal Nova and Glance authorization.</a:t>
            </a:r>
          </a:p>
          <a:p>
            <a:pPr lvl="1"/>
            <a:r>
              <a:rPr lang="en-US" dirty="0" smtClean="0">
                <a:solidFill>
                  <a:schemeClr val="accent6"/>
                </a:solidFill>
              </a:rPr>
              <a:t>E2: integrated PBAS/PS services with Nova and Glance.</a:t>
            </a:r>
          </a:p>
          <a:p>
            <a:pPr lvl="1"/>
            <a:r>
              <a:rPr lang="en-US" dirty="0" smtClean="0">
                <a:solidFill>
                  <a:schemeClr val="accent6"/>
                </a:solidFill>
              </a:rPr>
              <a:t>E3: integrated PBAS/PS service, stand-alone from Nova and Glance.</a:t>
            </a:r>
          </a:p>
          <a:p>
            <a:pPr lvl="1"/>
            <a:r>
              <a:rPr lang="en-US" dirty="0" smtClean="0">
                <a:solidFill>
                  <a:schemeClr val="accent6"/>
                </a:solidFill>
              </a:rPr>
              <a:t>E4: separate PBAS and PS services, stand-alone from Nova and Glance.</a:t>
            </a:r>
          </a:p>
          <a:p>
            <a:r>
              <a:rPr lang="en-US" dirty="0" smtClean="0"/>
              <a:t>Deployment Configurations:  </a:t>
            </a:r>
          </a:p>
          <a:p>
            <a:pPr lvl="1"/>
            <a:r>
              <a:rPr lang="en-US" dirty="0" smtClean="0"/>
              <a:t>4GB RAM, 2.5 GHz quad-core CPU.</a:t>
            </a:r>
          </a:p>
          <a:p>
            <a:pPr lvl="1"/>
            <a:r>
              <a:rPr lang="en-US" dirty="0" err="1" smtClean="0"/>
              <a:t>OpenStack</a:t>
            </a:r>
            <a:r>
              <a:rPr lang="en-US" dirty="0" smtClean="0"/>
              <a:t> </a:t>
            </a:r>
            <a:r>
              <a:rPr lang="en-US" dirty="0" err="1" smtClean="0"/>
              <a:t>Devstack</a:t>
            </a:r>
            <a:r>
              <a:rPr lang="en-US" dirty="0" smtClean="0"/>
              <a:t> (Grizzly) on 12.04 </a:t>
            </a:r>
            <a:r>
              <a:rPr lang="en-US" dirty="0" err="1" smtClean="0"/>
              <a:t>Ubuntu</a:t>
            </a:r>
            <a:r>
              <a:rPr lang="en-US" dirty="0" smtClean="0"/>
              <a:t>. </a:t>
            </a:r>
          </a:p>
          <a:p>
            <a:r>
              <a:rPr lang="en-US" dirty="0" smtClean="0"/>
              <a:t>Mainly test deep-shaped provenance graphs.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Generate mock data for virtual images and machines scenario.</a:t>
            </a:r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and Evaluation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923803"/>
          <a:ext cx="8229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Traversal Distance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Glance (e1)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Glance (e2)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Glance (e3)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Glance (e4)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PBAC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 Edges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0.607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.642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1000 edges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.612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.788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.852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/>
        </p:nvGraphicFramePr>
        <p:xfrm>
          <a:off x="457200" y="4203510"/>
          <a:ext cx="8229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5928"/>
                <a:gridCol w="1635912"/>
                <a:gridCol w="1645920"/>
                <a:gridCol w="1645920"/>
                <a:gridCol w="1645920"/>
              </a:tblGrid>
              <a:tr h="28762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Traversal Distance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Nova (e1)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Nova (e2)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Nova (e3)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Nova (e4)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PBAC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 Edges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0.84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0.902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1.062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1000 edges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2.292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.362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4.102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 and Directions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Expanding provenance data model to include </a:t>
            </a:r>
            <a:r>
              <a:rPr lang="en-US" b="1" dirty="0" smtClean="0"/>
              <a:t>user-declared </a:t>
            </a:r>
            <a:r>
              <a:rPr lang="en-US" dirty="0" smtClean="0"/>
              <a:t>provenance data.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b="1" dirty="0" smtClean="0"/>
              <a:t>Collaborated</a:t>
            </a:r>
            <a:r>
              <a:rPr lang="en-US" dirty="0" smtClean="0"/>
              <a:t> PBAC usage</a:t>
            </a:r>
          </a:p>
          <a:p>
            <a:pPr lvl="1"/>
            <a:r>
              <a:rPr lang="en-US" dirty="0" smtClean="0"/>
              <a:t> Multi-cloud.</a:t>
            </a:r>
          </a:p>
          <a:p>
            <a:pPr lvl="1"/>
            <a:r>
              <a:rPr lang="en-US" dirty="0" smtClean="0"/>
              <a:t>Distributed systems.</a:t>
            </a:r>
          </a:p>
          <a:p>
            <a:pPr>
              <a:buFont typeface="Wingdings" pitchFamily="2" charset="2"/>
              <a:buChar char="q"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Full-cycle implementation and evaluation</a:t>
            </a:r>
          </a:p>
          <a:p>
            <a:pPr lvl="1"/>
            <a:r>
              <a:rPr lang="en-US" dirty="0" smtClean="0"/>
              <a:t> including </a:t>
            </a:r>
            <a:r>
              <a:rPr lang="en-US" b="1" dirty="0" smtClean="0"/>
              <a:t>provenance capturing</a:t>
            </a:r>
            <a:r>
              <a:rPr lang="en-US" dirty="0" smtClean="0"/>
              <a:t> service.</a:t>
            </a:r>
          </a:p>
          <a:p>
            <a:pPr>
              <a:buFont typeface="Wingdings" pitchFamily="2" charset="2"/>
              <a:buChar char="q"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sz="4000" dirty="0" smtClean="0"/>
              <a:t>Questions and Comments?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PBAC</a:t>
            </a:r>
            <a:r>
              <a:rPr lang="en-US" baseline="-25000" dirty="0" smtClean="0"/>
              <a:t>B </a:t>
            </a:r>
            <a:r>
              <a:rPr lang="en-US" dirty="0" smtClean="0"/>
              <a:t>Components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6" name="Oval 5"/>
          <p:cNvSpPr/>
          <p:nvPr/>
        </p:nvSpPr>
        <p:spPr>
          <a:xfrm>
            <a:off x="1019964" y="1771721"/>
            <a:ext cx="1205553" cy="757166"/>
          </a:xfrm>
          <a:prstGeom prst="ellipse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Subjects</a:t>
            </a:r>
          </a:p>
        </p:txBody>
      </p:sp>
      <p:sp>
        <p:nvSpPr>
          <p:cNvPr id="9" name="Oval 8"/>
          <p:cNvSpPr/>
          <p:nvPr/>
        </p:nvSpPr>
        <p:spPr>
          <a:xfrm>
            <a:off x="3778092" y="1777693"/>
            <a:ext cx="1069315" cy="757166"/>
          </a:xfrm>
          <a:prstGeom prst="ellipse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Actions</a:t>
            </a:r>
          </a:p>
        </p:txBody>
      </p:sp>
      <p:sp>
        <p:nvSpPr>
          <p:cNvPr id="12" name="Oval 11"/>
          <p:cNvSpPr/>
          <p:nvPr/>
        </p:nvSpPr>
        <p:spPr>
          <a:xfrm>
            <a:off x="6262008" y="1771721"/>
            <a:ext cx="1041721" cy="757166"/>
          </a:xfrm>
          <a:prstGeom prst="ellipse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Objects</a:t>
            </a:r>
          </a:p>
        </p:txBody>
      </p:sp>
      <p:sp>
        <p:nvSpPr>
          <p:cNvPr id="13" name="Flowchart: Decision 12"/>
          <p:cNvSpPr/>
          <p:nvPr/>
        </p:nvSpPr>
        <p:spPr>
          <a:xfrm>
            <a:off x="2816973" y="3013452"/>
            <a:ext cx="2924175" cy="790575"/>
          </a:xfrm>
          <a:prstGeom prst="flowChartDecisi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Access Evaluation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19964" y="4162424"/>
            <a:ext cx="1628321" cy="77152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Policies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432037" y="4200524"/>
            <a:ext cx="1628321" cy="77152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Dependency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Lists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884023" y="4200524"/>
            <a:ext cx="1628321" cy="77152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Base Provenance Data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/>
          <p:cNvCxnSpPr>
            <a:stCxn id="6" idx="6"/>
          </p:cNvCxnSpPr>
          <p:nvPr/>
        </p:nvCxnSpPr>
        <p:spPr>
          <a:xfrm flipV="1">
            <a:off x="2225517" y="2138362"/>
            <a:ext cx="1552575" cy="1194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12" idx="2"/>
          </p:cNvCxnSpPr>
          <p:nvPr/>
        </p:nvCxnSpPr>
        <p:spPr>
          <a:xfrm flipV="1">
            <a:off x="4847407" y="2150304"/>
            <a:ext cx="1414601" cy="597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5060358" y="3651627"/>
            <a:ext cx="1533137" cy="548898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4293789" y="3804027"/>
            <a:ext cx="1" cy="358397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4" idx="0"/>
          </p:cNvCxnSpPr>
          <p:nvPr/>
        </p:nvCxnSpPr>
        <p:spPr>
          <a:xfrm flipV="1">
            <a:off x="1834125" y="3651626"/>
            <a:ext cx="1693097" cy="510798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4847407" y="2156277"/>
            <a:ext cx="683285" cy="1026310"/>
          </a:xfrm>
          <a:prstGeom prst="straightConnector1">
            <a:avLst/>
          </a:prstGeom>
          <a:ln w="19050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 flipV="1">
            <a:off x="2816974" y="2156276"/>
            <a:ext cx="961118" cy="1026311"/>
          </a:xfrm>
          <a:prstGeom prst="straightConnector1">
            <a:avLst/>
          </a:prstGeom>
          <a:ln w="15875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3527222" y="1652587"/>
            <a:ext cx="3985122" cy="1000125"/>
          </a:xfrm>
          <a:prstGeom prst="roundRect">
            <a:avLst/>
          </a:prstGeom>
          <a:solidFill>
            <a:schemeClr val="tx2">
              <a:lumMod val="20000"/>
              <a:lumOff val="80000"/>
              <a:alpha val="11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299322" y="1786944"/>
            <a:ext cx="1227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Request(</a:t>
            </a:r>
            <a:r>
              <a:rPr lang="en-US" sz="1400" dirty="0" err="1" smtClean="0"/>
              <a:t>s,a,o</a:t>
            </a:r>
            <a:r>
              <a:rPr lang="en-US" sz="1400" dirty="0" smtClean="0"/>
              <a:t>)</a:t>
            </a:r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4916742" y="1830585"/>
            <a:ext cx="10438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Action on O</a:t>
            </a:r>
            <a:endParaRPr lang="en-US" sz="1400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019964" y="5336417"/>
            <a:ext cx="656436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432037" y="5336417"/>
            <a:ext cx="656435" cy="0"/>
          </a:xfrm>
          <a:prstGeom prst="straightConnector1">
            <a:avLst/>
          </a:prstGeom>
          <a:ln w="15875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5884023" y="5336417"/>
            <a:ext cx="669177" cy="0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685372" y="5182528"/>
            <a:ext cx="6527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access</a:t>
            </a:r>
            <a:endParaRPr lang="en-US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4194664" y="5181039"/>
            <a:ext cx="8354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decision</a:t>
            </a:r>
          </a:p>
          <a:p>
            <a:r>
              <a:rPr lang="en-US" sz="1400" dirty="0" smtClean="0"/>
              <a:t>activities</a:t>
            </a:r>
            <a:endParaRPr lang="en-US" sz="1400" dirty="0"/>
          </a:p>
        </p:txBody>
      </p:sp>
      <p:sp>
        <p:nvSpPr>
          <p:cNvPr id="38" name="TextBox 37"/>
          <p:cNvSpPr txBox="1"/>
          <p:nvPr/>
        </p:nvSpPr>
        <p:spPr>
          <a:xfrm>
            <a:off x="6650986" y="5182528"/>
            <a:ext cx="9315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utilized by</a:t>
            </a:r>
            <a:endParaRPr lang="en-US" sz="1400" dirty="0"/>
          </a:p>
        </p:txBody>
      </p:sp>
      <p:sp>
        <p:nvSpPr>
          <p:cNvPr id="31" name="TextBox 30"/>
          <p:cNvSpPr txBox="1"/>
          <p:nvPr/>
        </p:nvSpPr>
        <p:spPr>
          <a:xfrm>
            <a:off x="1984620" y="2859563"/>
            <a:ext cx="15426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User authorization</a:t>
            </a:r>
            <a:endParaRPr lang="en-US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5060358" y="2859563"/>
            <a:ext cx="14162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Action validation</a:t>
            </a:r>
            <a:endParaRPr lang="en-U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Cloud computing </a:t>
            </a:r>
            <a:r>
              <a:rPr lang="en-US" dirty="0" smtClean="0"/>
              <a:t>has been the “next big thing.”</a:t>
            </a:r>
          </a:p>
          <a:p>
            <a:r>
              <a:rPr lang="en-US" dirty="0" smtClean="0"/>
              <a:t>Has 3 primary </a:t>
            </a:r>
            <a:r>
              <a:rPr lang="en-US" dirty="0" smtClean="0">
                <a:solidFill>
                  <a:srgbClr val="00B050"/>
                </a:solidFill>
              </a:rPr>
              <a:t>service models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Software-as-a-Service (</a:t>
            </a:r>
            <a:r>
              <a:rPr lang="en-US" dirty="0" err="1" smtClean="0"/>
              <a:t>SaaS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Platform-as-a-Service (</a:t>
            </a:r>
            <a:r>
              <a:rPr lang="en-US" dirty="0" err="1" smtClean="0"/>
              <a:t>PaaS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Infrastructure-as-a-Service (</a:t>
            </a:r>
            <a:r>
              <a:rPr lang="en-US" dirty="0" err="1" smtClean="0"/>
              <a:t>IaaS</a:t>
            </a:r>
            <a:r>
              <a:rPr lang="en-US" dirty="0" smtClean="0"/>
              <a:t>)</a:t>
            </a:r>
          </a:p>
          <a:p>
            <a:r>
              <a:rPr lang="en-US" dirty="0" smtClean="0"/>
              <a:t>We focus on </a:t>
            </a:r>
            <a:r>
              <a:rPr lang="en-US" u="sng" dirty="0" smtClean="0">
                <a:solidFill>
                  <a:srgbClr val="FF0000"/>
                </a:solidFill>
              </a:rPr>
              <a:t>PBAC for </a:t>
            </a:r>
            <a:r>
              <a:rPr lang="en-US" u="sng" dirty="0" err="1" smtClean="0">
                <a:solidFill>
                  <a:srgbClr val="FF0000"/>
                </a:solidFill>
              </a:rPr>
              <a:t>IaaS</a:t>
            </a:r>
            <a:endParaRPr lang="en-US" dirty="0" smtClean="0"/>
          </a:p>
          <a:p>
            <a:pPr lvl="1"/>
            <a:r>
              <a:rPr lang="en-US" dirty="0" smtClean="0"/>
              <a:t>Specifically, multi-tenant single-cloud systems.</a:t>
            </a:r>
          </a:p>
          <a:p>
            <a:pPr lvl="1"/>
            <a:r>
              <a:rPr lang="en-US" dirty="0" err="1" smtClean="0"/>
              <a:t>OpenStack</a:t>
            </a:r>
            <a:r>
              <a:rPr lang="en-US" dirty="0" smtClean="0"/>
              <a:t> Nova / Glance.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PBAC</a:t>
            </a:r>
            <a:r>
              <a:rPr lang="en-US" baseline="-25000" dirty="0" smtClean="0"/>
              <a:t>C  </a:t>
            </a:r>
            <a:r>
              <a:rPr lang="en-US" dirty="0" smtClean="0"/>
              <a:t>Components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7689" y="3019496"/>
            <a:ext cx="1205553" cy="757166"/>
          </a:xfrm>
          <a:prstGeom prst="ellipse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Subjects</a:t>
            </a:r>
          </a:p>
        </p:txBody>
      </p:sp>
      <p:sp>
        <p:nvSpPr>
          <p:cNvPr id="9" name="Oval 8"/>
          <p:cNvSpPr/>
          <p:nvPr/>
        </p:nvSpPr>
        <p:spPr>
          <a:xfrm>
            <a:off x="2845817" y="3025468"/>
            <a:ext cx="1069315" cy="757166"/>
          </a:xfrm>
          <a:prstGeom prst="ellipse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Actions</a:t>
            </a:r>
          </a:p>
        </p:txBody>
      </p:sp>
      <p:sp>
        <p:nvSpPr>
          <p:cNvPr id="10" name="Oval 9"/>
          <p:cNvSpPr/>
          <p:nvPr/>
        </p:nvSpPr>
        <p:spPr>
          <a:xfrm>
            <a:off x="5329733" y="3019496"/>
            <a:ext cx="1041721" cy="757166"/>
          </a:xfrm>
          <a:prstGeom prst="ellipse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Objects</a:t>
            </a:r>
          </a:p>
        </p:txBody>
      </p:sp>
      <p:sp>
        <p:nvSpPr>
          <p:cNvPr id="11" name="Flowchart: Decision 10"/>
          <p:cNvSpPr/>
          <p:nvPr/>
        </p:nvSpPr>
        <p:spPr>
          <a:xfrm>
            <a:off x="1884698" y="4014787"/>
            <a:ext cx="2924175" cy="790575"/>
          </a:xfrm>
          <a:prstGeom prst="flowChartDecisi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Access Evaluation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7689" y="5167312"/>
            <a:ext cx="1628321" cy="77152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Policies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499762" y="5205412"/>
            <a:ext cx="1628321" cy="77152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Dependency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Lists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951748" y="5205412"/>
            <a:ext cx="1628321" cy="77152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Base Provenance Data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>
            <a:stCxn id="8" idx="6"/>
          </p:cNvCxnSpPr>
          <p:nvPr/>
        </p:nvCxnSpPr>
        <p:spPr>
          <a:xfrm flipV="1">
            <a:off x="1293242" y="3386137"/>
            <a:ext cx="1552575" cy="1194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 flipV="1">
            <a:off x="3915132" y="3398079"/>
            <a:ext cx="1414601" cy="597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4128083" y="4656515"/>
            <a:ext cx="1533137" cy="548898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3361514" y="4808915"/>
            <a:ext cx="1" cy="358397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2" idx="0"/>
          </p:cNvCxnSpPr>
          <p:nvPr/>
        </p:nvCxnSpPr>
        <p:spPr>
          <a:xfrm flipV="1">
            <a:off x="901850" y="4656514"/>
            <a:ext cx="1693097" cy="510798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4032900" y="3404051"/>
            <a:ext cx="565517" cy="769109"/>
          </a:xfrm>
          <a:prstGeom prst="straightConnector1">
            <a:avLst/>
          </a:prstGeom>
          <a:ln w="19050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1884698" y="3404051"/>
            <a:ext cx="710249" cy="769110"/>
          </a:xfrm>
          <a:prstGeom prst="straightConnector1">
            <a:avLst/>
          </a:prstGeom>
          <a:ln w="15875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2594947" y="2900362"/>
            <a:ext cx="3985122" cy="1000125"/>
          </a:xfrm>
          <a:prstGeom prst="roundRect">
            <a:avLst/>
          </a:prstGeom>
          <a:solidFill>
            <a:schemeClr val="tx2">
              <a:lumMod val="20000"/>
              <a:lumOff val="80000"/>
              <a:alpha val="11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57200" y="1609725"/>
            <a:ext cx="7905750" cy="10191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olded Corner 24"/>
          <p:cNvSpPr/>
          <p:nvPr/>
        </p:nvSpPr>
        <p:spPr>
          <a:xfrm>
            <a:off x="2845817" y="1790700"/>
            <a:ext cx="918612" cy="666750"/>
          </a:xfrm>
          <a:prstGeom prst="foldedCorner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olded Corner 25"/>
          <p:cNvSpPr/>
          <p:nvPr/>
        </p:nvSpPr>
        <p:spPr>
          <a:xfrm>
            <a:off x="4349567" y="1790700"/>
            <a:ext cx="918612" cy="666750"/>
          </a:xfrm>
          <a:prstGeom prst="foldedCorner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olded Corner 26"/>
          <p:cNvSpPr/>
          <p:nvPr/>
        </p:nvSpPr>
        <p:spPr>
          <a:xfrm>
            <a:off x="5912148" y="1790700"/>
            <a:ext cx="918612" cy="666750"/>
          </a:xfrm>
          <a:prstGeom prst="foldedCorner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57200" y="1609725"/>
            <a:ext cx="1685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Contextual Info.</a:t>
            </a:r>
            <a:endParaRPr lang="en-US" dirty="0"/>
          </a:p>
        </p:txBody>
      </p:sp>
      <p:cxnSp>
        <p:nvCxnSpPr>
          <p:cNvPr id="30" name="Straight Connector 29"/>
          <p:cNvCxnSpPr>
            <a:stCxn id="8" idx="0"/>
            <a:endCxn id="25" idx="1"/>
          </p:cNvCxnSpPr>
          <p:nvPr/>
        </p:nvCxnSpPr>
        <p:spPr>
          <a:xfrm flipV="1">
            <a:off x="690466" y="2124075"/>
            <a:ext cx="2155351" cy="895421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endCxn id="26" idx="1"/>
          </p:cNvCxnSpPr>
          <p:nvPr/>
        </p:nvCxnSpPr>
        <p:spPr>
          <a:xfrm flipV="1">
            <a:off x="3361515" y="2124075"/>
            <a:ext cx="988052" cy="895422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endCxn id="27" idx="1"/>
          </p:cNvCxnSpPr>
          <p:nvPr/>
        </p:nvCxnSpPr>
        <p:spPr>
          <a:xfrm flipV="1">
            <a:off x="5842708" y="2124075"/>
            <a:ext cx="69440" cy="901393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6830760" y="5167312"/>
            <a:ext cx="1628321" cy="77152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Attribute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Provenance Data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808873" y="4981575"/>
            <a:ext cx="3877927" cy="120198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Arrow Connector 37"/>
          <p:cNvCxnSpPr>
            <a:endCxn id="35" idx="0"/>
          </p:cNvCxnSpPr>
          <p:nvPr/>
        </p:nvCxnSpPr>
        <p:spPr>
          <a:xfrm>
            <a:off x="7591425" y="2628900"/>
            <a:ext cx="53496" cy="2538412"/>
          </a:xfrm>
          <a:prstGeom prst="straightConnector1">
            <a:avLst/>
          </a:prstGeom>
          <a:ln>
            <a:gradFill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 scaled="0"/>
            </a:gradFill>
            <a:tailEnd type="oval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 flipV="1">
            <a:off x="4032900" y="4656514"/>
            <a:ext cx="2636953" cy="325062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389638" y="2711719"/>
            <a:ext cx="10102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Assoc. with</a:t>
            </a:r>
            <a:endParaRPr lang="en-US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3622976" y="2628900"/>
            <a:ext cx="10102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Assoc. with</a:t>
            </a:r>
            <a:endParaRPr lang="en-US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5842708" y="2628900"/>
            <a:ext cx="10102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Assoc. with</a:t>
            </a:r>
            <a:endParaRPr lang="en-US" sz="1400" dirty="0"/>
          </a:p>
        </p:txBody>
      </p:sp>
      <p:sp>
        <p:nvSpPr>
          <p:cNvPr id="40" name="TextBox 39"/>
          <p:cNvSpPr txBox="1"/>
          <p:nvPr/>
        </p:nvSpPr>
        <p:spPr>
          <a:xfrm>
            <a:off x="6830760" y="3782634"/>
            <a:ext cx="10984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Captured  as</a:t>
            </a:r>
            <a:endParaRPr lang="en-U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6" grpId="0" animBg="1"/>
      <p:bldP spid="27" grpId="0" animBg="1"/>
      <p:bldP spid="28" grpId="0"/>
      <p:bldP spid="35" grpId="0" animBg="1"/>
      <p:bldP spid="36" grpId="0" animBg="1"/>
      <p:bldP spid="32" grpId="0"/>
      <p:bldP spid="34" grpId="0"/>
      <p:bldP spid="37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Control Aspects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DSOD concerns for virtual resources management and protection</a:t>
            </a:r>
          </a:p>
          <a:p>
            <a:pPr lvl="1"/>
            <a:r>
              <a:rPr lang="en-US" dirty="0" smtClean="0"/>
              <a:t>Ex: Only virtual images up-loaders are allowed to delete.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C00000"/>
                </a:solidFill>
              </a:rPr>
              <a:t>Multi-tenant concerns</a:t>
            </a:r>
          </a:p>
          <a:p>
            <a:pPr lvl="1"/>
            <a:r>
              <a:rPr lang="en-US" dirty="0" smtClean="0"/>
              <a:t>A virtual image may be created in one tenant, copied to another tenant and modified, and used to launch a virtual machine instance in another.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Background: what is provenance?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smtClean="0">
                <a:solidFill>
                  <a:srgbClr val="0070C0"/>
                </a:solidFill>
              </a:rPr>
              <a:t>Art definition of provenance</a:t>
            </a:r>
          </a:p>
          <a:p>
            <a:pPr marL="914400" lvl="1" indent="-514350"/>
            <a:r>
              <a:rPr lang="en-US" dirty="0" smtClean="0"/>
              <a:t>Essential in judging authenticity and evaluating worth.</a:t>
            </a:r>
          </a:p>
          <a:p>
            <a:pPr marL="514350" indent="-514350"/>
            <a:endParaRPr lang="en-US" dirty="0" smtClean="0"/>
          </a:p>
          <a:p>
            <a:pPr marL="514350" indent="-514350">
              <a:buNone/>
            </a:pPr>
            <a:r>
              <a:rPr lang="en-US" dirty="0" smtClean="0">
                <a:solidFill>
                  <a:srgbClr val="0070C0"/>
                </a:solidFill>
              </a:rPr>
              <a:t>Data provenance in computing systems</a:t>
            </a:r>
          </a:p>
          <a:p>
            <a:pPr marL="914400" lvl="1" indent="-514350"/>
            <a:r>
              <a:rPr lang="en-US" dirty="0" smtClean="0"/>
              <a:t>Is different from log data.</a:t>
            </a:r>
          </a:p>
          <a:p>
            <a:pPr marL="914400" lvl="1" indent="-514350"/>
            <a:r>
              <a:rPr lang="en-US" dirty="0" smtClean="0"/>
              <a:t>Contains linkage of information pieces.</a:t>
            </a:r>
          </a:p>
          <a:p>
            <a:pPr marL="914400" lvl="1" indent="-514350"/>
            <a:r>
              <a:rPr lang="en-US" dirty="0" smtClean="0"/>
              <a:t>Is utilized in different computing areas.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Provenance Data Model</a:t>
            </a:r>
            <a:br>
              <a:rPr lang="en-US" dirty="0" smtClean="0"/>
            </a:br>
            <a:r>
              <a:rPr lang="en-US" sz="3600" dirty="0" smtClean="0"/>
              <a:t>[inspired by OPM]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700" y="1600201"/>
            <a:ext cx="3695700" cy="3025514"/>
          </a:xfrm>
        </p:spPr>
        <p:txBody>
          <a:bodyPr>
            <a:normAutofit fontScale="77500" lnSpcReduction="20000"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4 Node Types</a:t>
            </a:r>
          </a:p>
          <a:p>
            <a:pPr lvl="1"/>
            <a:r>
              <a:rPr lang="en-US" sz="2400" dirty="0" smtClean="0"/>
              <a:t>Object  (Artifact)</a:t>
            </a:r>
          </a:p>
          <a:p>
            <a:pPr lvl="1"/>
            <a:r>
              <a:rPr lang="en-US" sz="2400" dirty="0" smtClean="0"/>
              <a:t>Action (Process)</a:t>
            </a:r>
          </a:p>
          <a:p>
            <a:pPr lvl="1"/>
            <a:r>
              <a:rPr lang="en-US" sz="2400" dirty="0" smtClean="0"/>
              <a:t>Subject (Agent)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Attribute</a:t>
            </a:r>
          </a:p>
          <a:p>
            <a:pPr lvl="1">
              <a:buNone/>
            </a:pPr>
            <a:endParaRPr lang="en-US" sz="2400" dirty="0" smtClean="0"/>
          </a:p>
          <a:p>
            <a:r>
              <a:rPr lang="en-US" sz="2800" dirty="0" smtClean="0">
                <a:solidFill>
                  <a:srgbClr val="008000"/>
                </a:solidFill>
              </a:rPr>
              <a:t>3 Causality dependency edge Types                       </a:t>
            </a:r>
            <a:r>
              <a:rPr lang="en-US" sz="2800" dirty="0" smtClean="0"/>
              <a:t>(not a dataflow) and </a:t>
            </a:r>
            <a:r>
              <a:rPr lang="en-US" sz="2800" dirty="0" smtClean="0">
                <a:solidFill>
                  <a:srgbClr val="FF0000"/>
                </a:solidFill>
              </a:rPr>
              <a:t>Attribute Edge</a:t>
            </a:r>
          </a:p>
          <a:p>
            <a:endParaRPr lang="en-US" sz="2800" dirty="0" smtClean="0">
              <a:solidFill>
                <a:schemeClr val="accent1"/>
              </a:solidFill>
            </a:endParaRPr>
          </a:p>
          <a:p>
            <a:pPr marL="514350" indent="-514350">
              <a:buNone/>
            </a:pPr>
            <a:endParaRPr lang="en-US" sz="2800" dirty="0" smtClean="0">
              <a:solidFill>
                <a:schemeClr val="accent1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3228975" y="3086100"/>
            <a:ext cx="3514725" cy="190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743700" y="3086100"/>
            <a:ext cx="0" cy="107632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743700" y="4162425"/>
            <a:ext cx="24003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743700" y="3776365"/>
            <a:ext cx="1596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Base PDM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46876" y="4302549"/>
            <a:ext cx="1489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Contextual Extension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562600" y="2112406"/>
            <a:ext cx="1174750" cy="66889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Action (process)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7273925" y="1476375"/>
            <a:ext cx="1543050" cy="5334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Object (artifact)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Hexagon 22"/>
          <p:cNvSpPr/>
          <p:nvPr/>
        </p:nvSpPr>
        <p:spPr>
          <a:xfrm>
            <a:off x="3619500" y="2133600"/>
            <a:ext cx="1174750" cy="647700"/>
          </a:xfrm>
          <a:prstGeom prst="hexago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Subject (agent)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7273925" y="2945369"/>
            <a:ext cx="1543050" cy="5334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Object (artifact)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6" name="Straight Arrow Connector 25"/>
          <p:cNvCxnSpPr>
            <a:stCxn id="21" idx="1"/>
            <a:endCxn id="23" idx="0"/>
          </p:cNvCxnSpPr>
          <p:nvPr/>
        </p:nvCxnSpPr>
        <p:spPr>
          <a:xfrm flipH="1">
            <a:off x="4794250" y="2446853"/>
            <a:ext cx="768350" cy="1059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4" idx="0"/>
          </p:cNvCxnSpPr>
          <p:nvPr/>
        </p:nvCxnSpPr>
        <p:spPr>
          <a:xfrm flipH="1" flipV="1">
            <a:off x="6746876" y="2781300"/>
            <a:ext cx="1298574" cy="16406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endCxn id="22" idx="4"/>
          </p:cNvCxnSpPr>
          <p:nvPr/>
        </p:nvCxnSpPr>
        <p:spPr>
          <a:xfrm flipV="1">
            <a:off x="6743700" y="2009775"/>
            <a:ext cx="1301750" cy="27515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133975" y="2009775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 flipH="1">
            <a:off x="7430769" y="2576037"/>
            <a:ext cx="1256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g(type)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 flipH="1">
            <a:off x="7417434" y="2009775"/>
            <a:ext cx="1256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u(type)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Folded Corner 36"/>
          <p:cNvSpPr/>
          <p:nvPr/>
        </p:nvSpPr>
        <p:spPr>
          <a:xfrm>
            <a:off x="5006975" y="3478769"/>
            <a:ext cx="1143000" cy="823780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Attribute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9" name="Straight Arrow Connector 38"/>
          <p:cNvCxnSpPr>
            <a:stCxn id="21" idx="2"/>
            <a:endCxn id="37" idx="0"/>
          </p:cNvCxnSpPr>
          <p:nvPr/>
        </p:nvCxnSpPr>
        <p:spPr>
          <a:xfrm flipH="1">
            <a:off x="5578475" y="2781299"/>
            <a:ext cx="571500" cy="697470"/>
          </a:xfrm>
          <a:prstGeom prst="straightConnector1">
            <a:avLst/>
          </a:prstGeom>
          <a:ln>
            <a:solidFill>
              <a:schemeClr val="tx1"/>
            </a:solidFill>
            <a:tailEnd type="diamon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 flipH="1">
            <a:off x="5719444" y="3109437"/>
            <a:ext cx="1256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t(type)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228975" y="4441049"/>
            <a:ext cx="271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	</a:t>
            </a:r>
            <a:r>
              <a:rPr lang="en-US" dirty="0" err="1" smtClean="0"/>
              <a:t>wasControlledBy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u	</a:t>
            </a:r>
            <a:r>
              <a:rPr lang="en-US" dirty="0" smtClean="0"/>
              <a:t>used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g	</a:t>
            </a:r>
            <a:r>
              <a:rPr lang="en-US" dirty="0" err="1" smtClean="0"/>
              <a:t>wasGeneratedBy</a:t>
            </a:r>
            <a:endParaRPr lang="en-US" dirty="0" smtClean="0"/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6177642" y="5124450"/>
            <a:ext cx="67400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6232525" y="5486087"/>
            <a:ext cx="514351" cy="0"/>
          </a:xfrm>
          <a:prstGeom prst="straightConnector1">
            <a:avLst/>
          </a:prstGeom>
          <a:ln>
            <a:solidFill>
              <a:schemeClr val="tx1"/>
            </a:solidFill>
            <a:tailEnd type="diamon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6975475" y="4948880"/>
            <a:ext cx="1841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Dep. edge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6975475" y="5318212"/>
            <a:ext cx="1841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Attrb</a:t>
            </a:r>
            <a:r>
              <a:rPr lang="en-US" dirty="0" smtClean="0"/>
              <a:t>. edge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3228975" y="5364379"/>
            <a:ext cx="271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	</a:t>
            </a:r>
            <a:r>
              <a:rPr lang="en-US" dirty="0" err="1" smtClean="0"/>
              <a:t>hasAttribute</a:t>
            </a:r>
            <a:endParaRPr lang="en-US" dirty="0" smtClean="0"/>
          </a:p>
        </p:txBody>
      </p:sp>
      <p:sp>
        <p:nvSpPr>
          <p:cNvPr id="30" name="TextBox 29"/>
          <p:cNvSpPr txBox="1"/>
          <p:nvPr/>
        </p:nvSpPr>
        <p:spPr>
          <a:xfrm>
            <a:off x="308758" y="4948880"/>
            <a:ext cx="25578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Inverse edges are enabled for usage in</a:t>
            </a:r>
          </a:p>
          <a:p>
            <a:r>
              <a:rPr lang="en-US" dirty="0" smtClean="0"/>
              <a:t>queries, but </a:t>
            </a:r>
            <a:r>
              <a:rPr lang="en-US" b="1" dirty="0" smtClean="0"/>
              <a:t>cycle-avoidant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7" grpId="0" animBg="1"/>
      <p:bldP spid="41" grpId="0"/>
      <p:bldP spid="52" grpId="0"/>
      <p:bldP spid="53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28867" y="4381500"/>
            <a:ext cx="8457933" cy="13097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gradFill flip="none" rotWithShape="1">
              <a:gsLst>
                <a:gs pos="0">
                  <a:schemeClr val="accent1">
                    <a:shade val="95000"/>
                    <a:satMod val="105000"/>
                    <a:alpha val="46000"/>
                  </a:schemeClr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Dependency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338296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Dependency List (DL)</a:t>
            </a:r>
            <a:r>
              <a:rPr lang="en-US" dirty="0" smtClean="0"/>
              <a:t>: A set of identified dependencies that consists of pairs of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Dependency Name: abstracted dependency names (DNAME) </a:t>
            </a:r>
            <a:r>
              <a:rPr lang="en-US" dirty="0" smtClean="0"/>
              <a:t>and </a:t>
            </a:r>
          </a:p>
          <a:p>
            <a:pPr lvl="1"/>
            <a:r>
              <a:rPr lang="en-US" dirty="0" smtClean="0">
                <a:solidFill>
                  <a:srgbClr val="FF6600"/>
                </a:solidFill>
              </a:rPr>
              <a:t>regular expression-based dependency path pattern (DPATH)</a:t>
            </a:r>
          </a:p>
          <a:p>
            <a:pPr lvl="1"/>
            <a:endParaRPr lang="en-US" dirty="0" smtClean="0">
              <a:solidFill>
                <a:srgbClr val="FF0000"/>
              </a:solidFill>
            </a:endParaRPr>
          </a:p>
          <a:p>
            <a:pPr lvl="1"/>
            <a:endParaRPr lang="en-US" dirty="0" smtClean="0">
              <a:solidFill>
                <a:srgbClr val="FF0000"/>
              </a:solidFill>
            </a:endParaRP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dirty="0" smtClean="0">
              <a:solidFill>
                <a:srgbClr val="008000"/>
              </a:solidFill>
            </a:endParaRPr>
          </a:p>
          <a:p>
            <a:pPr lvl="1">
              <a:buNone/>
            </a:pPr>
            <a:endParaRPr lang="en-US" sz="2400" i="1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4175348"/>
            <a:ext cx="8229600" cy="158910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Examples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wasModifiedVof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</a:t>
            </a:r>
            <a:r>
              <a:rPr kumimoji="0" lang="en-US" sz="28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modify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.u</a:t>
            </a:r>
            <a:r>
              <a:rPr kumimoji="0" lang="en-US" sz="28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input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&gt; 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wasUploadedBy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wasCopiedVof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?.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wasModifiedVof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∗.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</a:t>
            </a:r>
            <a:r>
              <a:rPr kumimoji="0" lang="en-US" sz="28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upload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&gt; 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0" i="1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PBAC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PBAC</a:t>
            </a:r>
            <a:r>
              <a:rPr lang="en-US" b="1" baseline="-25000" dirty="0" smtClean="0"/>
              <a:t>B</a:t>
            </a:r>
            <a:r>
              <a:rPr lang="en-US" dirty="0" smtClean="0">
                <a:solidFill>
                  <a:schemeClr val="tx2"/>
                </a:solidFill>
              </a:rPr>
              <a:t>: </a:t>
            </a:r>
            <a:r>
              <a:rPr lang="en-US" dirty="0" smtClean="0"/>
              <a:t>utilizes base data model</a:t>
            </a:r>
          </a:p>
          <a:p>
            <a:pPr lvl="1"/>
            <a:r>
              <a:rPr lang="en-US" dirty="0" smtClean="0"/>
              <a:t>Does not capture contextual information</a:t>
            </a:r>
          </a:p>
          <a:p>
            <a:pPr>
              <a:buNone/>
            </a:pPr>
            <a:endParaRPr lang="en-US" dirty="0" smtClean="0">
              <a:solidFill>
                <a:srgbClr val="002060"/>
              </a:solidFill>
            </a:endParaRPr>
          </a:p>
          <a:p>
            <a:r>
              <a:rPr lang="en-US" b="1" dirty="0" smtClean="0"/>
              <a:t>PBAC</a:t>
            </a:r>
            <a:r>
              <a:rPr lang="en-US" b="1" baseline="-25000" dirty="0" smtClean="0"/>
              <a:t>C</a:t>
            </a:r>
            <a:r>
              <a:rPr lang="en-US" dirty="0" smtClean="0">
                <a:solidFill>
                  <a:srgbClr val="002060"/>
                </a:solidFill>
              </a:rPr>
              <a:t>: </a:t>
            </a:r>
            <a:r>
              <a:rPr lang="en-US" dirty="0" smtClean="0"/>
              <a:t>extending the base model</a:t>
            </a:r>
          </a:p>
          <a:p>
            <a:pPr lvl="1"/>
            <a:r>
              <a:rPr lang="en-US" dirty="0" smtClean="0"/>
              <a:t>Incorporate </a:t>
            </a:r>
            <a:r>
              <a:rPr lang="en-US" i="1" dirty="0" smtClean="0">
                <a:solidFill>
                  <a:srgbClr val="00B0F0"/>
                </a:solidFill>
              </a:rPr>
              <a:t>contextual information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smtClean="0"/>
              <a:t>associated with the main entities (</a:t>
            </a:r>
            <a:r>
              <a:rPr lang="en-US" b="1" dirty="0" smtClean="0">
                <a:solidFill>
                  <a:schemeClr val="accent6"/>
                </a:solidFill>
              </a:rPr>
              <a:t>Subjects</a:t>
            </a:r>
            <a:r>
              <a:rPr lang="en-US" dirty="0" smtClean="0"/>
              <a:t>, etc.)</a:t>
            </a:r>
          </a:p>
          <a:p>
            <a:pPr lvl="1"/>
            <a:r>
              <a:rPr lang="en-US" dirty="0" smtClean="0"/>
              <a:t>Extend base data model with </a:t>
            </a:r>
            <a:r>
              <a:rPr lang="en-US" dirty="0" smtClean="0">
                <a:solidFill>
                  <a:srgbClr val="FF0000"/>
                </a:solidFill>
              </a:rPr>
              <a:t>attributes</a:t>
            </a:r>
          </a:p>
          <a:p>
            <a:endParaRPr lang="en-US" dirty="0" smtClean="0"/>
          </a:p>
          <a:p>
            <a:pPr lvl="1">
              <a:buNone/>
            </a:pPr>
            <a:endParaRPr lang="en-US" dirty="0" smtClean="0">
              <a:solidFill>
                <a:srgbClr val="FF66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Tenant-aware PBAC</a:t>
            </a:r>
            <a:endParaRPr lang="en-US" dirty="0"/>
          </a:p>
        </p:txBody>
      </p:sp>
      <p:pic>
        <p:nvPicPr>
          <p:cNvPr id="6" name="Content Placeholder 5" descr="pbac-t-model-ext.eps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498903"/>
            <a:ext cx="8229600" cy="3441074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7200" y="1686296"/>
            <a:ext cx="48332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Tenants as contextual information.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Overview</a:t>
            </a:r>
            <a:endParaRPr lang="en-US" dirty="0"/>
          </a:p>
        </p:txBody>
      </p:sp>
      <p:pic>
        <p:nvPicPr>
          <p:cNvPr id="6" name="Content Placeholder 5" descr="arch-overview.eps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9442" y="1891051"/>
            <a:ext cx="6886575" cy="3419475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9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896017" y="4276725"/>
            <a:ext cx="0" cy="103380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162550" y="5310526"/>
            <a:ext cx="273346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009442" y="5310526"/>
            <a:ext cx="273346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056613" y="4941194"/>
            <a:ext cx="555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(</a:t>
            </a:r>
            <a:r>
              <a:rPr lang="en-US" b="1" dirty="0" smtClean="0">
                <a:solidFill>
                  <a:srgbClr val="FF0000"/>
                </a:solidFill>
              </a:rPr>
              <a:t>PS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177642" y="4941194"/>
            <a:ext cx="1016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(</a:t>
            </a:r>
            <a:r>
              <a:rPr lang="en-US" b="1" dirty="0" smtClean="0">
                <a:solidFill>
                  <a:srgbClr val="FF0000"/>
                </a:solidFill>
              </a:rPr>
              <a:t>PBAS</a:t>
            </a:r>
            <a:r>
              <a:rPr lang="en-US" b="1" dirty="0" smtClean="0"/>
              <a:t>)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S_pp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ICS_ppt_templat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ICS_pp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ICS_ppt_templat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113795</TotalTime>
  <Words>817</Words>
  <Application>Microsoft Office PowerPoint</Application>
  <PresentationFormat>On-screen Show (4:3)</PresentationFormat>
  <Paragraphs>247</Paragraphs>
  <Slides>20</Slides>
  <Notes>6</Notes>
  <HiddenSlides>2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ＭＳ Ｐゴシック</vt:lpstr>
      <vt:lpstr>Arial</vt:lpstr>
      <vt:lpstr>Calibri</vt:lpstr>
      <vt:lpstr>Wingdings</vt:lpstr>
      <vt:lpstr>ICS_ppt_template</vt:lpstr>
      <vt:lpstr>ICS_ppt_template3</vt:lpstr>
      <vt:lpstr>ICS_ppt_template</vt:lpstr>
      <vt:lpstr>ICS_ppt_template3</vt:lpstr>
      <vt:lpstr>Adopting Provenance-based Access Control  in OpenStack Cloud IaaS</vt:lpstr>
      <vt:lpstr>Cloud Computing</vt:lpstr>
      <vt:lpstr>Access Control Aspects</vt:lpstr>
      <vt:lpstr>Background: what is provenance? </vt:lpstr>
      <vt:lpstr>Provenance Data Model [inspired by OPM]</vt:lpstr>
      <vt:lpstr>Dependency List</vt:lpstr>
      <vt:lpstr>PBAC Models</vt:lpstr>
      <vt:lpstr>Tenant-aware PBAC</vt:lpstr>
      <vt:lpstr>Architecture Overview</vt:lpstr>
      <vt:lpstr>Deployment Architecture</vt:lpstr>
      <vt:lpstr>Logical Architecture</vt:lpstr>
      <vt:lpstr>OpenStack Conceptual  Architecture</vt:lpstr>
      <vt:lpstr>OpenStack Authorization</vt:lpstr>
      <vt:lpstr>Nova PBAS  Implementation</vt:lpstr>
      <vt:lpstr>Experiments</vt:lpstr>
      <vt:lpstr>Results and Evaluation</vt:lpstr>
      <vt:lpstr>Future Work and Directions</vt:lpstr>
      <vt:lpstr>Thank you!!!</vt:lpstr>
      <vt:lpstr>PBACB Components</vt:lpstr>
      <vt:lpstr>PBACC  Components</vt:lpstr>
    </vt:vector>
  </TitlesOfParts>
  <Company>UTSA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Control Framework for Trusted Collaboration in Social Computing Environment</dc:title>
  <dc:creator>Jae Park</dc:creator>
  <cp:lastModifiedBy>Ravi Sandhu</cp:lastModifiedBy>
  <cp:revision>1100</cp:revision>
  <cp:lastPrinted>2013-04-05T01:26:54Z</cp:lastPrinted>
  <dcterms:created xsi:type="dcterms:W3CDTF">2013-05-28T21:09:44Z</dcterms:created>
  <dcterms:modified xsi:type="dcterms:W3CDTF">2014-09-30T05:44:36Z</dcterms:modified>
</cp:coreProperties>
</file>