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19"/>
  </p:notesMasterIdLst>
  <p:handoutMasterIdLst>
    <p:handoutMasterId r:id="rId20"/>
  </p:handoutMasterIdLst>
  <p:sldIdLst>
    <p:sldId id="560" r:id="rId6"/>
    <p:sldId id="337" r:id="rId7"/>
    <p:sldId id="562" r:id="rId8"/>
    <p:sldId id="563" r:id="rId9"/>
    <p:sldId id="565" r:id="rId10"/>
    <p:sldId id="564" r:id="rId11"/>
    <p:sldId id="567" r:id="rId12"/>
    <p:sldId id="568" r:id="rId13"/>
    <p:sldId id="569" r:id="rId14"/>
    <p:sldId id="570" r:id="rId15"/>
    <p:sldId id="571" r:id="rId16"/>
    <p:sldId id="572" r:id="rId17"/>
    <p:sldId id="573" r:id="rId18"/>
  </p:sldIdLst>
  <p:sldSz cx="10080625" cy="7559675"/>
  <p:notesSz cx="7004050" cy="929005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31800" indent="-2159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647700" indent="-2159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863600" indent="-2159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079500" indent="-2159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60" userDrawn="1">
          <p15:clr>
            <a:srgbClr val="A4A3A4"/>
          </p15:clr>
        </p15:guide>
        <p15:guide id="2" pos="194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33CCCC"/>
    <a:srgbClr val="008080"/>
    <a:srgbClr val="006666"/>
    <a:srgbClr val="597797"/>
    <a:srgbClr val="A50021"/>
    <a:srgbClr val="003366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1458" y="102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2672" y="-104"/>
      </p:cViewPr>
      <p:guideLst>
        <p:guide orient="horz" pos="2660"/>
        <p:guide pos="194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5300" cy="4651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3487" tIns="41744" rIns="83487" bIns="41744" numCol="1" anchor="t" anchorCtr="0" compatLnSpc="1">
            <a:prstTxWarp prst="textNoShape">
              <a:avLst/>
            </a:prstTxWarp>
          </a:bodyPr>
          <a:lstStyle>
            <a:lvl1pPr defTabSz="43969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67163" y="0"/>
            <a:ext cx="3035300" cy="4651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3487" tIns="41744" rIns="83487" bIns="41744" numCol="1" anchor="t" anchorCtr="0" compatLnSpc="1">
            <a:prstTxWarp prst="textNoShape">
              <a:avLst/>
            </a:prstTxWarp>
          </a:bodyPr>
          <a:lstStyle>
            <a:lvl1pPr algn="r" defTabSz="43969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/>
            </a:lvl1pPr>
          </a:lstStyle>
          <a:p>
            <a:fld id="{48876445-ACA5-4005-8A10-45E770DAE5CF}" type="datetime1">
              <a:rPr lang="en-US"/>
              <a:pPr/>
              <a:t>10/6/2014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823325"/>
            <a:ext cx="3035300" cy="4651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3487" tIns="41744" rIns="83487" bIns="41744" numCol="1" anchor="b" anchorCtr="0" compatLnSpc="1">
            <a:prstTxWarp prst="textNoShape">
              <a:avLst/>
            </a:prstTxWarp>
          </a:bodyPr>
          <a:lstStyle>
            <a:lvl1pPr defTabSz="43969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67163" y="8823325"/>
            <a:ext cx="3035300" cy="46513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3487" tIns="41744" rIns="83487" bIns="41744" numCol="1" anchor="b" anchorCtr="0" compatLnSpc="1">
            <a:prstTxWarp prst="textNoShape">
              <a:avLst/>
            </a:prstTxWarp>
          </a:bodyPr>
          <a:lstStyle>
            <a:lvl1pPr algn="r" defTabSz="439691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100"/>
            </a:lvl1pPr>
          </a:lstStyle>
          <a:p>
            <a:fld id="{ECD34D1D-9BE6-483C-9F9C-C5FC77F8C2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635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704850"/>
            <a:ext cx="4641850" cy="3482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00089" y="4411663"/>
            <a:ext cx="5603875" cy="4179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" y="1"/>
            <a:ext cx="3038475" cy="463550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3969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8743" algn="l"/>
                <a:tab pos="1320661" algn="l"/>
                <a:tab pos="1980991" algn="l"/>
                <a:tab pos="264290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963989" y="1"/>
            <a:ext cx="3038475" cy="463550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3969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8743" algn="l"/>
                <a:tab pos="1320661" algn="l"/>
                <a:tab pos="1980991" algn="l"/>
                <a:tab pos="264290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1" y="8824914"/>
            <a:ext cx="3038475" cy="463550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3969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8743" algn="l"/>
                <a:tab pos="1320661" algn="l"/>
                <a:tab pos="1980991" algn="l"/>
                <a:tab pos="264290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963989" y="8824914"/>
            <a:ext cx="3038475" cy="463550"/>
          </a:xfrm>
          <a:prstGeom prst="rect">
            <a:avLst/>
          </a:prstGeom>
          <a:noFill/>
          <a:ln w="54720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39691" hangingPunct="0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8743" algn="l"/>
                <a:tab pos="1320661" algn="l"/>
                <a:tab pos="1980991" algn="l"/>
                <a:tab pos="2642909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fld id="{89DF0178-22F4-4890-9381-70981A1E3B8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4657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37931725" indent="-37474525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3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3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-103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 w="9525"/>
        </p:spPr>
        <p:txBody>
          <a:bodyPr/>
          <a:lstStyle/>
          <a:p>
            <a:pPr>
              <a:tabLst>
                <a:tab pos="655569" algn="l"/>
                <a:tab pos="1319074" algn="l"/>
                <a:tab pos="1979404" algn="l"/>
                <a:tab pos="2641322" algn="l"/>
              </a:tabLst>
            </a:pPr>
            <a:fld id="{B7CB852E-AAE6-477A-9BEF-A25B8E126494}" type="slidenum">
              <a:rPr lang="en-GB"/>
              <a:pPr>
                <a:tabLst>
                  <a:tab pos="655569" algn="l"/>
                  <a:tab pos="1319074" algn="l"/>
                  <a:tab pos="1979404" algn="l"/>
                  <a:tab pos="2641322" algn="l"/>
                </a:tabLst>
              </a:pPr>
              <a:t>1</a:t>
            </a:fld>
            <a:endParaRPr lang="en-GB"/>
          </a:p>
        </p:txBody>
      </p:sp>
      <p:sp>
        <p:nvSpPr>
          <p:cNvPr id="552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704850"/>
            <a:ext cx="4645025" cy="34845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53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0088" y="4411664"/>
            <a:ext cx="5605462" cy="4181475"/>
          </a:xfrm>
          <a:noFill/>
          <a:ln/>
        </p:spPr>
        <p:txBody>
          <a:bodyPr wrap="none" anchor="ctr"/>
          <a:lstStyle/>
          <a:p>
            <a:r>
              <a:rPr lang="en-US" smtClean="0">
                <a:latin typeface="Times New Roman" pitchFamily="18" charset="0"/>
                <a:ea typeface="ＭＳ Ｐゴシック" pitchFamily="34" charset="-128"/>
              </a:rPr>
              <a:t>Hello Everybody, My name is khalid bijon and I am from Institue for cyber security at University of Texas at San Antonio. In this paper, I worked along with my advisor Prof. Ravi Sandhu and Ram krishana. We develoop a framework for risk-awrae role based access control.</a:t>
            </a:r>
          </a:p>
        </p:txBody>
      </p:sp>
    </p:spTree>
    <p:extLst>
      <p:ext uri="{BB962C8B-B14F-4D97-AF65-F5344CB8AC3E}">
        <p14:creationId xmlns:p14="http://schemas.microsoft.com/office/powerpoint/2010/main" val="1147409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08548" name="Slide Number Placeholder 3"/>
          <p:cNvSpPr txBox="1">
            <a:spLocks noGrp="1"/>
          </p:cNvSpPr>
          <p:nvPr/>
        </p:nvSpPr>
        <p:spPr bwMode="auto">
          <a:xfrm>
            <a:off x="3963989" y="8824914"/>
            <a:ext cx="3038475" cy="463550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39691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658743" algn="l"/>
                <a:tab pos="1320661" algn="l"/>
                <a:tab pos="1980991" algn="l"/>
                <a:tab pos="2642909" algn="l"/>
              </a:tabLst>
            </a:pPr>
            <a:fld id="{7F7ACE40-F4CE-4877-8C08-4A9F1D544DCD}" type="slidenum">
              <a:rPr lang="en-GB" sz="1300">
                <a:solidFill>
                  <a:srgbClr val="000000"/>
                </a:solidFill>
                <a:latin typeface="Times New Roman" pitchFamily="18" charset="0"/>
              </a:rPr>
              <a:pPr algn="r" defTabSz="439691" hangingPunct="0">
                <a:lnSpc>
                  <a:spcPct val="93000"/>
                </a:lnSpc>
                <a:buClr>
                  <a:srgbClr val="000000"/>
                </a:buClr>
                <a:buSzPct val="45000"/>
                <a:tabLst>
                  <a:tab pos="658743" algn="l"/>
                  <a:tab pos="1320661" algn="l"/>
                  <a:tab pos="1980991" algn="l"/>
                  <a:tab pos="2642909" algn="l"/>
                </a:tabLst>
              </a:pPr>
              <a:t>10</a:t>
            </a:fld>
            <a:endParaRPr lang="en-GB" sz="13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651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10596" name="Slide Number Placeholder 3"/>
          <p:cNvSpPr txBox="1">
            <a:spLocks noGrp="1"/>
          </p:cNvSpPr>
          <p:nvPr/>
        </p:nvSpPr>
        <p:spPr bwMode="auto">
          <a:xfrm>
            <a:off x="3963989" y="8824914"/>
            <a:ext cx="3038475" cy="463550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39691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658743" algn="l"/>
                <a:tab pos="1320661" algn="l"/>
                <a:tab pos="1980991" algn="l"/>
                <a:tab pos="2642909" algn="l"/>
              </a:tabLst>
            </a:pPr>
            <a:fld id="{7B8D3698-ADFB-4F26-9BE4-91B2E85D34EF}" type="slidenum">
              <a:rPr lang="en-GB" sz="1300">
                <a:solidFill>
                  <a:srgbClr val="000000"/>
                </a:solidFill>
                <a:latin typeface="Times New Roman" pitchFamily="18" charset="0"/>
              </a:rPr>
              <a:pPr algn="r" defTabSz="439691" hangingPunct="0">
                <a:lnSpc>
                  <a:spcPct val="93000"/>
                </a:lnSpc>
                <a:buClr>
                  <a:srgbClr val="000000"/>
                </a:buClr>
                <a:buSzPct val="45000"/>
                <a:tabLst>
                  <a:tab pos="658743" algn="l"/>
                  <a:tab pos="1320661" algn="l"/>
                  <a:tab pos="1980991" algn="l"/>
                  <a:tab pos="2642909" algn="l"/>
                </a:tabLst>
              </a:pPr>
              <a:t>11</a:t>
            </a:fld>
            <a:endParaRPr lang="en-GB" sz="13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594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12644" name="Slide Number Placeholder 3"/>
          <p:cNvSpPr txBox="1">
            <a:spLocks noGrp="1"/>
          </p:cNvSpPr>
          <p:nvPr/>
        </p:nvSpPr>
        <p:spPr bwMode="auto">
          <a:xfrm>
            <a:off x="3963989" y="8824914"/>
            <a:ext cx="3038475" cy="463550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39691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658743" algn="l"/>
                <a:tab pos="1320661" algn="l"/>
                <a:tab pos="1980991" algn="l"/>
                <a:tab pos="2642909" algn="l"/>
              </a:tabLst>
            </a:pPr>
            <a:fld id="{FE328064-9C91-4C3A-8E1B-A28C54A51F62}" type="slidenum">
              <a:rPr lang="en-GB" sz="1300">
                <a:solidFill>
                  <a:srgbClr val="000000"/>
                </a:solidFill>
                <a:latin typeface="Times New Roman" pitchFamily="18" charset="0"/>
              </a:rPr>
              <a:pPr algn="r" defTabSz="439691" hangingPunct="0">
                <a:lnSpc>
                  <a:spcPct val="93000"/>
                </a:lnSpc>
                <a:buClr>
                  <a:srgbClr val="000000"/>
                </a:buClr>
                <a:buSzPct val="45000"/>
                <a:tabLst>
                  <a:tab pos="658743" algn="l"/>
                  <a:tab pos="1320661" algn="l"/>
                  <a:tab pos="1980991" algn="l"/>
                  <a:tab pos="2642909" algn="l"/>
                </a:tabLst>
              </a:pPr>
              <a:t>12</a:t>
            </a:fld>
            <a:endParaRPr lang="en-GB" sz="13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243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14692" name="Slide Number Placeholder 3"/>
          <p:cNvSpPr txBox="1">
            <a:spLocks noGrp="1"/>
          </p:cNvSpPr>
          <p:nvPr/>
        </p:nvSpPr>
        <p:spPr bwMode="auto">
          <a:xfrm>
            <a:off x="3963989" y="8824914"/>
            <a:ext cx="3038475" cy="463550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r" defTabSz="439691" hangingPunct="0">
              <a:lnSpc>
                <a:spcPct val="93000"/>
              </a:lnSpc>
              <a:buClr>
                <a:srgbClr val="000000"/>
              </a:buClr>
              <a:buSzPct val="45000"/>
              <a:tabLst>
                <a:tab pos="658743" algn="l"/>
                <a:tab pos="1320661" algn="l"/>
                <a:tab pos="1980991" algn="l"/>
                <a:tab pos="2642909" algn="l"/>
              </a:tabLst>
            </a:pPr>
            <a:fld id="{3DF70BEF-173C-4744-BF07-B05D6629D9F0}" type="slidenum">
              <a:rPr lang="en-GB" sz="1300">
                <a:solidFill>
                  <a:srgbClr val="000000"/>
                </a:solidFill>
                <a:latin typeface="Times New Roman" pitchFamily="18" charset="0"/>
              </a:rPr>
              <a:pPr algn="r" defTabSz="439691" hangingPunct="0">
                <a:lnSpc>
                  <a:spcPct val="93000"/>
                </a:lnSpc>
                <a:buClr>
                  <a:srgbClr val="000000"/>
                </a:buClr>
                <a:buSzPct val="45000"/>
                <a:tabLst>
                  <a:tab pos="658743" algn="l"/>
                  <a:tab pos="1320661" algn="l"/>
                  <a:tab pos="1980991" algn="l"/>
                  <a:tab pos="2642909" algn="l"/>
                </a:tabLst>
              </a:pPr>
              <a:t>13</a:t>
            </a:fld>
            <a:endParaRPr lang="en-GB" sz="13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996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4837BE2-CD90-469D-8CC3-BF9D84D14180}" type="slidenum">
              <a:rPr lang="en-GB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085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8379F8EA-191B-4533-A714-5E73A277A88E}" type="slidenum">
              <a:rPr lang="en-GB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72986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1D766E4-75E0-4629-BE56-A4054F17368A}" type="slidenum">
              <a:rPr lang="en-GB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798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AD7163A9-E118-418D-84FB-66E91F8D4F5B}" type="slidenum">
              <a:rPr lang="en-GB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926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07286F9-C6AB-45DA-8EC1-7E16E5E37228}" type="slidenum">
              <a:rPr lang="en-GB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4265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E9F89853-03F2-4A6A-8062-048D8E5F9B12}" type="slidenum">
              <a:rPr lang="en-GB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688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C1575B11-F67E-4A39-8BED-C65A0393A6B1}" type="slidenum">
              <a:rPr lang="en-GB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540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35127C41-CFDA-4906-9B91-78BC0BD8AE37}" type="slidenum">
              <a:rPr lang="en-GB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692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4CECE7-D7F2-4924-82B8-3576A26092EE}" type="datetime1">
              <a:rPr lang="en-US"/>
              <a:pPr/>
              <a:t>10/6/2014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AAA316-C1D1-4E82-BFDF-DD04DB3883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B8C1AE-6318-4A2B-9E24-51601E74945E}" type="datetime1">
              <a:rPr lang="en-US"/>
              <a:pPr/>
              <a:t>10/6/2014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6A5127-D815-421C-A831-4A5825CFEE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1F5FDB-D600-40EE-A33E-3BF37C3033F6}" type="datetime1">
              <a:rPr lang="en-US"/>
              <a:pPr/>
              <a:t>10/6/2014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AA5C4E-393C-4E81-A5E5-809CE48153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3B881A-6C77-4BAE-A46D-6727F1F9ED33}" type="datetime1">
              <a:rPr lang="en-US"/>
              <a:pPr/>
              <a:t>10/6/2014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EDC85F-3199-4708-9D91-8A8D3A4E66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241371-808B-428C-8CA6-B6DACE3242C1}" type="datetime1">
              <a:rPr lang="en-US"/>
              <a:pPr/>
              <a:t>10/6/2014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27C5A3-9FA9-4715-8F66-281A96748A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319ACD-41B6-4ACA-89E7-B3F15BA2755A}" type="datetime1">
              <a:rPr lang="en-US"/>
              <a:pPr/>
              <a:t>10/6/2014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07E98A-2FCC-4E4D-B88D-BBC79FE6CD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A3A329-6711-47B1-BE3B-7CE55BED3F58}" type="datetime1">
              <a:rPr lang="en-US"/>
              <a:pPr/>
              <a:t>10/6/2014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E49881-060A-444A-8B37-FE2884D73F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93D569-2222-454B-A59E-E6DD8539B9C6}" type="datetime1">
              <a:rPr lang="en-US"/>
              <a:pPr/>
              <a:t>10/6/2014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7A0A6-8633-4562-AA03-38C7779054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E84FED-E670-4C5C-9958-5E037D1A9069}" type="datetime1">
              <a:rPr lang="en-US"/>
              <a:pPr/>
              <a:t>10/6/2014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C63EE9-6F38-4163-9969-50F3CF05DC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A082AD-5843-4C68-B4C4-9AD6A63C3F1B}" type="datetime1">
              <a:rPr lang="en-US"/>
              <a:pPr/>
              <a:t>10/6/2014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543D26-332B-4740-A681-63845C3BA4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F39A99-878A-4CA3-B2A4-5D83F203649D}" type="datetime1">
              <a:rPr lang="en-US"/>
              <a:pPr/>
              <a:t>10/6/2014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9E095C-5A60-46C8-9296-4E6813212C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7E4BAE-A794-47ED-983F-7CE7E8EA4647}" type="datetime1">
              <a:rPr lang="en-US"/>
              <a:pPr/>
              <a:t>10/6/2014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2D09CA-46F6-49D0-A1A7-0E4C8BB193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714548-C587-4ACD-86E8-D0357FCF4441}" type="datetime1">
              <a:rPr lang="en-US"/>
              <a:pPr/>
              <a:t>10/6/2014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4687A9-F0E5-4FF3-B190-DC1F080BC8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136C9B-E7E2-408E-A7C7-EC17B0FF85D3}" type="datetime1">
              <a:rPr lang="en-US"/>
              <a:pPr/>
              <a:t>10/6/2014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189ABE-BB01-44A8-A0DF-CBFC6B9F98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0DF17E-BA69-48F9-BC61-216D9818CBA4}" type="datetime1">
              <a:rPr lang="en-US"/>
              <a:pPr/>
              <a:t>10/6/2014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BC00F0-7F73-4605-8630-4F8EB21335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FAD5D0-EFFE-47A4-AEB0-E6DC526A4C9C}" type="datetime1">
              <a:rPr lang="en-US"/>
              <a:pPr/>
              <a:t>10/6/2014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533D7D-6EC6-4881-89D4-AAB89B03AE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538B80-6983-42E0-96F0-06E097FC46BD}" type="datetime1">
              <a:rPr lang="en-US"/>
              <a:pPr/>
              <a:t>10/6/2014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429F63-1A85-4620-9B86-D0E1CD6DDE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3AC260-F40C-4D8F-9FCA-3432397AB1CC}" type="datetime1">
              <a:rPr lang="en-US"/>
              <a:pPr/>
              <a:t>10/6/2014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F0F9B2-0214-4B3D-BF44-3E4355B5F8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173231-4396-4EAD-9FD6-3DD1569E94A5}" type="datetime1">
              <a:rPr lang="en-US"/>
              <a:pPr/>
              <a:t>10/6/2014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2B04FF-FB3C-474F-AE65-63724AFFC4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0FC224-4526-437B-97FF-A54D1B53B6C5}" type="datetime1">
              <a:rPr lang="en-US"/>
              <a:pPr/>
              <a:t>10/6/2014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2734C6-EF29-49B9-8734-4808B1E5F2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E5BE77-CFA9-4AEA-B035-ECC9631E89E2}" type="datetime1">
              <a:rPr lang="en-US"/>
              <a:pPr/>
              <a:t>10/6/2014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3852F8-F3E9-446F-9040-CAB8A886DC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BB83E8-82FA-444C-AD1D-8EEC128D4445}" type="datetime1">
              <a:rPr lang="en-US"/>
              <a:pPr/>
              <a:t>10/6/2014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544E53-D1FF-4BF0-A712-BE3B4DAE0C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EA54B6-9D1A-4489-8E22-CDE19E66E485}" type="datetime1">
              <a:rPr lang="en-US"/>
              <a:pPr/>
              <a:t>10/6/2014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7341BA-2F5A-47C2-B5F9-D6A002DC64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9F35D2-A473-4122-8DC5-A1BECF4EBFF3}" type="datetime1">
              <a:rPr lang="en-US"/>
              <a:pPr/>
              <a:t>10/6/2014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F4105-E50B-464C-A0F8-A2FCBD084B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A44FC3-39A6-4195-9CAA-118A65447D90}" type="datetime1">
              <a:rPr lang="en-US"/>
              <a:pPr/>
              <a:t>10/6/2014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6D5C02-6A6F-4E1C-B8F5-0BE39D7761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253CEB-FD34-44D5-891B-FE7498710F01}" type="datetime1">
              <a:rPr lang="en-US"/>
              <a:pPr/>
              <a:t>10/6/2014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1711BF-139B-4EB8-89B1-0F79ABDC0C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0C4F3-D302-4255-8BAB-A4FC70CA24B3}" type="datetime1">
              <a:rPr lang="en-US"/>
              <a:pPr/>
              <a:t>10/6/2014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071C2B-464B-47E0-99D9-17CA75FF12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0F106B-494F-474A-8770-5C2473F14F89}" type="datetime1">
              <a:rPr lang="en-US"/>
              <a:pPr/>
              <a:t>10/6/2014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135B4-7E4B-46C7-AA6D-7F477A77FD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6829A7-26A4-4506-8665-1569F265D47E}" type="datetime1">
              <a:rPr lang="en-US"/>
              <a:pPr/>
              <a:t>10/6/2014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62AE2D-7EFD-494E-B545-955EAA7B9E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E7CC27-1196-4EFA-A8A1-A481559E2A25}" type="datetime1">
              <a:rPr lang="en-US"/>
              <a:pPr/>
              <a:t>10/6/2014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63B8C-C12F-487D-A6F9-451AC3CA64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25C67C-1C90-4C04-86F4-B30D010F8751}" type="datetime1">
              <a:rPr lang="en-US"/>
              <a:pPr/>
              <a:t>10/6/2014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6452F-26C7-4AD3-98D8-DC416E7378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11D5B9-975A-4576-92A8-2B6613ED23B1}" type="datetime1">
              <a:rPr lang="en-US"/>
              <a:pPr/>
              <a:t>10/6/2014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FDDB6-5EDA-4E94-AA8E-E26462CB5C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CD59B7-4124-4889-843E-F2E58DE8C664}" type="datetime1">
              <a:rPr lang="en-US"/>
              <a:pPr/>
              <a:t>10/6/2014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24EAC-5838-42F8-910A-092DA31FEA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43D046D-7F4C-41A7-88B5-0F5FD8D23CCB}" type="datetime1">
              <a:rPr lang="en-US"/>
              <a:pPr/>
              <a:t>10/6/2014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2B3C40-4CF9-4391-9882-563C41C89F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965A38-E2D1-479E-9D2B-F793D27C806E}" type="datetime1">
              <a:rPr lang="en-US"/>
              <a:pPr/>
              <a:t>10/6/2014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B301A-ED38-41C0-84C0-883682DF24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2F28FB-7AE3-4579-AFB0-9F29FF3C5CC6}" type="datetime1">
              <a:rPr lang="en-US"/>
              <a:pPr/>
              <a:t>10/6/2014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DB6E5-3037-409F-8F83-2D29E9DBCC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0121E8-AA87-4926-98AF-8067586F075A}" type="datetime1">
              <a:rPr lang="en-US"/>
              <a:pPr/>
              <a:t>10/6/2014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BB9120-16BE-46E3-A46D-C415752B37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839986-1C7A-4E81-BDE7-22A74B709668}" type="datetime1">
              <a:rPr lang="en-US"/>
              <a:pPr/>
              <a:t>10/6/2014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91060-F143-4CFC-B35C-326F110046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0438" y="303213"/>
            <a:ext cx="2266950" cy="6450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303213"/>
            <a:ext cx="6653213" cy="6450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1232D4-63A8-45C8-979C-69EA7D174ADB}" type="datetime1">
              <a:rPr lang="en-US"/>
              <a:pPr/>
              <a:t>10/6/2014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93277-AB0D-4C21-A9D3-D48B6AFA68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auto">
          <a:xfrm>
            <a:off x="2527300" y="687388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-103" charset="0"/>
              <a:ea typeface="ＭＳ Ｐゴシック" pitchFamily="-103" charset="-128"/>
              <a:cs typeface="ＭＳ Ｐゴシック" pitchFamily="-103" charset="-128"/>
            </a:endParaRPr>
          </a:p>
        </p:txBody>
      </p:sp>
      <p:sp>
        <p:nvSpPr>
          <p:cNvPr id="3" name="Line 9"/>
          <p:cNvSpPr>
            <a:spLocks noChangeShapeType="1"/>
          </p:cNvSpPr>
          <p:nvPr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-103" charset="0"/>
              <a:ea typeface="ＭＳ Ｐゴシック" pitchFamily="-103" charset="-128"/>
              <a:cs typeface="ＭＳ Ｐゴシック" pitchFamily="-103" charset="-128"/>
            </a:endParaRPr>
          </a:p>
        </p:txBody>
      </p:sp>
      <p:pic>
        <p:nvPicPr>
          <p:cNvPr id="4" name="Picture 9" descr="UTSAGifBlue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7088" y="304800"/>
            <a:ext cx="14446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ICS_Medium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263" y="0"/>
            <a:ext cx="14795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F404D15B-E1F2-4927-B405-A5B560BC1F32}" type="datetime1">
              <a:rPr lang="en-US"/>
              <a:pPr/>
              <a:t>10/6/2014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5F3C52B-AE8A-45C6-A8D5-7DCA6C9C5D6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5EC40F-7712-476C-A83A-D7607189CEE7}" type="datetime1">
              <a:rPr lang="en-US"/>
              <a:pPr/>
              <a:t>10/6/2014</a:t>
            </a:fld>
            <a:r>
              <a:rPr lang="en-US"/>
              <a:t>© Ravi  Sandhu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CE92DA-5B21-40DD-8025-6F83D076D1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9D5923-2CBE-4E92-ADE5-E35C5746D321}" type="datetime1">
              <a:rPr lang="en-US"/>
              <a:pPr/>
              <a:t>10/6/2014</a:t>
            </a:fld>
            <a:r>
              <a:rPr lang="en-US"/>
              <a:t>© Ravi  Sandhu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A0261F-6C09-4267-A680-91C7553615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6F4F4-74D8-46FD-BD18-AC2CE3A57AA4}" type="datetime1">
              <a:rPr lang="en-US"/>
              <a:pPr/>
              <a:t>10/6/2014</a:t>
            </a:fld>
            <a:r>
              <a:rPr lang="en-US"/>
              <a:t>© Ravi  Sandhu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7DE50F-5B72-4559-83FD-1D75429C56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7BD982-7452-4882-A1F1-E4C37FF421BB}" type="datetime1">
              <a:rPr lang="en-US"/>
              <a:pPr/>
              <a:t>10/6/2014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97E482-4C8E-4F76-B936-EFCBC56FB3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2A80CD-D2D7-4DD7-8BB7-4F570EA44E7F}" type="datetime1">
              <a:rPr lang="en-US"/>
              <a:pPr/>
              <a:t>10/6/2014</a:t>
            </a:fld>
            <a:r>
              <a:rPr lang="en-US"/>
              <a:t>© Ravi  Sandhu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013C8F-4AD3-438A-9BC2-56CB178321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504825" y="7007225"/>
            <a:ext cx="2351088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</a:defRPr>
            </a:lvl1pPr>
          </a:lstStyle>
          <a:p>
            <a:fld id="{6DB03481-8B12-46EE-AEA0-3007011C5E64}" type="datetime1">
              <a:rPr lang="en-US"/>
              <a:pPr/>
              <a:t>10/6/2014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444875" y="7007225"/>
            <a:ext cx="319087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</a:defRPr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224713" y="7007225"/>
            <a:ext cx="235267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</a:defRPr>
            </a:lvl1pPr>
          </a:lstStyle>
          <a:p>
            <a:fld id="{CD21152A-95F9-4B56-BD67-0E51945A015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1" r:id="rId1"/>
    <p:sldLayoutId id="2147484460" r:id="rId2"/>
    <p:sldLayoutId id="2147484459" r:id="rId3"/>
    <p:sldLayoutId id="2147484458" r:id="rId4"/>
    <p:sldLayoutId id="2147484457" r:id="rId5"/>
    <p:sldLayoutId id="2147484456" r:id="rId6"/>
    <p:sldLayoutId id="2147484455" r:id="rId7"/>
    <p:sldLayoutId id="2147484454" r:id="rId8"/>
    <p:sldLayoutId id="2147484453" r:id="rId9"/>
    <p:sldLayoutId id="2147484452" r:id="rId10"/>
    <p:sldLayoutId id="2147484451" r:id="rId11"/>
  </p:sldLayoutIdLst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30188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504825" y="7007225"/>
            <a:ext cx="2351088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</a:defRPr>
            </a:lvl1pPr>
          </a:lstStyle>
          <a:p>
            <a:fld id="{0BA2D34A-4242-48B7-861F-C0BA5A133297}" type="datetime1">
              <a:rPr lang="en-US"/>
              <a:pPr/>
              <a:t>10/6/2014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444875" y="7007225"/>
            <a:ext cx="319087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</a:defRPr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224713" y="7007225"/>
            <a:ext cx="235267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</a:defRPr>
            </a:lvl1pPr>
          </a:lstStyle>
          <a:p>
            <a:fld id="{B0043A98-5F7E-4B9C-9329-ECD7BB586B0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2" r:id="rId1"/>
    <p:sldLayoutId id="2147484471" r:id="rId2"/>
    <p:sldLayoutId id="2147484470" r:id="rId3"/>
    <p:sldLayoutId id="2147484469" r:id="rId4"/>
    <p:sldLayoutId id="2147484468" r:id="rId5"/>
    <p:sldLayoutId id="2147484467" r:id="rId6"/>
    <p:sldLayoutId id="2147484466" r:id="rId7"/>
    <p:sldLayoutId id="2147484465" r:id="rId8"/>
    <p:sldLayoutId id="2147484464" r:id="rId9"/>
    <p:sldLayoutId id="2147484463" r:id="rId10"/>
    <p:sldLayoutId id="2147484462" r:id="rId11"/>
  </p:sldLayoutIdLst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30188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Placeholder 1"/>
          <p:cNvSpPr>
            <a:spLocks noGrp="1"/>
          </p:cNvSpPr>
          <p:nvPr>
            <p:ph type="title"/>
          </p:nvPr>
        </p:nvSpPr>
        <p:spPr bwMode="auto">
          <a:xfrm>
            <a:off x="504825" y="303213"/>
            <a:ext cx="9072563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763713"/>
            <a:ext cx="9072563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504825" y="7007225"/>
            <a:ext cx="2351088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</a:defRPr>
            </a:lvl1pPr>
          </a:lstStyle>
          <a:p>
            <a:fld id="{C8E60137-56F7-4DF1-90EB-81685472F857}" type="datetime1">
              <a:rPr lang="en-US"/>
              <a:pPr/>
              <a:t>10/6/2014</a:t>
            </a:fld>
            <a:r>
              <a:rPr lang="en-US"/>
              <a:t>© Ravi  Sandhu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444875" y="7007225"/>
            <a:ext cx="319087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</a:defRPr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224713" y="7007225"/>
            <a:ext cx="235267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</a:defRPr>
            </a:lvl1pPr>
          </a:lstStyle>
          <a:p>
            <a:fld id="{3137E1F8-6ED7-4266-973B-A905DB7A13C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3" r:id="rId1"/>
    <p:sldLayoutId id="2147484482" r:id="rId2"/>
    <p:sldLayoutId id="2147484481" r:id="rId3"/>
    <p:sldLayoutId id="2147484480" r:id="rId4"/>
    <p:sldLayoutId id="2147484479" r:id="rId5"/>
    <p:sldLayoutId id="2147484478" r:id="rId6"/>
    <p:sldLayoutId id="2147484477" r:id="rId7"/>
    <p:sldLayoutId id="2147484476" r:id="rId8"/>
    <p:sldLayoutId id="2147484475" r:id="rId9"/>
    <p:sldLayoutId id="2147484474" r:id="rId10"/>
    <p:sldLayoutId id="2147484473" r:id="rId11"/>
  </p:sldLayoutIdLst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30188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Placeholder 1"/>
          <p:cNvSpPr>
            <a:spLocks noGrp="1"/>
          </p:cNvSpPr>
          <p:nvPr>
            <p:ph type="title"/>
          </p:nvPr>
        </p:nvSpPr>
        <p:spPr bwMode="auto">
          <a:xfrm>
            <a:off x="2692400" y="57150"/>
            <a:ext cx="4719638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4825" y="1204913"/>
            <a:ext cx="9072563" cy="53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504825" y="6980238"/>
            <a:ext cx="2351088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>
            <a:lvl1pPr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</a:defRPr>
            </a:lvl1pPr>
          </a:lstStyle>
          <a:p>
            <a:fld id="{4288C9C3-20FF-4710-98FE-45F316DE1659}" type="datetime1">
              <a:rPr lang="en-US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314700" y="7007225"/>
            <a:ext cx="332105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>
            <a:lvl1pPr algn="ct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</a:defRPr>
            </a:lvl1pPr>
          </a:lstStyle>
          <a:p>
            <a:r>
              <a:rPr lang="en-US"/>
              <a:t>World-Leading Research with Real-World Impact!</a:t>
            </a:r>
          </a:p>
        </p:txBody>
      </p:sp>
      <p:pic>
        <p:nvPicPr>
          <p:cNvPr id="37894" name="Picture 9" descr="UTSAGifBlue.g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447088" y="304800"/>
            <a:ext cx="14446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9" descr="2010-02-17 ICS Master Logo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88925" y="233363"/>
            <a:ext cx="1790700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Line 8"/>
          <p:cNvSpPr>
            <a:spLocks noChangeShapeType="1"/>
          </p:cNvSpPr>
          <p:nvPr userDrawn="1"/>
        </p:nvSpPr>
        <p:spPr bwMode="auto">
          <a:xfrm>
            <a:off x="2527300" y="828675"/>
            <a:ext cx="5257800" cy="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-103" charset="0"/>
              <a:ea typeface="ＭＳ Ｐゴシック" pitchFamily="-103" charset="-128"/>
              <a:cs typeface="ＭＳ Ｐゴシック" pitchFamily="-103" charset="-128"/>
            </a:endParaRPr>
          </a:p>
        </p:txBody>
      </p:sp>
      <p:sp>
        <p:nvSpPr>
          <p:cNvPr id="4105" name="Line 9"/>
          <p:cNvSpPr>
            <a:spLocks noChangeShapeType="1"/>
          </p:cNvSpPr>
          <p:nvPr userDrawn="1"/>
        </p:nvSpPr>
        <p:spPr bwMode="auto">
          <a:xfrm>
            <a:off x="498475" y="6811963"/>
            <a:ext cx="9102725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-103" charset="0"/>
              <a:ea typeface="ＭＳ Ｐゴシック" pitchFamily="-103" charset="-128"/>
              <a:cs typeface="ＭＳ Ｐゴシック" pitchFamily="-103" charset="-128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7224713" y="7007225"/>
            <a:ext cx="2352675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>
            <a:lvl1pPr algn="r" hangingPunct="0">
              <a:buClr>
                <a:srgbClr val="000000"/>
              </a:buClr>
              <a:buSzPct val="45000"/>
              <a:buFont typeface="Wingdings" pitchFamily="2" charset="2"/>
              <a:buNone/>
              <a:defRPr sz="1200">
                <a:solidFill>
                  <a:srgbClr val="898989"/>
                </a:solidFill>
              </a:defRPr>
            </a:lvl1pPr>
          </a:lstStyle>
          <a:p>
            <a:fld id="{96DFA526-A4F2-45E9-B9D3-F1C31E71A49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4" r:id="rId1"/>
    <p:sldLayoutId id="2147484485" r:id="rId2"/>
    <p:sldLayoutId id="2147484486" r:id="rId3"/>
    <p:sldLayoutId id="2147484487" r:id="rId4"/>
    <p:sldLayoutId id="2147484488" r:id="rId5"/>
    <p:sldLayoutId id="2147484489" r:id="rId6"/>
    <p:sldLayoutId id="2147484490" r:id="rId7"/>
    <p:sldLayoutId id="2147484491" r:id="rId8"/>
    <p:sldLayoutId id="2147484492" r:id="rId9"/>
    <p:sldLayoutId id="2147484493" r:id="rId10"/>
    <p:sldLayoutId id="2147484494" r:id="rId11"/>
  </p:sldLayoutIdLst>
  <p:hf hdr="0" ftr="0" dt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912813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912813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30188" algn="l" defTabSz="912813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912813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9128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343400" y="0"/>
            <a:ext cx="5197475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915988"/>
            <a:ext cx="9067800" cy="5840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idx="2"/>
          </p:nvPr>
        </p:nvSpPr>
        <p:spPr bwMode="auto">
          <a:xfrm>
            <a:off x="504825" y="6886575"/>
            <a:ext cx="2344738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021A8CED-EE59-47F7-A22F-320655AB26D5}" type="datetime1">
              <a:rPr lang="en-US"/>
              <a:pPr/>
              <a:t>10/6/2014</a:t>
            </a:fld>
            <a:r>
              <a:rPr lang="en-US"/>
              <a:t>© Ravi  Sandhu</a:t>
            </a:r>
            <a:endParaRPr lang="en-GB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idx="3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</a:defRPr>
            </a:lvl1pPr>
          </a:lstStyle>
          <a:p>
            <a:r>
              <a:rPr lang="en-US"/>
              <a:t>World-Leading Research with Real-World Impact!</a:t>
            </a: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idx="4"/>
          </p:nvPr>
        </p:nvSpPr>
        <p:spPr bwMode="auto">
          <a:xfrm>
            <a:off x="7226300" y="6886575"/>
            <a:ext cx="2346325" cy="519113"/>
          </a:xfrm>
          <a:prstGeom prst="rect">
            <a:avLst/>
          </a:prstGeom>
          <a:ln w="54720"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defRPr sz="1400">
                <a:solidFill>
                  <a:srgbClr val="000000"/>
                </a:solidFill>
              </a:defRPr>
            </a:lvl1pPr>
          </a:lstStyle>
          <a:p>
            <a:fld id="{851E5069-24DA-43EC-B8BC-E2812D60131F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5" r:id="rId1"/>
  </p:sldLayoutIdLst>
  <p:hf hdr="0" ft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defRPr sz="32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5pPr>
      <a:lvl6pPr marL="15367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6pPr>
      <a:lvl7pPr marL="19939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7pPr>
      <a:lvl8pPr marL="24511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8pPr>
      <a:lvl9pPr marL="2908300" indent="-215900" algn="r" defTabSz="457200" rtl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charset="2"/>
        <a:defRPr sz="3200">
          <a:solidFill>
            <a:srgbClr val="000000"/>
          </a:solidFill>
          <a:latin typeface="Bitstream Charter" pitchFamily="16" charset="0"/>
        </a:defRPr>
      </a:lvl9pPr>
    </p:titleStyle>
    <p:bodyStyle>
      <a:lvl1pPr marL="431800" indent="-3238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45000"/>
        <a:buFont typeface="Wingdings" pitchFamily="2" charset="2"/>
        <a:buChar char=""/>
        <a:defRPr sz="2800">
          <a:solidFill>
            <a:srgbClr val="000000"/>
          </a:solidFill>
          <a:latin typeface="Arial" charset="0"/>
          <a:ea typeface="ＭＳ Ｐゴシック" charset="-128"/>
          <a:cs typeface="ＭＳ Ｐゴシック" charset="-128"/>
        </a:defRPr>
      </a:lvl1pPr>
      <a:lvl2pPr marL="862013" indent="-285750"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75000"/>
        <a:buFont typeface="Symbol" pitchFamily="18" charset="2"/>
        <a:buChar char=""/>
        <a:defRPr sz="2400">
          <a:solidFill>
            <a:srgbClr val="000000"/>
          </a:solidFill>
          <a:latin typeface="Arial" charset="0"/>
          <a:ea typeface="ＭＳ Ｐゴシック" charset="-128"/>
        </a:defRPr>
      </a:lvl2pPr>
      <a:lvl3pPr marL="1295400" indent="-215900" algn="l" defTabSz="457200" rtl="0" eaLnBrk="0" fontAlgn="base" hangingPunct="0">
        <a:spcBef>
          <a:spcPct val="0"/>
        </a:spcBef>
        <a:spcAft>
          <a:spcPts val="850"/>
        </a:spcAft>
        <a:buClr>
          <a:srgbClr val="000000"/>
        </a:buClr>
        <a:buSzPct val="45000"/>
        <a:buFont typeface="Wingdings" pitchFamily="2" charset="2"/>
        <a:buChar char=""/>
        <a:defRPr sz="2400">
          <a:solidFill>
            <a:srgbClr val="000000"/>
          </a:solidFill>
          <a:latin typeface="Arial" charset="0"/>
          <a:ea typeface="ＭＳ Ｐゴシック" charset="-128"/>
        </a:defRPr>
      </a:lvl3pPr>
      <a:lvl4pPr marL="1727200" indent="-215900" algn="l" defTabSz="457200" rtl="0" eaLnBrk="0" fontAlgn="base" hangingPunct="0">
        <a:spcBef>
          <a:spcPct val="0"/>
        </a:spcBef>
        <a:spcAft>
          <a:spcPts val="575"/>
        </a:spcAft>
        <a:buClr>
          <a:srgbClr val="000000"/>
        </a:buClr>
        <a:buSzPct val="75000"/>
        <a:buFont typeface="Symbol" pitchFamily="18" charset="2"/>
        <a:buChar char=""/>
        <a:defRPr sz="2000">
          <a:solidFill>
            <a:srgbClr val="000000"/>
          </a:solidFill>
          <a:latin typeface="Arial" charset="0"/>
          <a:ea typeface="ＭＳ Ｐゴシック" charset="-128"/>
        </a:defRPr>
      </a:lvl4pPr>
      <a:lvl5pPr marL="2159000" indent="-215900" algn="l" defTabSz="457200" rtl="0" eaLnBrk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pitchFamily="2" charset="2"/>
        <a:buChar char=""/>
        <a:defRPr sz="2000">
          <a:solidFill>
            <a:srgbClr val="000000"/>
          </a:solidFill>
          <a:latin typeface="Arial" charset="0"/>
          <a:ea typeface="ＭＳ Ｐゴシック" charset="-128"/>
        </a:defRPr>
      </a:lvl5pPr>
      <a:lvl6pPr marL="26162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6pPr>
      <a:lvl7pPr marL="30734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7pPr>
      <a:lvl8pPr marL="35306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8pPr>
      <a:lvl9pPr marL="3987800" indent="-215900" algn="l" defTabSz="457200" rtl="0" fontAlgn="base" hangingPunct="0">
        <a:spcBef>
          <a:spcPct val="0"/>
        </a:spcBef>
        <a:spcAft>
          <a:spcPts val="288"/>
        </a:spcAft>
        <a:buClr>
          <a:srgbClr val="000000"/>
        </a:buClr>
        <a:buSzPct val="45000"/>
        <a:buFont typeface="Wingdings" charset="2"/>
        <a:buChar char="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sldNum" sz="quarter" idx="12"/>
          </p:nvPr>
        </p:nvSpPr>
        <p:spPr>
          <a:noFill/>
          <a:ln w="9525"/>
        </p:spPr>
        <p:txBody>
          <a:bodyPr/>
          <a:lstStyle/>
          <a:p>
            <a:fld id="{AE9F96F6-50CE-40D4-920C-BCA074773CDB}" type="slidenum">
              <a:rPr lang="en-GB"/>
              <a:pPr/>
              <a:t>1</a:t>
            </a:fld>
            <a:endParaRPr lang="en-GB"/>
          </a:p>
        </p:txBody>
      </p:sp>
      <p:sp>
        <p:nvSpPr>
          <p:cNvPr id="54275" name="Rectangle 5"/>
          <p:cNvSpPr txBox="1">
            <a:spLocks noGrp="1" noChangeArrowheads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 hangingPunct="0">
              <a:lnSpc>
                <a:spcPct val="101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fld id="{A8C718A0-D313-490C-BC52-7A7F7D108CD6}" type="slidenum">
              <a:rPr lang="en-GB" sz="1400">
                <a:solidFill>
                  <a:srgbClr val="000000"/>
                </a:solidFill>
              </a:rPr>
              <a:pPr algn="r" hangingPunct="0">
                <a:lnSpc>
                  <a:spcPct val="101000"/>
                </a:lnSpc>
                <a:buClr>
                  <a:srgbClr val="000000"/>
                </a:buClr>
                <a:buSzPct val="45000"/>
                <a:buFont typeface="Wingdings" pitchFamily="2" charset="2"/>
                <a:buNone/>
              </a:pPr>
              <a:t>1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54276" name="Text Box 2"/>
          <p:cNvSpPr txBox="1">
            <a:spLocks noChangeArrowheads="1"/>
          </p:cNvSpPr>
          <p:nvPr/>
        </p:nvSpPr>
        <p:spPr bwMode="auto">
          <a:xfrm>
            <a:off x="5029200" y="6172200"/>
            <a:ext cx="1588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/>
          </a:p>
        </p:txBody>
      </p:sp>
      <p:sp>
        <p:nvSpPr>
          <p:cNvPr id="54277" name="TextBox 41"/>
          <p:cNvSpPr txBox="1">
            <a:spLocks noChangeArrowheads="1"/>
          </p:cNvSpPr>
          <p:nvPr/>
        </p:nvSpPr>
        <p:spPr bwMode="auto">
          <a:xfrm>
            <a:off x="2601913" y="6883400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 i="1"/>
              <a:t>World-Leading Research with Real-World Impact!</a:t>
            </a:r>
          </a:p>
        </p:txBody>
      </p:sp>
      <p:sp>
        <p:nvSpPr>
          <p:cNvPr id="54278" name="Title 1"/>
          <p:cNvSpPr>
            <a:spLocks/>
          </p:cNvSpPr>
          <p:nvPr/>
        </p:nvSpPr>
        <p:spPr bwMode="auto">
          <a:xfrm>
            <a:off x="1322388" y="133667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/>
              <a:t>A Formal Model for Isolation Management in Cloud Infrastructure-as-a-Service</a:t>
            </a: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54279" name="Subtitle 2"/>
          <p:cNvSpPr>
            <a:spLocks/>
          </p:cNvSpPr>
          <p:nvPr/>
        </p:nvSpPr>
        <p:spPr bwMode="auto">
          <a:xfrm>
            <a:off x="1322388" y="3581400"/>
            <a:ext cx="7772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8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>
                <a:solidFill>
                  <a:srgbClr val="898989"/>
                </a:solidFill>
              </a:rPr>
              <a:t>Khalid Zaman Bijon, Ram Krishnan and Ravi Sandhu</a:t>
            </a:r>
          </a:p>
          <a:p>
            <a:pPr algn="ctr" eaLnBrk="0" hangingPunct="0">
              <a:lnSpc>
                <a:spcPct val="8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>
                <a:solidFill>
                  <a:srgbClr val="898989"/>
                </a:solidFill>
              </a:rPr>
              <a:t>Institute for Cyber Security</a:t>
            </a:r>
          </a:p>
          <a:p>
            <a:pPr algn="ctr" eaLnBrk="0" hangingPunct="0">
              <a:lnSpc>
                <a:spcPct val="8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>
                <a:solidFill>
                  <a:srgbClr val="898989"/>
                </a:solidFill>
              </a:rPr>
              <a:t>University of Texas at San Antonio</a:t>
            </a:r>
          </a:p>
          <a:p>
            <a:pPr algn="ctr" eaLnBrk="0" hangingPunct="0">
              <a:lnSpc>
                <a:spcPct val="8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600">
              <a:solidFill>
                <a:srgbClr val="898989"/>
              </a:solidFill>
            </a:endParaRPr>
          </a:p>
          <a:p>
            <a:pPr algn="ctr" eaLnBrk="0" hangingPunct="0">
              <a:lnSpc>
                <a:spcPct val="8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600">
              <a:solidFill>
                <a:srgbClr val="898989"/>
              </a:solidFill>
            </a:endParaRPr>
          </a:p>
          <a:p>
            <a:pPr algn="ctr" eaLnBrk="0" hangingPunct="0">
              <a:lnSpc>
                <a:spcPct val="8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sz="1600">
              <a:solidFill>
                <a:srgbClr val="898989"/>
              </a:solidFill>
            </a:endParaRPr>
          </a:p>
          <a:p>
            <a:pPr algn="ctr" eaLnBrk="0" hangingPunct="0">
              <a:lnSpc>
                <a:spcPct val="8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>
                <a:solidFill>
                  <a:srgbClr val="898989"/>
                </a:solidFill>
              </a:rPr>
              <a:t>October 15-17, 2014</a:t>
            </a:r>
          </a:p>
          <a:p>
            <a:pPr algn="ctr" eaLnBrk="0" hangingPunct="0">
              <a:lnSpc>
                <a:spcPct val="80000"/>
              </a:lnSpc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sz="1600">
                <a:solidFill>
                  <a:srgbClr val="898989"/>
                </a:solidFill>
              </a:rPr>
              <a:t>NSS 2014: The 8th International Conference on Network and System Security</a:t>
            </a:r>
          </a:p>
        </p:txBody>
      </p:sp>
      <p:sp>
        <p:nvSpPr>
          <p:cNvPr id="54280" name="Title 1"/>
          <p:cNvSpPr>
            <a:spLocks/>
          </p:cNvSpPr>
          <p:nvPr/>
        </p:nvSpPr>
        <p:spPr bwMode="auto">
          <a:xfrm>
            <a:off x="2601913" y="77788"/>
            <a:ext cx="5197475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zh-CN" sz="2800" b="1">
                <a:solidFill>
                  <a:srgbClr val="131F49"/>
                </a:solidFill>
              </a:rPr>
              <a:t>    Institute for Cyber Security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ontent Placeholder 2"/>
          <p:cNvSpPr>
            <a:spLocks noGrp="1"/>
          </p:cNvSpPr>
          <p:nvPr>
            <p:ph idx="4294967295"/>
          </p:nvPr>
        </p:nvSpPr>
        <p:spPr>
          <a:xfrm>
            <a:off x="503238" y="1087438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Operations for admin-users with </a:t>
            </a:r>
            <a:r>
              <a:rPr lang="en-US" b="1" smtClean="0">
                <a:ea typeface="ＭＳ Ｐゴシック" pitchFamily="34" charset="-128"/>
              </a:rPr>
              <a:t>tvdcAdmin</a:t>
            </a:r>
            <a:r>
              <a:rPr lang="en-US" smtClean="0">
                <a:ea typeface="ＭＳ Ｐゴシック" pitchFamily="34" charset="-128"/>
              </a:rPr>
              <a:t> role:</a:t>
            </a:r>
          </a:p>
          <a:p>
            <a:pPr lvl="1">
              <a:buSzPct val="90000"/>
              <a:buFont typeface="Wingdings" pitchFamily="2" charset="2"/>
              <a:buChar char="Ø"/>
            </a:pPr>
            <a:r>
              <a:rPr lang="en-US" sz="1800" b="1" smtClean="0">
                <a:ea typeface="ＭＳ Ｐゴシック" pitchFamily="34" charset="-128"/>
              </a:rPr>
              <a:t>Assign_Cl</a:t>
            </a:r>
            <a:r>
              <a:rPr lang="en-US" sz="1800" b="1" baseline="-25000" smtClean="0">
                <a:ea typeface="ＭＳ Ｐゴシック" pitchFamily="34" charset="-128"/>
              </a:rPr>
              <a:t>TAdmin</a:t>
            </a:r>
            <a:r>
              <a:rPr lang="en-US" sz="1800" b="1" smtClean="0">
                <a:ea typeface="ＭＳ Ｐゴシック" pitchFamily="34" charset="-128"/>
              </a:rPr>
              <a:t>:</a:t>
            </a:r>
            <a:r>
              <a:rPr lang="en-US" sz="1800" smtClean="0">
                <a:ea typeface="ＭＳ Ｐゴシック" pitchFamily="34" charset="-128"/>
              </a:rPr>
              <a:t> This operation adds a clearance to an admin-user having tenantAdmin role. The tvdcAdmin can only add a clearance to a tenantAdmin if they are in same virtual datacenter which is assigned to their </a:t>
            </a:r>
            <a:r>
              <a:rPr lang="en-US" sz="1800" b="1" smtClean="0">
                <a:ea typeface="ＭＳ Ｐゴシック" pitchFamily="34" charset="-128"/>
              </a:rPr>
              <a:t>adminvdcenter</a:t>
            </a:r>
            <a:r>
              <a:rPr lang="en-US" sz="1800" smtClean="0">
                <a:ea typeface="ＭＳ Ｐゴシック" pitchFamily="34" charset="-128"/>
              </a:rPr>
              <a:t> attribute. </a:t>
            </a:r>
          </a:p>
          <a:p>
            <a:pPr lvl="1">
              <a:buSzPct val="90000"/>
              <a:buFont typeface="Wingdings" pitchFamily="2" charset="2"/>
              <a:buChar char="Ø"/>
            </a:pPr>
            <a:endParaRPr lang="en-US" sz="180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Ø"/>
            </a:pPr>
            <a:r>
              <a:rPr lang="en-US" sz="1800" b="1" smtClean="0">
                <a:ea typeface="ＭＳ Ｐゴシック" pitchFamily="34" charset="-128"/>
              </a:rPr>
              <a:t>RM_Cl</a:t>
            </a:r>
            <a:r>
              <a:rPr lang="en-US" sz="1800" b="1" baseline="-25000" smtClean="0">
                <a:ea typeface="ＭＳ Ｐゴシック" pitchFamily="34" charset="-128"/>
              </a:rPr>
              <a:t>TAdmin</a:t>
            </a:r>
            <a:r>
              <a:rPr lang="en-US" sz="1800" b="1" smtClean="0">
                <a:ea typeface="ＭＳ Ｐゴシック" pitchFamily="34" charset="-128"/>
              </a:rPr>
              <a:t>:</a:t>
            </a:r>
            <a:r>
              <a:rPr lang="en-US" sz="1800" smtClean="0">
                <a:ea typeface="ＭＳ Ｐゴシック" pitchFamily="34" charset="-128"/>
              </a:rPr>
              <a:t> This operation removes a clearance from an admin-user having tenantAdmin role. The tvdcAdmin can only remove a clearance to a tenantAdmin if they are in same virtual datacenter which is assigned to their </a:t>
            </a:r>
            <a:r>
              <a:rPr lang="en-US" sz="1800" b="1" smtClean="0">
                <a:ea typeface="ＭＳ Ｐゴシック" pitchFamily="34" charset="-128"/>
              </a:rPr>
              <a:t>adminvdcenter</a:t>
            </a:r>
            <a:r>
              <a:rPr lang="en-US" sz="1800" smtClean="0">
                <a:ea typeface="ＭＳ Ｐゴシック" pitchFamily="34" charset="-128"/>
              </a:rPr>
              <a:t> attribute. </a:t>
            </a:r>
          </a:p>
          <a:p>
            <a:pPr lvl="1">
              <a:buSzPct val="90000"/>
              <a:buFont typeface="Wingdings" pitchFamily="2" charset="2"/>
              <a:buChar char="Ø"/>
            </a:pPr>
            <a:endParaRPr lang="en-US" sz="180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Ø"/>
            </a:pPr>
            <a:r>
              <a:rPr lang="en-US" sz="1800" smtClean="0">
                <a:ea typeface="ＭＳ Ｐゴシック" pitchFamily="34" charset="-128"/>
              </a:rPr>
              <a:t>Similarly, </a:t>
            </a:r>
            <a:r>
              <a:rPr lang="en-US" sz="1800" b="1" smtClean="0">
                <a:ea typeface="ＭＳ Ｐゴシック" pitchFamily="34" charset="-128"/>
              </a:rPr>
              <a:t>Assign_Cl</a:t>
            </a:r>
            <a:r>
              <a:rPr lang="en-US" sz="1800" b="1" baseline="-25000" smtClean="0">
                <a:ea typeface="ＭＳ Ｐゴシック" pitchFamily="34" charset="-128"/>
              </a:rPr>
              <a:t>VM</a:t>
            </a:r>
            <a:r>
              <a:rPr lang="en-US" sz="1800" smtClean="0">
                <a:ea typeface="ＭＳ Ｐゴシック" pitchFamily="34" charset="-128"/>
              </a:rPr>
              <a:t>,</a:t>
            </a:r>
            <a:r>
              <a:rPr lang="en-US" sz="1800" b="1" smtClean="0">
                <a:ea typeface="ＭＳ Ｐゴシック" pitchFamily="34" charset="-128"/>
              </a:rPr>
              <a:t> Assign_Cl</a:t>
            </a:r>
            <a:r>
              <a:rPr lang="en-US" sz="1800" b="1" baseline="-25000" smtClean="0">
                <a:ea typeface="ＭＳ Ｐゴシック" pitchFamily="34" charset="-128"/>
              </a:rPr>
              <a:t>VMM</a:t>
            </a:r>
            <a:r>
              <a:rPr lang="en-US" sz="1800" smtClean="0">
                <a:ea typeface="ＭＳ Ｐゴシック" pitchFamily="34" charset="-128"/>
              </a:rPr>
              <a:t>,</a:t>
            </a:r>
            <a:r>
              <a:rPr lang="en-US" sz="1800" b="1" smtClean="0">
                <a:ea typeface="ＭＳ Ｐゴシック" pitchFamily="34" charset="-128"/>
              </a:rPr>
              <a:t> Assign_Cl</a:t>
            </a:r>
            <a:r>
              <a:rPr lang="en-US" sz="1800" b="1" baseline="-25000" smtClean="0">
                <a:ea typeface="ＭＳ Ｐゴシック" pitchFamily="34" charset="-128"/>
              </a:rPr>
              <a:t>VLAN</a:t>
            </a:r>
            <a:r>
              <a:rPr lang="en-US" sz="1800" smtClean="0">
                <a:ea typeface="ＭＳ Ｐゴシック" pitchFamily="34" charset="-128"/>
              </a:rPr>
              <a:t>, and </a:t>
            </a:r>
            <a:r>
              <a:rPr lang="en-US" sz="1800" b="1" smtClean="0">
                <a:ea typeface="ＭＳ Ｐゴシック" pitchFamily="34" charset="-128"/>
              </a:rPr>
              <a:t>Assign_Cl</a:t>
            </a:r>
            <a:r>
              <a:rPr lang="en-US" sz="1800" b="1" baseline="-25000" smtClean="0">
                <a:ea typeface="ＭＳ Ｐゴシック" pitchFamily="34" charset="-128"/>
              </a:rPr>
              <a:t>BR</a:t>
            </a:r>
            <a:r>
              <a:rPr lang="en-US" sz="1800" baseline="-25000" smtClean="0">
                <a:ea typeface="ＭＳ Ｐゴシック" pitchFamily="34" charset="-128"/>
              </a:rPr>
              <a:t> </a:t>
            </a:r>
            <a:r>
              <a:rPr lang="en-US" sz="1800" smtClean="0">
                <a:ea typeface="ＭＳ Ｐゴシック" pitchFamily="34" charset="-128"/>
              </a:rPr>
              <a:t>assign a virtual datacenter identifier to respective virtual resource by a admin-user having tvdcAdmin role and they are in same virtual datacenter.</a:t>
            </a:r>
          </a:p>
          <a:p>
            <a:pPr lvl="1">
              <a:buSzPct val="90000"/>
              <a:buFont typeface="Wingdings" pitchFamily="2" charset="2"/>
              <a:buChar char="Ø"/>
            </a:pPr>
            <a:endParaRPr lang="en-US" sz="1800" baseline="-2500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</a:pPr>
            <a:endParaRPr lang="en-US" sz="2400" smtClean="0">
              <a:ea typeface="ＭＳ Ｐゴシック" pitchFamily="34" charset="-128"/>
            </a:endParaRPr>
          </a:p>
        </p:txBody>
      </p:sp>
      <p:sp>
        <p:nvSpPr>
          <p:cNvPr id="107523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fld id="{09763440-50ED-417D-8531-6E3256567C05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101000"/>
                </a:lnSpc>
                <a:buFont typeface="Wingdings" pitchFamily="2" charset="2"/>
                <a:buNone/>
                <a:tabLst>
                  <a:tab pos="723900" algn="l"/>
                  <a:tab pos="1447800" algn="l"/>
                  <a:tab pos="2171700" algn="l"/>
                </a:tabLst>
              </a:pPr>
              <a:t>10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07524" name="TextBox 41"/>
          <p:cNvSpPr txBox="1">
            <a:spLocks noChangeArrowheads="1"/>
          </p:cNvSpPr>
          <p:nvPr/>
        </p:nvSpPr>
        <p:spPr bwMode="auto">
          <a:xfrm>
            <a:off x="2535238" y="6929438"/>
            <a:ext cx="4691062" cy="3381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i="1"/>
              <a:t>World-Leading Research with Real-World Impact!</a:t>
            </a:r>
          </a:p>
        </p:txBody>
      </p:sp>
      <p:sp>
        <p:nvSpPr>
          <p:cNvPr id="107525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altLang="zh-CN" sz="3600" b="1">
              <a:solidFill>
                <a:srgbClr val="131F49"/>
              </a:solidFill>
            </a:endParaRPr>
          </a:p>
        </p:txBody>
      </p:sp>
      <p:sp>
        <p:nvSpPr>
          <p:cNvPr id="107526" name="Title 1"/>
          <p:cNvSpPr txBox="1">
            <a:spLocks/>
          </p:cNvSpPr>
          <p:nvPr/>
        </p:nvSpPr>
        <p:spPr bwMode="auto">
          <a:xfrm>
            <a:off x="2352675" y="47625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zh-CN" sz="2800" b="1">
                <a:solidFill>
                  <a:srgbClr val="131F49"/>
                </a:solidFill>
              </a:rPr>
              <a:t>Administrative Models 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ontent Placeholder 2"/>
          <p:cNvSpPr>
            <a:spLocks noGrp="1"/>
          </p:cNvSpPr>
          <p:nvPr>
            <p:ph idx="4294967295"/>
          </p:nvPr>
        </p:nvSpPr>
        <p:spPr>
          <a:xfrm>
            <a:off x="503238" y="1087438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Operations for admin-users with </a:t>
            </a:r>
            <a:r>
              <a:rPr lang="en-US" b="1" smtClean="0">
                <a:ea typeface="ＭＳ Ｐゴシック" pitchFamily="34" charset="-128"/>
              </a:rPr>
              <a:t>tenantAdmin</a:t>
            </a:r>
            <a:r>
              <a:rPr lang="en-US" smtClean="0">
                <a:ea typeface="ＭＳ Ｐゴシック" pitchFamily="34" charset="-128"/>
              </a:rPr>
              <a:t> role:	</a:t>
            </a:r>
          </a:p>
          <a:p>
            <a:pPr lvl="1">
              <a:buSzPct val="90000"/>
              <a:buFont typeface="Wingdings" pitchFamily="2" charset="2"/>
              <a:buChar char="Ø"/>
            </a:pPr>
            <a:r>
              <a:rPr lang="en-US" sz="2000" b="1" smtClean="0">
                <a:ea typeface="ＭＳ Ｐゴシック" pitchFamily="34" charset="-128"/>
              </a:rPr>
              <a:t>Boot:</a:t>
            </a:r>
            <a:r>
              <a:rPr lang="en-US" sz="2000" smtClean="0">
                <a:ea typeface="ＭＳ Ｐゴシック" pitchFamily="34" charset="-128"/>
              </a:rPr>
              <a:t> Using this operation a tenant admin-user u boots a VM vm in a Host vmm.</a:t>
            </a:r>
            <a:r>
              <a:rPr lang="en-US" sz="1800" smtClean="0">
                <a:ea typeface="ＭＳ Ｐゴシック" pitchFamily="34" charset="-128"/>
              </a:rPr>
              <a:t> </a:t>
            </a:r>
          </a:p>
          <a:p>
            <a:pPr lvl="1">
              <a:buSzPct val="90000"/>
              <a:buFont typeface="Wingdings" pitchFamily="2" charset="2"/>
              <a:buNone/>
            </a:pPr>
            <a:r>
              <a:rPr lang="en-US" sz="1800" b="1" smtClean="0">
                <a:ea typeface="ＭＳ Ｐゴシック" pitchFamily="34" charset="-128"/>
              </a:rPr>
              <a:t>    1.</a:t>
            </a:r>
            <a:r>
              <a:rPr lang="en-US" sz="1800" smtClean="0">
                <a:ea typeface="ＭＳ Ｐゴシック" pitchFamily="34" charset="-128"/>
              </a:rPr>
              <a:t> The precondition of this operation veries if the u has same color of the vm. This ensures </a:t>
            </a:r>
            <a:r>
              <a:rPr lang="en-US" smtClean="0">
                <a:ea typeface="ＭＳ Ｐゴシック" pitchFamily="34" charset="-128"/>
              </a:rPr>
              <a:t>management isolation constraint. </a:t>
            </a:r>
          </a:p>
          <a:p>
            <a:pPr lvl="1">
              <a:buSzPct val="90000"/>
              <a:buFont typeface="Wingdings" pitchFamily="2" charset="2"/>
              <a:buNone/>
            </a:pPr>
            <a:r>
              <a:rPr lang="en-US" sz="1800" smtClean="0">
                <a:ea typeface="ＭＳ Ｐゴシック" pitchFamily="34" charset="-128"/>
              </a:rPr>
              <a:t>    </a:t>
            </a:r>
            <a:r>
              <a:rPr lang="en-US" sz="1800" b="1" smtClean="0">
                <a:ea typeface="ＭＳ Ｐゴシック" pitchFamily="34" charset="-128"/>
              </a:rPr>
              <a:t>2.</a:t>
            </a:r>
            <a:r>
              <a:rPr lang="en-US" sz="1800" smtClean="0">
                <a:ea typeface="ＭＳ Ｐゴシック" pitchFamily="34" charset="-128"/>
              </a:rPr>
              <a:t> It also varifies if both VM (vm) and Host (vmm) has same color which ensures</a:t>
            </a:r>
            <a:r>
              <a:rPr lang="en-US" smtClean="0">
                <a:ea typeface="ＭＳ Ｐゴシック" pitchFamily="34" charset="-128"/>
              </a:rPr>
              <a:t> host authorization isolation. </a:t>
            </a:r>
            <a:endParaRPr lang="en-US" sz="180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Ø"/>
            </a:pPr>
            <a:endParaRPr lang="en-US" sz="180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Ø"/>
            </a:pPr>
            <a:r>
              <a:rPr lang="en-US" sz="2000" b="1" smtClean="0">
                <a:ea typeface="ＭＳ Ｐゴシック" pitchFamily="34" charset="-128"/>
              </a:rPr>
              <a:t>ConVmToBr </a:t>
            </a:r>
            <a:r>
              <a:rPr lang="en-US" sz="2000" smtClean="0">
                <a:ea typeface="ＭＳ Ｐゴシック" pitchFamily="34" charset="-128"/>
              </a:rPr>
              <a:t>and</a:t>
            </a:r>
            <a:r>
              <a:rPr lang="en-US" sz="2000" b="1" smtClean="0">
                <a:ea typeface="ＭＳ Ｐゴシック" pitchFamily="34" charset="-128"/>
              </a:rPr>
              <a:t> ConBrToVLAN: </a:t>
            </a:r>
            <a:r>
              <a:rPr lang="en-US" sz="1800" smtClean="0">
                <a:ea typeface="ＭＳ Ｐゴシック" pitchFamily="34" charset="-128"/>
              </a:rPr>
              <a:t>These operations connect a vm to a virtual bridge br and a bridge to a virtual LAN respectively. </a:t>
            </a:r>
          </a:p>
          <a:p>
            <a:pPr marL="862013" lvl="2" indent="-322263">
              <a:buSzPct val="90000"/>
              <a:buFont typeface="Wingdings" pitchFamily="2" charset="2"/>
              <a:buNone/>
            </a:pPr>
            <a:r>
              <a:rPr lang="en-US" sz="1800" smtClean="0">
                <a:ea typeface="ＭＳ Ｐゴシック" pitchFamily="34" charset="-128"/>
              </a:rPr>
              <a:t>     </a:t>
            </a:r>
            <a:r>
              <a:rPr lang="en-US" sz="1800" b="1" smtClean="0">
                <a:ea typeface="ＭＳ Ｐゴシック" pitchFamily="34" charset="-128"/>
              </a:rPr>
              <a:t>1.</a:t>
            </a:r>
            <a:r>
              <a:rPr lang="en-US" sz="1800" smtClean="0">
                <a:ea typeface="ＭＳ Ｐゴシック" pitchFamily="34" charset="-128"/>
              </a:rPr>
              <a:t> A vm can be connected to a virtual bridge if they have same color.</a:t>
            </a:r>
          </a:p>
          <a:p>
            <a:pPr marL="862013" lvl="2" indent="-322263">
              <a:buSzPct val="90000"/>
              <a:buFont typeface="Wingdings" pitchFamily="2" charset="2"/>
              <a:buNone/>
            </a:pPr>
            <a:r>
              <a:rPr lang="en-US" sz="1800" smtClean="0">
                <a:ea typeface="ＭＳ Ｐゴシック" pitchFamily="34" charset="-128"/>
              </a:rPr>
              <a:t>     </a:t>
            </a:r>
            <a:r>
              <a:rPr lang="en-US" sz="1800" b="1" smtClean="0">
                <a:ea typeface="ＭＳ Ｐゴシック" pitchFamily="34" charset="-128"/>
              </a:rPr>
              <a:t>2.</a:t>
            </a:r>
            <a:r>
              <a:rPr lang="en-US" sz="1800" smtClean="0">
                <a:ea typeface="ＭＳ Ｐゴシック" pitchFamily="34" charset="-128"/>
              </a:rPr>
              <a:t> A virtual bridge can be connected to a VLAN if they have same color.</a:t>
            </a:r>
          </a:p>
          <a:p>
            <a:pPr marL="862013" lvl="2" indent="-322263">
              <a:buSzPct val="90000"/>
              <a:buFont typeface="Wingdings" pitchFamily="2" charset="2"/>
              <a:buNone/>
            </a:pPr>
            <a:r>
              <a:rPr lang="en-US" sz="2000" b="1" smtClean="0">
                <a:ea typeface="ＭＳ Ｐゴシック" pitchFamily="34" charset="-128"/>
              </a:rPr>
              <a:t>     </a:t>
            </a:r>
            <a:r>
              <a:rPr lang="en-US" sz="1800" b="1" smtClean="0">
                <a:ea typeface="ＭＳ Ｐゴシック" pitchFamily="34" charset="-128"/>
              </a:rPr>
              <a:t>3.</a:t>
            </a:r>
            <a:r>
              <a:rPr lang="en-US" sz="1800" smtClean="0">
                <a:ea typeface="ＭＳ Ｐゴシック" pitchFamily="34" charset="-128"/>
              </a:rPr>
              <a:t> This approach ensures</a:t>
            </a:r>
            <a:r>
              <a:rPr lang="en-US" sz="2000" b="1" smtClean="0">
                <a:ea typeface="ＭＳ Ｐゴシック" pitchFamily="34" charset="-128"/>
              </a:rPr>
              <a:t> </a:t>
            </a:r>
            <a:r>
              <a:rPr lang="en-US" smtClean="0">
                <a:ea typeface="ＭＳ Ｐゴシック" pitchFamily="34" charset="-128"/>
              </a:rPr>
              <a:t>data isolation constraint.</a:t>
            </a:r>
          </a:p>
          <a:p>
            <a:pPr marL="862013" lvl="2" indent="-322263">
              <a:buSzPct val="90000"/>
              <a:buFont typeface="Wingdings" pitchFamily="2" charset="2"/>
              <a:buNone/>
            </a:pPr>
            <a:endParaRPr lang="en-US" sz="2000" b="1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</a:pPr>
            <a:endParaRPr lang="en-US" sz="2400" smtClean="0">
              <a:ea typeface="ＭＳ Ｐゴシック" pitchFamily="34" charset="-128"/>
            </a:endParaRPr>
          </a:p>
        </p:txBody>
      </p:sp>
      <p:sp>
        <p:nvSpPr>
          <p:cNvPr id="109571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fld id="{19F48A3D-3BAA-442B-A2F0-EF2EA5B060A4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101000"/>
                </a:lnSpc>
                <a:buFont typeface="Wingdings" pitchFamily="2" charset="2"/>
                <a:buNone/>
                <a:tabLst>
                  <a:tab pos="723900" algn="l"/>
                  <a:tab pos="1447800" algn="l"/>
                  <a:tab pos="2171700" algn="l"/>
                </a:tabLst>
              </a:pPr>
              <a:t>11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09572" name="TextBox 41"/>
          <p:cNvSpPr txBox="1">
            <a:spLocks noChangeArrowheads="1"/>
          </p:cNvSpPr>
          <p:nvPr/>
        </p:nvSpPr>
        <p:spPr bwMode="auto">
          <a:xfrm>
            <a:off x="2535238" y="6929438"/>
            <a:ext cx="4691062" cy="3381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i="1"/>
              <a:t>World-Leading Research with Real-World Impact!</a:t>
            </a:r>
          </a:p>
        </p:txBody>
      </p:sp>
      <p:sp>
        <p:nvSpPr>
          <p:cNvPr id="109573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altLang="zh-CN" sz="3600" b="1">
              <a:solidFill>
                <a:srgbClr val="131F49"/>
              </a:solidFill>
            </a:endParaRPr>
          </a:p>
        </p:txBody>
      </p:sp>
      <p:sp>
        <p:nvSpPr>
          <p:cNvPr id="109574" name="Title 1"/>
          <p:cNvSpPr txBox="1">
            <a:spLocks/>
          </p:cNvSpPr>
          <p:nvPr/>
        </p:nvSpPr>
        <p:spPr bwMode="auto">
          <a:xfrm>
            <a:off x="2352675" y="47625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zh-CN" sz="2800" b="1">
                <a:solidFill>
                  <a:srgbClr val="131F49"/>
                </a:solidFill>
              </a:rPr>
              <a:t>Administrative Models 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ontent Placeholder 2"/>
          <p:cNvSpPr>
            <a:spLocks noGrp="1"/>
          </p:cNvSpPr>
          <p:nvPr>
            <p:ph idx="4294967295"/>
          </p:nvPr>
        </p:nvSpPr>
        <p:spPr>
          <a:xfrm>
            <a:off x="503238" y="1087438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</a:pPr>
            <a:r>
              <a:rPr lang="en-US" smtClean="0">
                <a:ea typeface="ＭＳ Ｐゴシック" pitchFamily="34" charset="-128"/>
              </a:rPr>
              <a:t>Co-location Constraints Verification</a:t>
            </a:r>
          </a:p>
          <a:p>
            <a:pPr>
              <a:buSzPct val="90000"/>
              <a:buFont typeface="Wingdings" pitchFamily="2" charset="2"/>
              <a:buNone/>
            </a:pPr>
            <a:endParaRPr lang="en-US" b="1" smtClean="0">
              <a:ea typeface="ＭＳ Ｐゴシック" pitchFamily="34" charset="-128"/>
            </a:endParaRPr>
          </a:p>
          <a:p>
            <a:pPr marL="862013" lvl="2" indent="-322263">
              <a:buSzPct val="90000"/>
              <a:buFont typeface="Wingdings" pitchFamily="2" charset="2"/>
              <a:buChar char="Ø"/>
            </a:pPr>
            <a:r>
              <a:rPr lang="en-US" sz="2200" smtClean="0">
                <a:ea typeface="ＭＳ Ｐゴシック" pitchFamily="34" charset="-128"/>
              </a:rPr>
              <a:t>Verified during each boot operation </a:t>
            </a:r>
          </a:p>
          <a:p>
            <a:pPr marL="862013" lvl="2" indent="-322263">
              <a:buSzPct val="90000"/>
              <a:buFont typeface="Wingdings" pitchFamily="2" charset="2"/>
              <a:buChar char="Ø"/>
            </a:pPr>
            <a:r>
              <a:rPr lang="en-US" sz="2200" b="1" smtClean="0">
                <a:ea typeface="ＭＳ Ｐゴシック" pitchFamily="34" charset="-128"/>
              </a:rPr>
              <a:t>Evaluate_CLocConst</a:t>
            </a:r>
            <a:r>
              <a:rPr lang="en-US" sz="2200" smtClean="0">
                <a:ea typeface="ＭＳ Ｐゴシック" pitchFamily="34" charset="-128"/>
              </a:rPr>
              <a:t> method is called</a:t>
            </a:r>
          </a:p>
          <a:p>
            <a:pPr marL="862013" lvl="2" indent="-322263">
              <a:buSzPct val="90000"/>
              <a:buFont typeface="Wingdings" pitchFamily="2" charset="2"/>
              <a:buChar char="Ø"/>
            </a:pPr>
            <a:r>
              <a:rPr lang="en-US" sz="2200" smtClean="0">
                <a:ea typeface="ＭＳ Ｐゴシック" pitchFamily="34" charset="-128"/>
              </a:rPr>
              <a:t>Some colors are specified as conflicted in a set called </a:t>
            </a:r>
            <a:r>
              <a:rPr lang="en-US" sz="2200" b="1" smtClean="0">
                <a:ea typeface="ＭＳ Ｐゴシック" pitchFamily="34" charset="-128"/>
              </a:rPr>
              <a:t>ConflictColor</a:t>
            </a:r>
            <a:endParaRPr lang="en-US" sz="2200" smtClean="0">
              <a:ea typeface="ＭＳ Ｐゴシック" pitchFamily="34" charset="-128"/>
            </a:endParaRPr>
          </a:p>
          <a:p>
            <a:pPr marL="862013" lvl="2" indent="-322263">
              <a:buSzPct val="90000"/>
              <a:buFont typeface="Wingdings" pitchFamily="2" charset="2"/>
              <a:buChar char="Ø"/>
            </a:pPr>
            <a:r>
              <a:rPr lang="en-US" sz="2200" smtClean="0">
                <a:ea typeface="ＭＳ Ｐゴシック" pitchFamily="34" charset="-128"/>
              </a:rPr>
              <a:t>VMs with conflicted color in same Host</a:t>
            </a:r>
          </a:p>
          <a:p>
            <a:pPr marL="862013" lvl="2" indent="-322263">
              <a:buSzPct val="90000"/>
              <a:buFont typeface="Wingdings" pitchFamily="2" charset="2"/>
              <a:buChar char="Ø"/>
            </a:pPr>
            <a:r>
              <a:rPr lang="en-US" sz="2200" smtClean="0">
                <a:ea typeface="ＭＳ Ｐゴシック" pitchFamily="34" charset="-128"/>
              </a:rPr>
              <a:t>Ensures co-location isolation of VMs</a:t>
            </a:r>
          </a:p>
        </p:txBody>
      </p:sp>
      <p:sp>
        <p:nvSpPr>
          <p:cNvPr id="11161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fld id="{E2CB9119-9EDA-4F86-A1CF-77B77010BD47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101000"/>
                </a:lnSpc>
                <a:buFont typeface="Wingdings" pitchFamily="2" charset="2"/>
                <a:buNone/>
                <a:tabLst>
                  <a:tab pos="723900" algn="l"/>
                  <a:tab pos="1447800" algn="l"/>
                  <a:tab pos="2171700" algn="l"/>
                </a:tabLst>
              </a:pPr>
              <a:t>12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11620" name="TextBox 41"/>
          <p:cNvSpPr txBox="1">
            <a:spLocks noChangeArrowheads="1"/>
          </p:cNvSpPr>
          <p:nvPr/>
        </p:nvSpPr>
        <p:spPr bwMode="auto">
          <a:xfrm>
            <a:off x="2535238" y="6929438"/>
            <a:ext cx="4691062" cy="3381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i="1"/>
              <a:t>World-Leading Research with Real-World Impact!</a:t>
            </a:r>
          </a:p>
        </p:txBody>
      </p:sp>
      <p:sp>
        <p:nvSpPr>
          <p:cNvPr id="111621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altLang="zh-CN" sz="3600" b="1">
              <a:solidFill>
                <a:srgbClr val="131F49"/>
              </a:solidFill>
            </a:endParaRPr>
          </a:p>
        </p:txBody>
      </p:sp>
      <p:sp>
        <p:nvSpPr>
          <p:cNvPr id="111622" name="Title 1"/>
          <p:cNvSpPr txBox="1">
            <a:spLocks/>
          </p:cNvSpPr>
          <p:nvPr/>
        </p:nvSpPr>
        <p:spPr bwMode="auto">
          <a:xfrm>
            <a:off x="2352675" y="47625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zh-CN" sz="2800" b="1">
                <a:solidFill>
                  <a:srgbClr val="131F49"/>
                </a:solidFill>
              </a:rPr>
              <a:t>Administrative Models 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ontent Placeholder 2"/>
          <p:cNvSpPr>
            <a:spLocks noGrp="1"/>
          </p:cNvSpPr>
          <p:nvPr>
            <p:ph idx="4294967295"/>
          </p:nvPr>
        </p:nvSpPr>
        <p:spPr>
          <a:xfrm>
            <a:off x="503238" y="1087438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Formally represents an isolation management process of virtual resources in cloud IaaS.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Develop an attribute based system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Identified administrative operations in cloud IaaS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Develop a mechanism to handle co-location issues in multi-tenant scenarios</a:t>
            </a: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Future Work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Identify conflicts among various attributes, e.g., tenant, performance, of virtual machines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Suitable virtual machine scheduler when there are conflicts</a:t>
            </a:r>
          </a:p>
        </p:txBody>
      </p:sp>
      <p:sp>
        <p:nvSpPr>
          <p:cNvPr id="113667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fld id="{B4BF37E0-D6D4-4EC2-82E5-C029BBAB52FA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101000"/>
                </a:lnSpc>
                <a:buFont typeface="Wingdings" pitchFamily="2" charset="2"/>
                <a:buNone/>
                <a:tabLst>
                  <a:tab pos="723900" algn="l"/>
                  <a:tab pos="1447800" algn="l"/>
                  <a:tab pos="2171700" algn="l"/>
                </a:tabLst>
              </a:pPr>
              <a:t>13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13668" name="TextBox 41"/>
          <p:cNvSpPr txBox="1">
            <a:spLocks noChangeArrowheads="1"/>
          </p:cNvSpPr>
          <p:nvPr/>
        </p:nvSpPr>
        <p:spPr bwMode="auto">
          <a:xfrm>
            <a:off x="2535238" y="6929438"/>
            <a:ext cx="4691062" cy="3381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i="1"/>
              <a:t>World-Leading Research with Real-World Impact!</a:t>
            </a:r>
          </a:p>
        </p:txBody>
      </p:sp>
      <p:sp>
        <p:nvSpPr>
          <p:cNvPr id="113669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altLang="zh-CN" sz="3600" b="1">
              <a:solidFill>
                <a:srgbClr val="131F49"/>
              </a:solidFill>
            </a:endParaRPr>
          </a:p>
        </p:txBody>
      </p:sp>
      <p:sp>
        <p:nvSpPr>
          <p:cNvPr id="113670" name="Title 1"/>
          <p:cNvSpPr txBox="1">
            <a:spLocks/>
          </p:cNvSpPr>
          <p:nvPr/>
        </p:nvSpPr>
        <p:spPr bwMode="auto">
          <a:xfrm>
            <a:off x="2352675" y="47625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zh-CN" sz="2800" b="1">
                <a:solidFill>
                  <a:srgbClr val="131F49"/>
                </a:solidFill>
              </a:rPr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ontent Placeholder 2"/>
          <p:cNvSpPr>
            <a:spLocks noGrp="1"/>
          </p:cNvSpPr>
          <p:nvPr>
            <p:ph idx="4294967295"/>
          </p:nvPr>
        </p:nvSpPr>
        <p:spPr>
          <a:xfrm>
            <a:off x="503238" y="1087438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</a:pPr>
            <a:r>
              <a:rPr lang="en-US" smtClean="0">
                <a:ea typeface="ＭＳ Ｐゴシック" pitchFamily="34" charset="-128"/>
              </a:rPr>
              <a:t>A IaaS cloud service provider offers</a:t>
            </a:r>
          </a:p>
          <a:p>
            <a:pPr lvl="1">
              <a:buSzPct val="90000"/>
              <a:buFont typeface="Wingdings" pitchFamily="2" charset="2"/>
              <a:buChar char="Ø"/>
            </a:pPr>
            <a:r>
              <a:rPr lang="en-US" sz="1800" smtClean="0">
                <a:ea typeface="ＭＳ Ｐゴシック" pitchFamily="34" charset="-128"/>
              </a:rPr>
              <a:t>A number of heterogeneous virtual resources, e.g., virtual machines, virtual networks, etc.  </a:t>
            </a:r>
          </a:p>
          <a:p>
            <a:pPr lvl="1">
              <a:buSzPct val="90000"/>
              <a:buFont typeface="Wingdings" pitchFamily="2" charset="2"/>
              <a:buChar char="Ø"/>
            </a:pPr>
            <a:r>
              <a:rPr lang="en-US" sz="1800" smtClean="0">
                <a:ea typeface="ＭＳ Ｐゴシック" pitchFamily="34" charset="-128"/>
              </a:rPr>
              <a:t>To a large number of clients, also referred as tenants. </a:t>
            </a:r>
          </a:p>
          <a:p>
            <a:pPr>
              <a:buSzPct val="90000"/>
              <a:buFont typeface="Wingdings" pitchFamily="2" charset="2"/>
              <a:buNone/>
            </a:pPr>
            <a:r>
              <a:rPr lang="en-US" smtClean="0">
                <a:ea typeface="ＭＳ Ｐゴシック" pitchFamily="34" charset="-128"/>
              </a:rPr>
              <a:t> </a:t>
            </a:r>
          </a:p>
          <a:p>
            <a:pPr>
              <a:buSzPct val="90000"/>
              <a:buFont typeface="Wingdings" pitchFamily="2" charset="2"/>
              <a:buChar char="Ø"/>
            </a:pPr>
            <a:r>
              <a:rPr lang="en-US" smtClean="0">
                <a:ea typeface="ＭＳ Ｐゴシック" pitchFamily="34" charset="-128"/>
              </a:rPr>
              <a:t>Management of these virtual resources is very complex</a:t>
            </a:r>
          </a:p>
          <a:p>
            <a:pPr lvl="1">
              <a:buSzPct val="90000"/>
              <a:buFont typeface="Wingdings" pitchFamily="2" charset="2"/>
              <a:buChar char="Ø"/>
            </a:pPr>
            <a:r>
              <a:rPr lang="en-US" sz="1800" smtClean="0">
                <a:solidFill>
                  <a:schemeClr val="tx1"/>
                </a:solidFill>
                <a:ea typeface="ＭＳ Ｐゴシック" pitchFamily="34" charset="-128"/>
              </a:rPr>
              <a:t>Cloud datacenter may contain thousands of virtual resources from hundreds of tenants.</a:t>
            </a:r>
          </a:p>
          <a:p>
            <a:pPr lvl="1">
              <a:buSzPct val="90000"/>
              <a:buFont typeface="Wingdings" pitchFamily="2" charset="2"/>
              <a:buChar char="Ø"/>
            </a:pPr>
            <a:r>
              <a:rPr lang="en-US" sz="1800" smtClean="0">
                <a:solidFill>
                  <a:schemeClr val="tx1"/>
                </a:solidFill>
                <a:ea typeface="ＭＳ Ｐゴシック" pitchFamily="34" charset="-128"/>
              </a:rPr>
              <a:t>Different configurations requirements from different tenants.</a:t>
            </a:r>
          </a:p>
          <a:p>
            <a:pPr lvl="1">
              <a:buSzPct val="90000"/>
              <a:buFont typeface="Wingdings" pitchFamily="2" charset="2"/>
              <a:buChar char="Ø"/>
            </a:pPr>
            <a:r>
              <a:rPr lang="en-US" sz="1800" smtClean="0">
                <a:solidFill>
                  <a:schemeClr val="tx1"/>
                </a:solidFill>
                <a:ea typeface="ＭＳ Ｐゴシック" pitchFamily="34" charset="-128"/>
              </a:rPr>
              <a:t>Management proper sharing of physical resources among different virtual resources across tenants (multi-tenancy).</a:t>
            </a:r>
          </a:p>
          <a:p>
            <a:pPr lvl="1">
              <a:buSzPct val="90000"/>
              <a:buFont typeface="Wingdings" pitchFamily="2" charset="2"/>
              <a:buChar char="Ø"/>
            </a:pPr>
            <a:endParaRPr lang="en-US" sz="180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</a:pPr>
            <a:r>
              <a:rPr lang="en-US" smtClean="0">
                <a:ea typeface="ＭＳ Ｐゴシック" pitchFamily="34" charset="-128"/>
              </a:rPr>
              <a:t>The challenge is to develop proper mechanism to manage isolation of the virtual resources across tenants.</a:t>
            </a:r>
          </a:p>
          <a:p>
            <a:pPr lvl="1">
              <a:buSzPct val="90000"/>
              <a:buFont typeface="Wingdings" pitchFamily="2" charset="2"/>
              <a:buChar char="Ø"/>
            </a:pPr>
            <a:endParaRPr lang="en-US" sz="180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Ø"/>
            </a:pPr>
            <a:endParaRPr lang="en-US" sz="180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Ø"/>
            </a:pPr>
            <a:endParaRPr lang="en-US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</a:pPr>
            <a:endParaRPr lang="en-US" sz="1800" smtClean="0">
              <a:solidFill>
                <a:srgbClr val="008080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Ø"/>
            </a:pPr>
            <a:endParaRPr lang="en-US" sz="1800" smtClean="0">
              <a:solidFill>
                <a:srgbClr val="008080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endParaRPr lang="en-US" sz="2000" smtClean="0">
              <a:solidFill>
                <a:srgbClr val="008080"/>
              </a:solidFill>
              <a:ea typeface="ＭＳ Ｐゴシック" pitchFamily="34" charset="-128"/>
            </a:endParaRPr>
          </a:p>
        </p:txBody>
      </p:sp>
      <p:sp>
        <p:nvSpPr>
          <p:cNvPr id="56323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fld id="{DC238244-C37A-409C-9070-4D815BBE5528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101000"/>
                </a:lnSpc>
                <a:buFont typeface="Wingdings" pitchFamily="2" charset="2"/>
                <a:buNone/>
                <a:tabLst>
                  <a:tab pos="723900" algn="l"/>
                  <a:tab pos="1447800" algn="l"/>
                  <a:tab pos="2171700" algn="l"/>
                </a:tabLst>
              </a:pPr>
              <a:t>2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56324" name="TextBox 41"/>
          <p:cNvSpPr txBox="1">
            <a:spLocks noChangeArrowheads="1"/>
          </p:cNvSpPr>
          <p:nvPr/>
        </p:nvSpPr>
        <p:spPr bwMode="auto">
          <a:xfrm>
            <a:off x="2525713" y="6904038"/>
            <a:ext cx="4643437" cy="3365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/>
              <a:t>World-Leading Research with Real-World Impact!</a:t>
            </a:r>
          </a:p>
        </p:txBody>
      </p:sp>
      <p:sp>
        <p:nvSpPr>
          <p:cNvPr id="56325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altLang="zh-CN" sz="3600" b="1">
              <a:solidFill>
                <a:srgbClr val="131F49"/>
              </a:solidFill>
            </a:endParaRPr>
          </a:p>
        </p:txBody>
      </p:sp>
      <p:sp>
        <p:nvSpPr>
          <p:cNvPr id="56326" name="Title 1"/>
          <p:cNvSpPr txBox="1">
            <a:spLocks/>
          </p:cNvSpPr>
          <p:nvPr/>
        </p:nvSpPr>
        <p:spPr bwMode="auto">
          <a:xfrm>
            <a:off x="2352675" y="47625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zh-CN" sz="3600" b="1">
                <a:solidFill>
                  <a:srgbClr val="131F49"/>
                </a:solidFill>
              </a:rPr>
              <a:t>Intro. &amp; Motivation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Content Placeholder 2"/>
          <p:cNvSpPr>
            <a:spLocks noGrp="1"/>
          </p:cNvSpPr>
          <p:nvPr>
            <p:ph idx="4294967295"/>
          </p:nvPr>
        </p:nvSpPr>
        <p:spPr>
          <a:xfrm>
            <a:off x="503238" y="1087438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</a:pPr>
            <a:r>
              <a:rPr lang="en-US" smtClean="0">
                <a:ea typeface="ＭＳ Ｐゴシック" pitchFamily="34" charset="-128"/>
              </a:rPr>
              <a:t>Recently, trusted virtual datacenter (TVDc)[1] is proposed to manage isolation in cloud IaaS</a:t>
            </a:r>
          </a:p>
          <a:p>
            <a:pPr lvl="1">
              <a:buSzPct val="90000"/>
              <a:buFont typeface="Wingdings" pitchFamily="2" charset="2"/>
              <a:buChar char="Ø"/>
            </a:pPr>
            <a:r>
              <a:rPr lang="en-US" sz="1800" smtClean="0">
                <a:ea typeface="ＭＳ Ｐゴシック" pitchFamily="34" charset="-128"/>
              </a:rPr>
              <a:t>By defining trusted virtual domains (TVDs) where each TVD is assigned to virtual machines and its associated virtual resources such as virtual networks, virtual storages, etc. that serve a common purpose.</a:t>
            </a:r>
          </a:p>
          <a:p>
            <a:pPr lvl="1">
              <a:buSzPct val="90000"/>
              <a:buFont typeface="Wingdings" pitchFamily="2" charset="2"/>
              <a:buChar char="Ø"/>
            </a:pPr>
            <a:r>
              <a:rPr lang="en-US" sz="1800" smtClean="0">
                <a:ea typeface="ＭＳ Ｐゴシック" pitchFamily="34" charset="-128"/>
              </a:rPr>
              <a:t> A TVD identifier is represented as a security</a:t>
            </a:r>
          </a:p>
          <a:p>
            <a:pPr lvl="1">
              <a:buSzPct val="90000"/>
              <a:buFont typeface="Symbol" pitchFamily="18" charset="2"/>
              <a:buNone/>
            </a:pPr>
            <a:r>
              <a:rPr lang="en-US" sz="1800" smtClean="0">
                <a:ea typeface="ＭＳ Ｐゴシック" pitchFamily="34" charset="-128"/>
              </a:rPr>
              <a:t>     clearance (also referred as a color).</a:t>
            </a:r>
          </a:p>
          <a:p>
            <a:pPr lvl="1">
              <a:buSzPct val="90000"/>
              <a:buFont typeface="Symbol" pitchFamily="18" charset="2"/>
              <a:buNone/>
            </a:pPr>
            <a:endParaRPr lang="en-US" sz="180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Ø"/>
            </a:pPr>
            <a:r>
              <a:rPr lang="en-US" sz="1800" smtClean="0">
                <a:ea typeface="ＭＳ Ｐゴシック" pitchFamily="34" charset="-128"/>
              </a:rPr>
              <a:t>Here, for example,</a:t>
            </a:r>
            <a:r>
              <a:rPr lang="en-US" smtClean="0">
                <a:ea typeface="ＭＳ Ｐゴシック" pitchFamily="34" charset="-128"/>
              </a:rPr>
              <a:t> </a:t>
            </a:r>
            <a:r>
              <a:rPr lang="en-US" sz="1800" smtClean="0">
                <a:ea typeface="ＭＳ Ｐゴシック" pitchFamily="34" charset="-128"/>
              </a:rPr>
              <a:t>a color can </a:t>
            </a:r>
          </a:p>
          <a:p>
            <a:pPr lvl="1">
              <a:buSzPct val="90000"/>
              <a:buFont typeface="Symbol" pitchFamily="18" charset="2"/>
              <a:buNone/>
            </a:pPr>
            <a:r>
              <a:rPr lang="en-US" sz="1800" smtClean="0">
                <a:ea typeface="ＭＳ Ｐゴシック" pitchFamily="34" charset="-128"/>
              </a:rPr>
              <a:t>     represent the virtual resources of</a:t>
            </a:r>
          </a:p>
          <a:p>
            <a:pPr lvl="1">
              <a:buSzPct val="90000"/>
              <a:buFont typeface="Symbol" pitchFamily="18" charset="2"/>
              <a:buNone/>
            </a:pPr>
            <a:r>
              <a:rPr lang="en-US" sz="1800" smtClean="0">
                <a:ea typeface="ＭＳ Ｐゴシック" pitchFamily="34" charset="-128"/>
              </a:rPr>
              <a:t>     a particular tenant.   </a:t>
            </a:r>
          </a:p>
          <a:p>
            <a:pPr lvl="1">
              <a:buSzPct val="90000"/>
              <a:buFont typeface="Symbol" pitchFamily="18" charset="2"/>
              <a:buNone/>
            </a:pPr>
            <a:endParaRPr lang="en-US" sz="1400" smtClean="0"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Ø"/>
            </a:pPr>
            <a:r>
              <a:rPr lang="en-US" sz="1800" smtClean="0">
                <a:solidFill>
                  <a:schemeClr val="tx1"/>
                </a:solidFill>
                <a:ea typeface="ＭＳ Ｐゴシック" pitchFamily="34" charset="-128"/>
              </a:rPr>
              <a:t>Therefore, in TVDc, virtual</a:t>
            </a:r>
          </a:p>
          <a:p>
            <a:pPr lvl="1">
              <a:buSzPct val="90000"/>
              <a:buFont typeface="Symbol" pitchFamily="18" charset="2"/>
              <a:buNone/>
            </a:pPr>
            <a:r>
              <a:rPr lang="en-US" sz="1800" smtClean="0">
                <a:solidFill>
                  <a:schemeClr val="tx1"/>
                </a:solidFill>
                <a:ea typeface="ＭＳ Ｐゴシック" pitchFamily="34" charset="-128"/>
              </a:rPr>
              <a:t>     resources with same color are</a:t>
            </a:r>
          </a:p>
          <a:p>
            <a:pPr lvl="1">
              <a:buSzPct val="90000"/>
              <a:buFont typeface="Symbol" pitchFamily="18" charset="2"/>
              <a:buNone/>
            </a:pPr>
            <a:r>
              <a:rPr lang="en-US" sz="1800" smtClean="0">
                <a:solidFill>
                  <a:schemeClr val="tx1"/>
                </a:solidFill>
                <a:ea typeface="ＭＳ Ｐゴシック" pitchFamily="34" charset="-128"/>
              </a:rPr>
              <a:t>     viewed as single and disjoint </a:t>
            </a:r>
          </a:p>
          <a:p>
            <a:pPr lvl="1">
              <a:buSzPct val="90000"/>
              <a:buFont typeface="Symbol" pitchFamily="18" charset="2"/>
              <a:buNone/>
            </a:pPr>
            <a:r>
              <a:rPr lang="en-US" sz="1800" smtClean="0">
                <a:solidFill>
                  <a:schemeClr val="tx1"/>
                </a:solidFill>
                <a:ea typeface="ＭＳ Ｐゴシック" pitchFamily="34" charset="-128"/>
              </a:rPr>
              <a:t>     computing resources.  </a:t>
            </a:r>
          </a:p>
          <a:p>
            <a:pPr lvl="1">
              <a:buSzPct val="90000"/>
              <a:buFont typeface="Symbol" pitchFamily="18" charset="2"/>
              <a:buNone/>
            </a:pPr>
            <a:r>
              <a:rPr lang="en-US" sz="1800" smtClean="0">
                <a:solidFill>
                  <a:schemeClr val="tx1"/>
                </a:solidFill>
                <a:ea typeface="ＭＳ Ｐゴシック" pitchFamily="34" charset="-128"/>
              </a:rPr>
              <a:t>  </a:t>
            </a:r>
          </a:p>
          <a:p>
            <a:pPr lvl="1">
              <a:buSzPct val="90000"/>
              <a:buFont typeface="Wingdings" pitchFamily="2" charset="2"/>
              <a:buChar char="Ø"/>
            </a:pPr>
            <a:endParaRPr lang="en-US" sz="180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Ø"/>
            </a:pPr>
            <a:endParaRPr lang="en-US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</a:pPr>
            <a:endParaRPr lang="en-US" sz="1800" smtClean="0">
              <a:solidFill>
                <a:srgbClr val="008080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Ø"/>
            </a:pPr>
            <a:endParaRPr lang="en-US" sz="1800" smtClean="0">
              <a:solidFill>
                <a:srgbClr val="008080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endParaRPr lang="en-US" sz="2000" smtClean="0">
              <a:solidFill>
                <a:srgbClr val="008080"/>
              </a:solidFill>
              <a:ea typeface="ＭＳ Ｐゴシック" pitchFamily="34" charset="-128"/>
            </a:endParaRPr>
          </a:p>
        </p:txBody>
      </p:sp>
      <p:sp>
        <p:nvSpPr>
          <p:cNvPr id="58371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fld id="{454AE774-A7AE-42B3-B1CB-A6DB5A975077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101000"/>
                </a:lnSpc>
                <a:buFont typeface="Wingdings" pitchFamily="2" charset="2"/>
                <a:buNone/>
                <a:tabLst>
                  <a:tab pos="723900" algn="l"/>
                  <a:tab pos="1447800" algn="l"/>
                  <a:tab pos="2171700" algn="l"/>
                </a:tabLst>
              </a:pPr>
              <a:t>3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58372" name="TextBox 41"/>
          <p:cNvSpPr txBox="1">
            <a:spLocks noChangeArrowheads="1"/>
          </p:cNvSpPr>
          <p:nvPr/>
        </p:nvSpPr>
        <p:spPr bwMode="auto">
          <a:xfrm>
            <a:off x="503238" y="6904038"/>
            <a:ext cx="8894762" cy="584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/>
              <a:t>[1] S. Berger et al. Security for the cloud infrastructure: Trusted virtual data center implementation. IBM Journal of R&amp;D, 53(4):6{1, 2009.</a:t>
            </a:r>
            <a:endParaRPr lang="en-US" sz="1600" i="1"/>
          </a:p>
        </p:txBody>
      </p:sp>
      <p:sp>
        <p:nvSpPr>
          <p:cNvPr id="58373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altLang="zh-CN" sz="3600" b="1">
              <a:solidFill>
                <a:srgbClr val="131F49"/>
              </a:solidFill>
            </a:endParaRPr>
          </a:p>
        </p:txBody>
      </p:sp>
      <p:sp>
        <p:nvSpPr>
          <p:cNvPr id="58374" name="Title 1"/>
          <p:cNvSpPr txBox="1">
            <a:spLocks/>
          </p:cNvSpPr>
          <p:nvPr/>
        </p:nvSpPr>
        <p:spPr bwMode="auto">
          <a:xfrm>
            <a:off x="2352675" y="47625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zh-CN" sz="3600" b="1">
                <a:solidFill>
                  <a:srgbClr val="131F49"/>
                </a:solidFill>
              </a:rPr>
              <a:t>Background</a:t>
            </a:r>
          </a:p>
        </p:txBody>
      </p:sp>
      <p:pic>
        <p:nvPicPr>
          <p:cNvPr id="58375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7300" y="3063875"/>
            <a:ext cx="5003800" cy="364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2"/>
          <p:cNvSpPr>
            <a:spLocks noGrp="1"/>
          </p:cNvSpPr>
          <p:nvPr>
            <p:ph idx="4294967295"/>
          </p:nvPr>
        </p:nvSpPr>
        <p:spPr>
          <a:xfrm>
            <a:off x="503238" y="1087438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</a:pPr>
            <a:r>
              <a:rPr lang="en-US" smtClean="0">
                <a:ea typeface="ＭＳ Ｐゴシック" pitchFamily="34" charset="-128"/>
              </a:rPr>
              <a:t>TVDc provide mechanism for isolating administrative user privileges</a:t>
            </a:r>
          </a:p>
          <a:p>
            <a:pPr lvl="1">
              <a:buSzPct val="90000"/>
              <a:buFont typeface="Wingdings" pitchFamily="2" charset="2"/>
              <a:buChar char="Ø"/>
            </a:pPr>
            <a:r>
              <a:rPr lang="en-US" sz="1800" smtClean="0">
                <a:ea typeface="ＭＳ Ｐゴシック" pitchFamily="34" charset="-128"/>
              </a:rPr>
              <a:t>Proposed three different administrative roles for performing three different jobs in cloud: IT datacenter administrator, TVDc administrator, and tenant administrator. </a:t>
            </a:r>
            <a:endParaRPr lang="en-US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</a:pPr>
            <a:r>
              <a:rPr lang="en-US" sz="2400" smtClean="0">
                <a:ea typeface="ＭＳ Ｐゴシック" pitchFamily="34" charset="-128"/>
              </a:rPr>
              <a:t>IT datacenter administrator</a:t>
            </a:r>
          </a:p>
          <a:p>
            <a:pPr lvl="1">
              <a:buSzPct val="90000"/>
              <a:buFont typeface="Wingdings" pitchFamily="2" charset="2"/>
              <a:buChar char="Ø"/>
            </a:pPr>
            <a:r>
              <a:rPr lang="en-US" sz="1800" smtClean="0">
                <a:ea typeface="ＭＳ Ｐゴシック" pitchFamily="34" charset="-128"/>
              </a:rPr>
              <a:t>A user having this role is a superuser in the system.</a:t>
            </a:r>
          </a:p>
          <a:p>
            <a:pPr lvl="1">
              <a:buSzPct val="90000"/>
              <a:buFont typeface="Wingdings" pitchFamily="2" charset="2"/>
              <a:buChar char="Ø"/>
            </a:pPr>
            <a:r>
              <a:rPr lang="en-US" sz="1800" smtClean="0">
                <a:ea typeface="ＭＳ Ｐゴシック" pitchFamily="34" charset="-128"/>
              </a:rPr>
              <a:t>Discover virtual resources and grouped as different trusted virtual datacenters (TVDc) groups.</a:t>
            </a:r>
          </a:p>
          <a:p>
            <a:pPr lvl="1">
              <a:buSzPct val="90000"/>
              <a:buFont typeface="Wingdings" pitchFamily="2" charset="2"/>
              <a:buChar char="Ø"/>
            </a:pPr>
            <a:r>
              <a:rPr lang="en-US" sz="1800" smtClean="0">
                <a:ea typeface="ＭＳ Ｐゴシック" pitchFamily="34" charset="-128"/>
              </a:rPr>
              <a:t>Assign a TVDc group to each user having TVDc or tenant administrator role.</a:t>
            </a:r>
          </a:p>
          <a:p>
            <a:pPr lvl="1">
              <a:buSzPct val="90000"/>
              <a:buFont typeface="Wingdings" pitchFamily="2" charset="2"/>
              <a:buChar char="Ø"/>
            </a:pPr>
            <a:r>
              <a:rPr lang="en-US" sz="1800" smtClean="0">
                <a:ea typeface="ＭＳ Ｐゴシック" pitchFamily="34" charset="-128"/>
              </a:rPr>
              <a:t>Create colors and assign colors to each user having TVDc administrator role.</a:t>
            </a:r>
            <a:endParaRPr lang="en-US" sz="1800" smtClean="0">
              <a:solidFill>
                <a:srgbClr val="008080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</a:pPr>
            <a:r>
              <a:rPr lang="en-US" sz="2400" smtClean="0">
                <a:ea typeface="ＭＳ Ｐゴシック" pitchFamily="34" charset="-128"/>
              </a:rPr>
              <a:t>TVDc administrator</a:t>
            </a:r>
          </a:p>
          <a:p>
            <a:pPr lvl="1">
              <a:buSzPct val="90000"/>
              <a:buFont typeface="Wingdings" pitchFamily="2" charset="2"/>
              <a:buChar char="Ø"/>
            </a:pPr>
            <a:r>
              <a:rPr lang="en-US" sz="1800" smtClean="0">
                <a:ea typeface="ＭＳ Ｐゴシック" pitchFamily="34" charset="-128"/>
              </a:rPr>
              <a:t>Assign colors to virtual resources in their TVDc groups.</a:t>
            </a:r>
          </a:p>
          <a:p>
            <a:pPr lvl="1">
              <a:buSzPct val="90000"/>
              <a:buFont typeface="Wingdings" pitchFamily="2" charset="2"/>
              <a:buChar char="Ø"/>
            </a:pPr>
            <a:r>
              <a:rPr lang="en-US" sz="1800" smtClean="0">
                <a:ea typeface="ＭＳ Ｐゴシック" pitchFamily="34" charset="-128"/>
              </a:rPr>
              <a:t>Assign colors to users having tenant administrator role and belongs to same TVDc groups.</a:t>
            </a:r>
          </a:p>
          <a:p>
            <a:pPr>
              <a:buSzPct val="90000"/>
              <a:buFont typeface="Wingdings" pitchFamily="2" charset="2"/>
              <a:buChar char="Ø"/>
            </a:pPr>
            <a:r>
              <a:rPr lang="en-US" sz="2400" smtClean="0">
                <a:ea typeface="ＭＳ Ｐゴシック" pitchFamily="34" charset="-128"/>
              </a:rPr>
              <a:t>Tenant administrator</a:t>
            </a:r>
          </a:p>
          <a:p>
            <a:pPr lvl="1">
              <a:buSzPct val="90000"/>
              <a:buFont typeface="Wingdings" pitchFamily="2" charset="2"/>
              <a:buChar char="Ø"/>
            </a:pPr>
            <a:r>
              <a:rPr lang="en-US" sz="1800" smtClean="0">
                <a:ea typeface="ＭＳ Ｐゴシック" pitchFamily="34" charset="-128"/>
              </a:rPr>
              <a:t>perform basic cloud administrative operations, such as connect vm  to a virtual network, if the resources have same color.</a:t>
            </a:r>
            <a:endParaRPr lang="en-US" sz="1800" smtClean="0">
              <a:solidFill>
                <a:srgbClr val="008080"/>
              </a:solidFill>
              <a:ea typeface="ＭＳ Ｐゴシック" pitchFamily="34" charset="-128"/>
            </a:endParaRPr>
          </a:p>
          <a:p>
            <a:pPr lvl="1">
              <a:buSzPct val="90000"/>
              <a:buFont typeface="Wingdings" pitchFamily="2" charset="2"/>
              <a:buChar char="Ø"/>
            </a:pPr>
            <a:endParaRPr lang="en-US" sz="1800" smtClean="0">
              <a:solidFill>
                <a:srgbClr val="008080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endParaRPr lang="en-US" sz="2000" smtClean="0">
              <a:solidFill>
                <a:srgbClr val="008080"/>
              </a:solidFill>
              <a:ea typeface="ＭＳ Ｐゴシック" pitchFamily="34" charset="-128"/>
            </a:endParaRPr>
          </a:p>
        </p:txBody>
      </p:sp>
      <p:sp>
        <p:nvSpPr>
          <p:cNvPr id="6041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fld id="{6EA22C6B-8A8C-458A-97A7-496680319B44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101000"/>
                </a:lnSpc>
                <a:buFont typeface="Wingdings" pitchFamily="2" charset="2"/>
                <a:buNone/>
                <a:tabLst>
                  <a:tab pos="723900" algn="l"/>
                  <a:tab pos="1447800" algn="l"/>
                  <a:tab pos="2171700" algn="l"/>
                </a:tabLst>
              </a:pPr>
              <a:t>4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60420" name="TextBox 41"/>
          <p:cNvSpPr txBox="1">
            <a:spLocks noChangeArrowheads="1"/>
          </p:cNvSpPr>
          <p:nvPr/>
        </p:nvSpPr>
        <p:spPr bwMode="auto">
          <a:xfrm>
            <a:off x="2535238" y="6929438"/>
            <a:ext cx="4691062" cy="3381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i="1"/>
              <a:t>World-Leading Research with Real-World Impact!</a:t>
            </a:r>
          </a:p>
        </p:txBody>
      </p:sp>
      <p:sp>
        <p:nvSpPr>
          <p:cNvPr id="60421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altLang="zh-CN" sz="3600" b="1">
              <a:solidFill>
                <a:srgbClr val="131F49"/>
              </a:solidFill>
            </a:endParaRPr>
          </a:p>
        </p:txBody>
      </p:sp>
      <p:sp>
        <p:nvSpPr>
          <p:cNvPr id="60422" name="Title 1"/>
          <p:cNvSpPr txBox="1">
            <a:spLocks/>
          </p:cNvSpPr>
          <p:nvPr/>
        </p:nvSpPr>
        <p:spPr bwMode="auto">
          <a:xfrm>
            <a:off x="2352675" y="47625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zh-CN" sz="3600" b="1">
                <a:solidFill>
                  <a:srgbClr val="131F49"/>
                </a:solidFill>
              </a:rPr>
              <a:t>Background 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ontent Placeholder 2"/>
          <p:cNvSpPr>
            <a:spLocks noGrp="1"/>
          </p:cNvSpPr>
          <p:nvPr>
            <p:ph idx="4294967295"/>
          </p:nvPr>
        </p:nvSpPr>
        <p:spPr>
          <a:xfrm>
            <a:off x="503238" y="1087438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</a:pPr>
            <a:r>
              <a:rPr lang="en-US" smtClean="0">
                <a:ea typeface="ＭＳ Ｐゴシック" pitchFamily="34" charset="-128"/>
              </a:rPr>
              <a:t>TVDc supports following four types of isolations:</a:t>
            </a:r>
          </a:p>
          <a:p>
            <a:pPr>
              <a:buSzPct val="90000"/>
              <a:buFont typeface="Wingdings" pitchFamily="2" charset="2"/>
              <a:buChar char="Ø"/>
            </a:pPr>
            <a:endParaRPr lang="en-US" sz="220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</a:pPr>
            <a:r>
              <a:rPr lang="en-US" sz="2200" smtClean="0">
                <a:ea typeface="ＭＳ Ｐゴシック" pitchFamily="34" charset="-128"/>
              </a:rPr>
              <a:t>Data Sharing</a:t>
            </a:r>
          </a:p>
          <a:p>
            <a:pPr lvl="1">
              <a:buSzPct val="90000"/>
              <a:buFont typeface="Wingdings" pitchFamily="2" charset="2"/>
              <a:buChar char="Ø"/>
            </a:pPr>
            <a:r>
              <a:rPr lang="en-US" sz="1800" smtClean="0">
                <a:ea typeface="ＭＳ Ｐゴシック" pitchFamily="34" charset="-128"/>
              </a:rPr>
              <a:t>A VM Only can share data with another VM with same color.</a:t>
            </a:r>
          </a:p>
          <a:p>
            <a:pPr lvl="1">
              <a:buSzPct val="90000"/>
              <a:buFont typeface="Wingdings" pitchFamily="2" charset="2"/>
              <a:buChar char="Ø"/>
            </a:pPr>
            <a:r>
              <a:rPr lang="en-US" sz="1800" smtClean="0">
                <a:ea typeface="ＭＳ Ｐゴシック" pitchFamily="34" charset="-128"/>
              </a:rPr>
              <a:t>VMs  are allowed to connect to a VLAN only if both VMs and the VLAN have common colors.</a:t>
            </a:r>
          </a:p>
          <a:p>
            <a:pPr lvl="1">
              <a:buSzPct val="90000"/>
              <a:buFont typeface="Wingdings" pitchFamily="2" charset="2"/>
              <a:buChar char="Ø"/>
            </a:pPr>
            <a:endParaRPr lang="en-US" sz="1800" smtClean="0">
              <a:solidFill>
                <a:srgbClr val="008080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</a:pPr>
            <a:r>
              <a:rPr lang="en-US" sz="2200" smtClean="0">
                <a:ea typeface="ＭＳ Ｐゴシック" pitchFamily="34" charset="-128"/>
              </a:rPr>
              <a:t>Hypervisor (host) Authorization</a:t>
            </a:r>
          </a:p>
          <a:p>
            <a:pPr lvl="1">
              <a:buSzPct val="90000"/>
              <a:buFont typeface="Wingdings" pitchFamily="2" charset="2"/>
              <a:buChar char="Ø"/>
            </a:pPr>
            <a:r>
              <a:rPr lang="en-US" sz="1800" smtClean="0">
                <a:ea typeface="ＭＳ Ｐゴシック" pitchFamily="34" charset="-128"/>
              </a:rPr>
              <a:t>A host is assigned a set of colors.</a:t>
            </a:r>
          </a:p>
          <a:p>
            <a:pPr lvl="1">
              <a:buSzPct val="90000"/>
              <a:buFont typeface="Wingdings" pitchFamily="2" charset="2"/>
              <a:buChar char="Ø"/>
            </a:pPr>
            <a:r>
              <a:rPr lang="en-US" sz="1800" smtClean="0">
                <a:ea typeface="ＭＳ Ｐゴシック" pitchFamily="34" charset="-128"/>
              </a:rPr>
              <a:t>Only allowed to run vms having a color belong to that set.</a:t>
            </a:r>
          </a:p>
          <a:p>
            <a:pPr lvl="1">
              <a:buSzPct val="90000"/>
              <a:buFont typeface="Wingdings" pitchFamily="2" charset="2"/>
              <a:buChar char="Ø"/>
            </a:pPr>
            <a:endParaRPr lang="en-US" sz="180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</a:pPr>
            <a:r>
              <a:rPr lang="en-US" sz="2400" smtClean="0">
                <a:ea typeface="ＭＳ Ｐゴシック" pitchFamily="34" charset="-128"/>
              </a:rPr>
              <a:t> </a:t>
            </a:r>
            <a:r>
              <a:rPr lang="en-US" sz="2200" smtClean="0">
                <a:ea typeface="ＭＳ Ｐゴシック" pitchFamily="34" charset="-128"/>
              </a:rPr>
              <a:t>Co-location Management</a:t>
            </a:r>
          </a:p>
          <a:p>
            <a:pPr lvl="1">
              <a:buSzPct val="90000"/>
              <a:buFont typeface="Wingdings" pitchFamily="2" charset="2"/>
              <a:buChar char="Ø"/>
            </a:pPr>
            <a:r>
              <a:rPr lang="en-US" sz="1800" smtClean="0">
                <a:ea typeface="ＭＳ Ｐゴシック" pitchFamily="34" charset="-128"/>
              </a:rPr>
              <a:t>Certain colors can be declared as conflicting with each other.</a:t>
            </a:r>
          </a:p>
          <a:p>
            <a:pPr lvl="1">
              <a:buSzPct val="90000"/>
              <a:buFont typeface="Wingdings" pitchFamily="2" charset="2"/>
              <a:buChar char="Ø"/>
            </a:pPr>
            <a:r>
              <a:rPr lang="en-US" sz="1800" smtClean="0">
                <a:ea typeface="ＭＳ Ｐゴシック" pitchFamily="34" charset="-128"/>
              </a:rPr>
              <a:t>Constraints VMs to run in same host that are assigned conflicting colors.</a:t>
            </a:r>
          </a:p>
          <a:p>
            <a:pPr lvl="1">
              <a:buSzPct val="90000"/>
              <a:buFont typeface="Wingdings" pitchFamily="2" charset="2"/>
              <a:buChar char="Ø"/>
            </a:pPr>
            <a:endParaRPr lang="en-US" sz="1800" smtClean="0">
              <a:solidFill>
                <a:srgbClr val="008080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</a:pPr>
            <a:r>
              <a:rPr lang="en-US" sz="2200" smtClean="0">
                <a:ea typeface="ＭＳ Ｐゴシック" pitchFamily="34" charset="-128"/>
              </a:rPr>
              <a:t> Management Constraints</a:t>
            </a:r>
          </a:p>
          <a:p>
            <a:pPr lvl="1">
              <a:buSzPct val="90000"/>
              <a:buFont typeface="Wingdings" pitchFamily="2" charset="2"/>
              <a:buChar char="Ø"/>
            </a:pPr>
            <a:r>
              <a:rPr lang="en-US" sz="1800" smtClean="0">
                <a:solidFill>
                  <a:schemeClr val="tx1"/>
                </a:solidFill>
                <a:ea typeface="ＭＳ Ｐゴシック" pitchFamily="34" charset="-128"/>
              </a:rPr>
              <a:t>Tenant Administrator role.</a:t>
            </a:r>
          </a:p>
          <a:p>
            <a:pPr lvl="1">
              <a:buSzPct val="90000"/>
              <a:buFont typeface="Wingdings" pitchFamily="2" charset="2"/>
              <a:buChar char="Ø"/>
            </a:pPr>
            <a:r>
              <a:rPr lang="en-US" sz="1800" smtClean="0">
                <a:solidFill>
                  <a:schemeClr val="tx1"/>
                </a:solidFill>
                <a:ea typeface="ＭＳ Ｐゴシック" pitchFamily="34" charset="-128"/>
              </a:rPr>
              <a:t>Each user having this role only perform operation within his assigned color.</a:t>
            </a:r>
          </a:p>
          <a:p>
            <a:pPr>
              <a:buFont typeface="Wingdings" pitchFamily="2" charset="2"/>
              <a:buNone/>
            </a:pPr>
            <a:endParaRPr lang="en-US" sz="2000" smtClean="0">
              <a:solidFill>
                <a:srgbClr val="008080"/>
              </a:solidFill>
              <a:ea typeface="ＭＳ Ｐゴシック" pitchFamily="34" charset="-128"/>
            </a:endParaRPr>
          </a:p>
        </p:txBody>
      </p:sp>
      <p:sp>
        <p:nvSpPr>
          <p:cNvPr id="62467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fld id="{4252A062-D962-4B45-889D-131C17259D1E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101000"/>
                </a:lnSpc>
                <a:buFont typeface="Wingdings" pitchFamily="2" charset="2"/>
                <a:buNone/>
                <a:tabLst>
                  <a:tab pos="723900" algn="l"/>
                  <a:tab pos="1447800" algn="l"/>
                  <a:tab pos="2171700" algn="l"/>
                </a:tabLst>
              </a:pPr>
              <a:t>5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62468" name="TextBox 41"/>
          <p:cNvSpPr txBox="1">
            <a:spLocks noChangeArrowheads="1"/>
          </p:cNvSpPr>
          <p:nvPr/>
        </p:nvSpPr>
        <p:spPr bwMode="auto">
          <a:xfrm>
            <a:off x="2535238" y="6929438"/>
            <a:ext cx="4691062" cy="3381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i="1"/>
              <a:t>World-Leading Research with Real-World Impact!</a:t>
            </a:r>
          </a:p>
        </p:txBody>
      </p:sp>
      <p:sp>
        <p:nvSpPr>
          <p:cNvPr id="62469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altLang="zh-CN" sz="3600" b="1">
              <a:solidFill>
                <a:srgbClr val="131F49"/>
              </a:solidFill>
            </a:endParaRPr>
          </a:p>
        </p:txBody>
      </p:sp>
      <p:sp>
        <p:nvSpPr>
          <p:cNvPr id="62470" name="Title 1"/>
          <p:cNvSpPr txBox="1">
            <a:spLocks/>
          </p:cNvSpPr>
          <p:nvPr/>
        </p:nvSpPr>
        <p:spPr bwMode="auto">
          <a:xfrm>
            <a:off x="2352675" y="47625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zh-CN" sz="3600" b="1">
                <a:solidFill>
                  <a:srgbClr val="131F49"/>
                </a:solidFill>
              </a:rPr>
              <a:t>Isolations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ontent Placeholder 2"/>
          <p:cNvSpPr>
            <a:spLocks noGrp="1"/>
          </p:cNvSpPr>
          <p:nvPr>
            <p:ph idx="4294967295"/>
          </p:nvPr>
        </p:nvSpPr>
        <p:spPr>
          <a:xfrm>
            <a:off x="503238" y="1087438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</a:pPr>
            <a:r>
              <a:rPr lang="en-US" sz="2600" smtClean="0">
                <a:ea typeface="ＭＳ Ｐゴシック" pitchFamily="34" charset="-128"/>
              </a:rPr>
              <a:t>Develop a formal model  for TVDc which we call Formalized-TVDc (also referred as F-TVDc)</a:t>
            </a:r>
          </a:p>
          <a:p>
            <a:pPr>
              <a:buFont typeface="Wingdings" pitchFamily="2" charset="2"/>
              <a:buNone/>
            </a:pPr>
            <a:endParaRPr lang="en-US" sz="2000" smtClean="0">
              <a:solidFill>
                <a:srgbClr val="008080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endParaRPr lang="en-US" sz="2000" smtClean="0">
              <a:solidFill>
                <a:srgbClr val="008080"/>
              </a:solidFill>
              <a:ea typeface="ＭＳ Ｐゴシック" pitchFamily="34" charset="-128"/>
            </a:endParaRPr>
          </a:p>
          <a:p>
            <a:pPr marL="431800" lvl="1" indent="-323850">
              <a:buSzPct val="90000"/>
              <a:buFont typeface="Wingdings" pitchFamily="2" charset="2"/>
              <a:buChar char="Ø"/>
            </a:pPr>
            <a:r>
              <a:rPr lang="en-US" sz="2600" smtClean="0">
                <a:solidFill>
                  <a:schemeClr val="tx1"/>
                </a:solidFill>
                <a:ea typeface="ＭＳ Ｐゴシック" pitchFamily="34" charset="-128"/>
              </a:rPr>
              <a:t>Leverage an Attribute based system to represent different properties of the virtual resources, such as color and TVDc groups</a:t>
            </a:r>
          </a:p>
          <a:p>
            <a:pPr marL="431800" lvl="1" indent="-323850">
              <a:buSzPct val="90000"/>
              <a:buFont typeface="Wingdings" pitchFamily="2" charset="2"/>
              <a:buChar char="Ø"/>
            </a:pPr>
            <a:endParaRPr lang="en-US" sz="260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431800" lvl="1" indent="-323850">
              <a:buSzPct val="90000"/>
              <a:buFont typeface="Wingdings" pitchFamily="2" charset="2"/>
              <a:buChar char="Ø"/>
            </a:pPr>
            <a:endParaRPr lang="en-US" sz="260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431800" lvl="1" indent="-323850">
              <a:buSzPct val="90000"/>
              <a:buFont typeface="Wingdings" pitchFamily="2" charset="2"/>
              <a:buChar char="Ø"/>
            </a:pPr>
            <a:r>
              <a:rPr lang="en-US" sz="2600" smtClean="0">
                <a:solidFill>
                  <a:schemeClr val="tx1"/>
                </a:solidFill>
                <a:ea typeface="ＭＳ Ｐゴシック" pitchFamily="34" charset="-128"/>
              </a:rPr>
              <a:t>Consists authorization model for three type of administrative users</a:t>
            </a:r>
          </a:p>
          <a:p>
            <a:pPr marL="431800" lvl="1" indent="-323850">
              <a:buSzPct val="90000"/>
              <a:buFont typeface="Wingdings" pitchFamily="2" charset="2"/>
              <a:buChar char="Ø"/>
            </a:pPr>
            <a:endParaRPr lang="en-US" sz="260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431800" lvl="1" indent="-323850">
              <a:buSzPct val="90000"/>
              <a:buFont typeface="Wingdings" pitchFamily="2" charset="2"/>
              <a:buChar char="Ø"/>
            </a:pPr>
            <a:endParaRPr lang="en-US" sz="260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431800" lvl="1" indent="-323850">
              <a:buSzPct val="90000"/>
              <a:buFont typeface="Wingdings" pitchFamily="2" charset="2"/>
              <a:buChar char="Ø"/>
            </a:pPr>
            <a:r>
              <a:rPr lang="en-US" sz="2600" smtClean="0">
                <a:solidFill>
                  <a:schemeClr val="tx1"/>
                </a:solidFill>
                <a:ea typeface="ＭＳ Ｐゴシック" pitchFamily="34" charset="-128"/>
              </a:rPr>
              <a:t>Enforcement mechanism for the co-location constraints</a:t>
            </a:r>
          </a:p>
          <a:p>
            <a:pPr marL="431800" lvl="1" indent="-323850">
              <a:buSzPct val="90000"/>
              <a:buFont typeface="Wingdings" pitchFamily="2" charset="2"/>
              <a:buChar char="Ø"/>
            </a:pPr>
            <a:endParaRPr lang="en-US" sz="260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 marL="431800" lvl="1" indent="-323850">
              <a:buSzPct val="90000"/>
              <a:buFont typeface="Wingdings" pitchFamily="2" charset="2"/>
              <a:buChar char="Ø"/>
            </a:pPr>
            <a:endParaRPr lang="en-US" sz="260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</a:pPr>
            <a:endParaRPr lang="en-US" sz="180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endParaRPr lang="en-US" sz="2000" smtClean="0">
              <a:solidFill>
                <a:srgbClr val="008080"/>
              </a:solidFill>
              <a:ea typeface="ＭＳ Ｐゴシック" pitchFamily="34" charset="-128"/>
            </a:endParaRPr>
          </a:p>
        </p:txBody>
      </p:sp>
      <p:sp>
        <p:nvSpPr>
          <p:cNvPr id="64515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fld id="{241DFED7-82D2-4B13-B488-9BD685DBE9D6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101000"/>
                </a:lnSpc>
                <a:buFont typeface="Wingdings" pitchFamily="2" charset="2"/>
                <a:buNone/>
                <a:tabLst>
                  <a:tab pos="723900" algn="l"/>
                  <a:tab pos="1447800" algn="l"/>
                  <a:tab pos="2171700" algn="l"/>
                </a:tabLst>
              </a:pPr>
              <a:t>6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64516" name="TextBox 41"/>
          <p:cNvSpPr txBox="1">
            <a:spLocks noChangeArrowheads="1"/>
          </p:cNvSpPr>
          <p:nvPr/>
        </p:nvSpPr>
        <p:spPr bwMode="auto">
          <a:xfrm>
            <a:off x="2535238" y="6929438"/>
            <a:ext cx="4691062" cy="3381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i="1"/>
              <a:t>World-Leading Research with Real-World Impact!</a:t>
            </a:r>
          </a:p>
        </p:txBody>
      </p:sp>
      <p:sp>
        <p:nvSpPr>
          <p:cNvPr id="64517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altLang="zh-CN" sz="3600" b="1">
              <a:solidFill>
                <a:srgbClr val="131F49"/>
              </a:solidFill>
            </a:endParaRPr>
          </a:p>
        </p:txBody>
      </p:sp>
      <p:sp>
        <p:nvSpPr>
          <p:cNvPr id="64518" name="Title 1"/>
          <p:cNvSpPr txBox="1">
            <a:spLocks/>
          </p:cNvSpPr>
          <p:nvPr/>
        </p:nvSpPr>
        <p:spPr bwMode="auto">
          <a:xfrm>
            <a:off x="2352675" y="47625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zh-CN" sz="3600" b="1">
                <a:solidFill>
                  <a:srgbClr val="131F49"/>
                </a:solidFill>
              </a:rPr>
              <a:t>Proposed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ontent Placeholder 2"/>
          <p:cNvSpPr>
            <a:spLocks noGrp="1"/>
          </p:cNvSpPr>
          <p:nvPr>
            <p:ph idx="4294967295"/>
          </p:nvPr>
        </p:nvSpPr>
        <p:spPr>
          <a:xfrm>
            <a:off x="503238" y="1087438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</a:pPr>
            <a:r>
              <a:rPr lang="en-US" smtClean="0">
                <a:ea typeface="ＭＳ Ｐゴシック" pitchFamily="34" charset="-128"/>
              </a:rPr>
              <a:t>F-TVDc contains following sets of the basic components:</a:t>
            </a:r>
          </a:p>
          <a:p>
            <a:pPr lvl="1">
              <a:buSzPct val="90000"/>
              <a:buFont typeface="Wingdings" pitchFamily="2" charset="2"/>
              <a:buChar char="Ø"/>
            </a:pPr>
            <a:r>
              <a:rPr lang="en-US" sz="2000" smtClean="0">
                <a:ea typeface="ＭＳ Ｐゴシック" pitchFamily="34" charset="-128"/>
              </a:rPr>
              <a:t>CLR = Finite set of existing colors</a:t>
            </a:r>
          </a:p>
          <a:p>
            <a:pPr lvl="1">
              <a:buSzPct val="90000"/>
              <a:buFont typeface="Wingdings" pitchFamily="2" charset="2"/>
              <a:buChar char="Ø"/>
            </a:pPr>
            <a:r>
              <a:rPr lang="en-US" sz="2000" smtClean="0">
                <a:ea typeface="ＭＳ Ｐゴシック" pitchFamily="34" charset="-128"/>
              </a:rPr>
              <a:t>VDc = Finite set of existing virtual data centers</a:t>
            </a:r>
          </a:p>
          <a:p>
            <a:pPr lvl="1">
              <a:buSzPct val="90000"/>
              <a:buFont typeface="Wingdings" pitchFamily="2" charset="2"/>
              <a:buChar char="Ø"/>
            </a:pPr>
            <a:r>
              <a:rPr lang="en-US" sz="2000" smtClean="0">
                <a:ea typeface="ＭＳ Ｐゴシック" pitchFamily="34" charset="-128"/>
              </a:rPr>
              <a:t>AROLE = {itAdmin, tvdcAdmin, tntAdmin}</a:t>
            </a:r>
          </a:p>
          <a:p>
            <a:pPr lvl="1">
              <a:buSzPct val="90000"/>
              <a:buFont typeface="Wingdings" pitchFamily="2" charset="2"/>
              <a:buChar char="Ø"/>
            </a:pPr>
            <a:r>
              <a:rPr lang="en-US" sz="2000" smtClean="0">
                <a:ea typeface="ＭＳ Ｐゴシック" pitchFamily="34" charset="-128"/>
              </a:rPr>
              <a:t>AU = Finite set of existing admin-users</a:t>
            </a:r>
          </a:p>
          <a:p>
            <a:pPr lvl="1">
              <a:buSzPct val="90000"/>
              <a:buFont typeface="Wingdings" pitchFamily="2" charset="2"/>
              <a:buChar char="Ø"/>
            </a:pPr>
            <a:r>
              <a:rPr lang="en-US" sz="2000" smtClean="0">
                <a:ea typeface="ＭＳ Ｐゴシック" pitchFamily="34" charset="-128"/>
              </a:rPr>
              <a:t>VM = Finite set of existing virtual machines</a:t>
            </a:r>
          </a:p>
          <a:p>
            <a:pPr lvl="1">
              <a:buSzPct val="90000"/>
              <a:buFont typeface="Wingdings" pitchFamily="2" charset="2"/>
              <a:buChar char="Ø"/>
            </a:pPr>
            <a:r>
              <a:rPr lang="en-US" sz="2000" smtClean="0">
                <a:ea typeface="ＭＳ Ｐゴシック" pitchFamily="34" charset="-128"/>
              </a:rPr>
              <a:t>VMM = Finite set of existing hypervisors</a:t>
            </a:r>
          </a:p>
          <a:p>
            <a:pPr lvl="1">
              <a:buSzPct val="90000"/>
              <a:buFont typeface="Wingdings" pitchFamily="2" charset="2"/>
              <a:buChar char="Ø"/>
            </a:pPr>
            <a:r>
              <a:rPr lang="en-US" sz="2000" smtClean="0">
                <a:ea typeface="ＭＳ Ｐゴシック" pitchFamily="34" charset="-128"/>
              </a:rPr>
              <a:t>BR = Finite set of existing virtual bridges</a:t>
            </a:r>
          </a:p>
          <a:p>
            <a:pPr lvl="1">
              <a:buSzPct val="90000"/>
              <a:buFont typeface="Wingdings" pitchFamily="2" charset="2"/>
              <a:buChar char="Ø"/>
            </a:pPr>
            <a:r>
              <a:rPr lang="en-US" sz="2000" smtClean="0">
                <a:ea typeface="ＭＳ Ｐゴシック" pitchFamily="34" charset="-128"/>
              </a:rPr>
              <a:t>VLAN = Finite set of existing virtual LANs</a:t>
            </a:r>
          </a:p>
          <a:p>
            <a:pPr lvl="1">
              <a:buSzPct val="90000"/>
              <a:buFont typeface="Wingdings" pitchFamily="2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</a:pPr>
            <a:r>
              <a:rPr lang="en-US" sz="3000" smtClean="0">
                <a:solidFill>
                  <a:schemeClr val="tx1"/>
                </a:solidFill>
                <a:ea typeface="ＭＳ Ｐゴシック" pitchFamily="34" charset="-128"/>
              </a:rPr>
              <a:t>Admin-users and virtual resources have different attributes:</a:t>
            </a:r>
          </a:p>
          <a:p>
            <a:pPr marL="862013" lvl="2" indent="-322263">
              <a:buSzPct val="90000"/>
              <a:buFont typeface="Wingdings" pitchFamily="2" charset="2"/>
              <a:buChar char="Ø"/>
            </a:pPr>
            <a:r>
              <a:rPr lang="en-US" sz="2000" smtClean="0">
                <a:solidFill>
                  <a:schemeClr val="tx1"/>
                </a:solidFill>
                <a:ea typeface="ＭＳ Ｐゴシック" pitchFamily="34" charset="-128"/>
              </a:rPr>
              <a:t>Attributes are name:value pairs</a:t>
            </a:r>
          </a:p>
          <a:p>
            <a:pPr marL="862013" lvl="2" indent="-322263">
              <a:buSzPct val="90000"/>
              <a:buFont typeface="Wingdings" pitchFamily="2" charset="2"/>
              <a:buChar char="Ø"/>
            </a:pPr>
            <a:r>
              <a:rPr lang="en-US" sz="2000" smtClean="0">
                <a:solidFill>
                  <a:schemeClr val="tx1"/>
                </a:solidFill>
                <a:ea typeface="ＭＳ Ｐゴシック" pitchFamily="34" charset="-128"/>
              </a:rPr>
              <a:t>Can be set valued or atomic valued</a:t>
            </a:r>
          </a:p>
          <a:p>
            <a:pPr marL="862013" lvl="2" indent="-322263">
              <a:buSzPct val="90000"/>
              <a:buFont typeface="Wingdings" pitchFamily="2" charset="2"/>
              <a:buChar char="Ø"/>
            </a:pPr>
            <a:r>
              <a:rPr lang="en-US" sz="2000" smtClean="0">
                <a:solidFill>
                  <a:schemeClr val="tx1"/>
                </a:solidFill>
                <a:ea typeface="ＭＳ Ｐゴシック" pitchFamily="34" charset="-128"/>
              </a:rPr>
              <a:t>Characterize different properties of the element </a:t>
            </a:r>
          </a:p>
          <a:p>
            <a:pPr>
              <a:buSzPct val="90000"/>
              <a:buFont typeface="Wingdings" pitchFamily="2" charset="2"/>
              <a:buChar char="Ø"/>
            </a:pPr>
            <a:endParaRPr lang="en-US" sz="200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endParaRPr lang="en-US" sz="2000" smtClean="0">
              <a:solidFill>
                <a:srgbClr val="008080"/>
              </a:solidFill>
              <a:ea typeface="ＭＳ Ｐゴシック" pitchFamily="34" charset="-128"/>
            </a:endParaRPr>
          </a:p>
          <a:p>
            <a:pPr>
              <a:buFont typeface="Wingdings" pitchFamily="2" charset="2"/>
              <a:buNone/>
            </a:pPr>
            <a:endParaRPr lang="en-US" smtClean="0">
              <a:ea typeface="ＭＳ Ｐゴシック" pitchFamily="34" charset="-128"/>
            </a:endParaRPr>
          </a:p>
        </p:txBody>
      </p:sp>
      <p:sp>
        <p:nvSpPr>
          <p:cNvPr id="66563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fld id="{DDCC2ACD-2E9B-4541-8026-94963123CE52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101000"/>
                </a:lnSpc>
                <a:buFont typeface="Wingdings" pitchFamily="2" charset="2"/>
                <a:buNone/>
                <a:tabLst>
                  <a:tab pos="723900" algn="l"/>
                  <a:tab pos="1447800" algn="l"/>
                  <a:tab pos="2171700" algn="l"/>
                </a:tabLst>
              </a:pPr>
              <a:t>7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66564" name="TextBox 41"/>
          <p:cNvSpPr txBox="1">
            <a:spLocks noChangeArrowheads="1"/>
          </p:cNvSpPr>
          <p:nvPr/>
        </p:nvSpPr>
        <p:spPr bwMode="auto">
          <a:xfrm>
            <a:off x="2535238" y="6929438"/>
            <a:ext cx="4691062" cy="3381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i="1"/>
              <a:t>World-Leading Research with Real-World Impact!</a:t>
            </a:r>
          </a:p>
        </p:txBody>
      </p:sp>
      <p:sp>
        <p:nvSpPr>
          <p:cNvPr id="66565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altLang="zh-CN" sz="3600" b="1">
              <a:solidFill>
                <a:srgbClr val="131F49"/>
              </a:solidFill>
            </a:endParaRPr>
          </a:p>
        </p:txBody>
      </p:sp>
      <p:sp>
        <p:nvSpPr>
          <p:cNvPr id="66566" name="Title 1"/>
          <p:cNvSpPr txBox="1">
            <a:spLocks/>
          </p:cNvSpPr>
          <p:nvPr/>
        </p:nvSpPr>
        <p:spPr bwMode="auto">
          <a:xfrm>
            <a:off x="2352675" y="47625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zh-CN" sz="3600" b="1">
                <a:solidFill>
                  <a:srgbClr val="131F49"/>
                </a:solidFill>
              </a:rPr>
              <a:t>Formalized-TVDc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fld id="{51E010DD-7034-4640-B95F-6BD56BDA2EE7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101000"/>
                </a:lnSpc>
                <a:buFont typeface="Wingdings" pitchFamily="2" charset="2"/>
                <a:buNone/>
                <a:tabLst>
                  <a:tab pos="723900" algn="l"/>
                  <a:tab pos="1447800" algn="l"/>
                  <a:tab pos="2171700" algn="l"/>
                </a:tabLst>
              </a:pPr>
              <a:t>8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68611" name="TextBox 41"/>
          <p:cNvSpPr txBox="1">
            <a:spLocks noChangeArrowheads="1"/>
          </p:cNvSpPr>
          <p:nvPr/>
        </p:nvSpPr>
        <p:spPr bwMode="auto">
          <a:xfrm>
            <a:off x="2535238" y="6929438"/>
            <a:ext cx="4691062" cy="3381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i="1"/>
              <a:t>World-Leading Research with Real-World Impact!</a:t>
            </a:r>
          </a:p>
        </p:txBody>
      </p:sp>
      <p:sp>
        <p:nvSpPr>
          <p:cNvPr id="68612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altLang="zh-CN" sz="3600" b="1">
              <a:solidFill>
                <a:srgbClr val="131F49"/>
              </a:solidFill>
            </a:endParaRPr>
          </a:p>
        </p:txBody>
      </p:sp>
      <p:sp>
        <p:nvSpPr>
          <p:cNvPr id="68613" name="Title 1"/>
          <p:cNvSpPr txBox="1">
            <a:spLocks/>
          </p:cNvSpPr>
          <p:nvPr/>
        </p:nvSpPr>
        <p:spPr bwMode="auto">
          <a:xfrm>
            <a:off x="2352675" y="47625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zh-CN" sz="3600" b="1">
                <a:solidFill>
                  <a:srgbClr val="131F49"/>
                </a:solidFill>
              </a:rPr>
              <a:t>Attributes</a:t>
            </a:r>
          </a:p>
        </p:txBody>
      </p:sp>
      <p:pic>
        <p:nvPicPr>
          <p:cNvPr id="68614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2675" y="947738"/>
            <a:ext cx="7561263" cy="578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ontent Placeholder 2"/>
          <p:cNvSpPr>
            <a:spLocks noGrp="1"/>
          </p:cNvSpPr>
          <p:nvPr>
            <p:ph idx="4294967295"/>
          </p:nvPr>
        </p:nvSpPr>
        <p:spPr>
          <a:xfrm>
            <a:off x="503238" y="1087438"/>
            <a:ext cx="9069387" cy="5842000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Ø"/>
            </a:pPr>
            <a:r>
              <a:rPr lang="en-US" smtClean="0">
                <a:ea typeface="ＭＳ Ｐゴシック" pitchFamily="34" charset="-128"/>
              </a:rPr>
              <a:t>F-TVDc formally specifies operations for the admin-users with three different roles</a:t>
            </a:r>
          </a:p>
          <a:p>
            <a:pPr>
              <a:buSzPct val="90000"/>
              <a:buFont typeface="Wingdings" pitchFamily="2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</a:pPr>
            <a:r>
              <a:rPr lang="en-US" smtClean="0">
                <a:ea typeface="ＭＳ Ｐゴシック" pitchFamily="34" charset="-128"/>
              </a:rPr>
              <a:t>Operations for admin-users with </a:t>
            </a:r>
            <a:r>
              <a:rPr lang="en-US" b="1" smtClean="0">
                <a:ea typeface="ＭＳ Ｐゴシック" pitchFamily="34" charset="-128"/>
              </a:rPr>
              <a:t>itAdmin</a:t>
            </a:r>
            <a:r>
              <a:rPr lang="en-US" smtClean="0">
                <a:ea typeface="ＭＳ Ｐゴシック" pitchFamily="34" charset="-128"/>
              </a:rPr>
              <a:t> role</a:t>
            </a:r>
          </a:p>
          <a:p>
            <a:pPr lvl="1">
              <a:buSzPct val="90000"/>
              <a:buFont typeface="Wingdings" pitchFamily="2" charset="2"/>
              <a:buChar char="Ø"/>
            </a:pPr>
            <a:r>
              <a:rPr lang="en-US" sz="1700" b="1" smtClean="0">
                <a:ea typeface="ＭＳ Ｐゴシック" pitchFamily="34" charset="-128"/>
              </a:rPr>
              <a:t>CreateVDC:</a:t>
            </a:r>
            <a:r>
              <a:rPr lang="en-US" sz="1700" smtClean="0">
                <a:ea typeface="ＭＳ Ｐゴシック" pitchFamily="34" charset="-128"/>
              </a:rPr>
              <a:t> This operation creates a virtual datacenter,</a:t>
            </a:r>
          </a:p>
          <a:p>
            <a:pPr lvl="1">
              <a:buSzPct val="90000"/>
              <a:buFont typeface="Wingdings" pitchFamily="2" charset="2"/>
              <a:buChar char="Ø"/>
            </a:pPr>
            <a:r>
              <a:rPr lang="en-US" sz="1700" b="1" smtClean="0">
                <a:ea typeface="ＭＳ Ｐゴシック" pitchFamily="34" charset="-128"/>
              </a:rPr>
              <a:t>CreateCl </a:t>
            </a:r>
            <a:r>
              <a:rPr lang="en-US" sz="1700" smtClean="0">
                <a:ea typeface="ＭＳ Ｐゴシック" pitchFamily="34" charset="-128"/>
              </a:rPr>
              <a:t>and</a:t>
            </a:r>
            <a:r>
              <a:rPr lang="en-US" sz="1700" b="1" smtClean="0">
                <a:ea typeface="ＭＳ Ｐゴシック" pitchFamily="34" charset="-128"/>
              </a:rPr>
              <a:t> RemoveCl:</a:t>
            </a:r>
            <a:r>
              <a:rPr lang="en-US" sz="1700" smtClean="0">
                <a:ea typeface="ＭＳ Ｐゴシック" pitchFamily="34" charset="-128"/>
              </a:rPr>
              <a:t> Using these two operations, an admin-user with itAdmin role create a new color cl and remove an existing color cl.</a:t>
            </a:r>
          </a:p>
          <a:p>
            <a:pPr lvl="1">
              <a:buSzPct val="90000"/>
              <a:buFont typeface="Wingdings" pitchFamily="2" charset="2"/>
              <a:buChar char="Ø"/>
            </a:pPr>
            <a:r>
              <a:rPr lang="en-US" sz="1700" b="1" smtClean="0">
                <a:ea typeface="ＭＳ Ｐゴシック" pitchFamily="34" charset="-128"/>
              </a:rPr>
              <a:t>Add_Cl</a:t>
            </a:r>
            <a:r>
              <a:rPr lang="en-US" sz="1700" b="1" baseline="-25000" smtClean="0">
                <a:ea typeface="ＭＳ Ｐゴシック" pitchFamily="34" charset="-128"/>
              </a:rPr>
              <a:t>TVDcAdmin</a:t>
            </a:r>
            <a:r>
              <a:rPr lang="en-US" sz="1700" b="1" smtClean="0">
                <a:ea typeface="ＭＳ Ｐゴシック" pitchFamily="34" charset="-128"/>
              </a:rPr>
              <a:t>:</a:t>
            </a:r>
            <a:r>
              <a:rPr lang="en-US" sz="1700" smtClean="0">
                <a:ea typeface="ＭＳ Ｐゴシック" pitchFamily="34" charset="-128"/>
              </a:rPr>
              <a:t> This operation adds a clearance to an admin-user having tvdcAdmin role.</a:t>
            </a:r>
          </a:p>
          <a:p>
            <a:pPr lvl="1">
              <a:buSzPct val="90000"/>
              <a:buFont typeface="Wingdings" pitchFamily="2" charset="2"/>
              <a:buChar char="Ø"/>
            </a:pPr>
            <a:r>
              <a:rPr lang="en-US" sz="1700" b="1" smtClean="0">
                <a:ea typeface="ＭＳ Ｐゴシック" pitchFamily="34" charset="-128"/>
              </a:rPr>
              <a:t>Rem_Cl</a:t>
            </a:r>
            <a:r>
              <a:rPr lang="en-US" sz="1700" b="1" baseline="-25000" smtClean="0">
                <a:ea typeface="ＭＳ Ｐゴシック" pitchFamily="34" charset="-128"/>
              </a:rPr>
              <a:t>TVDcAdmin</a:t>
            </a:r>
            <a:r>
              <a:rPr lang="en-US" sz="1700" b="1" smtClean="0">
                <a:ea typeface="ＭＳ Ｐゴシック" pitchFamily="34" charset="-128"/>
              </a:rPr>
              <a:t>:</a:t>
            </a:r>
            <a:r>
              <a:rPr lang="en-US" sz="1700" smtClean="0">
                <a:ea typeface="ＭＳ Ｐゴシック" pitchFamily="34" charset="-128"/>
              </a:rPr>
              <a:t> Using this operation, an itAdmin removes a color cl from an admin-user having role tvdcAdmin.</a:t>
            </a:r>
          </a:p>
          <a:p>
            <a:pPr lvl="1">
              <a:buSzPct val="90000"/>
              <a:buFont typeface="Wingdings" pitchFamily="2" charset="2"/>
              <a:buChar char="Ø"/>
            </a:pPr>
            <a:r>
              <a:rPr lang="en-US" sz="1700" b="1" smtClean="0">
                <a:ea typeface="ＭＳ Ｐゴシック" pitchFamily="34" charset="-128"/>
              </a:rPr>
              <a:t> Assign_VDC</a:t>
            </a:r>
            <a:r>
              <a:rPr lang="en-US" sz="1700" b="1" baseline="-25000" smtClean="0">
                <a:ea typeface="ＭＳ Ｐゴシック" pitchFamily="34" charset="-128"/>
              </a:rPr>
              <a:t>Admin</a:t>
            </a:r>
            <a:r>
              <a:rPr lang="en-US" sz="1700" b="1" smtClean="0">
                <a:ea typeface="ＭＳ Ｐゴシック" pitchFamily="34" charset="-128"/>
              </a:rPr>
              <a:t>:</a:t>
            </a:r>
            <a:r>
              <a:rPr lang="en-US" sz="1700" smtClean="0">
                <a:ea typeface="ＭＳ Ｐゴシック" pitchFamily="34" charset="-128"/>
              </a:rPr>
              <a:t>This operation assign a virtual datacenter identifier to an admin-user having  tvdcAdmin or tenantAdmin role.</a:t>
            </a:r>
          </a:p>
          <a:p>
            <a:pPr lvl="1">
              <a:buSzPct val="90000"/>
              <a:buFont typeface="Wingdings" pitchFamily="2" charset="2"/>
              <a:buChar char="Ø"/>
            </a:pPr>
            <a:r>
              <a:rPr lang="en-US" sz="1700" smtClean="0">
                <a:ea typeface="ＭＳ Ｐゴシック" pitchFamily="34" charset="-128"/>
              </a:rPr>
              <a:t>Similarly, </a:t>
            </a:r>
            <a:r>
              <a:rPr lang="en-US" sz="1700" b="1" smtClean="0">
                <a:ea typeface="ＭＳ Ｐゴシック" pitchFamily="34" charset="-128"/>
              </a:rPr>
              <a:t>Assign_VDC</a:t>
            </a:r>
            <a:r>
              <a:rPr lang="en-US" sz="1700" b="1" baseline="-25000" smtClean="0">
                <a:ea typeface="ＭＳ Ｐゴシック" pitchFamily="34" charset="-128"/>
              </a:rPr>
              <a:t>VM</a:t>
            </a:r>
            <a:r>
              <a:rPr lang="en-US" sz="1700" smtClean="0">
                <a:ea typeface="ＭＳ Ｐゴシック" pitchFamily="34" charset="-128"/>
              </a:rPr>
              <a:t>,</a:t>
            </a:r>
            <a:r>
              <a:rPr lang="en-US" sz="1700" b="1" smtClean="0">
                <a:ea typeface="ＭＳ Ｐゴシック" pitchFamily="34" charset="-128"/>
              </a:rPr>
              <a:t> Assign_VDC</a:t>
            </a:r>
            <a:r>
              <a:rPr lang="en-US" sz="1700" b="1" baseline="-25000" smtClean="0">
                <a:ea typeface="ＭＳ Ｐゴシック" pitchFamily="34" charset="-128"/>
              </a:rPr>
              <a:t>VMM</a:t>
            </a:r>
            <a:r>
              <a:rPr lang="en-US" sz="1700" smtClean="0">
                <a:ea typeface="ＭＳ Ｐゴシック" pitchFamily="34" charset="-128"/>
              </a:rPr>
              <a:t>,</a:t>
            </a:r>
            <a:r>
              <a:rPr lang="en-US" sz="1700" b="1" smtClean="0">
                <a:ea typeface="ＭＳ Ｐゴシック" pitchFamily="34" charset="-128"/>
              </a:rPr>
              <a:t> Assign_VDC</a:t>
            </a:r>
            <a:r>
              <a:rPr lang="en-US" sz="1700" b="1" baseline="-25000" smtClean="0">
                <a:ea typeface="ＭＳ Ｐゴシック" pitchFamily="34" charset="-128"/>
              </a:rPr>
              <a:t>VLAN</a:t>
            </a:r>
            <a:r>
              <a:rPr lang="en-US" sz="1700" smtClean="0">
                <a:ea typeface="ＭＳ Ｐゴシック" pitchFamily="34" charset="-128"/>
              </a:rPr>
              <a:t>, and </a:t>
            </a:r>
            <a:r>
              <a:rPr lang="en-US" sz="1700" b="1" smtClean="0">
                <a:ea typeface="ＭＳ Ｐゴシック" pitchFamily="34" charset="-128"/>
              </a:rPr>
              <a:t>Assign_VDC</a:t>
            </a:r>
            <a:r>
              <a:rPr lang="en-US" sz="1700" b="1" baseline="-25000" smtClean="0">
                <a:ea typeface="ＭＳ Ｐゴシック" pitchFamily="34" charset="-128"/>
              </a:rPr>
              <a:t>BR</a:t>
            </a:r>
            <a:r>
              <a:rPr lang="en-US" sz="1700" smtClean="0">
                <a:ea typeface="ＭＳ Ｐゴシック" pitchFamily="34" charset="-128"/>
              </a:rPr>
              <a:t> assign a virtual datacenter identifier to respective virtual resource.</a:t>
            </a:r>
          </a:p>
          <a:p>
            <a:pPr lvl="1">
              <a:buSzPct val="90000"/>
              <a:buFont typeface="Wingdings" pitchFamily="2" charset="2"/>
              <a:buChar char="Ø"/>
            </a:pPr>
            <a:endParaRPr lang="en-US" sz="1700" baseline="-25000" smtClean="0">
              <a:ea typeface="ＭＳ Ｐゴシック" pitchFamily="34" charset="-128"/>
            </a:endParaRPr>
          </a:p>
          <a:p>
            <a:pPr>
              <a:buSzPct val="90000"/>
              <a:buFont typeface="Wingdings" pitchFamily="2" charset="2"/>
              <a:buChar char="Ø"/>
            </a:pPr>
            <a:r>
              <a:rPr lang="en-US" sz="2400" smtClean="0">
                <a:ea typeface="ＭＳ Ｐゴシック" pitchFamily="34" charset="-128"/>
              </a:rPr>
              <a:t>All these operations are only authorized for admin-users who have </a:t>
            </a:r>
            <a:r>
              <a:rPr lang="en-US" sz="2400" b="1" smtClean="0">
                <a:ea typeface="ＭＳ Ｐゴシック" pitchFamily="34" charset="-128"/>
              </a:rPr>
              <a:t>itAdmin</a:t>
            </a:r>
            <a:r>
              <a:rPr lang="en-US" sz="2400" smtClean="0">
                <a:ea typeface="ＭＳ Ｐゴシック" pitchFamily="34" charset="-128"/>
              </a:rPr>
              <a:t> assigned to their </a:t>
            </a:r>
            <a:r>
              <a:rPr lang="en-US" sz="2400" i="1" smtClean="0">
                <a:ea typeface="ＭＳ Ｐゴシック" pitchFamily="34" charset="-128"/>
              </a:rPr>
              <a:t>adminRole</a:t>
            </a:r>
            <a:r>
              <a:rPr lang="en-US" sz="2400" smtClean="0">
                <a:ea typeface="ＭＳ Ｐゴシック" pitchFamily="34" charset="-128"/>
              </a:rPr>
              <a:t> attribute</a:t>
            </a:r>
          </a:p>
          <a:p>
            <a:pPr>
              <a:buSzPct val="90000"/>
              <a:buFont typeface="Wingdings" pitchFamily="2" charset="2"/>
              <a:buChar char="Ø"/>
            </a:pPr>
            <a:endParaRPr lang="en-US" sz="2400" smtClean="0">
              <a:ea typeface="ＭＳ Ｐゴシック" pitchFamily="34" charset="-128"/>
            </a:endParaRPr>
          </a:p>
        </p:txBody>
      </p:sp>
      <p:sp>
        <p:nvSpPr>
          <p:cNvPr id="70659" name="Slide Number Placeholder 4"/>
          <p:cNvSpPr txBox="1">
            <a:spLocks noGrp="1"/>
          </p:cNvSpPr>
          <p:nvPr/>
        </p:nvSpPr>
        <p:spPr bwMode="auto">
          <a:xfrm>
            <a:off x="7226300" y="6886575"/>
            <a:ext cx="2346325" cy="519113"/>
          </a:xfrm>
          <a:prstGeom prst="rect">
            <a:avLst/>
          </a:prstGeom>
          <a:noFill/>
          <a:ln w="54720">
            <a:noFill/>
            <a:round/>
            <a:headEnd/>
            <a:tailEnd/>
          </a:ln>
        </p:spPr>
        <p:txBody>
          <a:bodyPr lIns="0" tIns="0" rIns="0" bIns="0"/>
          <a:lstStyle/>
          <a:p>
            <a:pPr algn="r">
              <a:lnSpc>
                <a:spcPct val="101000"/>
              </a:lnSpc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</a:tabLst>
            </a:pPr>
            <a:fld id="{52C55F93-B806-4BA1-80FB-9D4165D08AF1}" type="slidenum">
              <a:rPr lang="en-GB" sz="1400">
                <a:solidFill>
                  <a:srgbClr val="000000"/>
                </a:solidFill>
              </a:rPr>
              <a:pPr algn="r">
                <a:lnSpc>
                  <a:spcPct val="101000"/>
                </a:lnSpc>
                <a:buFont typeface="Wingdings" pitchFamily="2" charset="2"/>
                <a:buNone/>
                <a:tabLst>
                  <a:tab pos="723900" algn="l"/>
                  <a:tab pos="1447800" algn="l"/>
                  <a:tab pos="2171700" algn="l"/>
                </a:tabLst>
              </a:pPr>
              <a:t>9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70660" name="TextBox 41"/>
          <p:cNvSpPr txBox="1">
            <a:spLocks noChangeArrowheads="1"/>
          </p:cNvSpPr>
          <p:nvPr/>
        </p:nvSpPr>
        <p:spPr bwMode="auto">
          <a:xfrm>
            <a:off x="2535238" y="6929438"/>
            <a:ext cx="4691062" cy="3381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i="1"/>
              <a:t>World-Leading Research with Real-World Impact!</a:t>
            </a:r>
          </a:p>
        </p:txBody>
      </p:sp>
      <p:sp>
        <p:nvSpPr>
          <p:cNvPr id="70661" name="Title 1"/>
          <p:cNvSpPr txBox="1">
            <a:spLocks/>
          </p:cNvSpPr>
          <p:nvPr/>
        </p:nvSpPr>
        <p:spPr bwMode="auto">
          <a:xfrm>
            <a:off x="2200275" y="0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endParaRPr lang="en-US" altLang="zh-CN" sz="3600" b="1">
              <a:solidFill>
                <a:srgbClr val="131F49"/>
              </a:solidFill>
            </a:endParaRPr>
          </a:p>
        </p:txBody>
      </p:sp>
      <p:sp>
        <p:nvSpPr>
          <p:cNvPr id="70662" name="Title 1"/>
          <p:cNvSpPr txBox="1">
            <a:spLocks/>
          </p:cNvSpPr>
          <p:nvPr/>
        </p:nvSpPr>
        <p:spPr bwMode="auto">
          <a:xfrm>
            <a:off x="2352675" y="47625"/>
            <a:ext cx="5881688" cy="684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buClr>
                <a:srgbClr val="000000"/>
              </a:buClr>
              <a:buSzPct val="45000"/>
              <a:buFont typeface="Wingdings" pitchFamily="2" charset="2"/>
              <a:buNone/>
            </a:pPr>
            <a:r>
              <a:rPr lang="en-US" altLang="zh-CN" sz="3600" b="1">
                <a:solidFill>
                  <a:srgbClr val="131F49"/>
                </a:solidFill>
              </a:rPr>
              <a:t>Administrative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45000"/>
          <a:buFont typeface="Wingdings" charset="2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14734</TotalTime>
  <Words>1237</Words>
  <Application>Microsoft Office PowerPoint</Application>
  <PresentationFormat>Custom</PresentationFormat>
  <Paragraphs>195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6" baseType="lpstr">
      <vt:lpstr>ＭＳ Ｐゴシック</vt:lpstr>
      <vt:lpstr>Arial</vt:lpstr>
      <vt:lpstr>Bitstream Charter</vt:lpstr>
      <vt:lpstr>Calibri</vt:lpstr>
      <vt:lpstr>Courier New</vt:lpstr>
      <vt:lpstr>Symbol</vt:lpstr>
      <vt:lpstr>Times New Roman</vt:lpstr>
      <vt:lpstr>Wingdings</vt:lpstr>
      <vt:lpstr>1_Custom Design</vt:lpstr>
      <vt:lpstr>2_Custom Design</vt:lpstr>
      <vt:lpstr>3_Custom Design</vt:lpstr>
      <vt:lpstr>Custom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Having Fun</dc:creator>
  <cp:lastModifiedBy>Ravi Sandhu</cp:lastModifiedBy>
  <cp:revision>4879</cp:revision>
  <cp:lastPrinted>2014-10-06T15:23:41Z</cp:lastPrinted>
  <dcterms:created xsi:type="dcterms:W3CDTF">2014-10-02T00:40:30Z</dcterms:created>
  <dcterms:modified xsi:type="dcterms:W3CDTF">2014-10-06T15:37:05Z</dcterms:modified>
</cp:coreProperties>
</file>