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9" r:id="rId3"/>
    <p:sldId id="259" r:id="rId4"/>
    <p:sldId id="285" r:id="rId5"/>
    <p:sldId id="287" r:id="rId6"/>
    <p:sldId id="290" r:id="rId7"/>
    <p:sldId id="291" r:id="rId8"/>
    <p:sldId id="292" r:id="rId9"/>
    <p:sldId id="294" r:id="rId10"/>
    <p:sldId id="295" r:id="rId11"/>
    <p:sldId id="296" r:id="rId12"/>
    <p:sldId id="302" r:id="rId13"/>
    <p:sldId id="300" r:id="rId14"/>
    <p:sldId id="303" r:id="rId15"/>
    <p:sldId id="304" r:id="rId16"/>
    <p:sldId id="305" r:id="rId17"/>
    <p:sldId id="306"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33399"/>
    <a:srgbClr val="2525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90" d="100"/>
          <a:sy n="90" d="100"/>
        </p:scale>
        <p:origin x="-1224" y="-58"/>
      </p:cViewPr>
      <p:guideLst>
        <p:guide orient="horz" pos="1872"/>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E1CAF-F6EB-4C41-BDDB-92E8872E6EC1}" type="datetimeFigureOut">
              <a:rPr lang="en-US" smtClean="0"/>
              <a:pPr/>
              <a:t>9/18/2016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AAA85-F35F-42B6-A565-C9ABDB2B7534}" type="slidenum">
              <a:rPr lang="en-US" smtClean="0"/>
              <a:pPr/>
              <a:t>‹#›</a:t>
            </a:fld>
            <a:endParaRPr lang="en-US"/>
          </a:p>
        </p:txBody>
      </p:sp>
    </p:spTree>
    <p:extLst>
      <p:ext uri="{BB962C8B-B14F-4D97-AF65-F5344CB8AC3E}">
        <p14:creationId xmlns:p14="http://schemas.microsoft.com/office/powerpoint/2010/main" xmlns="" val="238547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2</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11</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12</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13</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14</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15</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16</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17</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3</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4</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5</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6</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7</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8</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9</a:t>
            </a:fld>
            <a:endParaRPr lang="en-US"/>
          </a:p>
        </p:txBody>
      </p:sp>
    </p:spTree>
    <p:extLst>
      <p:ext uri="{BB962C8B-B14F-4D97-AF65-F5344CB8AC3E}">
        <p14:creationId xmlns:p14="http://schemas.microsoft.com/office/powerpoint/2010/main" xmlns="" val="30779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ABAM access matrix [14] </a:t>
            </a:r>
            <a:endParaRPr lang="en-US" dirty="0" smtClean="0"/>
          </a:p>
          <a:p>
            <a:endParaRPr lang="en-US" dirty="0"/>
          </a:p>
        </p:txBody>
      </p:sp>
      <p:sp>
        <p:nvSpPr>
          <p:cNvPr id="4" name="Slide Number Placeholder 3"/>
          <p:cNvSpPr>
            <a:spLocks noGrp="1"/>
          </p:cNvSpPr>
          <p:nvPr>
            <p:ph type="sldNum" sz="quarter" idx="10"/>
          </p:nvPr>
        </p:nvSpPr>
        <p:spPr/>
        <p:txBody>
          <a:bodyPr/>
          <a:lstStyle/>
          <a:p>
            <a:fld id="{2BFAAA85-F35F-42B6-A565-C9ABDB2B7534}" type="slidenum">
              <a:rPr lang="en-US" smtClean="0"/>
              <a:pPr/>
              <a:t>10</a:t>
            </a:fld>
            <a:endParaRPr lang="en-US"/>
          </a:p>
        </p:txBody>
      </p:sp>
    </p:spTree>
    <p:extLst>
      <p:ext uri="{BB962C8B-B14F-4D97-AF65-F5344CB8AC3E}">
        <p14:creationId xmlns:p14="http://schemas.microsoft.com/office/powerpoint/2010/main" xmlns="" val="30779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Ravi Sandhu</a:t>
            </a:r>
            <a:endParaRPr lang="en-US"/>
          </a:p>
        </p:txBody>
      </p:sp>
      <p:sp>
        <p:nvSpPr>
          <p:cNvPr id="5" name="Footer Placeholder 4"/>
          <p:cNvSpPr>
            <a:spLocks noGrp="1"/>
          </p:cNvSpPr>
          <p:nvPr>
            <p:ph type="ftr" sz="quarter" idx="11"/>
          </p:nvPr>
        </p:nvSpPr>
        <p:spPr/>
        <p:txBody>
          <a:bodyPr/>
          <a:lstStyle/>
          <a:p>
            <a:r>
              <a:rPr lang="en-US" smtClean="0"/>
              <a:t>World-Leading Research with Real-World Impact!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Ravi Sandhu</a:t>
            </a:r>
            <a:endParaRPr lang="en-US"/>
          </a:p>
        </p:txBody>
      </p:sp>
      <p:sp>
        <p:nvSpPr>
          <p:cNvPr id="5" name="Footer Placeholder 4"/>
          <p:cNvSpPr>
            <a:spLocks noGrp="1"/>
          </p:cNvSpPr>
          <p:nvPr>
            <p:ph type="ftr" sz="quarter" idx="11"/>
          </p:nvPr>
        </p:nvSpPr>
        <p:spPr/>
        <p:txBody>
          <a:bodyPr/>
          <a:lstStyle/>
          <a:p>
            <a:r>
              <a:rPr lang="en-US" smtClean="0"/>
              <a:t>World-Leading Research with Real-World Impact!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Ravi Sandhu</a:t>
            </a:r>
            <a:endParaRPr lang="en-US"/>
          </a:p>
        </p:txBody>
      </p:sp>
      <p:sp>
        <p:nvSpPr>
          <p:cNvPr id="5" name="Footer Placeholder 4"/>
          <p:cNvSpPr>
            <a:spLocks noGrp="1"/>
          </p:cNvSpPr>
          <p:nvPr>
            <p:ph type="ftr" sz="quarter" idx="11"/>
          </p:nvPr>
        </p:nvSpPr>
        <p:spPr/>
        <p:txBody>
          <a:bodyPr/>
          <a:lstStyle/>
          <a:p>
            <a:r>
              <a:rPr lang="en-US" smtClean="0"/>
              <a:t>World-Leading Research with Real-World Impact!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Ravi Sandhu</a:t>
            </a:r>
            <a:endParaRPr lang="en-US"/>
          </a:p>
        </p:txBody>
      </p:sp>
      <p:sp>
        <p:nvSpPr>
          <p:cNvPr id="5" name="Footer Placeholder 4"/>
          <p:cNvSpPr>
            <a:spLocks noGrp="1"/>
          </p:cNvSpPr>
          <p:nvPr>
            <p:ph type="ftr" sz="quarter" idx="11"/>
          </p:nvPr>
        </p:nvSpPr>
        <p:spPr/>
        <p:txBody>
          <a:bodyPr/>
          <a:lstStyle/>
          <a:p>
            <a:r>
              <a:rPr lang="en-US" smtClean="0"/>
              <a:t>World-Leading Research with Real-World Impact!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Ravi Sandhu</a:t>
            </a:r>
            <a:endParaRPr lang="en-US"/>
          </a:p>
        </p:txBody>
      </p:sp>
      <p:sp>
        <p:nvSpPr>
          <p:cNvPr id="5" name="Footer Placeholder 4"/>
          <p:cNvSpPr>
            <a:spLocks noGrp="1"/>
          </p:cNvSpPr>
          <p:nvPr>
            <p:ph type="ftr" sz="quarter" idx="11"/>
          </p:nvPr>
        </p:nvSpPr>
        <p:spPr/>
        <p:txBody>
          <a:bodyPr/>
          <a:lstStyle/>
          <a:p>
            <a:r>
              <a:rPr lang="en-US" smtClean="0"/>
              <a:t>World-Leading Research with Real-World Impact!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Ravi Sandhu</a:t>
            </a:r>
            <a:endParaRPr lang="en-US"/>
          </a:p>
        </p:txBody>
      </p:sp>
      <p:sp>
        <p:nvSpPr>
          <p:cNvPr id="6" name="Footer Placeholder 5"/>
          <p:cNvSpPr>
            <a:spLocks noGrp="1"/>
          </p:cNvSpPr>
          <p:nvPr>
            <p:ph type="ftr" sz="quarter" idx="11"/>
          </p:nvPr>
        </p:nvSpPr>
        <p:spPr/>
        <p:txBody>
          <a:bodyPr/>
          <a:lstStyle/>
          <a:p>
            <a:r>
              <a:rPr lang="en-US" smtClean="0"/>
              <a:t>World-Leading Research with Real-World Impact!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Ravi Sandhu</a:t>
            </a:r>
            <a:endParaRPr lang="en-US"/>
          </a:p>
        </p:txBody>
      </p:sp>
      <p:sp>
        <p:nvSpPr>
          <p:cNvPr id="8" name="Footer Placeholder 7"/>
          <p:cNvSpPr>
            <a:spLocks noGrp="1"/>
          </p:cNvSpPr>
          <p:nvPr>
            <p:ph type="ftr" sz="quarter" idx="11"/>
          </p:nvPr>
        </p:nvSpPr>
        <p:spPr/>
        <p:txBody>
          <a:bodyPr/>
          <a:lstStyle/>
          <a:p>
            <a:r>
              <a:rPr lang="en-US" smtClean="0"/>
              <a:t>World-Leading Research with Real-World Impact!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Ravi Sandhu</a:t>
            </a:r>
            <a:endParaRPr lang="en-US"/>
          </a:p>
        </p:txBody>
      </p:sp>
      <p:sp>
        <p:nvSpPr>
          <p:cNvPr id="4" name="Footer Placeholder 3"/>
          <p:cNvSpPr>
            <a:spLocks noGrp="1"/>
          </p:cNvSpPr>
          <p:nvPr>
            <p:ph type="ftr" sz="quarter" idx="11"/>
          </p:nvPr>
        </p:nvSpPr>
        <p:spPr/>
        <p:txBody>
          <a:bodyPr/>
          <a:lstStyle/>
          <a:p>
            <a:r>
              <a:rPr lang="en-US" smtClean="0"/>
              <a:t>World-Leading Research with Real-World Impact!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Ravi Sandhu</a:t>
            </a:r>
            <a:endParaRPr lang="en-US"/>
          </a:p>
        </p:txBody>
      </p:sp>
      <p:sp>
        <p:nvSpPr>
          <p:cNvPr id="3" name="Footer Placeholder 2"/>
          <p:cNvSpPr>
            <a:spLocks noGrp="1"/>
          </p:cNvSpPr>
          <p:nvPr>
            <p:ph type="ftr" sz="quarter" idx="11"/>
          </p:nvPr>
        </p:nvSpPr>
        <p:spPr/>
        <p:txBody>
          <a:bodyPr/>
          <a:lstStyle/>
          <a:p>
            <a:r>
              <a:rPr lang="en-US" smtClean="0"/>
              <a:t>World-Leading Research with Real-World Impact!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Ravi Sandhu</a:t>
            </a:r>
            <a:endParaRPr lang="en-US"/>
          </a:p>
        </p:txBody>
      </p:sp>
      <p:sp>
        <p:nvSpPr>
          <p:cNvPr id="6" name="Footer Placeholder 5"/>
          <p:cNvSpPr>
            <a:spLocks noGrp="1"/>
          </p:cNvSpPr>
          <p:nvPr>
            <p:ph type="ftr" sz="quarter" idx="11"/>
          </p:nvPr>
        </p:nvSpPr>
        <p:spPr/>
        <p:txBody>
          <a:bodyPr/>
          <a:lstStyle/>
          <a:p>
            <a:r>
              <a:rPr lang="en-US" smtClean="0"/>
              <a:t>World-Leading Research with Real-World Impact!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Ravi Sandhu</a:t>
            </a:r>
            <a:endParaRPr lang="en-US"/>
          </a:p>
        </p:txBody>
      </p:sp>
      <p:sp>
        <p:nvSpPr>
          <p:cNvPr id="6" name="Footer Placeholder 5"/>
          <p:cNvSpPr>
            <a:spLocks noGrp="1"/>
          </p:cNvSpPr>
          <p:nvPr>
            <p:ph type="ftr" sz="quarter" idx="11"/>
          </p:nvPr>
        </p:nvSpPr>
        <p:spPr/>
        <p:txBody>
          <a:bodyPr/>
          <a:lstStyle/>
          <a:p>
            <a:r>
              <a:rPr lang="en-US" smtClean="0"/>
              <a:t>World-Leading Research with Real-World Impact!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Ravi Sandhu</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World-Leading Research with Real-World Impact!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oleObject" Target="../embeddings/oleObject4.bin"/><Relationship Id="rId4" Type="http://schemas.openxmlformats.org/officeDocument/2006/relationships/image" Target="../media/image2.pn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55681" y="6262921"/>
            <a:ext cx="2128320" cy="470880"/>
          </a:xfrm>
          <a:prstGeom prst="rect">
            <a:avLst/>
          </a:prstGeom>
          <a:noFill/>
          <a:ln w="54720">
            <a:round/>
            <a:headEnd/>
            <a:tailEnd/>
          </a:ln>
        </p:spPr>
        <p:txBody>
          <a:bodyPr lIns="0" tIns="0" rIns="0" bIns="0"/>
          <a:lstStyle/>
          <a:p>
            <a:pPr defTabSz="414726" fontAlgn="base">
              <a:lnSpc>
                <a:spcPct val="101000"/>
              </a:lnSpc>
              <a:spcBef>
                <a:spcPct val="0"/>
              </a:spcBef>
              <a:spcAft>
                <a:spcPct val="0"/>
              </a:spcAft>
              <a:tabLst>
                <a:tab pos="656650" algn="l"/>
                <a:tab pos="1313299" algn="l"/>
                <a:tab pos="1969949" algn="l"/>
              </a:tabLst>
              <a:defRPr/>
            </a:pPr>
            <a:endParaRPr lang="en-GB" sz="1270" dirty="0">
              <a:solidFill>
                <a:srgbClr val="000000"/>
              </a:solidFill>
              <a:latin typeface="Calibri" panose="020F0502020204030204" pitchFamily="34" charset="0"/>
              <a:ea typeface="ＭＳ Ｐゴシック" charset="-128"/>
            </a:endParaRPr>
          </a:p>
        </p:txBody>
      </p:sp>
      <p:sp>
        <p:nvSpPr>
          <p:cNvPr id="11269" name="Slide Number Placeholder 4"/>
          <p:cNvSpPr txBox="1">
            <a:spLocks noGrp="1"/>
          </p:cNvSpPr>
          <p:nvPr/>
        </p:nvSpPr>
        <p:spPr bwMode="auto">
          <a:xfrm>
            <a:off x="6598082" y="6216097"/>
            <a:ext cx="2128320" cy="470880"/>
          </a:xfrm>
          <a:prstGeom prst="rect">
            <a:avLst/>
          </a:prstGeom>
          <a:noFill/>
          <a:ln w="54720">
            <a:round/>
            <a:headEnd/>
            <a:tailEnd/>
          </a:ln>
        </p:spPr>
        <p:txBody>
          <a:bodyPr lIns="0" tIns="0" rIns="0" bIns="0"/>
          <a:lstStyle/>
          <a:p>
            <a:pPr algn="r" defTabSz="414726" fontAlgn="base">
              <a:lnSpc>
                <a:spcPct val="101000"/>
              </a:lnSpc>
              <a:spcBef>
                <a:spcPct val="0"/>
              </a:spcBef>
              <a:spcAft>
                <a:spcPct val="0"/>
              </a:spcAft>
              <a:tabLst>
                <a:tab pos="656650" algn="l"/>
                <a:tab pos="1313299" algn="l"/>
                <a:tab pos="1969949" algn="l"/>
              </a:tabLst>
              <a:defRPr/>
            </a:pPr>
            <a:endParaRPr lang="en-GB" sz="1270" dirty="0">
              <a:solidFill>
                <a:srgbClr val="000000"/>
              </a:solidFill>
              <a:latin typeface="Calibri" panose="020F0502020204030204" pitchFamily="34" charset="0"/>
              <a:ea typeface="ＭＳ Ｐゴシック" charset="-128"/>
            </a:endParaRPr>
          </a:p>
        </p:txBody>
      </p:sp>
      <p:sp>
        <p:nvSpPr>
          <p:cNvPr id="7" name="Title 1"/>
          <p:cNvSpPr txBox="1">
            <a:spLocks/>
          </p:cNvSpPr>
          <p:nvPr/>
        </p:nvSpPr>
        <p:spPr bwMode="auto">
          <a:xfrm>
            <a:off x="1995841" y="361"/>
            <a:ext cx="5335200" cy="620640"/>
          </a:xfrm>
          <a:prstGeom prst="rect">
            <a:avLst/>
          </a:prstGeom>
          <a:noFill/>
          <a:ln w="9525">
            <a:noFill/>
            <a:round/>
            <a:headEnd/>
            <a:tailEnd/>
          </a:ln>
        </p:spPr>
        <p:txBody>
          <a:bodyPr lIns="0" tIns="0" rIns="0" bIns="0" anchor="ctr"/>
          <a:lstStyle/>
          <a:p>
            <a:pPr algn="ctr" defTabSz="414726" eaLnBrk="0" fontAlgn="base">
              <a:spcBef>
                <a:spcPct val="0"/>
              </a:spcBef>
              <a:spcAft>
                <a:spcPct val="0"/>
              </a:spcAft>
              <a:defRPr/>
            </a:pPr>
            <a:endParaRPr lang="en-US" sz="2903" kern="0" dirty="0">
              <a:solidFill>
                <a:srgbClr val="002060"/>
              </a:solidFill>
              <a:latin typeface="Calibri" panose="020F0502020204030204" pitchFamily="34" charset="0"/>
              <a:ea typeface="ＭＳ Ｐゴシック" charset="-128"/>
              <a:cs typeface="ＭＳ Ｐゴシック" charset="-128"/>
            </a:endParaRPr>
          </a:p>
        </p:txBody>
      </p:sp>
      <p:sp>
        <p:nvSpPr>
          <p:cNvPr id="13" name="Title 1"/>
          <p:cNvSpPr txBox="1">
            <a:spLocks/>
          </p:cNvSpPr>
          <p:nvPr/>
        </p:nvSpPr>
        <p:spPr bwMode="auto">
          <a:xfrm>
            <a:off x="776881" y="1139621"/>
            <a:ext cx="7773120" cy="1470240"/>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algn="ctr" rtl="0" eaLnBrk="1" fontAlgn="base" hangingPunct="1">
              <a:spcBef>
                <a:spcPct val="0"/>
              </a:spcBef>
              <a:spcAft>
                <a:spcPct val="0"/>
              </a:spcAft>
              <a:defRPr sz="3628" b="1" kern="1200">
                <a:solidFill>
                  <a:srgbClr val="131F49"/>
                </a:solidFill>
                <a:latin typeface="+mj-lt"/>
                <a:ea typeface="ＭＳ Ｐゴシック" charset="-128"/>
                <a:cs typeface="ＭＳ Ｐゴシック" charset="-128"/>
              </a:defRPr>
            </a:lvl1pPr>
            <a:lvl2pPr algn="ctr" rtl="0" eaLnBrk="1" fontAlgn="base" hangingPunct="1">
              <a:spcBef>
                <a:spcPct val="0"/>
              </a:spcBef>
              <a:spcAft>
                <a:spcPct val="0"/>
              </a:spcAft>
              <a:defRPr sz="2903">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2903">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2903">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2903">
                <a:solidFill>
                  <a:schemeClr val="tx1"/>
                </a:solidFill>
                <a:latin typeface="Calibri" pitchFamily="34" charset="0"/>
                <a:ea typeface="ＭＳ Ｐゴシック" charset="-128"/>
                <a:cs typeface="ＭＳ Ｐゴシック" charset="-128"/>
              </a:defRPr>
            </a:lvl5pPr>
            <a:lvl6pPr marL="414683" algn="ctr" rtl="0" eaLnBrk="1" fontAlgn="base" hangingPunct="1">
              <a:spcBef>
                <a:spcPct val="0"/>
              </a:spcBef>
              <a:spcAft>
                <a:spcPct val="0"/>
              </a:spcAft>
              <a:defRPr sz="3991">
                <a:solidFill>
                  <a:schemeClr val="tx1"/>
                </a:solidFill>
                <a:latin typeface="Calibri" pitchFamily="34" charset="0"/>
              </a:defRPr>
            </a:lvl6pPr>
            <a:lvl7pPr marL="829366" algn="ctr" rtl="0" eaLnBrk="1" fontAlgn="base" hangingPunct="1">
              <a:spcBef>
                <a:spcPct val="0"/>
              </a:spcBef>
              <a:spcAft>
                <a:spcPct val="0"/>
              </a:spcAft>
              <a:defRPr sz="3991">
                <a:solidFill>
                  <a:schemeClr val="tx1"/>
                </a:solidFill>
                <a:latin typeface="Calibri" pitchFamily="34" charset="0"/>
              </a:defRPr>
            </a:lvl7pPr>
            <a:lvl8pPr marL="1244049" algn="ctr" rtl="0" eaLnBrk="1" fontAlgn="base" hangingPunct="1">
              <a:spcBef>
                <a:spcPct val="0"/>
              </a:spcBef>
              <a:spcAft>
                <a:spcPct val="0"/>
              </a:spcAft>
              <a:defRPr sz="3991">
                <a:solidFill>
                  <a:schemeClr val="tx1"/>
                </a:solidFill>
                <a:latin typeface="Calibri" pitchFamily="34" charset="0"/>
              </a:defRPr>
            </a:lvl8pPr>
            <a:lvl9pPr marL="1658732" algn="ctr" rtl="0" eaLnBrk="1" fontAlgn="base" hangingPunct="1">
              <a:spcBef>
                <a:spcPct val="0"/>
              </a:spcBef>
              <a:spcAft>
                <a:spcPct val="0"/>
              </a:spcAft>
              <a:defRPr sz="3991">
                <a:solidFill>
                  <a:schemeClr val="tx1"/>
                </a:solidFill>
                <a:latin typeface="Calibri" pitchFamily="34" charset="0"/>
              </a:defRPr>
            </a:lvl9pPr>
          </a:lstStyle>
          <a:p>
            <a:r>
              <a:rPr lang="en-US" sz="3200" dirty="0"/>
              <a:t>On the Relationship between Finite Domain ABAM </a:t>
            </a:r>
            <a:r>
              <a:rPr lang="en-US" sz="3200" dirty="0" smtClean="0"/>
              <a:t>and </a:t>
            </a:r>
            <a:r>
              <a:rPr lang="en-US" sz="3200" dirty="0" err="1" smtClean="0"/>
              <a:t>PreUCON</a:t>
            </a:r>
            <a:r>
              <a:rPr lang="en-US" sz="2000" dirty="0" err="1" smtClean="0"/>
              <a:t>A</a:t>
            </a:r>
            <a:r>
              <a:rPr lang="en-US" sz="3200" dirty="0" smtClean="0"/>
              <a:t> </a:t>
            </a:r>
            <a:endParaRPr lang="en-US" sz="3200" dirty="0"/>
          </a:p>
        </p:txBody>
      </p:sp>
      <p:sp>
        <p:nvSpPr>
          <p:cNvPr id="8" name="Subtitle 2"/>
          <p:cNvSpPr txBox="1">
            <a:spLocks/>
          </p:cNvSpPr>
          <p:nvPr/>
        </p:nvSpPr>
        <p:spPr>
          <a:xfrm>
            <a:off x="1066800" y="2759138"/>
            <a:ext cx="7056438" cy="3184462"/>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kern="0" dirty="0" err="1">
                <a:solidFill>
                  <a:srgbClr val="1F497D"/>
                </a:solidFill>
                <a:latin typeface="Calibri" panose="020F0502020204030204" pitchFamily="34" charset="0"/>
              </a:rPr>
              <a:t>Asma</a:t>
            </a:r>
            <a:r>
              <a:rPr lang="en-US" sz="2400" b="1" kern="0" dirty="0">
                <a:solidFill>
                  <a:srgbClr val="1F497D"/>
                </a:solidFill>
                <a:latin typeface="Calibri" panose="020F0502020204030204" pitchFamily="34" charset="0"/>
              </a:rPr>
              <a:t> </a:t>
            </a:r>
            <a:r>
              <a:rPr lang="en-US" sz="2400" b="1" kern="0" dirty="0" err="1">
                <a:solidFill>
                  <a:srgbClr val="1F497D"/>
                </a:solidFill>
                <a:latin typeface="Calibri" panose="020F0502020204030204" pitchFamily="34" charset="0"/>
              </a:rPr>
              <a:t>Alshehri</a:t>
            </a:r>
            <a:r>
              <a:rPr lang="en-US" sz="2400" b="1" kern="0" dirty="0">
                <a:solidFill>
                  <a:srgbClr val="1F497D"/>
                </a:solidFill>
                <a:latin typeface="Calibri" panose="020F0502020204030204" pitchFamily="34" charset="0"/>
              </a:rPr>
              <a:t> and Ravi </a:t>
            </a:r>
            <a:r>
              <a:rPr lang="en-US" sz="2400" b="1" kern="0" dirty="0" err="1">
                <a:solidFill>
                  <a:srgbClr val="1F497D"/>
                </a:solidFill>
                <a:latin typeface="Calibri" panose="020F0502020204030204" pitchFamily="34" charset="0"/>
              </a:rPr>
              <a:t>Sandhu</a:t>
            </a:r>
            <a:endParaRPr lang="en-US" sz="2400" b="1" kern="0" dirty="0">
              <a:solidFill>
                <a:srgbClr val="1F497D"/>
              </a:solidFill>
              <a:latin typeface="Calibri" panose="020F0502020204030204" pitchFamily="34" charset="0"/>
            </a:endParaRP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kern="0" dirty="0">
                <a:solidFill>
                  <a:srgbClr val="1F497D"/>
                </a:solidFill>
                <a:latin typeface="Calibri" panose="020F0502020204030204" pitchFamily="34" charset="0"/>
              </a:rPr>
              <a:t>Department of Computer Science</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b="1" kern="0" dirty="0" smtClean="0">
              <a:solidFill>
                <a:srgbClr val="1F497D"/>
              </a:solidFill>
              <a:latin typeface="Calibri" panose="020F0502020204030204" pitchFamily="34" charset="0"/>
            </a:endParaRP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b="1" kern="0" dirty="0" smtClean="0">
              <a:solidFill>
                <a:srgbClr val="1F497D"/>
              </a:solidFill>
              <a:latin typeface="Calibri" panose="020F0502020204030204" pitchFamily="34" charset="0"/>
            </a:endParaRP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b="1" kern="0" dirty="0">
                <a:solidFill>
                  <a:schemeClr val="accent6">
                    <a:lumMod val="75000"/>
                  </a:schemeClr>
                </a:solidFill>
                <a:latin typeface="Calibri" panose="020F0502020204030204" pitchFamily="34" charset="0"/>
              </a:rPr>
              <a:t>10th International Conference on Network and System Security (NSS)</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b="1" kern="0" dirty="0" smtClean="0">
                <a:solidFill>
                  <a:schemeClr val="accent6">
                    <a:lumMod val="75000"/>
                  </a:schemeClr>
                </a:solidFill>
                <a:latin typeface="Calibri" panose="020F0502020204030204" pitchFamily="34" charset="0"/>
              </a:rPr>
              <a:t>September 28-30, 2016</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b="1" kern="0" dirty="0" smtClean="0">
              <a:solidFill>
                <a:schemeClr val="bg2">
                  <a:lumMod val="75000"/>
                </a:schemeClr>
              </a:solidFill>
              <a:latin typeface="Calibri" panose="020F0502020204030204" pitchFamily="34" charset="0"/>
            </a:endParaRPr>
          </a:p>
        </p:txBody>
      </p:sp>
      <p:sp>
        <p:nvSpPr>
          <p:cNvPr id="9" name="Title 1"/>
          <p:cNvSpPr>
            <a:spLocks/>
          </p:cNvSpPr>
          <p:nvPr/>
        </p:nvSpPr>
        <p:spPr bwMode="auto">
          <a:xfrm>
            <a:off x="2306161" y="54050"/>
            <a:ext cx="4714560"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3200" b="1" kern="0" dirty="0" smtClean="0">
                <a:solidFill>
                  <a:srgbClr val="131F49"/>
                </a:solidFill>
                <a:latin typeface="Calibri" panose="020F0502020204030204" pitchFamily="34" charset="0"/>
                <a:ea typeface="ＭＳ Ｐゴシック" charset="-128"/>
                <a:cs typeface="ＭＳ Ｐゴシック" charset="-128"/>
              </a:rPr>
              <a:t>Institute for Cyber Security</a:t>
            </a:r>
            <a:endParaRPr lang="en-US" sz="3200" b="1" kern="0" dirty="0">
              <a:solidFill>
                <a:srgbClr val="131F49"/>
              </a:solidFill>
              <a:latin typeface="Calibri" panose="020F0502020204030204" pitchFamily="34" charset="0"/>
              <a:ea typeface="ＭＳ Ｐゴシック" charset="-128"/>
              <a:cs typeface="ＭＳ Ｐゴシック" charset="-128"/>
            </a:endParaRPr>
          </a:p>
        </p:txBody>
      </p:sp>
      <p:sp>
        <p:nvSpPr>
          <p:cNvPr id="11" name="Date Placeholder 3"/>
          <p:cNvSpPr txBox="1">
            <a:spLocks noGrp="1"/>
          </p:cNvSpPr>
          <p:nvPr/>
        </p:nvSpPr>
        <p:spPr bwMode="auto">
          <a:xfrm>
            <a:off x="477956" y="6262921"/>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050" dirty="0">
              <a:solidFill>
                <a:srgbClr val="000000"/>
              </a:solidFill>
              <a:latin typeface="Calibri" panose="020F0502020204030204" pitchFamily="34" charset="0"/>
              <a:ea typeface="ＭＳ Ｐゴシック" charset="-128"/>
            </a:endParaRPr>
          </a:p>
        </p:txBody>
      </p:sp>
      <p:pic>
        <p:nvPicPr>
          <p:cNvPr id="10"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pic>
        <p:nvPicPr>
          <p:cNvPr id="12" name="Picture 9" descr="UTSAGifBlue.gif"/>
          <p:cNvPicPr>
            <a:picLocks noChangeAspect="1"/>
          </p:cNvPicPr>
          <p:nvPr/>
        </p:nvPicPr>
        <p:blipFill>
          <a:blip r:embed="rId4" cstate="print"/>
          <a:srcRect/>
          <a:stretch>
            <a:fillRect/>
          </a:stretch>
        </p:blipFill>
        <p:spPr bwMode="auto">
          <a:xfrm>
            <a:off x="7543800" y="381000"/>
            <a:ext cx="1310400" cy="429165"/>
          </a:xfrm>
          <a:prstGeom prst="rect">
            <a:avLst/>
          </a:prstGeom>
          <a:noFill/>
          <a:ln w="9525">
            <a:noFill/>
            <a:miter lim="800000"/>
            <a:headEnd/>
            <a:tailEnd/>
          </a:ln>
        </p:spPr>
      </p:pic>
      <p:sp>
        <p:nvSpPr>
          <p:cNvPr id="14" name="Line 8"/>
          <p:cNvSpPr>
            <a:spLocks noChangeShapeType="1"/>
          </p:cNvSpPr>
          <p:nvPr/>
        </p:nvSpPr>
        <p:spPr bwMode="auto">
          <a:xfrm>
            <a:off x="2292480" y="684922"/>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15"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4" name="Date Placeholder 3"/>
          <p:cNvSpPr>
            <a:spLocks noGrp="1"/>
          </p:cNvSpPr>
          <p:nvPr>
            <p:ph type="dt" sz="half" idx="10"/>
          </p:nvPr>
        </p:nvSpPr>
        <p:spPr>
          <a:xfrm>
            <a:off x="-58437" y="6181130"/>
            <a:ext cx="2133600" cy="365125"/>
          </a:xfrm>
        </p:spPr>
        <p:txBody>
          <a:bodyPr/>
          <a:lstStyle/>
          <a:p>
            <a:pPr algn="ctr" defTabSz="414683" fontAlgn="base" hangingPunct="0">
              <a:spcBef>
                <a:spcPct val="0"/>
              </a:spcBef>
              <a:spcAft>
                <a:spcPct val="0"/>
              </a:spcAft>
              <a:buClr>
                <a:srgbClr val="000000"/>
              </a:buClr>
              <a:buSzPct val="45000"/>
              <a:defRPr/>
            </a:pPr>
            <a:r>
              <a:rPr lang="en-US" sz="1090" dirty="0">
                <a:solidFill>
                  <a:srgbClr val="131F49"/>
                </a:solidFill>
                <a:latin typeface="Arial" pitchFamily="34" charset="0"/>
                <a:ea typeface="ＭＳ Ｐゴシック" pitchFamily="34" charset="-128"/>
              </a:rPr>
              <a:t>© Ravi </a:t>
            </a:r>
            <a:r>
              <a:rPr lang="en-US" sz="1090" dirty="0" err="1">
                <a:solidFill>
                  <a:srgbClr val="131F49"/>
                </a:solidFill>
                <a:latin typeface="Arial" pitchFamily="34" charset="0"/>
                <a:ea typeface="ＭＳ Ｐゴシック" pitchFamily="34" charset="-128"/>
              </a:rPr>
              <a:t>Sandhu</a:t>
            </a:r>
            <a:endParaRPr lang="en-US" sz="1090" dirty="0">
              <a:solidFill>
                <a:srgbClr val="131F49"/>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2971800" y="6210159"/>
            <a:ext cx="3810000" cy="365125"/>
          </a:xfrm>
        </p:spPr>
        <p:txBody>
          <a:bodyPr/>
          <a:lstStyle/>
          <a:p>
            <a:pPr defTabSz="414683" fontAlgn="base" hangingPunct="0">
              <a:spcBef>
                <a:spcPct val="0"/>
              </a:spcBef>
              <a:spcAft>
                <a:spcPct val="0"/>
              </a:spcAft>
              <a:buClr>
                <a:srgbClr val="000000"/>
              </a:buClr>
              <a:buSzPct val="45000"/>
              <a:defRPr/>
            </a:pPr>
            <a:r>
              <a:rPr lang="en-US" sz="1270" dirty="0">
                <a:solidFill>
                  <a:srgbClr val="131F49"/>
                </a:solidFill>
                <a:latin typeface="Arial" pitchFamily="34" charset="0"/>
                <a:ea typeface="ＭＳ Ｐゴシック" pitchFamily="34" charset="-128"/>
              </a:rPr>
              <a:t>World-Leading Research with Real-World Impact!</a:t>
            </a:r>
          </a:p>
        </p:txBody>
      </p:sp>
      <p:sp>
        <p:nvSpPr>
          <p:cNvPr id="6" name="Slide Number Placeholder 5"/>
          <p:cNvSpPr>
            <a:spLocks noGrp="1"/>
          </p:cNvSpPr>
          <p:nvPr>
            <p:ph type="sldNum" sz="quarter" idx="12"/>
          </p:nvPr>
        </p:nvSpPr>
        <p:spPr>
          <a:xfrm>
            <a:off x="6634664" y="6247081"/>
            <a:ext cx="2133600" cy="365125"/>
          </a:xfrm>
        </p:spPr>
        <p:txBody>
          <a:bodyPr/>
          <a:lstStyle/>
          <a:p>
            <a:pPr algn="ctr" defTabSz="414683" fontAlgn="base" hangingPunct="0">
              <a:spcBef>
                <a:spcPct val="0"/>
              </a:spcBef>
              <a:spcAft>
                <a:spcPct val="0"/>
              </a:spcAft>
              <a:buClr>
                <a:srgbClr val="000000"/>
              </a:buClr>
              <a:buSzPct val="45000"/>
              <a:defRPr/>
            </a:pPr>
            <a:r>
              <a:rPr lang="en-US" sz="1270" dirty="0">
                <a:solidFill>
                  <a:srgbClr val="131F49"/>
                </a:solidFill>
                <a:latin typeface="Arial" pitchFamily="34" charset="0"/>
                <a:ea typeface="ＭＳ Ｐゴシック" pitchFamily="34" charset="-128"/>
              </a:rPr>
              <a:t>	</a:t>
            </a:r>
            <a:r>
              <a:rPr lang="en-US" sz="1270" dirty="0" smtClean="0">
                <a:solidFill>
                  <a:srgbClr val="131F49"/>
                </a:solidFill>
                <a:latin typeface="Arial" pitchFamily="34" charset="0"/>
                <a:ea typeface="ＭＳ Ｐゴシック" pitchFamily="34" charset="-128"/>
              </a:rPr>
              <a:t>			</a:t>
            </a:r>
            <a:fld id="{B6F15528-21DE-4FAA-801E-634DDDAF4B2B}" type="slidenum">
              <a:rPr lang="en-US" sz="1270" smtClean="0">
                <a:solidFill>
                  <a:srgbClr val="131F49"/>
                </a:solidFill>
                <a:latin typeface="Arial" pitchFamily="34" charset="0"/>
                <a:ea typeface="ＭＳ Ｐゴシック" pitchFamily="34" charset="-128"/>
              </a:rPr>
              <a:pPr algn="ctr" defTabSz="414683" fontAlgn="base" hangingPunct="0">
                <a:spcBef>
                  <a:spcPct val="0"/>
                </a:spcBef>
                <a:spcAft>
                  <a:spcPct val="0"/>
                </a:spcAft>
                <a:buClr>
                  <a:srgbClr val="000000"/>
                </a:buClr>
                <a:buSzPct val="45000"/>
                <a:defRPr/>
              </a:pPr>
              <a:t>1</a:t>
            </a:fld>
            <a:endParaRPr lang="en-US" sz="1270" dirty="0">
              <a:solidFill>
                <a:srgbClr val="131F49"/>
              </a:solidFill>
              <a:latin typeface="Arial" pitchFamily="34" charset="0"/>
              <a:ea typeface="ＭＳ Ｐゴシック" pitchFamily="34"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553085604"/>
              </p:ext>
            </p:extLst>
          </p:nvPr>
        </p:nvGraphicFramePr>
        <p:xfrm>
          <a:off x="4514850" y="3346450"/>
          <a:ext cx="114300" cy="165100"/>
        </p:xfrm>
        <a:graphic>
          <a:graphicData uri="http://schemas.openxmlformats.org/presentationml/2006/ole">
            <p:oleObj spid="_x0000_s1101" name="Equation" r:id="rId5" imgW="100440" imgH="155160" progId="Equation.3">
              <p:embed/>
            </p:oleObj>
          </a:graphicData>
        </a:graphic>
      </p:graphicFrame>
    </p:spTree>
    <p:extLst>
      <p:ext uri="{BB962C8B-B14F-4D97-AF65-F5344CB8AC3E}">
        <p14:creationId xmlns:p14="http://schemas.microsoft.com/office/powerpoint/2010/main" xmlns="" val="1126773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905000" y="152400"/>
            <a:ext cx="5715000" cy="620705"/>
          </a:xfrm>
          <a:prstGeom prst="rect">
            <a:avLst/>
          </a:prstGeom>
          <a:noFill/>
          <a:ln w="9525">
            <a:noFill/>
            <a:round/>
            <a:headEnd/>
            <a:tailEnd/>
          </a:ln>
        </p:spPr>
        <p:txBody>
          <a:bodyPr lIns="0" tIns="0" rIns="0" bIns="0" anchor="ctr"/>
          <a:lstStyle/>
          <a:p>
            <a:pPr algn="ctr"/>
            <a:r>
              <a:rPr lang="en-US" sz="3200" b="1" dirty="0"/>
              <a:t>Reducing ABAM to </a:t>
            </a:r>
            <a:r>
              <a:rPr lang="en-US" sz="3200" b="1" dirty="0" err="1"/>
              <a:t>PreUCON</a:t>
            </a:r>
            <a:r>
              <a:rPr lang="en-US" sz="2000" b="1" dirty="0" err="1"/>
              <a:t>A</a:t>
            </a:r>
            <a:endParaRPr lang="en-US" sz="20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876183"/>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10</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6" name="Rectangle 15"/>
          <p:cNvSpPr/>
          <p:nvPr/>
        </p:nvSpPr>
        <p:spPr>
          <a:xfrm>
            <a:off x="533400" y="1295400"/>
            <a:ext cx="8305800" cy="4555093"/>
          </a:xfrm>
          <a:prstGeom prst="rect">
            <a:avLst/>
          </a:prstGeom>
        </p:spPr>
        <p:txBody>
          <a:bodyPr wrap="square">
            <a:spAutoFit/>
          </a:bodyPr>
          <a:lstStyle/>
          <a:p>
            <a:pPr>
              <a:buFont typeface="Wingdings" pitchFamily="2" charset="2"/>
              <a:buChar char="Ø"/>
            </a:pPr>
            <a:r>
              <a:rPr lang="en-US" sz="2600" b="1" dirty="0" smtClean="0">
                <a:solidFill>
                  <a:srgbClr val="333399"/>
                </a:solidFill>
              </a:rPr>
              <a:t> Challenges of Reducing ABAM </a:t>
            </a:r>
            <a:r>
              <a:rPr lang="en-US" sz="2600" b="1" dirty="0">
                <a:solidFill>
                  <a:srgbClr val="333399"/>
                </a:solidFill>
              </a:rPr>
              <a:t>to </a:t>
            </a:r>
            <a:r>
              <a:rPr lang="en-US" sz="2600" b="1" dirty="0" err="1" smtClean="0">
                <a:solidFill>
                  <a:srgbClr val="333399"/>
                </a:solidFill>
              </a:rPr>
              <a:t>PreUCON</a:t>
            </a:r>
            <a:r>
              <a:rPr lang="en-US" sz="1600" b="1" dirty="0" err="1" smtClean="0">
                <a:solidFill>
                  <a:srgbClr val="333399"/>
                </a:solidFill>
              </a:rPr>
              <a:t>A</a:t>
            </a:r>
            <a:endParaRPr lang="en-US" sz="1600" b="1" dirty="0" smtClean="0">
              <a:solidFill>
                <a:srgbClr val="333399"/>
              </a:solidFill>
            </a:endParaRPr>
          </a:p>
          <a:p>
            <a:pPr lvl="1">
              <a:buFont typeface="Wingdings" pitchFamily="2" charset="2"/>
              <a:buChar char="Ø"/>
            </a:pPr>
            <a:r>
              <a:rPr lang="en-US" sz="2600" b="1" dirty="0">
                <a:solidFill>
                  <a:srgbClr val="333399"/>
                </a:solidFill>
              </a:rPr>
              <a:t> </a:t>
            </a:r>
            <a:r>
              <a:rPr lang="en-US" sz="2000" dirty="0" err="1"/>
              <a:t>PreUCON</a:t>
            </a:r>
            <a:r>
              <a:rPr lang="en-US" sz="1600" dirty="0" err="1"/>
              <a:t>A</a:t>
            </a:r>
            <a:r>
              <a:rPr lang="en-US" sz="2000" dirty="0"/>
              <a:t> command has the ability to grant a non-persistent right in each command </a:t>
            </a:r>
          </a:p>
          <a:p>
            <a:pPr lvl="1">
              <a:buFont typeface="Wingdings" pitchFamily="2" charset="2"/>
              <a:buChar char="Ø"/>
            </a:pPr>
            <a:r>
              <a:rPr lang="en-US" sz="2000" dirty="0"/>
              <a:t> ABAM command has the power of granting one or more rights to the actor, maintaining the given rights in the corresponding cell of the actor, and permitting two or more parameters (more targets) in each command. </a:t>
            </a:r>
          </a:p>
          <a:p>
            <a:pPr lvl="1">
              <a:buFont typeface="Wingdings" pitchFamily="2" charset="2"/>
              <a:buChar char="Ø"/>
            </a:pPr>
            <a:r>
              <a:rPr lang="en-US" sz="2000" dirty="0"/>
              <a:t> Unrestricted use of rights in ABAM will result in </a:t>
            </a:r>
            <a:r>
              <a:rPr lang="en-US" sz="2000" dirty="0" err="1"/>
              <a:t>undecidable</a:t>
            </a:r>
            <a:r>
              <a:rPr lang="en-US" sz="2000" dirty="0"/>
              <a:t> safety whereas </a:t>
            </a:r>
            <a:r>
              <a:rPr lang="en-US" sz="2000" dirty="0" err="1"/>
              <a:t>PreUCON</a:t>
            </a:r>
            <a:r>
              <a:rPr lang="en-US" sz="1600" dirty="0" err="1"/>
              <a:t>A</a:t>
            </a:r>
            <a:r>
              <a:rPr lang="en-US" sz="2000" dirty="0"/>
              <a:t> has decidable safety </a:t>
            </a:r>
            <a:endParaRPr lang="en-US" sz="2000" b="1" dirty="0" smtClean="0">
              <a:solidFill>
                <a:srgbClr val="333399"/>
              </a:solidFill>
            </a:endParaRPr>
          </a:p>
          <a:p>
            <a:pPr>
              <a:buFont typeface="Wingdings" pitchFamily="2" charset="2"/>
              <a:buChar char="Ø"/>
            </a:pPr>
            <a:r>
              <a:rPr lang="en-US" sz="2600" b="1" dirty="0">
                <a:solidFill>
                  <a:srgbClr val="333399"/>
                </a:solidFill>
              </a:rPr>
              <a:t> </a:t>
            </a:r>
            <a:r>
              <a:rPr lang="en-US" sz="2600" b="1" dirty="0" smtClean="0">
                <a:solidFill>
                  <a:srgbClr val="333399"/>
                </a:solidFill>
              </a:rPr>
              <a:t>Reducing </a:t>
            </a:r>
            <a:r>
              <a:rPr lang="en-US" sz="2600" b="1" dirty="0">
                <a:solidFill>
                  <a:srgbClr val="333399"/>
                </a:solidFill>
              </a:rPr>
              <a:t>ABAM to </a:t>
            </a:r>
            <a:r>
              <a:rPr lang="en-US" sz="2600" b="1" dirty="0" err="1" smtClean="0">
                <a:solidFill>
                  <a:srgbClr val="333399"/>
                </a:solidFill>
              </a:rPr>
              <a:t>PreUCON</a:t>
            </a:r>
            <a:r>
              <a:rPr lang="en-US" sz="2000" b="1" dirty="0" err="1" smtClean="0">
                <a:solidFill>
                  <a:srgbClr val="333399"/>
                </a:solidFill>
              </a:rPr>
              <a:t>A</a:t>
            </a:r>
            <a:r>
              <a:rPr lang="en-US" sz="2600" b="1" dirty="0" smtClean="0">
                <a:solidFill>
                  <a:srgbClr val="333399"/>
                </a:solidFill>
              </a:rPr>
              <a:t> is not possible</a:t>
            </a:r>
          </a:p>
          <a:p>
            <a:pPr>
              <a:buFont typeface="Wingdings" pitchFamily="2" charset="2"/>
              <a:buChar char="Ø"/>
            </a:pPr>
            <a:r>
              <a:rPr lang="en-US" sz="2600" b="1" dirty="0" smtClean="0">
                <a:solidFill>
                  <a:srgbClr val="333399"/>
                </a:solidFill>
              </a:rPr>
              <a:t> </a:t>
            </a:r>
            <a:r>
              <a:rPr lang="en-US" sz="2600" b="1" dirty="0">
                <a:solidFill>
                  <a:srgbClr val="333399"/>
                </a:solidFill>
              </a:rPr>
              <a:t>Right-Less ABAM with Two Parameters </a:t>
            </a:r>
            <a:r>
              <a:rPr lang="en-US" sz="2600" b="1" dirty="0" smtClean="0">
                <a:solidFill>
                  <a:srgbClr val="333399"/>
                </a:solidFill>
              </a:rPr>
              <a:t>(RL-ABAM2) is a restricted form of ABAM that can be reduced to </a:t>
            </a:r>
            <a:r>
              <a:rPr lang="en-US" sz="2600" b="1" dirty="0" err="1" smtClean="0">
                <a:solidFill>
                  <a:srgbClr val="333399"/>
                </a:solidFill>
              </a:rPr>
              <a:t>PreUCON</a:t>
            </a:r>
            <a:r>
              <a:rPr lang="en-US" sz="1600" b="1" dirty="0" err="1" smtClean="0">
                <a:solidFill>
                  <a:srgbClr val="333399"/>
                </a:solidFill>
              </a:rPr>
              <a:t>A</a:t>
            </a:r>
            <a:endParaRPr lang="en-US" sz="2600" b="1" dirty="0" smtClean="0">
              <a:solidFill>
                <a:srgbClr val="333399"/>
              </a:solidFill>
            </a:endParaRPr>
          </a:p>
          <a:p>
            <a:pPr>
              <a:buFont typeface="Wingdings" pitchFamily="2" charset="2"/>
              <a:buChar char="Ø"/>
            </a:pPr>
            <a:endParaRPr lang="en-US" sz="2400" dirty="0" smtClean="0"/>
          </a:p>
          <a:p>
            <a:pPr>
              <a:buFont typeface="Wingdings" pitchFamily="2" charset="2"/>
              <a:buChar char="Ø"/>
            </a:pPr>
            <a:endParaRPr lang="en-US" sz="1600" b="1" dirty="0" smtClean="0">
              <a:solidFill>
                <a:srgbClr val="333399"/>
              </a:solidFill>
            </a:endParaRPr>
          </a:p>
        </p:txBody>
      </p:sp>
    </p:spTree>
    <p:extLst>
      <p:ext uri="{BB962C8B-B14F-4D97-AF65-F5344CB8AC3E}">
        <p14:creationId xmlns:p14="http://schemas.microsoft.com/office/powerpoint/2010/main" xmlns="" val="217133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828800" y="152400"/>
            <a:ext cx="6248400" cy="620705"/>
          </a:xfrm>
          <a:prstGeom prst="rect">
            <a:avLst/>
          </a:prstGeom>
          <a:noFill/>
          <a:ln w="9525">
            <a:noFill/>
            <a:round/>
            <a:headEnd/>
            <a:tailEnd/>
          </a:ln>
        </p:spPr>
        <p:txBody>
          <a:bodyPr lIns="0" tIns="0" rIns="0" bIns="0" anchor="ctr"/>
          <a:lstStyle/>
          <a:p>
            <a:pPr algn="ctr"/>
            <a:r>
              <a:rPr lang="en-US" sz="3200" b="1" dirty="0" smtClean="0"/>
              <a:t>Right</a:t>
            </a:r>
            <a:r>
              <a:rPr lang="en-US" sz="3200" b="1" dirty="0"/>
              <a:t>-Less ABAM with </a:t>
            </a:r>
            <a:r>
              <a:rPr lang="en-US" sz="3200" b="1" dirty="0" smtClean="0"/>
              <a:t>Two Parameters </a:t>
            </a:r>
            <a:r>
              <a:rPr lang="en-US" sz="3200" b="1" dirty="0"/>
              <a:t>(RL-ABAM2) </a:t>
            </a:r>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31732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11</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6" name="Rectangle 15"/>
          <p:cNvSpPr/>
          <p:nvPr/>
        </p:nvSpPr>
        <p:spPr>
          <a:xfrm>
            <a:off x="533400" y="1295400"/>
            <a:ext cx="8305800" cy="2369880"/>
          </a:xfrm>
          <a:prstGeom prst="rect">
            <a:avLst/>
          </a:prstGeom>
        </p:spPr>
        <p:txBody>
          <a:bodyPr wrap="square">
            <a:spAutoFit/>
          </a:bodyPr>
          <a:lstStyle/>
          <a:p>
            <a:pPr>
              <a:buFont typeface="Wingdings" pitchFamily="2" charset="2"/>
              <a:buChar char="Ø"/>
            </a:pPr>
            <a:r>
              <a:rPr lang="en-US" sz="2400" dirty="0" smtClean="0"/>
              <a:t> RL</a:t>
            </a:r>
            <a:r>
              <a:rPr lang="en-US" sz="2400" dirty="0"/>
              <a:t>-ABAM2 command </a:t>
            </a:r>
            <a:r>
              <a:rPr lang="en-US" sz="2400" dirty="0" smtClean="0"/>
              <a:t>is limited in terms: </a:t>
            </a:r>
          </a:p>
          <a:p>
            <a:pPr lvl="1">
              <a:buFont typeface="Wingdings" pitchFamily="2" charset="2"/>
              <a:buChar char="Ø"/>
            </a:pPr>
            <a:r>
              <a:rPr lang="en-US" sz="2000" dirty="0" smtClean="0"/>
              <a:t> </a:t>
            </a:r>
            <a:r>
              <a:rPr lang="en-US" sz="2000" dirty="0"/>
              <a:t>N</a:t>
            </a:r>
            <a:r>
              <a:rPr lang="en-US" sz="2000" dirty="0" smtClean="0"/>
              <a:t>umber </a:t>
            </a:r>
            <a:r>
              <a:rPr lang="en-US" sz="2000" dirty="0"/>
              <a:t>of </a:t>
            </a:r>
            <a:r>
              <a:rPr lang="en-US" sz="2000" dirty="0" smtClean="0"/>
              <a:t>parameters</a:t>
            </a:r>
          </a:p>
          <a:p>
            <a:pPr lvl="1">
              <a:buFont typeface="Wingdings" pitchFamily="2" charset="2"/>
              <a:buChar char="Ø"/>
            </a:pPr>
            <a:r>
              <a:rPr lang="en-US" sz="2000" dirty="0" smtClean="0"/>
              <a:t> </a:t>
            </a:r>
            <a:r>
              <a:rPr lang="en-US" sz="2000" dirty="0"/>
              <a:t>T</a:t>
            </a:r>
            <a:r>
              <a:rPr lang="en-US" sz="2000" dirty="0" smtClean="0"/>
              <a:t>he </a:t>
            </a:r>
            <a:r>
              <a:rPr lang="en-US" sz="2000" dirty="0"/>
              <a:t>if statement </a:t>
            </a:r>
            <a:r>
              <a:rPr lang="en-US" sz="2000" dirty="0" smtClean="0"/>
              <a:t>section</a:t>
            </a:r>
          </a:p>
          <a:p>
            <a:pPr lvl="1">
              <a:buFont typeface="Wingdings" pitchFamily="2" charset="2"/>
              <a:buChar char="Ø"/>
            </a:pPr>
            <a:r>
              <a:rPr lang="en-US" sz="2000" dirty="0" smtClean="0"/>
              <a:t> </a:t>
            </a:r>
            <a:r>
              <a:rPr lang="en-US" sz="2000" dirty="0"/>
              <a:t>T</a:t>
            </a:r>
            <a:r>
              <a:rPr lang="en-US" sz="2000" dirty="0" smtClean="0"/>
              <a:t>he </a:t>
            </a:r>
            <a:r>
              <a:rPr lang="en-US" sz="2000" dirty="0"/>
              <a:t>existence of </a:t>
            </a:r>
            <a:r>
              <a:rPr lang="en-US" sz="2000" dirty="0" smtClean="0"/>
              <a:t>rights </a:t>
            </a:r>
            <a:endParaRPr lang="en-US" sz="2000" dirty="0"/>
          </a:p>
          <a:p>
            <a:pPr>
              <a:buFont typeface="Wingdings" pitchFamily="2" charset="2"/>
              <a:buChar char="Ø"/>
            </a:pPr>
            <a:r>
              <a:rPr lang="en-US" sz="2400" dirty="0"/>
              <a:t> </a:t>
            </a:r>
            <a:r>
              <a:rPr lang="en-US" sz="2400" dirty="0" smtClean="0"/>
              <a:t>RL-ABAM2 command is </a:t>
            </a:r>
            <a:r>
              <a:rPr lang="en-US" sz="2400" dirty="0"/>
              <a:t>is defined as follows: </a:t>
            </a:r>
          </a:p>
          <a:p>
            <a:pPr>
              <a:buFont typeface="Wingdings" pitchFamily="2" charset="2"/>
              <a:buChar char="Ø"/>
            </a:pPr>
            <a:endParaRPr lang="en-US" sz="2400" dirty="0" smtClean="0"/>
          </a:p>
          <a:p>
            <a:pPr>
              <a:buFont typeface="Wingdings" pitchFamily="2" charset="2"/>
              <a:buChar char="Ø"/>
            </a:pPr>
            <a:endParaRPr lang="en-US" sz="1600" b="1" dirty="0" smtClean="0">
              <a:solidFill>
                <a:srgbClr val="333399"/>
              </a:solidFill>
            </a:endParaRPr>
          </a:p>
        </p:txBody>
      </p:sp>
      <p:pic>
        <p:nvPicPr>
          <p:cNvPr id="2" name="Picture 1" descr="Screen Shot 2016-09-16 at 12.21.33 AM.png"/>
          <p:cNvPicPr>
            <a:picLocks noChangeAspect="1"/>
          </p:cNvPicPr>
          <p:nvPr/>
        </p:nvPicPr>
        <p:blipFill rotWithShape="1">
          <a:blip r:embed="rId5" cstate="print">
            <a:extLst>
              <a:ext uri="{28A0092B-C50C-407E-A947-70E740481C1C}">
                <a14:useLocalDpi xmlns:a14="http://schemas.microsoft.com/office/drawing/2010/main" xmlns="" val="0"/>
              </a:ext>
            </a:extLst>
          </a:blip>
          <a:srcRect l="22963" t="12865" r="25648" b="58801"/>
          <a:stretch/>
        </p:blipFill>
        <p:spPr>
          <a:xfrm>
            <a:off x="1015999" y="3048000"/>
            <a:ext cx="4699001" cy="1524000"/>
          </a:xfrm>
          <a:prstGeom prst="rect">
            <a:avLst/>
          </a:prstGeom>
        </p:spPr>
      </p:pic>
      <p:pic>
        <p:nvPicPr>
          <p:cNvPr id="3" name="Picture 2" descr="Screen Shot 2016-09-16 at 12.24.00 AM.png"/>
          <p:cNvPicPr>
            <a:picLocks noChangeAspect="1"/>
          </p:cNvPicPr>
          <p:nvPr/>
        </p:nvPicPr>
        <p:blipFill rotWithShape="1">
          <a:blip r:embed="rId6" cstate="print">
            <a:extLst>
              <a:ext uri="{28A0092B-C50C-407E-A947-70E740481C1C}">
                <a14:useLocalDpi xmlns:a14="http://schemas.microsoft.com/office/drawing/2010/main" xmlns="" val="0"/>
              </a:ext>
            </a:extLst>
          </a:blip>
          <a:srcRect l="22068" t="42592" r="53395" b="39630"/>
          <a:stretch/>
        </p:blipFill>
        <p:spPr>
          <a:xfrm>
            <a:off x="1143000" y="4572000"/>
            <a:ext cx="2243668" cy="1143000"/>
          </a:xfrm>
          <a:prstGeom prst="rect">
            <a:avLst/>
          </a:prstGeom>
        </p:spPr>
      </p:pic>
    </p:spTree>
    <p:extLst>
      <p:ext uri="{BB962C8B-B14F-4D97-AF65-F5344CB8AC3E}">
        <p14:creationId xmlns:p14="http://schemas.microsoft.com/office/powerpoint/2010/main" xmlns="" val="3417457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828800" y="152400"/>
            <a:ext cx="5715000" cy="620705"/>
          </a:xfrm>
          <a:prstGeom prst="rect">
            <a:avLst/>
          </a:prstGeom>
          <a:noFill/>
          <a:ln w="9525">
            <a:noFill/>
            <a:round/>
            <a:headEnd/>
            <a:tailEnd/>
          </a:ln>
        </p:spPr>
        <p:txBody>
          <a:bodyPr lIns="0" tIns="0" rIns="0" bIns="0" anchor="ctr"/>
          <a:lstStyle/>
          <a:p>
            <a:pPr algn="ctr"/>
            <a:r>
              <a:rPr lang="en-US" sz="3100" b="1" dirty="0"/>
              <a:t>Expressing RL-ABAM2 in </a:t>
            </a:r>
            <a:r>
              <a:rPr lang="en-US" sz="3100" b="1" dirty="0" err="1" smtClean="0"/>
              <a:t>PreUCON</a:t>
            </a:r>
            <a:r>
              <a:rPr lang="en-US" sz="2000" b="1" dirty="0" err="1" smtClean="0"/>
              <a:t>A</a:t>
            </a:r>
            <a:endParaRPr lang="en-US" sz="20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12</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pic>
        <p:nvPicPr>
          <p:cNvPr id="3" name="Picture 2" descr="Screen Shot 2016-09-16 at 12.43.32 AM.png"/>
          <p:cNvPicPr>
            <a:picLocks noChangeAspect="1"/>
          </p:cNvPicPr>
          <p:nvPr/>
        </p:nvPicPr>
        <p:blipFill rotWithShape="1">
          <a:blip r:embed="rId5" cstate="print">
            <a:extLst>
              <a:ext uri="{28A0092B-C50C-407E-A947-70E740481C1C}">
                <a14:useLocalDpi xmlns:a14="http://schemas.microsoft.com/office/drawing/2010/main" xmlns="" val="0"/>
              </a:ext>
            </a:extLst>
          </a:blip>
          <a:srcRect l="5402" t="23086" r="9414" b="6049"/>
          <a:stretch/>
        </p:blipFill>
        <p:spPr>
          <a:xfrm>
            <a:off x="533400" y="1371600"/>
            <a:ext cx="7789334" cy="4495800"/>
          </a:xfrm>
          <a:prstGeom prst="rect">
            <a:avLst/>
          </a:prstGeom>
        </p:spPr>
      </p:pic>
    </p:spTree>
    <p:extLst>
      <p:ext uri="{BB962C8B-B14F-4D97-AF65-F5344CB8AC3E}">
        <p14:creationId xmlns:p14="http://schemas.microsoft.com/office/powerpoint/2010/main" xmlns="" val="191225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828800" y="152400"/>
            <a:ext cx="5715000" cy="620705"/>
          </a:xfrm>
          <a:prstGeom prst="rect">
            <a:avLst/>
          </a:prstGeom>
          <a:noFill/>
          <a:ln w="9525">
            <a:noFill/>
            <a:round/>
            <a:headEnd/>
            <a:tailEnd/>
          </a:ln>
        </p:spPr>
        <p:txBody>
          <a:bodyPr lIns="0" tIns="0" rIns="0" bIns="0" anchor="ctr"/>
          <a:lstStyle/>
          <a:p>
            <a:pPr algn="ctr"/>
            <a:r>
              <a:rPr lang="en-US" sz="3100" b="1" dirty="0"/>
              <a:t>Expressing RL-ABAM2 in </a:t>
            </a:r>
            <a:r>
              <a:rPr lang="en-US" sz="3100" b="1" dirty="0" err="1" smtClean="0"/>
              <a:t>PreUCON</a:t>
            </a:r>
            <a:r>
              <a:rPr lang="en-US" sz="2000" b="1" dirty="0" err="1" smtClean="0"/>
              <a:t>A</a:t>
            </a:r>
            <a:endParaRPr lang="en-US" sz="20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13</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pic>
        <p:nvPicPr>
          <p:cNvPr id="14" name="Picture 13" descr="Screen Shot 2016-09-16 at 12.46.42 AM.png"/>
          <p:cNvPicPr>
            <a:picLocks noChangeAspect="1"/>
          </p:cNvPicPr>
          <p:nvPr/>
        </p:nvPicPr>
        <p:blipFill rotWithShape="1">
          <a:blip r:embed="rId5" cstate="print">
            <a:extLst>
              <a:ext uri="{28A0092B-C50C-407E-A947-70E740481C1C}">
                <a14:useLocalDpi xmlns:a14="http://schemas.microsoft.com/office/drawing/2010/main" xmlns="" val="0"/>
              </a:ext>
            </a:extLst>
          </a:blip>
          <a:srcRect l="8642" t="9506" r="15432" b="34198"/>
          <a:stretch/>
        </p:blipFill>
        <p:spPr>
          <a:xfrm>
            <a:off x="685800" y="2057400"/>
            <a:ext cx="7848600" cy="3657600"/>
          </a:xfrm>
          <a:prstGeom prst="rect">
            <a:avLst/>
          </a:prstGeom>
        </p:spPr>
      </p:pic>
      <p:sp>
        <p:nvSpPr>
          <p:cNvPr id="17" name="Rectangle 16"/>
          <p:cNvSpPr/>
          <p:nvPr/>
        </p:nvSpPr>
        <p:spPr>
          <a:xfrm>
            <a:off x="533400" y="1295400"/>
            <a:ext cx="8305800" cy="1446550"/>
          </a:xfrm>
          <a:prstGeom prst="rect">
            <a:avLst/>
          </a:prstGeom>
        </p:spPr>
        <p:txBody>
          <a:bodyPr wrap="square">
            <a:spAutoFit/>
          </a:bodyPr>
          <a:lstStyle/>
          <a:p>
            <a:pPr>
              <a:buFont typeface="Wingdings" pitchFamily="2" charset="2"/>
              <a:buChar char="Ø"/>
            </a:pPr>
            <a:r>
              <a:rPr lang="en-US" sz="2400" dirty="0" smtClean="0"/>
              <a:t> The </a:t>
            </a:r>
            <a:r>
              <a:rPr lang="en-US" sz="2400" dirty="0"/>
              <a:t>corresponding </a:t>
            </a:r>
            <a:r>
              <a:rPr lang="en-US" sz="2400" dirty="0" err="1"/>
              <a:t>PreUCON</a:t>
            </a:r>
            <a:r>
              <a:rPr lang="en-US" sz="1700" dirty="0" err="1"/>
              <a:t>A</a:t>
            </a:r>
            <a:r>
              <a:rPr lang="en-US" sz="2400" dirty="0"/>
              <a:t> components of the RL-ABAM2 schema are extended as follows: </a:t>
            </a:r>
          </a:p>
          <a:p>
            <a:pPr>
              <a:buFont typeface="Wingdings" pitchFamily="2" charset="2"/>
              <a:buChar char="Ø"/>
            </a:pPr>
            <a:endParaRPr lang="en-US" sz="2400" dirty="0" smtClean="0"/>
          </a:p>
          <a:p>
            <a:pPr>
              <a:buFont typeface="Wingdings" pitchFamily="2" charset="2"/>
              <a:buChar char="Ø"/>
            </a:pPr>
            <a:endParaRPr lang="en-US" sz="1600" b="1" dirty="0" smtClean="0">
              <a:solidFill>
                <a:srgbClr val="333399"/>
              </a:solidFill>
            </a:endParaRPr>
          </a:p>
        </p:txBody>
      </p:sp>
    </p:spTree>
    <p:extLst>
      <p:ext uri="{BB962C8B-B14F-4D97-AF65-F5344CB8AC3E}">
        <p14:creationId xmlns:p14="http://schemas.microsoft.com/office/powerpoint/2010/main" xmlns="" val="2942688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828800" y="152400"/>
            <a:ext cx="5715000" cy="620705"/>
          </a:xfrm>
          <a:prstGeom prst="rect">
            <a:avLst/>
          </a:prstGeom>
          <a:noFill/>
          <a:ln w="9525">
            <a:noFill/>
            <a:round/>
            <a:headEnd/>
            <a:tailEnd/>
          </a:ln>
        </p:spPr>
        <p:txBody>
          <a:bodyPr lIns="0" tIns="0" rIns="0" bIns="0" anchor="ctr"/>
          <a:lstStyle/>
          <a:p>
            <a:pPr algn="ctr"/>
            <a:r>
              <a:rPr lang="en-US" sz="3100" b="1" dirty="0"/>
              <a:t>Expressing RL-ABAM2 in </a:t>
            </a:r>
            <a:r>
              <a:rPr lang="en-US" sz="3100" b="1" dirty="0" err="1" smtClean="0"/>
              <a:t>PreUCON</a:t>
            </a:r>
            <a:r>
              <a:rPr lang="en-US" sz="2000" b="1" dirty="0" err="1" smtClean="0"/>
              <a:t>A</a:t>
            </a:r>
            <a:endParaRPr lang="en-US" sz="20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14</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3" name="Rectangle 12"/>
          <p:cNvSpPr/>
          <p:nvPr/>
        </p:nvSpPr>
        <p:spPr>
          <a:xfrm>
            <a:off x="533400" y="1219200"/>
            <a:ext cx="8305800" cy="5262979"/>
          </a:xfrm>
          <a:prstGeom prst="rect">
            <a:avLst/>
          </a:prstGeom>
        </p:spPr>
        <p:txBody>
          <a:bodyPr wrap="square">
            <a:spAutoFit/>
          </a:bodyPr>
          <a:lstStyle/>
          <a:p>
            <a:r>
              <a:rPr lang="en-US" sz="2400" dirty="0"/>
              <a:t>To apply a RL-ABAM2 command in </a:t>
            </a:r>
            <a:r>
              <a:rPr lang="en-US" sz="2400" dirty="0" err="1"/>
              <a:t>PreUCON</a:t>
            </a:r>
            <a:r>
              <a:rPr lang="en-US" sz="1700" dirty="0" err="1"/>
              <a:t>A</a:t>
            </a:r>
            <a:r>
              <a:rPr lang="en-US" sz="2400" dirty="0"/>
              <a:t> commands, a sequence of steps is introduced as follows: </a:t>
            </a:r>
            <a:endParaRPr lang="en-US" sz="2400" dirty="0" smtClean="0"/>
          </a:p>
          <a:p>
            <a:endParaRPr lang="en-US" sz="2000" dirty="0" smtClean="0">
              <a:solidFill>
                <a:srgbClr val="333399"/>
              </a:solidFill>
            </a:endParaRPr>
          </a:p>
          <a:p>
            <a:r>
              <a:rPr lang="en-US" sz="2000" dirty="0" smtClean="0">
                <a:solidFill>
                  <a:srgbClr val="333399"/>
                </a:solidFill>
              </a:rPr>
              <a:t>1-</a:t>
            </a:r>
            <a:r>
              <a:rPr lang="en-US" sz="2000" b="1" dirty="0" smtClean="0">
                <a:solidFill>
                  <a:srgbClr val="333399"/>
                </a:solidFill>
              </a:rPr>
              <a:t> </a:t>
            </a:r>
            <a:r>
              <a:rPr lang="en-US" sz="2000" dirty="0" smtClean="0"/>
              <a:t>Give </a:t>
            </a:r>
            <a:r>
              <a:rPr lang="en-US" sz="2000" dirty="0"/>
              <a:t>a lock to the first parameter of the RL-ABAM2 </a:t>
            </a:r>
            <a:r>
              <a:rPr lang="en-US" sz="2000" dirty="0" smtClean="0"/>
              <a:t>command</a:t>
            </a:r>
          </a:p>
          <a:p>
            <a:endParaRPr lang="en-US" sz="2400" dirty="0"/>
          </a:p>
          <a:p>
            <a:endParaRPr lang="en-US" sz="2400" dirty="0" smtClean="0"/>
          </a:p>
          <a:p>
            <a:endParaRPr lang="en-US" sz="2400" dirty="0"/>
          </a:p>
          <a:p>
            <a:endParaRPr lang="en-US" sz="2400" dirty="0" smtClean="0"/>
          </a:p>
          <a:p>
            <a:endParaRPr lang="en-US" sz="2400" dirty="0"/>
          </a:p>
          <a:p>
            <a:r>
              <a:rPr lang="en-US" sz="2000" dirty="0" smtClean="0"/>
              <a:t>2- </a:t>
            </a:r>
            <a:r>
              <a:rPr lang="en-US" sz="2000" dirty="0"/>
              <a:t>Decide the second parameter of the Rl-ABAM2 command</a:t>
            </a:r>
            <a:br>
              <a:rPr lang="en-US" sz="2000" dirty="0"/>
            </a:br>
            <a:endParaRPr lang="en-US" sz="2000" dirty="0"/>
          </a:p>
          <a:p>
            <a:r>
              <a:rPr lang="en-US" sz="2400" dirty="0"/>
              <a:t/>
            </a:r>
            <a:br>
              <a:rPr lang="en-US" sz="2400" dirty="0"/>
            </a:br>
            <a:endParaRPr lang="en-US" sz="2400" dirty="0"/>
          </a:p>
          <a:p>
            <a:pPr>
              <a:buFont typeface="Wingdings" pitchFamily="2" charset="2"/>
              <a:buChar char="Ø"/>
            </a:pPr>
            <a:endParaRPr lang="en-US" sz="2400" dirty="0" smtClean="0"/>
          </a:p>
          <a:p>
            <a:pPr>
              <a:buFont typeface="Wingdings" pitchFamily="2" charset="2"/>
              <a:buChar char="Ø"/>
            </a:pPr>
            <a:endParaRPr lang="en-US" sz="1600" b="1" dirty="0" smtClean="0">
              <a:solidFill>
                <a:srgbClr val="333399"/>
              </a:solidFill>
            </a:endParaRPr>
          </a:p>
        </p:txBody>
      </p:sp>
      <p:pic>
        <p:nvPicPr>
          <p:cNvPr id="2" name="Picture 1" descr="Screen Shot 2016-09-16 at 12.50.20 AM.png"/>
          <p:cNvPicPr>
            <a:picLocks noChangeAspect="1"/>
          </p:cNvPicPr>
          <p:nvPr/>
        </p:nvPicPr>
        <p:blipFill rotWithShape="1">
          <a:blip r:embed="rId5" cstate="print">
            <a:extLst>
              <a:ext uri="{28A0092B-C50C-407E-A947-70E740481C1C}">
                <a14:useLocalDpi xmlns:a14="http://schemas.microsoft.com/office/drawing/2010/main" xmlns="" val="0"/>
              </a:ext>
            </a:extLst>
          </a:blip>
          <a:srcRect l="18364" t="12517" r="12717" b="55630"/>
          <a:stretch/>
        </p:blipFill>
        <p:spPr>
          <a:xfrm>
            <a:off x="1013178" y="2751668"/>
            <a:ext cx="6302022" cy="1667932"/>
          </a:xfrm>
          <a:prstGeom prst="rect">
            <a:avLst/>
          </a:prstGeom>
        </p:spPr>
      </p:pic>
      <p:pic>
        <p:nvPicPr>
          <p:cNvPr id="15" name="Picture 14" descr="Screen Shot 2016-09-16 at 12.50.20 AM.png"/>
          <p:cNvPicPr>
            <a:picLocks noChangeAspect="1"/>
          </p:cNvPicPr>
          <p:nvPr/>
        </p:nvPicPr>
        <p:blipFill rotWithShape="1">
          <a:blip r:embed="rId5" cstate="print">
            <a:extLst>
              <a:ext uri="{28A0092B-C50C-407E-A947-70E740481C1C}">
                <a14:useLocalDpi xmlns:a14="http://schemas.microsoft.com/office/drawing/2010/main" xmlns="" val="0"/>
              </a:ext>
            </a:extLst>
          </a:blip>
          <a:srcRect l="18272" t="71679" r="7963" b="4519"/>
          <a:stretch/>
        </p:blipFill>
        <p:spPr>
          <a:xfrm>
            <a:off x="1027290" y="4857045"/>
            <a:ext cx="6745110" cy="1238955"/>
          </a:xfrm>
          <a:prstGeom prst="rect">
            <a:avLst/>
          </a:prstGeom>
        </p:spPr>
      </p:pic>
    </p:spTree>
    <p:extLst>
      <p:ext uri="{BB962C8B-B14F-4D97-AF65-F5344CB8AC3E}">
        <p14:creationId xmlns:p14="http://schemas.microsoft.com/office/powerpoint/2010/main" xmlns="" val="487082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828800" y="152400"/>
            <a:ext cx="5715000" cy="620705"/>
          </a:xfrm>
          <a:prstGeom prst="rect">
            <a:avLst/>
          </a:prstGeom>
          <a:noFill/>
          <a:ln w="9525">
            <a:noFill/>
            <a:round/>
            <a:headEnd/>
            <a:tailEnd/>
          </a:ln>
        </p:spPr>
        <p:txBody>
          <a:bodyPr lIns="0" tIns="0" rIns="0" bIns="0" anchor="ctr"/>
          <a:lstStyle/>
          <a:p>
            <a:pPr algn="ctr"/>
            <a:r>
              <a:rPr lang="en-US" sz="3100" b="1" dirty="0"/>
              <a:t>Expressing RL-ABAM2 in </a:t>
            </a:r>
            <a:r>
              <a:rPr lang="en-US" sz="3100" b="1" dirty="0" err="1" smtClean="0"/>
              <a:t>PreUCON</a:t>
            </a:r>
            <a:r>
              <a:rPr lang="en-US" sz="2000" b="1" dirty="0" err="1" smtClean="0"/>
              <a:t>A</a:t>
            </a:r>
            <a:endParaRPr lang="en-US" sz="20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15</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3" name="Rectangle 12"/>
          <p:cNvSpPr/>
          <p:nvPr/>
        </p:nvSpPr>
        <p:spPr>
          <a:xfrm>
            <a:off x="457200" y="1143000"/>
            <a:ext cx="8305800" cy="954107"/>
          </a:xfrm>
          <a:prstGeom prst="rect">
            <a:avLst/>
          </a:prstGeom>
        </p:spPr>
        <p:txBody>
          <a:bodyPr wrap="square">
            <a:spAutoFit/>
          </a:bodyPr>
          <a:lstStyle/>
          <a:p>
            <a:r>
              <a:rPr lang="en-US" sz="2000" dirty="0">
                <a:solidFill>
                  <a:srgbClr val="333399"/>
                </a:solidFill>
              </a:rPr>
              <a:t>3</a:t>
            </a:r>
            <a:r>
              <a:rPr lang="en-US" sz="2000" dirty="0" smtClean="0">
                <a:solidFill>
                  <a:srgbClr val="333399"/>
                </a:solidFill>
              </a:rPr>
              <a:t>- </a:t>
            </a:r>
            <a:r>
              <a:rPr lang="en-US" sz="2000" dirty="0"/>
              <a:t>Implement a sequence of </a:t>
            </a:r>
            <a:r>
              <a:rPr lang="en-US" sz="2000" dirty="0" err="1"/>
              <a:t>PreUCON</a:t>
            </a:r>
            <a:r>
              <a:rPr lang="en-US" sz="1600" dirty="0" err="1"/>
              <a:t>A</a:t>
            </a:r>
            <a:r>
              <a:rPr lang="en-US" sz="2000" dirty="0"/>
              <a:t> </a:t>
            </a:r>
            <a:r>
              <a:rPr lang="en-US" sz="2000" dirty="0" smtClean="0"/>
              <a:t>commands (</a:t>
            </a:r>
            <a:r>
              <a:rPr lang="en-US" sz="2000" dirty="0"/>
              <a:t>depend on the number of the operation over rights in the body of an RL-ABAM2 </a:t>
            </a:r>
            <a:r>
              <a:rPr lang="en-US" sz="2000" dirty="0" smtClean="0"/>
              <a:t>command)</a:t>
            </a:r>
            <a:endParaRPr lang="en-US" sz="2000" dirty="0"/>
          </a:p>
          <a:p>
            <a:endParaRPr lang="en-US" sz="1600" b="1" dirty="0" smtClean="0">
              <a:solidFill>
                <a:srgbClr val="333399"/>
              </a:solidFill>
            </a:endParaRPr>
          </a:p>
        </p:txBody>
      </p:sp>
      <p:pic>
        <p:nvPicPr>
          <p:cNvPr id="16" name="Picture 15" descr="Screen Shot 2016-09-16 at 12.57.56 AM.png"/>
          <p:cNvPicPr>
            <a:picLocks noChangeAspect="1"/>
          </p:cNvPicPr>
          <p:nvPr/>
        </p:nvPicPr>
        <p:blipFill rotWithShape="1">
          <a:blip r:embed="rId5" cstate="print">
            <a:extLst>
              <a:ext uri="{28A0092B-C50C-407E-A947-70E740481C1C}">
                <a14:useLocalDpi xmlns:a14="http://schemas.microsoft.com/office/drawing/2010/main" xmlns="" val="0"/>
              </a:ext>
            </a:extLst>
          </a:blip>
          <a:srcRect l="12192" t="59876" r="16049" b="18642"/>
          <a:stretch/>
        </p:blipFill>
        <p:spPr>
          <a:xfrm>
            <a:off x="533400" y="3733800"/>
            <a:ext cx="6561666" cy="990600"/>
          </a:xfrm>
          <a:prstGeom prst="rect">
            <a:avLst/>
          </a:prstGeom>
        </p:spPr>
      </p:pic>
      <p:pic>
        <p:nvPicPr>
          <p:cNvPr id="12" name="Picture 11" descr="Screen Shot 2016-09-16 at 12.58.01 AM.png"/>
          <p:cNvPicPr>
            <a:picLocks noChangeAspect="1"/>
          </p:cNvPicPr>
          <p:nvPr/>
        </p:nvPicPr>
        <p:blipFill rotWithShape="1">
          <a:blip r:embed="rId6" cstate="print">
            <a:extLst>
              <a:ext uri="{28A0092B-C50C-407E-A947-70E740481C1C}">
                <a14:useLocalDpi xmlns:a14="http://schemas.microsoft.com/office/drawing/2010/main" xmlns="" val="0"/>
              </a:ext>
            </a:extLst>
          </a:blip>
          <a:srcRect l="12963" t="42347" r="15741" b="27777"/>
          <a:stretch/>
        </p:blipFill>
        <p:spPr>
          <a:xfrm>
            <a:off x="609600" y="4724400"/>
            <a:ext cx="6519335" cy="1371600"/>
          </a:xfrm>
          <a:prstGeom prst="rect">
            <a:avLst/>
          </a:prstGeom>
        </p:spPr>
      </p:pic>
      <p:pic>
        <p:nvPicPr>
          <p:cNvPr id="3" name="Picture 2" descr="Screen Shot 2016-09-16 at 12.57.56 AM.png"/>
          <p:cNvPicPr>
            <a:picLocks noChangeAspect="1"/>
          </p:cNvPicPr>
          <p:nvPr/>
        </p:nvPicPr>
        <p:blipFill rotWithShape="1">
          <a:blip r:embed="rId5" cstate="print">
            <a:extLst>
              <a:ext uri="{28A0092B-C50C-407E-A947-70E740481C1C}">
                <a14:useLocalDpi xmlns:a14="http://schemas.microsoft.com/office/drawing/2010/main" xmlns="" val="0"/>
              </a:ext>
            </a:extLst>
          </a:blip>
          <a:srcRect l="10185" t="14693" b="49012"/>
          <a:stretch/>
        </p:blipFill>
        <p:spPr>
          <a:xfrm>
            <a:off x="381000" y="1905000"/>
            <a:ext cx="8212667" cy="1828800"/>
          </a:xfrm>
          <a:prstGeom prst="rect">
            <a:avLst/>
          </a:prstGeom>
        </p:spPr>
      </p:pic>
    </p:spTree>
    <p:extLst>
      <p:ext uri="{BB962C8B-B14F-4D97-AF65-F5344CB8AC3E}">
        <p14:creationId xmlns:p14="http://schemas.microsoft.com/office/powerpoint/2010/main" xmlns="" val="2607266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828800" y="152400"/>
            <a:ext cx="5715000" cy="620705"/>
          </a:xfrm>
          <a:prstGeom prst="rect">
            <a:avLst/>
          </a:prstGeom>
          <a:noFill/>
          <a:ln w="9525">
            <a:noFill/>
            <a:round/>
            <a:headEnd/>
            <a:tailEnd/>
          </a:ln>
        </p:spPr>
        <p:txBody>
          <a:bodyPr lIns="0" tIns="0" rIns="0" bIns="0" anchor="ctr"/>
          <a:lstStyle/>
          <a:p>
            <a:pPr algn="ctr"/>
            <a:r>
              <a:rPr lang="en-US" sz="3100" b="1" dirty="0"/>
              <a:t>Expressing RL-ABAM2 in </a:t>
            </a:r>
            <a:r>
              <a:rPr lang="en-US" sz="3100" b="1" dirty="0" err="1" smtClean="0"/>
              <a:t>PreUCON</a:t>
            </a:r>
            <a:r>
              <a:rPr lang="en-US" sz="2000" b="1" dirty="0" err="1" smtClean="0"/>
              <a:t>A</a:t>
            </a:r>
            <a:endParaRPr lang="en-US" sz="20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16</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3" name="Rectangle 12"/>
          <p:cNvSpPr/>
          <p:nvPr/>
        </p:nvSpPr>
        <p:spPr>
          <a:xfrm>
            <a:off x="457200" y="1371600"/>
            <a:ext cx="8305800" cy="954107"/>
          </a:xfrm>
          <a:prstGeom prst="rect">
            <a:avLst/>
          </a:prstGeom>
        </p:spPr>
        <p:txBody>
          <a:bodyPr wrap="square">
            <a:spAutoFit/>
          </a:bodyPr>
          <a:lstStyle/>
          <a:p>
            <a:r>
              <a:rPr lang="en-US" sz="2000" dirty="0" smtClean="0"/>
              <a:t>4- </a:t>
            </a:r>
            <a:r>
              <a:rPr lang="en-US" sz="2000" dirty="0"/>
              <a:t>Release the lock from the first parameter (actor) of the RL-ABAM2 </a:t>
            </a:r>
            <a:r>
              <a:rPr lang="en-US" sz="2000" dirty="0" smtClean="0"/>
              <a:t>command. </a:t>
            </a:r>
            <a:endParaRPr lang="en-US" sz="2000" dirty="0"/>
          </a:p>
          <a:p>
            <a:endParaRPr lang="en-US" sz="1600" b="1" dirty="0" smtClean="0">
              <a:solidFill>
                <a:srgbClr val="333399"/>
              </a:solidFill>
            </a:endParaRPr>
          </a:p>
        </p:txBody>
      </p:sp>
      <p:pic>
        <p:nvPicPr>
          <p:cNvPr id="2" name="Picture 1" descr="Screen Shot 2016-09-16 at 1.03.40 AM.png"/>
          <p:cNvPicPr>
            <a:picLocks noChangeAspect="1"/>
          </p:cNvPicPr>
          <p:nvPr/>
        </p:nvPicPr>
        <p:blipFill rotWithShape="1">
          <a:blip r:embed="rId5" cstate="print">
            <a:extLst>
              <a:ext uri="{28A0092B-C50C-407E-A947-70E740481C1C}">
                <a14:useLocalDpi xmlns:a14="http://schemas.microsoft.com/office/drawing/2010/main" xmlns="" val="0"/>
              </a:ext>
            </a:extLst>
          </a:blip>
          <a:srcRect l="15123" t="22592" r="12346" b="49012"/>
          <a:stretch/>
        </p:blipFill>
        <p:spPr>
          <a:xfrm>
            <a:off x="914400" y="2111022"/>
            <a:ext cx="6632223" cy="1622778"/>
          </a:xfrm>
          <a:prstGeom prst="rect">
            <a:avLst/>
          </a:prstGeom>
        </p:spPr>
      </p:pic>
    </p:spTree>
    <p:extLst>
      <p:ext uri="{BB962C8B-B14F-4D97-AF65-F5344CB8AC3E}">
        <p14:creationId xmlns:p14="http://schemas.microsoft.com/office/powerpoint/2010/main" xmlns="" val="479987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752600" y="228600"/>
            <a:ext cx="5715000" cy="620705"/>
          </a:xfrm>
          <a:prstGeom prst="rect">
            <a:avLst/>
          </a:prstGeom>
          <a:noFill/>
          <a:ln w="9525">
            <a:noFill/>
            <a:round/>
            <a:headEnd/>
            <a:tailEnd/>
          </a:ln>
        </p:spPr>
        <p:txBody>
          <a:bodyPr lIns="0" tIns="0" rIns="0" bIns="0" anchor="ctr"/>
          <a:lstStyle/>
          <a:p>
            <a:pPr algn="ctr"/>
            <a:r>
              <a:rPr lang="en-US" sz="3100" b="1" dirty="0" smtClean="0"/>
              <a:t>Conclusion</a:t>
            </a:r>
            <a:endParaRPr lang="en-US" sz="20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17</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3" name="Rectangle 12"/>
          <p:cNvSpPr/>
          <p:nvPr/>
        </p:nvSpPr>
        <p:spPr>
          <a:xfrm>
            <a:off x="457200" y="1524000"/>
            <a:ext cx="8305800" cy="2062103"/>
          </a:xfrm>
          <a:prstGeom prst="rect">
            <a:avLst/>
          </a:prstGeom>
        </p:spPr>
        <p:txBody>
          <a:bodyPr wrap="square">
            <a:spAutoFit/>
          </a:bodyPr>
          <a:lstStyle/>
          <a:p>
            <a:r>
              <a:rPr lang="en-US" sz="2400" dirty="0"/>
              <a:t>T</a:t>
            </a:r>
            <a:r>
              <a:rPr lang="en-US" sz="2400" dirty="0" smtClean="0"/>
              <a:t>he </a:t>
            </a:r>
            <a:r>
              <a:rPr lang="en-US" sz="2400" dirty="0"/>
              <a:t>study of ABAM indicates that a safe application of access rights could be based on the following </a:t>
            </a:r>
            <a:r>
              <a:rPr lang="en-US" sz="2400" dirty="0" smtClean="0"/>
              <a:t>principles:</a:t>
            </a:r>
            <a:endParaRPr lang="en-US" sz="2400" dirty="0"/>
          </a:p>
          <a:p>
            <a:pPr lvl="1"/>
            <a:r>
              <a:rPr lang="en-US" sz="2000" dirty="0" smtClean="0"/>
              <a:t>1- Do </a:t>
            </a:r>
            <a:r>
              <a:rPr lang="en-US" sz="2000" dirty="0"/>
              <a:t>not use rights in the if part of commands </a:t>
            </a:r>
            <a:endParaRPr lang="en-US" sz="2000" dirty="0" smtClean="0"/>
          </a:p>
          <a:p>
            <a:pPr lvl="1"/>
            <a:r>
              <a:rPr lang="en-US" sz="2000" dirty="0" smtClean="0"/>
              <a:t>2- Some rights could be left behind by commands so their next use is more efficient </a:t>
            </a:r>
          </a:p>
          <a:p>
            <a:pPr lvl="1"/>
            <a:r>
              <a:rPr lang="en-US" sz="2000" dirty="0" smtClean="0"/>
              <a:t>3- There </a:t>
            </a:r>
            <a:r>
              <a:rPr lang="en-US" sz="2000" dirty="0"/>
              <a:t>is a meaningful place for access matrix rights </a:t>
            </a:r>
          </a:p>
        </p:txBody>
      </p:sp>
    </p:spTree>
    <p:extLst>
      <p:ext uri="{BB962C8B-B14F-4D97-AF65-F5344CB8AC3E}">
        <p14:creationId xmlns:p14="http://schemas.microsoft.com/office/powerpoint/2010/main" xmlns="" val="662242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4953000"/>
          </a:xfrm>
        </p:spPr>
        <p:txBody>
          <a:bodyPr/>
          <a:lstStyle/>
          <a:p>
            <a:pPr marL="0" indent="0" algn="ctr">
              <a:buNone/>
            </a:pPr>
            <a:endParaRPr lang="en-US" dirty="0"/>
          </a:p>
          <a:p>
            <a:pPr marL="0" indent="0" algn="ctr">
              <a:buNone/>
            </a:pPr>
            <a:endParaRPr lang="en-US" dirty="0" smtClean="0"/>
          </a:p>
          <a:p>
            <a:pPr marL="0" indent="0" algn="ctr">
              <a:buNone/>
            </a:pPr>
            <a:r>
              <a:rPr lang="en-US" sz="3600" dirty="0" smtClean="0">
                <a:ln>
                  <a:solidFill>
                    <a:schemeClr val="tx2">
                      <a:lumMod val="60000"/>
                      <a:lumOff val="40000"/>
                    </a:schemeClr>
                  </a:solidFill>
                </a:ln>
                <a:effectLst>
                  <a:outerShdw blurRad="38100" dist="38100" dir="2700000" algn="tl">
                    <a:srgbClr val="000000">
                      <a:alpha val="43137"/>
                    </a:srgbClr>
                  </a:outerShdw>
                </a:effectLst>
              </a:rPr>
              <a:t>Thank you!!</a:t>
            </a:r>
          </a:p>
          <a:p>
            <a:pPr marL="0" indent="0" algn="ctr">
              <a:buNone/>
            </a:pPr>
            <a:r>
              <a:rPr lang="en-US" sz="3600" dirty="0" smtClean="0">
                <a:ln>
                  <a:solidFill>
                    <a:schemeClr val="tx2">
                      <a:lumMod val="60000"/>
                      <a:lumOff val="40000"/>
                    </a:schemeClr>
                  </a:solidFill>
                </a:ln>
                <a:effectLst>
                  <a:outerShdw blurRad="38100" dist="38100" dir="2700000" algn="tl">
                    <a:srgbClr val="000000">
                      <a:alpha val="43137"/>
                    </a:srgbClr>
                  </a:outerShdw>
                </a:effectLst>
              </a:rPr>
              <a:t>Any Questions??</a:t>
            </a:r>
            <a:endParaRPr lang="en-US" sz="3600" dirty="0">
              <a:ln>
                <a:solidFill>
                  <a:schemeClr val="tx2">
                    <a:lumMod val="60000"/>
                    <a:lumOff val="40000"/>
                  </a:schemeClr>
                </a:solidFill>
              </a:ln>
              <a:effectLst>
                <a:outerShdw blurRad="38100" dist="38100" dir="2700000" algn="tl">
                  <a:srgbClr val="000000">
                    <a:alpha val="43137"/>
                  </a:srgbClr>
                </a:outerShdw>
              </a:effectLst>
            </a:endParaRPr>
          </a:p>
        </p:txBody>
      </p:sp>
      <p:pic>
        <p:nvPicPr>
          <p:cNvPr id="4" name="Picture 13" descr="ICS_Medium.png"/>
          <p:cNvPicPr>
            <a:picLocks noChangeAspect="1"/>
          </p:cNvPicPr>
          <p:nvPr/>
        </p:nvPicPr>
        <p:blipFill>
          <a:blip r:embed="rId2"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2306161" y="54050"/>
            <a:ext cx="4714560"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900" b="1" kern="0" dirty="0" smtClean="0">
                <a:solidFill>
                  <a:srgbClr val="131F49"/>
                </a:solidFill>
                <a:latin typeface="Calibri" panose="020F0502020204030204" pitchFamily="34" charset="0"/>
                <a:ea typeface="ＭＳ Ｐゴシック" charset="-128"/>
                <a:cs typeface="ＭＳ Ｐゴシック" charset="-128"/>
              </a:rPr>
              <a:t>Institute for Cyber Security</a:t>
            </a:r>
            <a:endParaRPr lang="en-US" sz="2900" b="1" kern="0" dirty="0">
              <a:solidFill>
                <a:srgbClr val="131F49"/>
              </a:solidFill>
              <a:latin typeface="Calibri" panose="020F0502020204030204" pitchFamily="34" charset="0"/>
              <a:ea typeface="ＭＳ Ｐゴシック" charset="-128"/>
              <a:cs typeface="ＭＳ Ｐゴシック" charset="-128"/>
            </a:endParaRPr>
          </a:p>
        </p:txBody>
      </p:sp>
      <p:pic>
        <p:nvPicPr>
          <p:cNvPr id="6" name="Picture 9" descr="UTSAGifBlue.gif"/>
          <p:cNvPicPr>
            <a:picLocks noChangeAspect="1"/>
          </p:cNvPicPr>
          <p:nvPr/>
        </p:nvPicPr>
        <p:blipFill>
          <a:blip r:embed="rId3"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684922"/>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18</a:t>
            </a:fld>
            <a:endParaRPr lang="en-GB" dirty="0"/>
          </a:p>
        </p:txBody>
      </p:sp>
    </p:spTree>
    <p:extLst>
      <p:ext uri="{BB962C8B-B14F-4D97-AF65-F5344CB8AC3E}">
        <p14:creationId xmlns:p14="http://schemas.microsoft.com/office/powerpoint/2010/main" xmlns="" val="303271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901588" y="140741"/>
            <a:ext cx="5215681" cy="620705"/>
          </a:xfrm>
          <a:prstGeom prst="rect">
            <a:avLst/>
          </a:prstGeom>
          <a:noFill/>
          <a:ln w="9525">
            <a:noFill/>
            <a:round/>
            <a:headEnd/>
            <a:tailEnd/>
          </a:ln>
        </p:spPr>
        <p:txBody>
          <a:bodyPr lIns="0" tIns="0" rIns="0" bIns="0" anchor="ctr"/>
          <a:lstStyle/>
          <a:p>
            <a:pPr algn="ctr"/>
            <a:r>
              <a:rPr lang="en-US" sz="3200" b="1" dirty="0" smtClean="0"/>
              <a:t>Outline</a:t>
            </a:r>
            <a:endParaRPr lang="en-US" sz="32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876183"/>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2</a:t>
            </a:fld>
            <a:endParaRPr lang="en-GB" dirty="0"/>
          </a:p>
        </p:txBody>
      </p:sp>
      <p:sp>
        <p:nvSpPr>
          <p:cNvPr id="17" name="Content Placeholder 2"/>
          <p:cNvSpPr>
            <a:spLocks noGrp="1"/>
          </p:cNvSpPr>
          <p:nvPr>
            <p:ph idx="1"/>
          </p:nvPr>
        </p:nvSpPr>
        <p:spPr>
          <a:xfrm>
            <a:off x="457200" y="1219200"/>
            <a:ext cx="8229600" cy="4343400"/>
          </a:xfrm>
        </p:spPr>
        <p:txBody>
          <a:bodyPr>
            <a:normAutofit/>
          </a:bodyPr>
          <a:lstStyle/>
          <a:p>
            <a:pPr>
              <a:buFont typeface="Wingdings" pitchFamily="2" charset="2"/>
              <a:buChar char="Ø"/>
            </a:pPr>
            <a:r>
              <a:rPr lang="en-US" sz="2600" b="1" dirty="0" smtClean="0">
                <a:solidFill>
                  <a:srgbClr val="333399"/>
                </a:solidFill>
                <a:cs typeface="Calibri"/>
              </a:rPr>
              <a:t>Introduction</a:t>
            </a:r>
          </a:p>
          <a:p>
            <a:pPr>
              <a:buFont typeface="Wingdings" pitchFamily="2" charset="2"/>
              <a:buChar char="Ø"/>
            </a:pPr>
            <a:r>
              <a:rPr lang="en-US" sz="2600" b="1" dirty="0" smtClean="0">
                <a:solidFill>
                  <a:srgbClr val="333399"/>
                </a:solidFill>
                <a:cs typeface="Calibri"/>
              </a:rPr>
              <a:t>ABAM model</a:t>
            </a:r>
          </a:p>
          <a:p>
            <a:pPr>
              <a:buFont typeface="Wingdings" pitchFamily="2" charset="2"/>
              <a:buChar char="Ø"/>
            </a:pPr>
            <a:r>
              <a:rPr lang="en-US" sz="2600" b="1" dirty="0" err="1" smtClean="0">
                <a:solidFill>
                  <a:srgbClr val="333399"/>
                </a:solidFill>
                <a:cs typeface="Calibri"/>
              </a:rPr>
              <a:t>PreUCON</a:t>
            </a:r>
            <a:r>
              <a:rPr lang="en-US" sz="1800" b="1" dirty="0" err="1" smtClean="0">
                <a:solidFill>
                  <a:srgbClr val="333399"/>
                </a:solidFill>
                <a:cs typeface="Calibri"/>
              </a:rPr>
              <a:t>A</a:t>
            </a:r>
            <a:r>
              <a:rPr lang="en-US" sz="2600" b="1" dirty="0" smtClean="0">
                <a:solidFill>
                  <a:srgbClr val="333399"/>
                </a:solidFill>
                <a:cs typeface="Calibri"/>
              </a:rPr>
              <a:t> model</a:t>
            </a:r>
          </a:p>
          <a:p>
            <a:pPr>
              <a:buFont typeface="Wingdings" pitchFamily="2" charset="2"/>
              <a:buChar char="Ø"/>
            </a:pPr>
            <a:r>
              <a:rPr lang="en-US" sz="2600" b="1" dirty="0">
                <a:solidFill>
                  <a:srgbClr val="333399"/>
                </a:solidFill>
                <a:cs typeface="Calibri"/>
              </a:rPr>
              <a:t>Expressing </a:t>
            </a:r>
            <a:r>
              <a:rPr lang="en-US" sz="2600" b="1" dirty="0" err="1">
                <a:solidFill>
                  <a:srgbClr val="333399"/>
                </a:solidFill>
                <a:cs typeface="Calibri"/>
              </a:rPr>
              <a:t>PreUCONA</a:t>
            </a:r>
            <a:r>
              <a:rPr lang="en-US" sz="2600" b="1" dirty="0">
                <a:solidFill>
                  <a:srgbClr val="333399"/>
                </a:solidFill>
                <a:cs typeface="Calibri"/>
              </a:rPr>
              <a:t> IN </a:t>
            </a:r>
            <a:r>
              <a:rPr lang="en-US" sz="2600" b="1" dirty="0" smtClean="0">
                <a:solidFill>
                  <a:srgbClr val="333399"/>
                </a:solidFill>
                <a:cs typeface="Calibri"/>
              </a:rPr>
              <a:t>ABAM</a:t>
            </a:r>
          </a:p>
          <a:p>
            <a:pPr>
              <a:buFont typeface="Wingdings" pitchFamily="2" charset="2"/>
              <a:buChar char="Ø"/>
            </a:pPr>
            <a:r>
              <a:rPr lang="en-US" sz="2800" b="1" dirty="0">
                <a:solidFill>
                  <a:srgbClr val="333399"/>
                </a:solidFill>
              </a:rPr>
              <a:t>Reducing ABAM to </a:t>
            </a:r>
            <a:r>
              <a:rPr lang="en-US" sz="2800" b="1" dirty="0" err="1" smtClean="0">
                <a:solidFill>
                  <a:srgbClr val="333399"/>
                </a:solidFill>
              </a:rPr>
              <a:t>PreUCON</a:t>
            </a:r>
            <a:r>
              <a:rPr lang="en-US" sz="1800" b="1" dirty="0" err="1" smtClean="0">
                <a:solidFill>
                  <a:srgbClr val="333399"/>
                </a:solidFill>
              </a:rPr>
              <a:t>A</a:t>
            </a:r>
            <a:endParaRPr lang="en-US" sz="2600" b="1" dirty="0" smtClean="0">
              <a:solidFill>
                <a:srgbClr val="333399"/>
              </a:solidFill>
              <a:cs typeface="Calibri"/>
            </a:endParaRPr>
          </a:p>
          <a:p>
            <a:pPr>
              <a:buFont typeface="Wingdings" pitchFamily="2" charset="2"/>
              <a:buChar char="Ø"/>
            </a:pPr>
            <a:r>
              <a:rPr lang="en-US" sz="2600" b="1" dirty="0" smtClean="0">
                <a:solidFill>
                  <a:srgbClr val="333399"/>
                </a:solidFill>
                <a:cs typeface="Calibri"/>
              </a:rPr>
              <a:t>Right</a:t>
            </a:r>
            <a:r>
              <a:rPr lang="en-US" sz="2600" b="1" dirty="0">
                <a:solidFill>
                  <a:srgbClr val="333399"/>
                </a:solidFill>
                <a:cs typeface="Calibri"/>
              </a:rPr>
              <a:t>-Less ABAM with Two Parameters (RL-ABAM2) </a:t>
            </a:r>
          </a:p>
          <a:p>
            <a:pPr>
              <a:buFont typeface="Wingdings" pitchFamily="2" charset="2"/>
              <a:buChar char="Ø"/>
            </a:pPr>
            <a:r>
              <a:rPr lang="en-US" sz="2600" b="1" dirty="0" smtClean="0">
                <a:solidFill>
                  <a:srgbClr val="333399"/>
                </a:solidFill>
                <a:cs typeface="Calibri"/>
              </a:rPr>
              <a:t>Expressing </a:t>
            </a:r>
            <a:r>
              <a:rPr lang="en-US" sz="2600" b="1" dirty="0">
                <a:solidFill>
                  <a:srgbClr val="333399"/>
                </a:solidFill>
                <a:cs typeface="Calibri"/>
              </a:rPr>
              <a:t>RL-ABAM2 in </a:t>
            </a:r>
            <a:r>
              <a:rPr lang="en-US" sz="2600" b="1" dirty="0" err="1">
                <a:solidFill>
                  <a:srgbClr val="333399"/>
                </a:solidFill>
                <a:cs typeface="Calibri"/>
              </a:rPr>
              <a:t>PreUCON</a:t>
            </a:r>
            <a:r>
              <a:rPr lang="en-US" sz="1800" b="1" dirty="0" err="1">
                <a:solidFill>
                  <a:srgbClr val="333399"/>
                </a:solidFill>
                <a:cs typeface="Calibri"/>
              </a:rPr>
              <a:t>A</a:t>
            </a:r>
            <a:endParaRPr lang="en-US" sz="1800" b="1" dirty="0">
              <a:solidFill>
                <a:srgbClr val="333399"/>
              </a:solidFill>
              <a:cs typeface="Calibri"/>
            </a:endParaRPr>
          </a:p>
          <a:p>
            <a:pPr>
              <a:buFont typeface="Wingdings" pitchFamily="2" charset="2"/>
              <a:buChar char="Ø"/>
            </a:pPr>
            <a:r>
              <a:rPr lang="en-US" sz="2600" b="1" dirty="0" smtClean="0">
                <a:solidFill>
                  <a:srgbClr val="333399"/>
                </a:solidFill>
                <a:cs typeface="Calibri"/>
              </a:rPr>
              <a:t>Conclusion</a:t>
            </a:r>
            <a:br>
              <a:rPr lang="en-US" sz="2600" b="1" dirty="0" smtClean="0">
                <a:solidFill>
                  <a:srgbClr val="333399"/>
                </a:solidFill>
                <a:cs typeface="Calibri"/>
              </a:rPr>
            </a:br>
            <a:endParaRPr lang="en-US" sz="2600" b="1" dirty="0" smtClean="0">
              <a:solidFill>
                <a:srgbClr val="333399"/>
              </a:solidFill>
              <a:cs typeface="Calibri"/>
            </a:endParaRPr>
          </a:p>
          <a:p>
            <a:pPr>
              <a:buFont typeface="Wingdings" pitchFamily="2" charset="2"/>
              <a:buChar char="Ø"/>
            </a:pPr>
            <a:endParaRPr lang="en-US" sz="2600" b="1" dirty="0" smtClean="0">
              <a:solidFill>
                <a:srgbClr val="333399"/>
              </a:solidFill>
              <a:cs typeface="Calibri"/>
            </a:endParaRPr>
          </a:p>
          <a:p>
            <a:pPr>
              <a:buFont typeface="Wingdings" pitchFamily="2" charset="2"/>
              <a:buChar char="Ø"/>
            </a:pPr>
            <a:endParaRPr lang="en-US" sz="2600" b="1" dirty="0" smtClean="0">
              <a:solidFill>
                <a:srgbClr val="333399"/>
              </a:solidFill>
              <a:cs typeface="Calibri"/>
            </a:endParaRPr>
          </a:p>
          <a:p>
            <a:pPr>
              <a:buFont typeface="Wingdings" pitchFamily="2" charset="2"/>
              <a:buChar char="Ø"/>
            </a:pPr>
            <a:endParaRPr lang="en-US" sz="2600" b="1" dirty="0" smtClean="0">
              <a:solidFill>
                <a:srgbClr val="333399"/>
              </a:solidFill>
              <a:cs typeface="Calibri"/>
            </a:endParaRPr>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Tree>
    <p:extLst>
      <p:ext uri="{BB962C8B-B14F-4D97-AF65-F5344CB8AC3E}">
        <p14:creationId xmlns:p14="http://schemas.microsoft.com/office/powerpoint/2010/main" xmlns="" val="4288370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901588" y="140741"/>
            <a:ext cx="5215681" cy="620705"/>
          </a:xfrm>
          <a:prstGeom prst="rect">
            <a:avLst/>
          </a:prstGeom>
          <a:noFill/>
          <a:ln w="9525">
            <a:noFill/>
            <a:round/>
            <a:headEnd/>
            <a:tailEnd/>
          </a:ln>
        </p:spPr>
        <p:txBody>
          <a:bodyPr lIns="0" tIns="0" rIns="0" bIns="0" anchor="ctr"/>
          <a:lstStyle/>
          <a:p>
            <a:pPr algn="ctr"/>
            <a:r>
              <a:rPr lang="en-US" sz="3200" b="1" dirty="0" smtClean="0"/>
              <a:t>Introduction</a:t>
            </a:r>
            <a:endParaRPr lang="en-US" sz="32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876183"/>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3</a:t>
            </a:fld>
            <a:endParaRPr lang="en-GB" dirty="0"/>
          </a:p>
        </p:txBody>
      </p:sp>
      <p:sp>
        <p:nvSpPr>
          <p:cNvPr id="17" name="Content Placeholder 2"/>
          <p:cNvSpPr>
            <a:spLocks noGrp="1"/>
          </p:cNvSpPr>
          <p:nvPr>
            <p:ph idx="1"/>
          </p:nvPr>
        </p:nvSpPr>
        <p:spPr>
          <a:xfrm>
            <a:off x="457200" y="1143000"/>
            <a:ext cx="8229600" cy="4191000"/>
          </a:xfrm>
        </p:spPr>
        <p:txBody>
          <a:bodyPr>
            <a:normAutofit/>
          </a:bodyPr>
          <a:lstStyle/>
          <a:p>
            <a:pPr>
              <a:buFont typeface="Wingdings" pitchFamily="2" charset="2"/>
              <a:buChar char="Ø"/>
            </a:pPr>
            <a:r>
              <a:rPr lang="en-US" sz="2600" b="1" dirty="0">
                <a:solidFill>
                  <a:srgbClr val="333399"/>
                </a:solidFill>
              </a:rPr>
              <a:t>ABAM:</a:t>
            </a:r>
          </a:p>
          <a:p>
            <a:pPr lvl="1">
              <a:buFont typeface="Wingdings" pitchFamily="2" charset="2"/>
              <a:buChar char="v"/>
            </a:pPr>
            <a:r>
              <a:rPr lang="en-US" sz="2200" dirty="0"/>
              <a:t>HRU + Attributes</a:t>
            </a:r>
          </a:p>
          <a:p>
            <a:pPr lvl="1">
              <a:buFont typeface="Wingdings" pitchFamily="2" charset="2"/>
              <a:buChar char="v"/>
            </a:pPr>
            <a:r>
              <a:rPr lang="en-US" sz="2400" dirty="0"/>
              <a:t>Test for and modify attribute values </a:t>
            </a:r>
          </a:p>
          <a:p>
            <a:pPr lvl="1">
              <a:buFont typeface="Wingdings" pitchFamily="2" charset="2"/>
              <a:buChar char="v"/>
            </a:pPr>
            <a:r>
              <a:rPr lang="en-US" sz="2400" dirty="0"/>
              <a:t>Set of attributes is finite </a:t>
            </a:r>
            <a:endParaRPr lang="en-US" b="1" dirty="0"/>
          </a:p>
          <a:p>
            <a:pPr marL="0" indent="0">
              <a:buNone/>
            </a:pPr>
            <a:endParaRPr lang="en-US" b="1" dirty="0" smtClean="0"/>
          </a:p>
          <a:p>
            <a:pPr>
              <a:buFont typeface="Wingdings" pitchFamily="2" charset="2"/>
              <a:buChar char="Ø"/>
            </a:pPr>
            <a:r>
              <a:rPr lang="en-US" sz="2600" b="1" dirty="0" err="1" smtClean="0">
                <a:solidFill>
                  <a:srgbClr val="333399"/>
                </a:solidFill>
              </a:rPr>
              <a:t>PreUCON</a:t>
            </a:r>
            <a:r>
              <a:rPr lang="en-US" sz="1600" b="1" dirty="0" err="1" smtClean="0">
                <a:solidFill>
                  <a:srgbClr val="333399"/>
                </a:solidFill>
              </a:rPr>
              <a:t>A</a:t>
            </a:r>
            <a:endParaRPr lang="en-US" sz="1600" b="1" dirty="0">
              <a:solidFill>
                <a:srgbClr val="333399"/>
              </a:solidFill>
            </a:endParaRPr>
          </a:p>
          <a:p>
            <a:pPr lvl="1">
              <a:buFont typeface="Wingdings" pitchFamily="2" charset="2"/>
              <a:buChar char="v"/>
            </a:pPr>
            <a:r>
              <a:rPr lang="en-US" sz="2400" dirty="0"/>
              <a:t>S</a:t>
            </a:r>
            <a:r>
              <a:rPr lang="en-US" sz="2400" dirty="0" smtClean="0"/>
              <a:t>ub</a:t>
            </a:r>
            <a:r>
              <a:rPr lang="en-US" sz="2400" dirty="0"/>
              <a:t>-model of </a:t>
            </a:r>
            <a:r>
              <a:rPr lang="en-US" sz="2400" dirty="0" smtClean="0"/>
              <a:t>UCON</a:t>
            </a:r>
            <a:endParaRPr lang="en-US" sz="2400" dirty="0"/>
          </a:p>
          <a:p>
            <a:pPr lvl="1">
              <a:buFont typeface="Wingdings" pitchFamily="2" charset="2"/>
              <a:buChar char="v"/>
            </a:pPr>
            <a:r>
              <a:rPr lang="en-US" sz="2400" dirty="0"/>
              <a:t>Test for and modify attribute </a:t>
            </a:r>
            <a:r>
              <a:rPr lang="en-US" sz="2400" dirty="0" smtClean="0"/>
              <a:t>values prior access </a:t>
            </a:r>
            <a:endParaRPr lang="en-US" sz="2400" dirty="0"/>
          </a:p>
          <a:p>
            <a:pPr lvl="1">
              <a:buFont typeface="Wingdings" pitchFamily="2" charset="2"/>
              <a:buChar char="v"/>
            </a:pPr>
            <a:r>
              <a:rPr lang="en-US" sz="2400" dirty="0" smtClean="0"/>
              <a:t>Set </a:t>
            </a:r>
            <a:r>
              <a:rPr lang="en-US" sz="2400" dirty="0"/>
              <a:t>of attributes is finite </a:t>
            </a:r>
            <a:endParaRPr lang="en-US" b="1" dirty="0"/>
          </a:p>
          <a:p>
            <a:pPr marL="0" indent="0">
              <a:buNone/>
            </a:pPr>
            <a:endParaRPr lang="en-US" b="1" dirty="0"/>
          </a:p>
          <a:p>
            <a:pPr marL="0" indent="0">
              <a:buNone/>
            </a:pPr>
            <a:endParaRPr lang="en-US" b="1"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Tree>
    <p:extLst>
      <p:ext uri="{BB962C8B-B14F-4D97-AF65-F5344CB8AC3E}">
        <p14:creationId xmlns:p14="http://schemas.microsoft.com/office/powerpoint/2010/main" xmlns="" val="1147976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901588" y="140741"/>
            <a:ext cx="5215681" cy="620705"/>
          </a:xfrm>
          <a:prstGeom prst="rect">
            <a:avLst/>
          </a:prstGeom>
          <a:noFill/>
          <a:ln w="9525">
            <a:noFill/>
            <a:round/>
            <a:headEnd/>
            <a:tailEnd/>
          </a:ln>
        </p:spPr>
        <p:txBody>
          <a:bodyPr lIns="0" tIns="0" rIns="0" bIns="0" anchor="ctr"/>
          <a:lstStyle/>
          <a:p>
            <a:pPr algn="ctr"/>
            <a:r>
              <a:rPr lang="en-US" sz="3200" b="1" dirty="0"/>
              <a:t>Attribute Based Access </a:t>
            </a:r>
            <a:r>
              <a:rPr lang="en-US" sz="3200" b="1" dirty="0" smtClean="0"/>
              <a:t>Matrix (ABAM) </a:t>
            </a:r>
            <a:endParaRPr lang="en-US" sz="32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4</a:t>
            </a:fld>
            <a:endParaRPr lang="en-GB" dirty="0"/>
          </a:p>
        </p:txBody>
      </p:sp>
      <p:pic>
        <p:nvPicPr>
          <p:cNvPr id="15" name="Picture 14" descr="ABAM_pic.png"/>
          <p:cNvPicPr>
            <a:picLocks noChangeAspect="1"/>
          </p:cNvPicPr>
          <p:nvPr/>
        </p:nvPicPr>
        <p:blipFill>
          <a:blip r:embed="rId5" cstate="print">
            <a:extLst>
              <a:ext uri="{BEBA8EAE-BF5A-486C-A8C5-ECC9F3942E4B}">
                <a14:imgProps xmlns:a14="http://schemas.microsoft.com/office/drawing/2010/main" xmlns="">
                  <a14:imgLayer r:embed="rId6">
                    <a14:imgEffect>
                      <a14:saturation sat="300000"/>
                    </a14:imgEffect>
                  </a14:imgLayer>
                </a14:imgProps>
              </a:ext>
              <a:ext uri="{28A0092B-C50C-407E-A947-70E740481C1C}">
                <a14:useLocalDpi xmlns:a14="http://schemas.microsoft.com/office/drawing/2010/main" xmlns="" val="0"/>
              </a:ext>
            </a:extLst>
          </a:blip>
          <a:stretch>
            <a:fillRect/>
          </a:stretch>
        </p:blipFill>
        <p:spPr>
          <a:xfrm>
            <a:off x="457200" y="4038600"/>
            <a:ext cx="8077200" cy="1219200"/>
          </a:xfrm>
          <a:prstGeom prst="rect">
            <a:avLst/>
          </a:prstGeom>
        </p:spPr>
      </p:pic>
      <p:sp>
        <p:nvSpPr>
          <p:cNvPr id="17" name="Content Placeholder 2"/>
          <p:cNvSpPr>
            <a:spLocks noGrp="1"/>
          </p:cNvSpPr>
          <p:nvPr>
            <p:ph idx="1"/>
          </p:nvPr>
        </p:nvSpPr>
        <p:spPr>
          <a:xfrm>
            <a:off x="457200" y="1143000"/>
            <a:ext cx="8229600" cy="3124200"/>
          </a:xfrm>
        </p:spPr>
        <p:txBody>
          <a:bodyPr>
            <a:normAutofit/>
          </a:bodyPr>
          <a:lstStyle/>
          <a:p>
            <a:pPr>
              <a:buFont typeface="Wingdings" pitchFamily="2" charset="2"/>
              <a:buChar char="Ø"/>
            </a:pPr>
            <a:r>
              <a:rPr lang="en-US" sz="2600" b="1" dirty="0" smtClean="0">
                <a:solidFill>
                  <a:srgbClr val="333399"/>
                </a:solidFill>
              </a:rPr>
              <a:t>Components:</a:t>
            </a:r>
            <a:endParaRPr lang="en-US" sz="2600" b="1" dirty="0">
              <a:solidFill>
                <a:srgbClr val="333399"/>
              </a:solidFill>
            </a:endParaRPr>
          </a:p>
          <a:p>
            <a:pPr lvl="1">
              <a:buFont typeface="Wingdings" pitchFamily="2" charset="2"/>
              <a:buChar char="v"/>
            </a:pPr>
            <a:r>
              <a:rPr lang="en-US" sz="2000" dirty="0" smtClean="0"/>
              <a:t>Subjects (</a:t>
            </a:r>
            <a:r>
              <a:rPr lang="en-US" sz="2000" i="1" dirty="0" smtClean="0"/>
              <a:t>S</a:t>
            </a:r>
            <a:r>
              <a:rPr lang="en-US" sz="2000" dirty="0" smtClean="0"/>
              <a:t>) </a:t>
            </a:r>
            <a:r>
              <a:rPr lang="en-US" sz="2000" dirty="0"/>
              <a:t>and </a:t>
            </a:r>
            <a:r>
              <a:rPr lang="en-US" sz="2000" dirty="0" smtClean="0"/>
              <a:t>Objects (</a:t>
            </a:r>
            <a:r>
              <a:rPr lang="en-US" sz="2000" i="1" dirty="0" smtClean="0"/>
              <a:t>O</a:t>
            </a:r>
            <a:r>
              <a:rPr lang="en-US" sz="2000" dirty="0" smtClean="0"/>
              <a:t>)</a:t>
            </a:r>
          </a:p>
          <a:p>
            <a:pPr lvl="1">
              <a:buFont typeface="Wingdings" pitchFamily="2" charset="2"/>
              <a:buChar char="v"/>
            </a:pPr>
            <a:r>
              <a:rPr lang="en-US" sz="2000" dirty="0" smtClean="0"/>
              <a:t>Attributes </a:t>
            </a:r>
            <a:r>
              <a:rPr lang="en-US" sz="2000" dirty="0"/>
              <a:t>and Attribute </a:t>
            </a:r>
            <a:r>
              <a:rPr lang="en-US" sz="2000" dirty="0" smtClean="0"/>
              <a:t>Tuples</a:t>
            </a:r>
            <a:endParaRPr lang="en-US" sz="2000" dirty="0"/>
          </a:p>
          <a:p>
            <a:pPr lvl="1">
              <a:buFont typeface="Wingdings" pitchFamily="2" charset="2"/>
              <a:buChar char="v"/>
            </a:pPr>
            <a:r>
              <a:rPr lang="en-US" sz="2000" dirty="0" smtClean="0"/>
              <a:t>Rights (</a:t>
            </a:r>
            <a:r>
              <a:rPr lang="en-US" sz="2000" i="1" dirty="0" smtClean="0"/>
              <a:t>R</a:t>
            </a:r>
            <a:r>
              <a:rPr lang="en-US" sz="2000" dirty="0" smtClean="0"/>
              <a:t>) </a:t>
            </a:r>
            <a:r>
              <a:rPr lang="en-US" sz="2000" dirty="0"/>
              <a:t>and Access Matrix </a:t>
            </a:r>
          </a:p>
          <a:p>
            <a:pPr lvl="1">
              <a:buFont typeface="Wingdings" pitchFamily="2" charset="2"/>
              <a:buChar char="v"/>
            </a:pPr>
            <a:r>
              <a:rPr lang="en-US" sz="2000" dirty="0"/>
              <a:t>Attribute </a:t>
            </a:r>
            <a:r>
              <a:rPr lang="en-US" sz="2000" dirty="0" smtClean="0"/>
              <a:t>Predicates (</a:t>
            </a:r>
            <a:r>
              <a:rPr lang="en-US" sz="2000" i="1" dirty="0" smtClean="0"/>
              <a:t>P</a:t>
            </a:r>
            <a:r>
              <a:rPr lang="en-US" sz="2000" dirty="0" smtClean="0"/>
              <a:t>)</a:t>
            </a:r>
          </a:p>
          <a:p>
            <a:pPr lvl="1">
              <a:buFont typeface="Wingdings" pitchFamily="2" charset="2"/>
              <a:buChar char="v"/>
            </a:pPr>
            <a:r>
              <a:rPr lang="fr-FR" sz="2000" dirty="0" smtClean="0"/>
              <a:t>Primitive Operations </a:t>
            </a:r>
          </a:p>
          <a:p>
            <a:pPr lvl="1">
              <a:buFont typeface="Wingdings" pitchFamily="2" charset="2"/>
              <a:buChar char="v"/>
            </a:pPr>
            <a:r>
              <a:rPr lang="en-US" sz="2000" dirty="0" smtClean="0"/>
              <a:t>Commands </a:t>
            </a:r>
          </a:p>
          <a:p>
            <a:pPr marL="457200" lvl="1" indent="0">
              <a:buNone/>
            </a:pPr>
            <a:endParaRPr lang="fr-FR" sz="2400" dirty="0"/>
          </a:p>
          <a:p>
            <a:pPr lvl="1">
              <a:buFont typeface="Wingdings" pitchFamily="2" charset="2"/>
              <a:buChar char="v"/>
            </a:pPr>
            <a:endParaRPr lang="en-US" sz="2200" dirty="0" smtClean="0"/>
          </a:p>
          <a:p>
            <a:pPr marL="0" indent="0">
              <a:buNone/>
            </a:pPr>
            <a:endParaRPr lang="en-US" b="1"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9" name="Content Placeholder 2"/>
          <p:cNvSpPr txBox="1">
            <a:spLocks/>
          </p:cNvSpPr>
          <p:nvPr/>
        </p:nvSpPr>
        <p:spPr>
          <a:xfrm>
            <a:off x="533400" y="5105400"/>
            <a:ext cx="82296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 </a:t>
            </a:r>
            <a:r>
              <a:rPr lang="en-US" sz="2000" dirty="0"/>
              <a:t>ABAM access matrix </a:t>
            </a:r>
            <a:r>
              <a:rPr lang="en-US" sz="2000" dirty="0" smtClean="0"/>
              <a:t>[</a:t>
            </a:r>
            <a:r>
              <a:rPr lang="en-US" sz="2000" dirty="0"/>
              <a:t>*</a:t>
            </a:r>
            <a:r>
              <a:rPr lang="en-US" sz="2000" dirty="0" smtClean="0"/>
              <a:t>] </a:t>
            </a:r>
            <a:endParaRPr lang="en-US" sz="2000" dirty="0"/>
          </a:p>
          <a:p>
            <a:pPr marL="0" indent="0">
              <a:buNone/>
            </a:pPr>
            <a:endParaRPr lang="en-US" sz="2600" b="1" dirty="0" smtClean="0">
              <a:solidFill>
                <a:srgbClr val="333399"/>
              </a:solidFill>
            </a:endParaRPr>
          </a:p>
          <a:p>
            <a:pPr>
              <a:buFont typeface="Wingdings" pitchFamily="2" charset="2"/>
              <a:buChar char="Ø"/>
            </a:pPr>
            <a:endParaRPr lang="en-US" b="1" dirty="0"/>
          </a:p>
        </p:txBody>
      </p:sp>
      <p:sp>
        <p:nvSpPr>
          <p:cNvPr id="20" name="Content Placeholder 2"/>
          <p:cNvSpPr txBox="1">
            <a:spLocks/>
          </p:cNvSpPr>
          <p:nvPr/>
        </p:nvSpPr>
        <p:spPr>
          <a:xfrm>
            <a:off x="457200" y="5715000"/>
            <a:ext cx="8229600" cy="457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 Zhang</a:t>
            </a:r>
            <a:r>
              <a:rPr lang="en-US" sz="1800" dirty="0"/>
              <a:t>, X., Li, Y., </a:t>
            </a:r>
            <a:r>
              <a:rPr lang="en-US" sz="1800" dirty="0" err="1"/>
              <a:t>Nalla</a:t>
            </a:r>
            <a:r>
              <a:rPr lang="en-US" sz="1800" dirty="0"/>
              <a:t>, D.: An attribute-based access matrix model. In: the 2005 ACM Symposium on Applied Computing, pp. 359-363 (2005). </a:t>
            </a:r>
          </a:p>
          <a:p>
            <a:pPr marL="0" indent="0">
              <a:buNone/>
            </a:pPr>
            <a:endParaRPr lang="en-US" sz="2600" b="1" dirty="0" smtClean="0">
              <a:solidFill>
                <a:srgbClr val="333399"/>
              </a:solidFill>
            </a:endParaRPr>
          </a:p>
          <a:p>
            <a:pPr>
              <a:buFont typeface="Wingdings" pitchFamily="2" charset="2"/>
              <a:buChar char="Ø"/>
            </a:pPr>
            <a:endParaRPr lang="en-US" b="1" dirty="0"/>
          </a:p>
        </p:txBody>
      </p:sp>
    </p:spTree>
    <p:extLst>
      <p:ext uri="{BB962C8B-B14F-4D97-AF65-F5344CB8AC3E}">
        <p14:creationId xmlns:p14="http://schemas.microsoft.com/office/powerpoint/2010/main" xmlns="" val="276459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4"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901588" y="140741"/>
            <a:ext cx="5215681" cy="620705"/>
          </a:xfrm>
          <a:prstGeom prst="rect">
            <a:avLst/>
          </a:prstGeom>
          <a:noFill/>
          <a:ln w="9525">
            <a:noFill/>
            <a:round/>
            <a:headEnd/>
            <a:tailEnd/>
          </a:ln>
        </p:spPr>
        <p:txBody>
          <a:bodyPr lIns="0" tIns="0" rIns="0" bIns="0" anchor="ctr"/>
          <a:lstStyle/>
          <a:p>
            <a:pPr algn="ctr"/>
            <a:r>
              <a:rPr lang="en-US" sz="3200" b="1" dirty="0"/>
              <a:t>Attribute Based Access </a:t>
            </a:r>
            <a:r>
              <a:rPr lang="en-US" sz="3200" b="1" dirty="0" smtClean="0"/>
              <a:t>Matrix (ABAM) </a:t>
            </a:r>
            <a:endParaRPr lang="en-US" sz="3200" b="1" dirty="0"/>
          </a:p>
        </p:txBody>
      </p:sp>
      <p:pic>
        <p:nvPicPr>
          <p:cNvPr id="6" name="Picture 9" descr="UTSAGifBlue.gif"/>
          <p:cNvPicPr>
            <a:picLocks noChangeAspect="1"/>
          </p:cNvPicPr>
          <p:nvPr/>
        </p:nvPicPr>
        <p:blipFill>
          <a:blip r:embed="rId5"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989159"/>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5</a:t>
            </a:fld>
            <a:endParaRPr lang="en-GB" dirty="0"/>
          </a:p>
        </p:txBody>
      </p:sp>
      <p:pic>
        <p:nvPicPr>
          <p:cNvPr id="15" name="Picture 14" descr="ABAM_pic.png"/>
          <p:cNvPicPr>
            <a:picLocks noChangeAspect="1"/>
          </p:cNvPicPr>
          <p:nvPr/>
        </p:nvPicPr>
        <p:blipFill>
          <a:blip r:embed="rId6" cstate="print">
            <a:extLst>
              <a:ext uri="{BEBA8EAE-BF5A-486C-A8C5-ECC9F3942E4B}">
                <a14:imgProps xmlns:a14="http://schemas.microsoft.com/office/drawing/2010/main" xmlns="">
                  <a14:imgLayer r:embed="rId7">
                    <a14:imgEffect>
                      <a14:saturation sat="300000"/>
                    </a14:imgEffect>
                  </a14:imgLayer>
                </a14:imgProps>
              </a:ext>
              <a:ext uri="{28A0092B-C50C-407E-A947-70E740481C1C}">
                <a14:useLocalDpi xmlns:a14="http://schemas.microsoft.com/office/drawing/2010/main" xmlns="" val="0"/>
              </a:ext>
            </a:extLst>
          </a:blip>
          <a:stretch>
            <a:fillRect/>
          </a:stretch>
        </p:blipFill>
        <p:spPr>
          <a:xfrm>
            <a:off x="457200" y="4267200"/>
            <a:ext cx="8077200" cy="1219200"/>
          </a:xfrm>
          <a:prstGeom prst="rect">
            <a:avLst/>
          </a:prstGeom>
        </p:spPr>
      </p:pic>
      <p:sp>
        <p:nvSpPr>
          <p:cNvPr id="17" name="Content Placeholder 2"/>
          <p:cNvSpPr>
            <a:spLocks noGrp="1"/>
          </p:cNvSpPr>
          <p:nvPr>
            <p:ph idx="1"/>
          </p:nvPr>
        </p:nvSpPr>
        <p:spPr>
          <a:xfrm>
            <a:off x="457200" y="1143000"/>
            <a:ext cx="8229600" cy="3124200"/>
          </a:xfrm>
        </p:spPr>
        <p:txBody>
          <a:bodyPr>
            <a:normAutofit lnSpcReduction="10000"/>
          </a:bodyPr>
          <a:lstStyle/>
          <a:p>
            <a:pPr>
              <a:buFont typeface="Wingdings" pitchFamily="2" charset="2"/>
              <a:buChar char="Ø"/>
            </a:pPr>
            <a:r>
              <a:rPr lang="en-US" sz="2600" b="1" dirty="0" smtClean="0">
                <a:solidFill>
                  <a:srgbClr val="333399"/>
                </a:solidFill>
              </a:rPr>
              <a:t>ABAM Commands:</a:t>
            </a:r>
            <a:endParaRPr lang="en-US" sz="2600" b="1" dirty="0">
              <a:solidFill>
                <a:srgbClr val="333399"/>
              </a:solidFill>
            </a:endParaRPr>
          </a:p>
          <a:p>
            <a:pPr lvl="1">
              <a:buFont typeface="Wingdings" pitchFamily="2" charset="2"/>
              <a:buChar char="Ø"/>
            </a:pPr>
            <a:r>
              <a:rPr lang="en-US" sz="2000" dirty="0"/>
              <a:t>P</a:t>
            </a:r>
            <a:r>
              <a:rPr lang="en-US" sz="2000" dirty="0" smtClean="0"/>
              <a:t>arameters </a:t>
            </a:r>
            <a:r>
              <a:rPr lang="en-US" sz="2000" dirty="0"/>
              <a:t>(entities with possibly new attribute values</a:t>
            </a:r>
            <a:r>
              <a:rPr lang="en-US" sz="2000" dirty="0" smtClean="0"/>
              <a:t>)</a:t>
            </a:r>
          </a:p>
          <a:p>
            <a:pPr lvl="1">
              <a:buFont typeface="Wingdings" pitchFamily="2" charset="2"/>
              <a:buChar char="Ø"/>
            </a:pPr>
            <a:r>
              <a:rPr lang="en-US" sz="2000" dirty="0" smtClean="0"/>
              <a:t>Conditions</a:t>
            </a:r>
          </a:p>
          <a:p>
            <a:pPr lvl="1">
              <a:buFont typeface="Wingdings" pitchFamily="2" charset="2"/>
              <a:buChar char="Ø"/>
            </a:pPr>
            <a:r>
              <a:rPr lang="en-US" sz="2000" dirty="0"/>
              <a:t>A</a:t>
            </a:r>
            <a:r>
              <a:rPr lang="en-US" sz="2000" dirty="0" smtClean="0"/>
              <a:t> </a:t>
            </a:r>
            <a:r>
              <a:rPr lang="en-US" sz="2000" dirty="0"/>
              <a:t>sequence of primitive operations. </a:t>
            </a:r>
            <a:endParaRPr lang="en-US" sz="2000" dirty="0" smtClean="0"/>
          </a:p>
          <a:p>
            <a:pPr marL="457200" lvl="1" indent="0">
              <a:buNone/>
            </a:pPr>
            <a:endParaRPr lang="en-US" sz="2000" dirty="0" smtClean="0"/>
          </a:p>
          <a:p>
            <a:pPr marL="457200" lvl="1" indent="0">
              <a:buNone/>
            </a:pPr>
            <a:r>
              <a:rPr lang="en-US" sz="1900" b="1" dirty="0" smtClean="0"/>
              <a:t>Command</a:t>
            </a:r>
            <a:r>
              <a:rPr lang="en-US" sz="1900" dirty="0" smtClean="0"/>
              <a:t> </a:t>
            </a:r>
          </a:p>
          <a:p>
            <a:pPr marL="457200" lvl="1" indent="0">
              <a:buNone/>
            </a:pPr>
            <a:r>
              <a:rPr lang="en-US" sz="1900" b="1" dirty="0" smtClean="0"/>
              <a:t>If</a:t>
            </a:r>
            <a:r>
              <a:rPr lang="en-US" sz="1900" dirty="0" smtClean="0"/>
              <a:t> </a:t>
            </a:r>
          </a:p>
          <a:p>
            <a:pPr marL="457200" lvl="1" indent="0">
              <a:buNone/>
            </a:pPr>
            <a:r>
              <a:rPr lang="en-US" sz="1900" b="1" dirty="0" smtClean="0"/>
              <a:t>then</a:t>
            </a:r>
            <a:endParaRPr lang="en-US" sz="1900" dirty="0" smtClean="0"/>
          </a:p>
          <a:p>
            <a:pPr marL="457200" lvl="1" indent="0">
              <a:buNone/>
            </a:pPr>
            <a:r>
              <a:rPr lang="en-US" sz="1900" b="1" dirty="0" smtClean="0"/>
              <a:t>end </a:t>
            </a:r>
            <a:endParaRPr lang="en-US" sz="1900" b="1" dirty="0"/>
          </a:p>
          <a:p>
            <a:pPr marL="457200" lvl="1" indent="0">
              <a:buNone/>
            </a:pPr>
            <a:endParaRPr lang="fr-FR" sz="2400" dirty="0"/>
          </a:p>
          <a:p>
            <a:pPr lvl="1">
              <a:buFont typeface="Wingdings" pitchFamily="2" charset="2"/>
              <a:buChar char="v"/>
            </a:pPr>
            <a:endParaRPr lang="en-US" sz="2200" dirty="0" smtClean="0"/>
          </a:p>
          <a:p>
            <a:pPr marL="0" indent="0">
              <a:buNone/>
            </a:pPr>
            <a:endParaRPr lang="en-US" b="1"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9" name="Content Placeholder 2"/>
          <p:cNvSpPr txBox="1">
            <a:spLocks/>
          </p:cNvSpPr>
          <p:nvPr/>
        </p:nvSpPr>
        <p:spPr>
          <a:xfrm>
            <a:off x="457200" y="5257800"/>
            <a:ext cx="82296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 </a:t>
            </a:r>
            <a:r>
              <a:rPr lang="en-US" sz="2000" dirty="0"/>
              <a:t>ABAM access matrix </a:t>
            </a:r>
            <a:r>
              <a:rPr lang="en-US" sz="2000" dirty="0" smtClean="0"/>
              <a:t>[</a:t>
            </a:r>
            <a:r>
              <a:rPr lang="en-US" sz="2000" dirty="0"/>
              <a:t>*</a:t>
            </a:r>
            <a:r>
              <a:rPr lang="en-US" sz="2000" dirty="0" smtClean="0"/>
              <a:t>] </a:t>
            </a:r>
            <a:endParaRPr lang="en-US" sz="2000" dirty="0"/>
          </a:p>
          <a:p>
            <a:pPr marL="0" indent="0">
              <a:buNone/>
            </a:pPr>
            <a:endParaRPr lang="en-US" sz="2600" b="1" dirty="0" smtClean="0">
              <a:solidFill>
                <a:srgbClr val="333399"/>
              </a:solidFill>
            </a:endParaRPr>
          </a:p>
          <a:p>
            <a:pPr>
              <a:buFont typeface="Wingdings" pitchFamily="2" charset="2"/>
              <a:buChar char="Ø"/>
            </a:pPr>
            <a:endParaRPr lang="en-US" b="1" dirty="0"/>
          </a:p>
        </p:txBody>
      </p:sp>
      <p:sp>
        <p:nvSpPr>
          <p:cNvPr id="20" name="Content Placeholder 2"/>
          <p:cNvSpPr txBox="1">
            <a:spLocks/>
          </p:cNvSpPr>
          <p:nvPr/>
        </p:nvSpPr>
        <p:spPr>
          <a:xfrm>
            <a:off x="457200" y="5715000"/>
            <a:ext cx="8229600" cy="457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 Zhang</a:t>
            </a:r>
            <a:r>
              <a:rPr lang="en-US" sz="1800" dirty="0"/>
              <a:t>, X., Li, Y., </a:t>
            </a:r>
            <a:r>
              <a:rPr lang="en-US" sz="1800" dirty="0" err="1"/>
              <a:t>Nalla</a:t>
            </a:r>
            <a:r>
              <a:rPr lang="en-US" sz="1800" dirty="0"/>
              <a:t>, D.: An attribute-based access matrix model. In: the 2005 ACM Symposium on Applied Computing, pp. 359-363 (2005). </a:t>
            </a:r>
          </a:p>
          <a:p>
            <a:pPr marL="0" indent="0">
              <a:buNone/>
            </a:pPr>
            <a:endParaRPr lang="en-US" sz="2600" b="1" dirty="0" smtClean="0">
              <a:solidFill>
                <a:srgbClr val="333399"/>
              </a:solidFill>
            </a:endParaRPr>
          </a:p>
          <a:p>
            <a:pPr>
              <a:buFont typeface="Wingdings" pitchFamily="2" charset="2"/>
              <a:buChar char="Ø"/>
            </a:pPr>
            <a:endParaRPr lang="en-US" b="1"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2701716948"/>
              </p:ext>
            </p:extLst>
          </p:nvPr>
        </p:nvGraphicFramePr>
        <p:xfrm>
          <a:off x="2133600" y="2895600"/>
          <a:ext cx="4038600" cy="381000"/>
        </p:xfrm>
        <a:graphic>
          <a:graphicData uri="http://schemas.openxmlformats.org/presentationml/2006/ole">
            <p:oleObj spid="_x0000_s4195" name="Equation" r:id="rId8" imgW="2898000" imgH="200880" progId="Equation.3">
              <p:embed/>
            </p:oleObj>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 val="1216491087"/>
              </p:ext>
            </p:extLst>
          </p:nvPr>
        </p:nvGraphicFramePr>
        <p:xfrm>
          <a:off x="1371600" y="3200400"/>
          <a:ext cx="5715000" cy="368300"/>
        </p:xfrm>
        <a:graphic>
          <a:graphicData uri="http://schemas.openxmlformats.org/presentationml/2006/ole">
            <p:oleObj spid="_x0000_s4196" name="Equation" r:id="rId9" imgW="3785040" imgH="200880" progId="Equation.3">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2605707546"/>
              </p:ext>
            </p:extLst>
          </p:nvPr>
        </p:nvGraphicFramePr>
        <p:xfrm>
          <a:off x="1524000" y="3581400"/>
          <a:ext cx="1524000" cy="292100"/>
        </p:xfrm>
        <a:graphic>
          <a:graphicData uri="http://schemas.openxmlformats.org/presentationml/2006/ole">
            <p:oleObj spid="_x0000_s4197" name="Equation" r:id="rId10" imgW="914040" imgH="200880" progId="Equation.3">
              <p:embed/>
            </p:oleObj>
          </a:graphicData>
        </a:graphic>
      </p:graphicFrame>
    </p:spTree>
    <p:extLst>
      <p:ext uri="{BB962C8B-B14F-4D97-AF65-F5344CB8AC3E}">
        <p14:creationId xmlns:p14="http://schemas.microsoft.com/office/powerpoint/2010/main" xmlns="" val="3568942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4"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901588" y="140741"/>
            <a:ext cx="5215681" cy="620705"/>
          </a:xfrm>
          <a:prstGeom prst="rect">
            <a:avLst/>
          </a:prstGeom>
          <a:noFill/>
          <a:ln w="9525">
            <a:noFill/>
            <a:round/>
            <a:headEnd/>
            <a:tailEnd/>
          </a:ln>
        </p:spPr>
        <p:txBody>
          <a:bodyPr lIns="0" tIns="0" rIns="0" bIns="0" anchor="ctr"/>
          <a:lstStyle/>
          <a:p>
            <a:pPr algn="ctr"/>
            <a:r>
              <a:rPr lang="en-US" sz="3200" b="1" dirty="0" err="1" smtClean="0"/>
              <a:t>PreUCON</a:t>
            </a:r>
            <a:r>
              <a:rPr lang="en-US" sz="2000" b="1" dirty="0" err="1" smtClean="0"/>
              <a:t>A</a:t>
            </a:r>
            <a:endParaRPr lang="en-US" sz="2000" b="1" dirty="0"/>
          </a:p>
        </p:txBody>
      </p:sp>
      <p:pic>
        <p:nvPicPr>
          <p:cNvPr id="6" name="Picture 9" descr="UTSAGifBlue.gif"/>
          <p:cNvPicPr>
            <a:picLocks noChangeAspect="1"/>
          </p:cNvPicPr>
          <p:nvPr/>
        </p:nvPicPr>
        <p:blipFill>
          <a:blip r:embed="rId5"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876183"/>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6</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3" name="Rectangle 12"/>
          <p:cNvSpPr/>
          <p:nvPr/>
        </p:nvSpPr>
        <p:spPr>
          <a:xfrm>
            <a:off x="457200" y="1752600"/>
            <a:ext cx="8305800" cy="1969770"/>
          </a:xfrm>
          <a:prstGeom prst="rect">
            <a:avLst/>
          </a:prstGeom>
        </p:spPr>
        <p:txBody>
          <a:bodyPr wrap="square">
            <a:spAutoFit/>
          </a:bodyPr>
          <a:lstStyle/>
          <a:p>
            <a:pPr>
              <a:buFont typeface="Wingdings" pitchFamily="2" charset="2"/>
              <a:buChar char="Ø"/>
            </a:pPr>
            <a:r>
              <a:rPr lang="en-US" sz="2600" b="1" dirty="0" smtClean="0">
                <a:solidFill>
                  <a:srgbClr val="333399"/>
                </a:solidFill>
              </a:rPr>
              <a:t> Three components</a:t>
            </a:r>
            <a:r>
              <a:rPr lang="en-US" sz="2600" b="1" dirty="0">
                <a:solidFill>
                  <a:srgbClr val="333399"/>
                </a:solidFill>
              </a:rPr>
              <a:t>:</a:t>
            </a:r>
          </a:p>
          <a:p>
            <a:pPr lvl="1">
              <a:buFont typeface="Wingdings" pitchFamily="2" charset="2"/>
              <a:buChar char="v"/>
            </a:pPr>
            <a:r>
              <a:rPr lang="en-US" sz="2400" dirty="0" smtClean="0"/>
              <a:t> An </a:t>
            </a:r>
            <a:r>
              <a:rPr lang="en-US" sz="2400" dirty="0"/>
              <a:t>object </a:t>
            </a:r>
            <a:r>
              <a:rPr lang="en-US" sz="2400" dirty="0" smtClean="0"/>
              <a:t>schema       </a:t>
            </a:r>
          </a:p>
          <a:p>
            <a:pPr lvl="2">
              <a:buFont typeface="Wingdings" pitchFamily="2" charset="2"/>
              <a:buChar char="v"/>
            </a:pPr>
            <a:r>
              <a:rPr lang="en-US" sz="2400" dirty="0" smtClean="0"/>
              <a:t>  </a:t>
            </a:r>
          </a:p>
          <a:p>
            <a:pPr lvl="1">
              <a:buFont typeface="Wingdings" pitchFamily="2" charset="2"/>
              <a:buChar char="v"/>
            </a:pPr>
            <a:r>
              <a:rPr lang="en-US" sz="2400" dirty="0"/>
              <a:t> A</a:t>
            </a:r>
            <a:r>
              <a:rPr lang="en-US" sz="2400" dirty="0" smtClean="0"/>
              <a:t> </a:t>
            </a:r>
            <a:r>
              <a:rPr lang="en-US" sz="2400" dirty="0"/>
              <a:t>set </a:t>
            </a:r>
            <a:r>
              <a:rPr lang="en-US" sz="2400" dirty="0" smtClean="0"/>
              <a:t>of finite </a:t>
            </a:r>
            <a:r>
              <a:rPr lang="en-US" sz="2400" dirty="0"/>
              <a:t>usage </a:t>
            </a:r>
            <a:r>
              <a:rPr lang="en-US" sz="2400" dirty="0" smtClean="0"/>
              <a:t>rights                             </a:t>
            </a:r>
            <a:endParaRPr lang="en-US" sz="2400" dirty="0"/>
          </a:p>
          <a:p>
            <a:pPr lvl="1">
              <a:buFont typeface="Wingdings" pitchFamily="2" charset="2"/>
              <a:buChar char="v"/>
            </a:pPr>
            <a:r>
              <a:rPr lang="en-US" sz="2400" dirty="0"/>
              <a:t> </a:t>
            </a:r>
            <a:r>
              <a:rPr lang="en-US" sz="2400" dirty="0" smtClean="0"/>
              <a:t>A </a:t>
            </a:r>
            <a:r>
              <a:rPr lang="en-US" sz="2400" dirty="0"/>
              <a:t>set of usage control </a:t>
            </a:r>
            <a:r>
              <a:rPr lang="en-US" sz="2400" dirty="0" smtClean="0"/>
              <a:t>commands</a:t>
            </a:r>
            <a:endParaRPr lang="en-US" sz="2200" dirty="0"/>
          </a:p>
        </p:txBody>
      </p:sp>
      <p:graphicFrame>
        <p:nvGraphicFramePr>
          <p:cNvPr id="21" name="Object 20"/>
          <p:cNvGraphicFramePr>
            <a:graphicFrameLocks noChangeAspect="1"/>
          </p:cNvGraphicFramePr>
          <p:nvPr>
            <p:extLst>
              <p:ext uri="{D42A27DB-BD31-4B8C-83A1-F6EECF244321}">
                <p14:modId xmlns:p14="http://schemas.microsoft.com/office/powerpoint/2010/main" xmlns="" val="4246993320"/>
              </p:ext>
            </p:extLst>
          </p:nvPr>
        </p:nvGraphicFramePr>
        <p:xfrm>
          <a:off x="3581400" y="2232025"/>
          <a:ext cx="457200" cy="358775"/>
        </p:xfrm>
        <a:graphic>
          <a:graphicData uri="http://schemas.openxmlformats.org/presentationml/2006/ole">
            <p:oleObj spid="_x0000_s5244" name="Equation" r:id="rId6" imgW="264960" imgH="191880" progId="Equation.3">
              <p:embed/>
            </p:oleObj>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xmlns="" val="1180282022"/>
              </p:ext>
            </p:extLst>
          </p:nvPr>
        </p:nvGraphicFramePr>
        <p:xfrm>
          <a:off x="4648200" y="2971800"/>
          <a:ext cx="1981200" cy="381000"/>
        </p:xfrm>
        <a:graphic>
          <a:graphicData uri="http://schemas.openxmlformats.org/presentationml/2006/ole">
            <p:oleObj spid="_x0000_s5245" name="Equation" r:id="rId7" imgW="1069560" imgH="200880" progId="Equation.3">
              <p:embed/>
            </p:oleObj>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xmlns="" val="476237835"/>
              </p:ext>
            </p:extLst>
          </p:nvPr>
        </p:nvGraphicFramePr>
        <p:xfrm>
          <a:off x="5486400" y="3352800"/>
          <a:ext cx="2214562" cy="381000"/>
        </p:xfrm>
        <a:graphic>
          <a:graphicData uri="http://schemas.openxmlformats.org/presentationml/2006/ole">
            <p:oleObj spid="_x0000_s5246" name="Equation" r:id="rId8" imgW="1197360" imgH="200880" progId="Equation.3">
              <p:embed/>
            </p:oleObj>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xmlns="" val="4292915205"/>
              </p:ext>
            </p:extLst>
          </p:nvPr>
        </p:nvGraphicFramePr>
        <p:xfrm>
          <a:off x="1828800" y="2590800"/>
          <a:ext cx="3222625" cy="381000"/>
        </p:xfrm>
        <a:graphic>
          <a:graphicData uri="http://schemas.openxmlformats.org/presentationml/2006/ole">
            <p:oleObj spid="_x0000_s5247" name="Equation" r:id="rId9" imgW="1956240" imgH="200880" progId="Equation.3">
              <p:embed/>
            </p:oleObj>
          </a:graphicData>
        </a:graphic>
      </p:graphicFrame>
    </p:spTree>
    <p:extLst>
      <p:ext uri="{BB962C8B-B14F-4D97-AF65-F5344CB8AC3E}">
        <p14:creationId xmlns:p14="http://schemas.microsoft.com/office/powerpoint/2010/main" xmlns="" val="2141927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901588" y="140741"/>
            <a:ext cx="5215681" cy="620705"/>
          </a:xfrm>
          <a:prstGeom prst="rect">
            <a:avLst/>
          </a:prstGeom>
          <a:noFill/>
          <a:ln w="9525">
            <a:noFill/>
            <a:round/>
            <a:headEnd/>
            <a:tailEnd/>
          </a:ln>
        </p:spPr>
        <p:txBody>
          <a:bodyPr lIns="0" tIns="0" rIns="0" bIns="0" anchor="ctr"/>
          <a:lstStyle/>
          <a:p>
            <a:pPr algn="ctr"/>
            <a:r>
              <a:rPr lang="en-US" sz="3200" b="1" dirty="0" err="1" smtClean="0"/>
              <a:t>PreUCON</a:t>
            </a:r>
            <a:r>
              <a:rPr lang="en-US" sz="2000" b="1" dirty="0" err="1" smtClean="0"/>
              <a:t>A</a:t>
            </a:r>
            <a:r>
              <a:rPr lang="en-US" sz="1700" b="1" dirty="0" smtClean="0"/>
              <a:t> </a:t>
            </a:r>
            <a:endParaRPr lang="en-US" sz="1700" b="1" dirty="0"/>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876183"/>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7</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3" name="Rectangle 12"/>
          <p:cNvSpPr/>
          <p:nvPr/>
        </p:nvSpPr>
        <p:spPr>
          <a:xfrm>
            <a:off x="457200" y="1371600"/>
            <a:ext cx="8305800" cy="492443"/>
          </a:xfrm>
          <a:prstGeom prst="rect">
            <a:avLst/>
          </a:prstGeom>
        </p:spPr>
        <p:txBody>
          <a:bodyPr wrap="square">
            <a:spAutoFit/>
          </a:bodyPr>
          <a:lstStyle/>
          <a:p>
            <a:pPr>
              <a:buFont typeface="Wingdings" pitchFamily="2" charset="2"/>
              <a:buChar char="Ø"/>
            </a:pPr>
            <a:r>
              <a:rPr lang="en-US" sz="2600" b="1" dirty="0" smtClean="0">
                <a:solidFill>
                  <a:srgbClr val="333399"/>
                </a:solidFill>
              </a:rPr>
              <a:t> </a:t>
            </a:r>
            <a:r>
              <a:rPr lang="en-US" sz="2600" b="1" dirty="0" err="1" smtClean="0">
                <a:solidFill>
                  <a:srgbClr val="333399"/>
                </a:solidFill>
              </a:rPr>
              <a:t>PreUCON</a:t>
            </a:r>
            <a:r>
              <a:rPr lang="en-US" sz="1700" b="1" dirty="0" err="1" smtClean="0">
                <a:solidFill>
                  <a:srgbClr val="333399"/>
                </a:solidFill>
              </a:rPr>
              <a:t>A</a:t>
            </a:r>
            <a:r>
              <a:rPr lang="en-US" sz="2600" b="1" dirty="0" smtClean="0">
                <a:solidFill>
                  <a:srgbClr val="333399"/>
                </a:solidFill>
              </a:rPr>
              <a:t> Commands:</a:t>
            </a:r>
            <a:endParaRPr lang="en-US" sz="2600" b="1" dirty="0">
              <a:solidFill>
                <a:srgbClr val="333399"/>
              </a:solidFill>
            </a:endParaRPr>
          </a:p>
        </p:txBody>
      </p:sp>
      <p:pic>
        <p:nvPicPr>
          <p:cNvPr id="2" name="Picture 1" descr="Screen Shot 2016-09-15 at 4.15.57 PM.png"/>
          <p:cNvPicPr>
            <a:picLocks noChangeAspect="1"/>
          </p:cNvPicPr>
          <p:nvPr/>
        </p:nvPicPr>
        <p:blipFill rotWithShape="1">
          <a:blip r:embed="rId5" cstate="print">
            <a:extLst>
              <a:ext uri="{28A0092B-C50C-407E-A947-70E740481C1C}">
                <a14:useLocalDpi xmlns:a14="http://schemas.microsoft.com/office/drawing/2010/main" xmlns="" val="0"/>
              </a:ext>
            </a:extLst>
          </a:blip>
          <a:srcRect l="8980" t="40726" r="6980" b="9220"/>
          <a:stretch/>
        </p:blipFill>
        <p:spPr>
          <a:xfrm>
            <a:off x="609600" y="2057400"/>
            <a:ext cx="7924800" cy="3429000"/>
          </a:xfrm>
          <a:prstGeom prst="rect">
            <a:avLst/>
          </a:prstGeom>
        </p:spPr>
      </p:pic>
    </p:spTree>
    <p:extLst>
      <p:ext uri="{BB962C8B-B14F-4D97-AF65-F5344CB8AC3E}">
        <p14:creationId xmlns:p14="http://schemas.microsoft.com/office/powerpoint/2010/main" xmlns="" val="70834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3"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828800" y="152400"/>
            <a:ext cx="5638800" cy="620705"/>
          </a:xfrm>
          <a:prstGeom prst="rect">
            <a:avLst/>
          </a:prstGeom>
          <a:noFill/>
          <a:ln w="9525">
            <a:noFill/>
            <a:round/>
            <a:headEnd/>
            <a:tailEnd/>
          </a:ln>
        </p:spPr>
        <p:txBody>
          <a:bodyPr lIns="0" tIns="0" rIns="0" bIns="0" anchor="ctr"/>
          <a:lstStyle/>
          <a:p>
            <a:pPr algn="ctr"/>
            <a:r>
              <a:rPr lang="en-US" sz="3200" b="1" dirty="0"/>
              <a:t>Expressing </a:t>
            </a:r>
            <a:r>
              <a:rPr lang="en-US" sz="3200" b="1" dirty="0" err="1"/>
              <a:t>PreUCON</a:t>
            </a:r>
            <a:r>
              <a:rPr lang="en-US" sz="2000" b="1" dirty="0" err="1"/>
              <a:t>A</a:t>
            </a:r>
            <a:r>
              <a:rPr lang="en-US" sz="3200" b="1" dirty="0"/>
              <a:t> IN ABAM </a:t>
            </a:r>
          </a:p>
        </p:txBody>
      </p:sp>
      <p:pic>
        <p:nvPicPr>
          <p:cNvPr id="6" name="Picture 9" descr="UTSAGifBlue.gif"/>
          <p:cNvPicPr>
            <a:picLocks noChangeAspect="1"/>
          </p:cNvPicPr>
          <p:nvPr/>
        </p:nvPicPr>
        <p:blipFill>
          <a:blip r:embed="rId4"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876183"/>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8</a:t>
            </a:fld>
            <a:endParaRPr lang="en-GB" dirty="0"/>
          </a:p>
        </p:txBody>
      </p:sp>
      <p:sp>
        <p:nvSpPr>
          <p:cNvPr id="18" name="Content Placeholder 2"/>
          <p:cNvSpPr txBox="1">
            <a:spLocks/>
          </p:cNvSpPr>
          <p:nvPr/>
        </p:nvSpPr>
        <p:spPr>
          <a:xfrm>
            <a:off x="457200" y="4800600"/>
            <a:ext cx="8229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p>
        </p:txBody>
      </p:sp>
      <p:sp>
        <p:nvSpPr>
          <p:cNvPr id="16" name="Rectangle 15"/>
          <p:cNvSpPr/>
          <p:nvPr/>
        </p:nvSpPr>
        <p:spPr>
          <a:xfrm>
            <a:off x="533400" y="1371600"/>
            <a:ext cx="8305800" cy="4955202"/>
          </a:xfrm>
          <a:prstGeom prst="rect">
            <a:avLst/>
          </a:prstGeom>
        </p:spPr>
        <p:txBody>
          <a:bodyPr wrap="square">
            <a:spAutoFit/>
          </a:bodyPr>
          <a:lstStyle/>
          <a:p>
            <a:pPr>
              <a:buFont typeface="Wingdings" pitchFamily="2" charset="2"/>
              <a:buChar char="Ø"/>
            </a:pPr>
            <a:r>
              <a:rPr lang="en-US" sz="2600" b="1" dirty="0" smtClean="0">
                <a:solidFill>
                  <a:srgbClr val="333399"/>
                </a:solidFill>
              </a:rPr>
              <a:t> Challenges:</a:t>
            </a:r>
          </a:p>
          <a:p>
            <a:pPr lvl="1">
              <a:buFont typeface="Wingdings" pitchFamily="2" charset="2"/>
              <a:buChar char="Ø"/>
            </a:pPr>
            <a:r>
              <a:rPr lang="en-US" sz="2600" b="1" dirty="0">
                <a:solidFill>
                  <a:srgbClr val="333399"/>
                </a:solidFill>
              </a:rPr>
              <a:t> </a:t>
            </a:r>
            <a:r>
              <a:rPr lang="en-US" sz="2400" dirty="0"/>
              <a:t>Condition </a:t>
            </a:r>
            <a:r>
              <a:rPr lang="en-US" sz="2400" dirty="0" smtClean="0"/>
              <a:t>Part in </a:t>
            </a:r>
            <a:r>
              <a:rPr lang="en-US" sz="2400" dirty="0" err="1" smtClean="0"/>
              <a:t>PreUCON</a:t>
            </a:r>
            <a:r>
              <a:rPr lang="en-US" sz="1700" dirty="0" err="1" smtClean="0"/>
              <a:t>A</a:t>
            </a:r>
            <a:r>
              <a:rPr lang="en-US" sz="2400" dirty="0" smtClean="0"/>
              <a:t> permits arbitrary computable Boolean functions </a:t>
            </a:r>
          </a:p>
          <a:p>
            <a:pPr lvl="1">
              <a:buFont typeface="Wingdings" pitchFamily="2" charset="2"/>
              <a:buChar char="Ø"/>
            </a:pPr>
            <a:r>
              <a:rPr lang="en-US" sz="2400" dirty="0" smtClean="0"/>
              <a:t> </a:t>
            </a:r>
            <a:r>
              <a:rPr lang="en-US" sz="2400" dirty="0"/>
              <a:t>Condition </a:t>
            </a:r>
            <a:r>
              <a:rPr lang="en-US" sz="2400" dirty="0" smtClean="0"/>
              <a:t>Part in ABAM only permits propositional logic formulas </a:t>
            </a:r>
          </a:p>
          <a:p>
            <a:pPr lvl="2">
              <a:buFont typeface="Wingdings" pitchFamily="2" charset="2"/>
              <a:buChar char="Ø"/>
            </a:pPr>
            <a:endParaRPr lang="en-US" sz="2400" dirty="0" smtClean="0"/>
          </a:p>
          <a:p>
            <a:pPr>
              <a:buFont typeface="Wingdings" pitchFamily="2" charset="2"/>
              <a:buChar char="Ø"/>
            </a:pPr>
            <a:r>
              <a:rPr lang="en-US" sz="2600" b="1" dirty="0">
                <a:solidFill>
                  <a:srgbClr val="333399"/>
                </a:solidFill>
              </a:rPr>
              <a:t>Finite domain results in:</a:t>
            </a:r>
          </a:p>
          <a:p>
            <a:pPr lvl="1">
              <a:buFont typeface="Wingdings" pitchFamily="2" charset="2"/>
              <a:buChar char="Ø"/>
            </a:pPr>
            <a:r>
              <a:rPr lang="en-US" sz="2400" b="1" dirty="0">
                <a:solidFill>
                  <a:srgbClr val="333399"/>
                </a:solidFill>
              </a:rPr>
              <a:t> </a:t>
            </a:r>
            <a:r>
              <a:rPr lang="en-US" sz="2400" dirty="0" err="1"/>
              <a:t>PreUCON</a:t>
            </a:r>
            <a:r>
              <a:rPr lang="en-US" sz="1700" dirty="0" err="1"/>
              <a:t>A</a:t>
            </a:r>
            <a:r>
              <a:rPr lang="en-US" sz="2400" dirty="0"/>
              <a:t> can be computed for all possible attribute values of </a:t>
            </a:r>
            <a:r>
              <a:rPr lang="en-US" sz="2400" i="1" dirty="0"/>
              <a:t>s</a:t>
            </a:r>
            <a:r>
              <a:rPr lang="en-US" sz="2400" dirty="0"/>
              <a:t> and </a:t>
            </a:r>
            <a:r>
              <a:rPr lang="en-US" sz="2400" i="1" dirty="0" smtClean="0"/>
              <a:t>o</a:t>
            </a:r>
            <a:endParaRPr lang="en-US" sz="2400" i="1" dirty="0"/>
          </a:p>
          <a:p>
            <a:pPr lvl="1">
              <a:buFont typeface="Wingdings" pitchFamily="2" charset="2"/>
              <a:buChar char="Ø"/>
            </a:pPr>
            <a:r>
              <a:rPr lang="en-US" sz="2400" dirty="0"/>
              <a:t> The results can be “compiled” into multiple ABAM commands. </a:t>
            </a:r>
            <a:endParaRPr lang="en-US" sz="2400" b="1" dirty="0">
              <a:solidFill>
                <a:srgbClr val="333399"/>
              </a:solidFill>
            </a:endParaRPr>
          </a:p>
          <a:p>
            <a:pPr lvl="2">
              <a:buFont typeface="Wingdings" pitchFamily="2" charset="2"/>
              <a:buChar char="Ø"/>
            </a:pPr>
            <a:endParaRPr lang="en-US" sz="2400" dirty="0" smtClean="0"/>
          </a:p>
          <a:p>
            <a:endParaRPr lang="en-US" sz="2200" dirty="0" smtClean="0"/>
          </a:p>
        </p:txBody>
      </p:sp>
    </p:spTree>
    <p:extLst>
      <p:ext uri="{BB962C8B-B14F-4D97-AF65-F5344CB8AC3E}">
        <p14:creationId xmlns:p14="http://schemas.microsoft.com/office/powerpoint/2010/main" xmlns="" val="113734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CS_Medium.png"/>
          <p:cNvPicPr>
            <a:picLocks noChangeAspect="1"/>
          </p:cNvPicPr>
          <p:nvPr/>
        </p:nvPicPr>
        <p:blipFill>
          <a:blip r:embed="rId4" cstate="print"/>
          <a:srcRect/>
          <a:stretch>
            <a:fillRect/>
          </a:stretch>
        </p:blipFill>
        <p:spPr bwMode="auto">
          <a:xfrm>
            <a:off x="447923" y="253052"/>
            <a:ext cx="1184428" cy="735898"/>
          </a:xfrm>
          <a:prstGeom prst="rect">
            <a:avLst/>
          </a:prstGeom>
          <a:noFill/>
          <a:ln w="9525">
            <a:noFill/>
            <a:miter lim="800000"/>
            <a:headEnd/>
            <a:tailEnd/>
          </a:ln>
        </p:spPr>
      </p:pic>
      <p:sp>
        <p:nvSpPr>
          <p:cNvPr id="5" name="Title 1"/>
          <p:cNvSpPr>
            <a:spLocks/>
          </p:cNvSpPr>
          <p:nvPr/>
        </p:nvSpPr>
        <p:spPr bwMode="auto">
          <a:xfrm>
            <a:off x="1828800" y="152400"/>
            <a:ext cx="5638800" cy="620705"/>
          </a:xfrm>
          <a:prstGeom prst="rect">
            <a:avLst/>
          </a:prstGeom>
          <a:noFill/>
          <a:ln w="9525">
            <a:noFill/>
            <a:round/>
            <a:headEnd/>
            <a:tailEnd/>
          </a:ln>
        </p:spPr>
        <p:txBody>
          <a:bodyPr lIns="0" tIns="0" rIns="0" bIns="0" anchor="ctr"/>
          <a:lstStyle/>
          <a:p>
            <a:pPr algn="ctr"/>
            <a:r>
              <a:rPr lang="en-US" sz="3200" b="1" dirty="0"/>
              <a:t>Expressing </a:t>
            </a:r>
            <a:r>
              <a:rPr lang="en-US" sz="3200" b="1" dirty="0" err="1"/>
              <a:t>PreUCON</a:t>
            </a:r>
            <a:r>
              <a:rPr lang="en-US" sz="2000" b="1" dirty="0" err="1"/>
              <a:t>A</a:t>
            </a:r>
            <a:r>
              <a:rPr lang="en-US" sz="3200" b="1" dirty="0"/>
              <a:t> IN ABAM </a:t>
            </a:r>
          </a:p>
        </p:txBody>
      </p:sp>
      <p:pic>
        <p:nvPicPr>
          <p:cNvPr id="6" name="Picture 9" descr="UTSAGifBlue.gif"/>
          <p:cNvPicPr>
            <a:picLocks noChangeAspect="1"/>
          </p:cNvPicPr>
          <p:nvPr/>
        </p:nvPicPr>
        <p:blipFill>
          <a:blip r:embed="rId5" cstate="print"/>
          <a:srcRect/>
          <a:stretch>
            <a:fillRect/>
          </a:stretch>
        </p:blipFill>
        <p:spPr bwMode="auto">
          <a:xfrm>
            <a:off x="7662242" y="471780"/>
            <a:ext cx="1310400" cy="429165"/>
          </a:xfrm>
          <a:prstGeom prst="rect">
            <a:avLst/>
          </a:prstGeom>
          <a:noFill/>
          <a:ln w="9525">
            <a:noFill/>
            <a:miter lim="800000"/>
            <a:headEnd/>
            <a:tailEnd/>
          </a:ln>
        </p:spPr>
      </p:pic>
      <p:sp>
        <p:nvSpPr>
          <p:cNvPr id="7" name="Line 8"/>
          <p:cNvSpPr>
            <a:spLocks noChangeShapeType="1"/>
          </p:cNvSpPr>
          <p:nvPr/>
        </p:nvSpPr>
        <p:spPr bwMode="auto">
          <a:xfrm>
            <a:off x="2292480" y="876183"/>
            <a:ext cx="4769280" cy="1441"/>
          </a:xfrm>
          <a:prstGeom prst="line">
            <a:avLst/>
          </a:prstGeom>
          <a:noFill/>
          <a:ln w="54720">
            <a:solidFill>
              <a:srgbClr val="FF950E"/>
            </a:solidFill>
            <a:round/>
            <a:headEnd/>
            <a:tailEnd/>
          </a:ln>
          <a:effectLst/>
        </p:spPr>
        <p:txBody>
          <a:bodyPr lIns="82935" tIns="41468" rIns="82935" bIns="41468"/>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8" name="Line 9"/>
          <p:cNvSpPr>
            <a:spLocks noChangeShapeType="1"/>
          </p:cNvSpPr>
          <p:nvPr/>
        </p:nvSpPr>
        <p:spPr bwMode="auto">
          <a:xfrm>
            <a:off x="452160" y="6179690"/>
            <a:ext cx="8256960" cy="1440"/>
          </a:xfrm>
          <a:prstGeom prst="line">
            <a:avLst/>
          </a:prstGeom>
          <a:noFill/>
          <a:ln w="54720">
            <a:solidFill>
              <a:srgbClr val="FF950E"/>
            </a:solidFill>
            <a:round/>
            <a:headEnd/>
            <a:tailEnd/>
          </a:ln>
          <a:effectLst/>
        </p:spPr>
        <p:txBody>
          <a:bodyPr lIns="82935" tIns="41468" rIns="82935" bIns="41468" anchor="ctr"/>
          <a:lstStyle/>
          <a:p>
            <a:pPr defTabSz="414683" fontAlgn="base" hangingPunct="0">
              <a:spcBef>
                <a:spcPct val="0"/>
              </a:spcBef>
              <a:spcAft>
                <a:spcPct val="0"/>
              </a:spcAft>
              <a:buClr>
                <a:srgbClr val="000000"/>
              </a:buClr>
              <a:buSzPct val="45000"/>
              <a:buFont typeface="Wingdings" charset="2"/>
              <a:buNone/>
              <a:defRPr/>
            </a:pPr>
            <a:endParaRPr lang="en-US" sz="1633" dirty="0">
              <a:solidFill>
                <a:prstClr val="black"/>
              </a:solidFill>
              <a:latin typeface="Arial" charset="0"/>
              <a:ea typeface="ＭＳ Ｐゴシック" pitchFamily="34" charset="-128"/>
            </a:endParaRPr>
          </a:p>
        </p:txBody>
      </p:sp>
      <p:sp>
        <p:nvSpPr>
          <p:cNvPr id="9" name="Date Placeholder 3"/>
          <p:cNvSpPr>
            <a:spLocks noGrp="1"/>
          </p:cNvSpPr>
          <p:nvPr>
            <p:ph type="dt" sz="half" idx="4294967295"/>
          </p:nvPr>
        </p:nvSpPr>
        <p:spPr>
          <a:xfrm>
            <a:off x="447923" y="6181130"/>
            <a:ext cx="2132640" cy="364358"/>
          </a:xfrm>
          <a:prstGeom prst="rect">
            <a:avLst/>
          </a:prstGeom>
        </p:spPr>
        <p:txBody>
          <a:bodyPr vert="horz" wrap="square" lIns="91430" tIns="45716" rIns="91430" bIns="45716" numCol="1" anchor="ctr" anchorCtr="0" compatLnSpc="1">
            <a:prstTxWarp prst="textNoShape">
              <a:avLst/>
            </a:prstTxWarp>
          </a:bodyPr>
          <a:lstStyle>
            <a:lvl1pP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r>
              <a:rPr lang="en-US" dirty="0" smtClean="0"/>
              <a:t>© Ravi </a:t>
            </a:r>
            <a:r>
              <a:rPr lang="en-US" dirty="0" err="1" smtClean="0"/>
              <a:t>Sandhu</a:t>
            </a:r>
            <a:endParaRPr lang="en-GB" dirty="0"/>
          </a:p>
        </p:txBody>
      </p:sp>
      <p:sp>
        <p:nvSpPr>
          <p:cNvPr id="10" name="Footer Placeholder 4"/>
          <p:cNvSpPr>
            <a:spLocks noGrp="1"/>
          </p:cNvSpPr>
          <p:nvPr>
            <p:ph type="ftr" sz="quarter" idx="4294967295"/>
          </p:nvPr>
        </p:nvSpPr>
        <p:spPr>
          <a:xfrm>
            <a:off x="2772799" y="6181130"/>
            <a:ext cx="3781284" cy="364359"/>
          </a:xfrm>
          <a:prstGeom prst="rect">
            <a:avLst/>
          </a:prstGeom>
        </p:spPr>
        <p:txBody>
          <a:bodyPr vert="horz" wrap="square" lIns="91430" tIns="45716" rIns="91430" bIns="45716" numCol="1" anchor="ctr" anchorCtr="0" compatLnSpc="1">
            <a:prstTxWarp prst="textNoShape">
              <a:avLst/>
            </a:prstTxWarp>
          </a:bodyPr>
          <a:lstStyle>
            <a:lvl1pPr algn="ctr" hangingPunct="0">
              <a:buClr>
                <a:srgbClr val="000000"/>
              </a:buClr>
              <a:buSzPct val="45000"/>
              <a:buFont typeface="Wingdings" pitchFamily="2" charset="2"/>
              <a:buNone/>
              <a:defRPr sz="1270">
                <a:solidFill>
                  <a:srgbClr val="131F49"/>
                </a:solidFill>
                <a:latin typeface="Arial" pitchFamily="34" charset="0"/>
              </a:defRPr>
            </a:lvl1pPr>
          </a:lstStyle>
          <a:p>
            <a:pPr defTabSz="414683" fontAlgn="base">
              <a:spcBef>
                <a:spcPct val="0"/>
              </a:spcBef>
              <a:spcAft>
                <a:spcPct val="0"/>
              </a:spcAft>
              <a:defRPr/>
            </a:pPr>
            <a:r>
              <a:rPr lang="en-US" dirty="0" smtClean="0">
                <a:ea typeface="ＭＳ Ｐゴシック" pitchFamily="34" charset="-128"/>
              </a:rPr>
              <a:t>World-Leading Research with Real-World Impact!</a:t>
            </a:r>
            <a:endParaRPr lang="en-US" dirty="0">
              <a:ea typeface="ＭＳ Ｐゴシック" pitchFamily="34" charset="-128"/>
            </a:endParaRPr>
          </a:p>
        </p:txBody>
      </p:sp>
      <p:sp>
        <p:nvSpPr>
          <p:cNvPr id="11" name="Slide Number Placeholder 5"/>
          <p:cNvSpPr>
            <a:spLocks noGrp="1"/>
          </p:cNvSpPr>
          <p:nvPr>
            <p:ph type="sldNum" sz="quarter" idx="4294967295"/>
          </p:nvPr>
        </p:nvSpPr>
        <p:spPr>
          <a:xfrm>
            <a:off x="6744960" y="6248400"/>
            <a:ext cx="1964160" cy="364359"/>
          </a:xfrm>
          <a:prstGeom prst="rect">
            <a:avLst/>
          </a:prstGeom>
        </p:spPr>
        <p:txBody>
          <a:bodyPr vert="horz" wrap="square" lIns="91430" tIns="45716" rIns="91430" bIns="45716" numCol="1" anchor="ctr" anchorCtr="0" compatLnSpc="1">
            <a:prstTxWarp prst="textNoShape">
              <a:avLst/>
            </a:prstTxWarp>
          </a:bodyPr>
          <a:lstStyle>
            <a:lvl1pPr algn="r" hangingPunct="0">
              <a:buClr>
                <a:srgbClr val="000000"/>
              </a:buClr>
              <a:buSzPct val="45000"/>
              <a:buFont typeface="Wingdings" pitchFamily="2" charset="2"/>
              <a:buNone/>
              <a:defRPr sz="1089">
                <a:solidFill>
                  <a:srgbClr val="131F49"/>
                </a:solidFill>
                <a:latin typeface="Arial" pitchFamily="34" charset="0"/>
                <a:ea typeface="ＭＳ Ｐゴシック" charset="-128"/>
              </a:defRPr>
            </a:lvl1pPr>
          </a:lstStyle>
          <a:p>
            <a:pPr defTabSz="414683" fontAlgn="base">
              <a:spcBef>
                <a:spcPct val="0"/>
              </a:spcBef>
              <a:spcAft>
                <a:spcPct val="0"/>
              </a:spcAft>
              <a:defRPr/>
            </a:pPr>
            <a:fld id="{7084A2E2-4245-4880-AA04-A3886BD21EE2}" type="slidenum">
              <a:rPr lang="en-GB" smtClean="0"/>
              <a:pPr defTabSz="414683" fontAlgn="base">
                <a:spcBef>
                  <a:spcPct val="0"/>
                </a:spcBef>
                <a:spcAft>
                  <a:spcPct val="0"/>
                </a:spcAft>
                <a:defRPr/>
              </a:pPr>
              <a:t>9</a:t>
            </a:fld>
            <a:endParaRPr lang="en-GB" dirty="0"/>
          </a:p>
        </p:txBody>
      </p:sp>
      <p:sp>
        <p:nvSpPr>
          <p:cNvPr id="16" name="Rectangle 15"/>
          <p:cNvSpPr/>
          <p:nvPr/>
        </p:nvSpPr>
        <p:spPr>
          <a:xfrm>
            <a:off x="609600" y="1205567"/>
            <a:ext cx="8077200" cy="2985433"/>
          </a:xfrm>
          <a:prstGeom prst="rect">
            <a:avLst/>
          </a:prstGeom>
        </p:spPr>
        <p:txBody>
          <a:bodyPr wrap="square">
            <a:spAutoFit/>
          </a:bodyPr>
          <a:lstStyle/>
          <a:p>
            <a:pPr>
              <a:buFont typeface="Wingdings" pitchFamily="2" charset="2"/>
              <a:buChar char="Ø"/>
            </a:pPr>
            <a:r>
              <a:rPr lang="en-US" sz="2600" b="1" dirty="0" smtClean="0">
                <a:solidFill>
                  <a:srgbClr val="333399"/>
                </a:solidFill>
              </a:rPr>
              <a:t> Example</a:t>
            </a:r>
            <a:r>
              <a:rPr lang="en-US" sz="2200" b="1" dirty="0" smtClean="0">
                <a:solidFill>
                  <a:srgbClr val="333399"/>
                </a:solidFill>
              </a:rPr>
              <a:t>: </a:t>
            </a:r>
            <a:r>
              <a:rPr lang="en-US" sz="2200" dirty="0" smtClean="0"/>
              <a:t>Let </a:t>
            </a:r>
            <a:r>
              <a:rPr lang="en-US" sz="2200" dirty="0"/>
              <a:t>the object schema </a:t>
            </a:r>
            <a:r>
              <a:rPr lang="en-US" sz="2200" dirty="0" smtClean="0"/>
              <a:t>                                                         and </a:t>
            </a:r>
            <a:r>
              <a:rPr lang="en-US" sz="2200" dirty="0"/>
              <a:t>usage rights UR = {update}. The initial values for </a:t>
            </a:r>
            <a:r>
              <a:rPr lang="en-US" sz="2200" i="1" dirty="0"/>
              <a:t>s</a:t>
            </a:r>
            <a:r>
              <a:rPr lang="en-US" sz="2200" dirty="0"/>
              <a:t> and </a:t>
            </a:r>
            <a:r>
              <a:rPr lang="en-US" sz="2200" i="1" dirty="0"/>
              <a:t>o</a:t>
            </a:r>
            <a:r>
              <a:rPr lang="en-US" sz="2200" dirty="0"/>
              <a:t> attributes are [1,2,3] and [2,3,1] respectively </a:t>
            </a:r>
            <a:r>
              <a:rPr lang="en-US" sz="2200" dirty="0" smtClean="0"/>
              <a:t>for                . The </a:t>
            </a:r>
            <a:r>
              <a:rPr lang="en-US" sz="2200" dirty="0" err="1" smtClean="0"/>
              <a:t>PreUCON</a:t>
            </a:r>
            <a:r>
              <a:rPr lang="en-US" sz="1600" dirty="0" err="1" smtClean="0"/>
              <a:t>A</a:t>
            </a:r>
            <a:r>
              <a:rPr lang="en-US" sz="2200" dirty="0" smtClean="0"/>
              <a:t> update command </a:t>
            </a:r>
            <a:r>
              <a:rPr lang="en-US" sz="2200" dirty="0"/>
              <a:t>is </a:t>
            </a:r>
            <a:r>
              <a:rPr lang="en-US" sz="2200" dirty="0" smtClean="0"/>
              <a:t>in the left side, and the table shows the possible ABAM commands: </a:t>
            </a:r>
            <a:endParaRPr lang="en-US" sz="2200" dirty="0"/>
          </a:p>
          <a:p>
            <a:pPr>
              <a:buFont typeface="Wingdings" pitchFamily="2" charset="2"/>
              <a:buChar char="Ø"/>
            </a:pPr>
            <a:endParaRPr lang="en-US" sz="2600" b="1" dirty="0" smtClean="0">
              <a:solidFill>
                <a:srgbClr val="333399"/>
              </a:solidFill>
            </a:endParaRPr>
          </a:p>
          <a:p>
            <a:pPr lvl="1">
              <a:buFont typeface="Wingdings" pitchFamily="2" charset="2"/>
              <a:buChar char="Ø"/>
            </a:pPr>
            <a:endParaRPr lang="en-US" sz="2600" b="1" dirty="0" smtClean="0">
              <a:solidFill>
                <a:srgbClr val="333399"/>
              </a:solidFill>
            </a:endParaRPr>
          </a:p>
          <a:p>
            <a:endParaRPr lang="en-US" sz="2200" dirty="0" smtClean="0"/>
          </a:p>
        </p:txBody>
      </p:sp>
      <p:pic>
        <p:nvPicPr>
          <p:cNvPr id="3" name="Picture 2" descr="Screen Shot 2016-09-15 at 11.28.08 PM.png"/>
          <p:cNvPicPr>
            <a:picLocks noChangeAspect="1"/>
          </p:cNvPicPr>
          <p:nvPr/>
        </p:nvPicPr>
        <p:blipFill rotWithShape="1">
          <a:blip r:embed="rId6" cstate="print">
            <a:extLst>
              <a:ext uri="{28A0092B-C50C-407E-A947-70E740481C1C}">
                <a14:useLocalDpi xmlns:a14="http://schemas.microsoft.com/office/drawing/2010/main" xmlns="" val="0"/>
              </a:ext>
            </a:extLst>
          </a:blip>
          <a:srcRect l="22993" t="38078" r="29476" b="48077"/>
          <a:stretch/>
        </p:blipFill>
        <p:spPr>
          <a:xfrm>
            <a:off x="533400" y="3810000"/>
            <a:ext cx="3200400" cy="925689"/>
          </a:xfrm>
          <a:prstGeom prst="rect">
            <a:avLst/>
          </a:prstGeom>
        </p:spPr>
      </p:pic>
      <p:pic>
        <p:nvPicPr>
          <p:cNvPr id="12" name="Picture 11" descr="Screen Shot 2016-09-15 at 11.30.31 PM.png"/>
          <p:cNvPicPr>
            <a:picLocks noChangeAspect="1"/>
          </p:cNvPicPr>
          <p:nvPr/>
        </p:nvPicPr>
        <p:blipFill rotWithShape="1">
          <a:blip r:embed="rId7" cstate="print">
            <a:extLst>
              <a:ext uri="{28A0092B-C50C-407E-A947-70E740481C1C}">
                <a14:useLocalDpi xmlns:a14="http://schemas.microsoft.com/office/drawing/2010/main" xmlns="" val="0"/>
              </a:ext>
            </a:extLst>
          </a:blip>
          <a:srcRect l="18519" t="42592" r="11574" b="5063"/>
          <a:stretch/>
        </p:blipFill>
        <p:spPr>
          <a:xfrm>
            <a:off x="3581400" y="3048000"/>
            <a:ext cx="5410200" cy="3124200"/>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xmlns="" val="2735513514"/>
              </p:ext>
            </p:extLst>
          </p:nvPr>
        </p:nvGraphicFramePr>
        <p:xfrm>
          <a:off x="4922837" y="1371600"/>
          <a:ext cx="3763963" cy="381000"/>
        </p:xfrm>
        <a:graphic>
          <a:graphicData uri="http://schemas.openxmlformats.org/presentationml/2006/ole">
            <p:oleObj spid="_x0000_s9276" name="Equation" r:id="rId8" imgW="2422800" imgH="200880" progId="Equation.3">
              <p:embed/>
            </p:oleObj>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xmlns="" val="2746690744"/>
              </p:ext>
            </p:extLst>
          </p:nvPr>
        </p:nvGraphicFramePr>
        <p:xfrm>
          <a:off x="6172200" y="1981200"/>
          <a:ext cx="1039813" cy="381000"/>
        </p:xfrm>
        <a:graphic>
          <a:graphicData uri="http://schemas.openxmlformats.org/presentationml/2006/ole">
            <p:oleObj spid="_x0000_s9277" name="Equation" r:id="rId9" imgW="621360" imgH="200880" progId="Equation.3">
              <p:embed/>
            </p:oleObj>
          </a:graphicData>
        </a:graphic>
      </p:graphicFrame>
    </p:spTree>
    <p:extLst>
      <p:ext uri="{BB962C8B-B14F-4D97-AF65-F5344CB8AC3E}">
        <p14:creationId xmlns:p14="http://schemas.microsoft.com/office/powerpoint/2010/main" xmlns="" val="3499877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4987</TotalTime>
  <Words>1079</Words>
  <Application>Microsoft Office PowerPoint</Application>
  <PresentationFormat>On-screen Show (4:3)</PresentationFormat>
  <Paragraphs>198</Paragraphs>
  <Slides>18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gmaanakg</dc:creator>
  <cp:lastModifiedBy>Ravi Sandhu</cp:lastModifiedBy>
  <cp:revision>298</cp:revision>
  <dcterms:created xsi:type="dcterms:W3CDTF">2006-08-16T00:00:00Z</dcterms:created>
  <dcterms:modified xsi:type="dcterms:W3CDTF">2016-09-18T18:38:36Z</dcterms:modified>
</cp:coreProperties>
</file>