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  <p:sldMasterId id="2147484387" r:id="rId6"/>
    <p:sldMasterId id="2147484399" r:id="rId7"/>
  </p:sldMasterIdLst>
  <p:notesMasterIdLst>
    <p:notesMasterId r:id="rId24"/>
  </p:notesMasterIdLst>
  <p:handoutMasterIdLst>
    <p:handoutMasterId r:id="rId25"/>
  </p:handoutMasterIdLst>
  <p:sldIdLst>
    <p:sldId id="280" r:id="rId8"/>
    <p:sldId id="300" r:id="rId9"/>
    <p:sldId id="310" r:id="rId10"/>
    <p:sldId id="312" r:id="rId11"/>
    <p:sldId id="313" r:id="rId12"/>
    <p:sldId id="32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4" r:id="rId23"/>
  </p:sldIdLst>
  <p:sldSz cx="10080625" cy="7559675"/>
  <p:notesSz cx="7010400" cy="9296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2" userDrawn="1">
          <p15:clr>
            <a:srgbClr val="A4A3A4"/>
          </p15:clr>
        </p15:guide>
        <p15:guide id="2" pos="19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168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2"/>
        <p:guide pos="19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57" tIns="41778" rIns="83557" bIns="41778" numCol="1" anchor="t" anchorCtr="0" compatLnSpc="1">
            <a:prstTxWarp prst="textNoShape">
              <a:avLst/>
            </a:prstTxWarp>
          </a:bodyPr>
          <a:lstStyle>
            <a:lvl1pPr defTabSz="441188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57" tIns="41778" rIns="83557" bIns="41778" numCol="1" anchor="t" anchorCtr="0" compatLnSpc="1">
            <a:prstTxWarp prst="textNoShape">
              <a:avLst/>
            </a:prstTxWarp>
          </a:bodyPr>
          <a:lstStyle>
            <a:lvl1pPr algn="r" defTabSz="441188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57" tIns="41778" rIns="83557" bIns="41778" numCol="1" anchor="b" anchorCtr="0" compatLnSpc="1">
            <a:prstTxWarp prst="textNoShape">
              <a:avLst/>
            </a:prstTxWarp>
          </a:bodyPr>
          <a:lstStyle>
            <a:lvl1pPr defTabSz="441188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57" tIns="41778" rIns="83557" bIns="41778" numCol="1" anchor="b" anchorCtr="0" compatLnSpc="1">
            <a:prstTxWarp prst="textNoShape">
              <a:avLst/>
            </a:prstTxWarp>
          </a:bodyPr>
          <a:lstStyle>
            <a:lvl1pPr algn="r" defTabSz="441188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4850"/>
            <a:ext cx="4643437" cy="348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1346" y="4414560"/>
            <a:ext cx="5607711" cy="41824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2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1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195" algn="l"/>
                <a:tab pos="1323564" algn="l"/>
                <a:tab pos="1983759" algn="l"/>
                <a:tab pos="264713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67692" y="2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1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195" algn="l"/>
                <a:tab pos="1323564" algn="l"/>
                <a:tab pos="1983759" algn="l"/>
                <a:tab pos="264713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0660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1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195" algn="l"/>
                <a:tab pos="1323564" algn="l"/>
                <a:tab pos="1983759" algn="l"/>
                <a:tab pos="264713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67692" y="8830660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18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195" algn="l"/>
                <a:tab pos="1323564" algn="l"/>
                <a:tab pos="1983759" algn="l"/>
                <a:tab pos="264713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623">
              <a:tabLst>
                <a:tab pos="656346" algn="l"/>
                <a:tab pos="1320340" algn="l"/>
                <a:tab pos="1981274" algn="l"/>
                <a:tab pos="2643738" algn="l"/>
              </a:tabLst>
            </a:pPr>
            <a:fld id="{0C137A8E-DCD0-4026-8679-7DAC59B2E3EE}" type="slidenum">
              <a:rPr lang="en-GB" smtClean="0"/>
              <a:pPr defTabSz="440623">
                <a:tabLst>
                  <a:tab pos="656346" algn="l"/>
                  <a:tab pos="1320340" algn="l"/>
                  <a:tab pos="1981274" algn="l"/>
                  <a:tab pos="2643738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4850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5" y="4414562"/>
            <a:ext cx="5609232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3198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227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071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5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67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2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05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1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55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01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238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19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750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20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883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93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>
            <a:lvl1pPr>
              <a:defRPr sz="3999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690815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31F4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105"/>
            <a:r>
              <a:rPr lang="en-US" altLang="zh-CN" sz="3200" dirty="0"/>
              <a:t>Institute for Cyber Security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07059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3389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3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108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5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6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700" b="1"/>
            </a:lvl4pPr>
            <a:lvl5pPr marL="1828420" indent="0">
              <a:buNone/>
              <a:defRPr sz="1700" b="1"/>
            </a:lvl5pPr>
            <a:lvl6pPr marL="2285526" indent="0">
              <a:buNone/>
              <a:defRPr sz="1700" b="1"/>
            </a:lvl6pPr>
            <a:lvl7pPr marL="2742632" indent="0">
              <a:buNone/>
              <a:defRPr sz="1700" b="1"/>
            </a:lvl7pPr>
            <a:lvl8pPr marL="3199737" indent="0">
              <a:buNone/>
              <a:defRPr sz="1700" b="1"/>
            </a:lvl8pPr>
            <a:lvl9pPr marL="3656842" indent="0">
              <a:buNone/>
              <a:defRPr sz="17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700" b="1"/>
            </a:lvl4pPr>
            <a:lvl5pPr marL="1828420" indent="0">
              <a:buNone/>
              <a:defRPr sz="1700" b="1"/>
            </a:lvl5pPr>
            <a:lvl6pPr marL="2285526" indent="0">
              <a:buNone/>
              <a:defRPr sz="1700" b="1"/>
            </a:lvl6pPr>
            <a:lvl7pPr marL="2742632" indent="0">
              <a:buNone/>
              <a:defRPr sz="1700" b="1"/>
            </a:lvl7pPr>
            <a:lvl8pPr marL="3199737" indent="0">
              <a:buNone/>
              <a:defRPr sz="1700" b="1"/>
            </a:lvl8pPr>
            <a:lvl9pPr marL="3656842" indent="0">
              <a:buNone/>
              <a:defRPr sz="17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666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550" y="57152"/>
            <a:ext cx="5707527" cy="80821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7695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84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776" y="111660"/>
            <a:ext cx="5861031" cy="73974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5" y="949104"/>
            <a:ext cx="5635625" cy="57762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949107"/>
            <a:ext cx="3316288" cy="5804121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200"/>
            </a:lvl2pPr>
            <a:lvl3pPr marL="914210" indent="0">
              <a:buNone/>
              <a:defRPr sz="1000"/>
            </a:lvl3pPr>
            <a:lvl4pPr marL="1371315" indent="0">
              <a:buNone/>
              <a:defRPr sz="899"/>
            </a:lvl4pPr>
            <a:lvl5pPr marL="1828420" indent="0">
              <a:buNone/>
              <a:defRPr sz="899"/>
            </a:lvl5pPr>
            <a:lvl6pPr marL="2285526" indent="0">
              <a:buNone/>
              <a:defRPr sz="899"/>
            </a:lvl6pPr>
            <a:lvl7pPr marL="2742632" indent="0">
              <a:buNone/>
              <a:defRPr sz="899"/>
            </a:lvl7pPr>
            <a:lvl8pPr marL="3199737" indent="0">
              <a:buNone/>
              <a:defRPr sz="899"/>
            </a:lvl8pPr>
            <a:lvl9pPr marL="3656842" indent="0">
              <a:buNone/>
              <a:defRPr sz="899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468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0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0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5" indent="0">
              <a:buNone/>
              <a:defRPr sz="2800"/>
            </a:lvl2pPr>
            <a:lvl3pPr marL="914210" indent="0">
              <a:buNone/>
              <a:defRPr sz="2400"/>
            </a:lvl3pPr>
            <a:lvl4pPr marL="1371315" indent="0">
              <a:buNone/>
              <a:defRPr sz="2000"/>
            </a:lvl4pPr>
            <a:lvl5pPr marL="1828420" indent="0">
              <a:buNone/>
              <a:defRPr sz="2000"/>
            </a:lvl5pPr>
            <a:lvl6pPr marL="2285526" indent="0">
              <a:buNone/>
              <a:defRPr sz="2000"/>
            </a:lvl6pPr>
            <a:lvl7pPr marL="2742632" indent="0">
              <a:buNone/>
              <a:defRPr sz="2000"/>
            </a:lvl7pPr>
            <a:lvl8pPr marL="3199737" indent="0">
              <a:buNone/>
              <a:defRPr sz="2000"/>
            </a:lvl8pPr>
            <a:lvl9pPr marL="3656842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0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200"/>
            </a:lvl2pPr>
            <a:lvl3pPr marL="914210" indent="0">
              <a:buNone/>
              <a:defRPr sz="1000"/>
            </a:lvl3pPr>
            <a:lvl4pPr marL="1371315" indent="0">
              <a:buNone/>
              <a:defRPr sz="899"/>
            </a:lvl4pPr>
            <a:lvl5pPr marL="1828420" indent="0">
              <a:buNone/>
              <a:defRPr sz="899"/>
            </a:lvl5pPr>
            <a:lvl6pPr marL="2285526" indent="0">
              <a:buNone/>
              <a:defRPr sz="899"/>
            </a:lvl6pPr>
            <a:lvl7pPr marL="2742632" indent="0">
              <a:buNone/>
              <a:defRPr sz="899"/>
            </a:lvl7pPr>
            <a:lvl8pPr marL="3199737" indent="0">
              <a:buNone/>
              <a:defRPr sz="899"/>
            </a:lvl8pPr>
            <a:lvl9pPr marL="3656842" indent="0">
              <a:buNone/>
              <a:defRPr sz="899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5824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228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7" y="303213"/>
            <a:ext cx="6653213" cy="6450012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5587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>
            <a:lvl1pPr>
              <a:defRPr sz="3999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690815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31F4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105"/>
            <a:r>
              <a:rPr lang="en-US" altLang="zh-CN" sz="3200" dirty="0"/>
              <a:t>Institute for Cyber Security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58507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973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3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41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5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523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700" b="1"/>
            </a:lvl4pPr>
            <a:lvl5pPr marL="1828420" indent="0">
              <a:buNone/>
              <a:defRPr sz="1700" b="1"/>
            </a:lvl5pPr>
            <a:lvl6pPr marL="2285526" indent="0">
              <a:buNone/>
              <a:defRPr sz="1700" b="1"/>
            </a:lvl6pPr>
            <a:lvl7pPr marL="2742632" indent="0">
              <a:buNone/>
              <a:defRPr sz="1700" b="1"/>
            </a:lvl7pPr>
            <a:lvl8pPr marL="3199737" indent="0">
              <a:buNone/>
              <a:defRPr sz="1700" b="1"/>
            </a:lvl8pPr>
            <a:lvl9pPr marL="3656842" indent="0">
              <a:buNone/>
              <a:defRPr sz="17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7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700" b="1"/>
            </a:lvl4pPr>
            <a:lvl5pPr marL="1828420" indent="0">
              <a:buNone/>
              <a:defRPr sz="1700" b="1"/>
            </a:lvl5pPr>
            <a:lvl6pPr marL="2285526" indent="0">
              <a:buNone/>
              <a:defRPr sz="1700" b="1"/>
            </a:lvl6pPr>
            <a:lvl7pPr marL="2742632" indent="0">
              <a:buNone/>
              <a:defRPr sz="1700" b="1"/>
            </a:lvl7pPr>
            <a:lvl8pPr marL="3199737" indent="0">
              <a:buNone/>
              <a:defRPr sz="1700" b="1"/>
            </a:lvl8pPr>
            <a:lvl9pPr marL="3656842" indent="0">
              <a:buNone/>
              <a:defRPr sz="17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7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3250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550" y="57152"/>
            <a:ext cx="5707527" cy="80821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671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1152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776" y="111660"/>
            <a:ext cx="5861031" cy="73974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</a:lstStyle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5" y="949104"/>
            <a:ext cx="5635625" cy="57762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949107"/>
            <a:ext cx="3316288" cy="5804121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200"/>
            </a:lvl2pPr>
            <a:lvl3pPr marL="914210" indent="0">
              <a:buNone/>
              <a:defRPr sz="1000"/>
            </a:lvl3pPr>
            <a:lvl4pPr marL="1371315" indent="0">
              <a:buNone/>
              <a:defRPr sz="899"/>
            </a:lvl4pPr>
            <a:lvl5pPr marL="1828420" indent="0">
              <a:buNone/>
              <a:defRPr sz="899"/>
            </a:lvl5pPr>
            <a:lvl6pPr marL="2285526" indent="0">
              <a:buNone/>
              <a:defRPr sz="899"/>
            </a:lvl6pPr>
            <a:lvl7pPr marL="2742632" indent="0">
              <a:buNone/>
              <a:defRPr sz="899"/>
            </a:lvl7pPr>
            <a:lvl8pPr marL="3199737" indent="0">
              <a:buNone/>
              <a:defRPr sz="899"/>
            </a:lvl8pPr>
            <a:lvl9pPr marL="3656842" indent="0">
              <a:buNone/>
              <a:defRPr sz="899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2484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40" y="5291140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40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5" indent="0">
              <a:buNone/>
              <a:defRPr sz="2800"/>
            </a:lvl2pPr>
            <a:lvl3pPr marL="914210" indent="0">
              <a:buNone/>
              <a:defRPr sz="2400"/>
            </a:lvl3pPr>
            <a:lvl4pPr marL="1371315" indent="0">
              <a:buNone/>
              <a:defRPr sz="2000"/>
            </a:lvl4pPr>
            <a:lvl5pPr marL="1828420" indent="0">
              <a:buNone/>
              <a:defRPr sz="2000"/>
            </a:lvl5pPr>
            <a:lvl6pPr marL="2285526" indent="0">
              <a:buNone/>
              <a:defRPr sz="2000"/>
            </a:lvl6pPr>
            <a:lvl7pPr marL="2742632" indent="0">
              <a:buNone/>
              <a:defRPr sz="2000"/>
            </a:lvl7pPr>
            <a:lvl8pPr marL="3199737" indent="0">
              <a:buNone/>
              <a:defRPr sz="2000"/>
            </a:lvl8pPr>
            <a:lvl9pPr marL="3656842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40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200"/>
            </a:lvl2pPr>
            <a:lvl3pPr marL="914210" indent="0">
              <a:buNone/>
              <a:defRPr sz="1000"/>
            </a:lvl3pPr>
            <a:lvl4pPr marL="1371315" indent="0">
              <a:buNone/>
              <a:defRPr sz="899"/>
            </a:lvl4pPr>
            <a:lvl5pPr marL="1828420" indent="0">
              <a:buNone/>
              <a:defRPr sz="899"/>
            </a:lvl5pPr>
            <a:lvl6pPr marL="2285526" indent="0">
              <a:buNone/>
              <a:defRPr sz="899"/>
            </a:lvl6pPr>
            <a:lvl7pPr marL="2742632" indent="0">
              <a:buNone/>
              <a:defRPr sz="899"/>
            </a:lvl7pPr>
            <a:lvl8pPr marL="3199737" indent="0">
              <a:buNone/>
              <a:defRPr sz="899"/>
            </a:lvl8pPr>
            <a:lvl9pPr marL="3656842" indent="0">
              <a:buNone/>
              <a:defRPr sz="899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4761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920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7" y="303213"/>
            <a:ext cx="6653213" cy="6450012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Tahmina</a:t>
            </a:r>
            <a:r>
              <a:rPr lang="en-US" dirty="0"/>
              <a:t> Ahmed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6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8/18/2017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302550" y="57150"/>
            <a:ext cx="570752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7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94195"/>
            <a:ext cx="2351088" cy="401637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57105">
              <a:defRPr/>
            </a:pPr>
            <a:r>
              <a:rPr lang="en-US" smtClean="0"/>
              <a:t>©Tahmina Ahmed</a:t>
            </a:r>
          </a:p>
          <a:p>
            <a:pPr defTabSz="457105"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6109" y="6993270"/>
            <a:ext cx="4168603" cy="40163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57105">
              <a:defRPr/>
            </a:pPr>
            <a:r>
              <a:rPr lang="en-US" smtClean="0"/>
              <a:t>World-Leading Research with Real-World Impact!</a:t>
            </a:r>
            <a:endParaRPr lang="en-US" dirty="0"/>
          </a:p>
        </p:txBody>
      </p:sp>
      <p:pic>
        <p:nvPicPr>
          <p:cNvPr id="4102" name="Picture 9" descr="UTSAGifBlue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90" y="304803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56591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pPr defTabSz="457105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pPr defTabSz="457105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2038" y="6993270"/>
            <a:ext cx="2165350" cy="40163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57105">
              <a:defRPr/>
            </a:pPr>
            <a:fld id="{7084A2E2-4245-4880-AA04-A3886BD21EE2}" type="slidenum">
              <a:rPr lang="en-GB" smtClean="0"/>
              <a:pPr defTabSz="457105">
                <a:defRPr/>
              </a:pPr>
              <a:t>‹#›</a:t>
            </a:fld>
            <a:endParaRPr lang="en-GB"/>
          </a:p>
        </p:txBody>
      </p:sp>
      <p:pic>
        <p:nvPicPr>
          <p:cNvPr id="11" name="Picture 13" descr="ICS_Mediu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5483" y="107973"/>
            <a:ext cx="1305750" cy="8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0" tIns="45711" rIns="91420" bIns="45711" anchor="ctr"/>
          <a:lstStyle/>
          <a:p>
            <a:pPr defTabSz="457105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15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90" y="304803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481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89" r:id="rId2"/>
    <p:sldLayoutId id="2147484390" r:id="rId3"/>
    <p:sldLayoutId id="2147484391" r:id="rId4"/>
    <p:sldLayoutId id="2147484392" r:id="rId5"/>
    <p:sldLayoutId id="2147484393" r:id="rId6"/>
    <p:sldLayoutId id="2147484394" r:id="rId7"/>
    <p:sldLayoutId id="2147484395" r:id="rId8"/>
    <p:sldLayoutId id="2147484396" r:id="rId9"/>
    <p:sldLayoutId id="2147484397" r:id="rId10"/>
    <p:sldLayoutId id="2147484398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131F4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05" algn="ctr" rtl="0" eaLnBrk="1" fontAlgn="base" hangingPunct="1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6pPr>
      <a:lvl7pPr marL="914210" algn="ctr" rtl="0" eaLnBrk="1" fontAlgn="base" hangingPunct="1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7pPr>
      <a:lvl8pPr marL="1371315" algn="ctr" rtl="0" eaLnBrk="1" fontAlgn="base" hangingPunct="1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8pPr>
      <a:lvl9pPr marL="1828420" algn="ctr" rtl="0" eaLnBrk="1" fontAlgn="base" hangingPunct="1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9pPr>
    </p:titleStyle>
    <p:bodyStyle>
      <a:lvl1pPr marL="342830" indent="-34283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796" indent="-285692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2762" indent="-228552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3pPr>
      <a:lvl4pPr marL="1599868" indent="-228552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accent4"/>
          </a:solidFill>
          <a:latin typeface="+mn-lt"/>
          <a:ea typeface="ＭＳ Ｐゴシック" charset="-128"/>
          <a:cs typeface="+mn-cs"/>
        </a:defRPr>
      </a:lvl4pPr>
      <a:lvl5pPr marL="2056973" indent="-22855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ＭＳ Ｐゴシック" charset="-128"/>
          <a:cs typeface="+mn-cs"/>
        </a:defRPr>
      </a:lvl5pPr>
      <a:lvl6pPr marL="2514080" indent="-228552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2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0" indent="-228552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2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2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7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2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302550" y="57150"/>
            <a:ext cx="570752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7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94195"/>
            <a:ext cx="2351088" cy="401637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57105">
              <a:defRPr/>
            </a:pPr>
            <a:r>
              <a:rPr lang="en-US" smtClean="0"/>
              <a:t>©Tahmina Ahmed</a:t>
            </a:r>
          </a:p>
          <a:p>
            <a:pPr defTabSz="457105"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6109" y="6993270"/>
            <a:ext cx="4168603" cy="40163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131F49"/>
                </a:solidFill>
                <a:latin typeface="Arial" pitchFamily="34" charset="0"/>
              </a:defRPr>
            </a:lvl1pPr>
          </a:lstStyle>
          <a:p>
            <a:pPr defTabSz="457105">
              <a:defRPr/>
            </a:pPr>
            <a:r>
              <a:rPr lang="en-US" smtClean="0"/>
              <a:t>World-Leading Research with Real-World Impact!</a:t>
            </a:r>
            <a:endParaRPr lang="en-US" dirty="0"/>
          </a:p>
        </p:txBody>
      </p:sp>
      <p:pic>
        <p:nvPicPr>
          <p:cNvPr id="4102" name="Picture 9" descr="UTSAGifBlue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90" y="304803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56591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pPr defTabSz="457105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0" tIns="45711" rIns="91420" bIns="45711"/>
          <a:lstStyle/>
          <a:p>
            <a:pPr defTabSz="457105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2038" y="6993270"/>
            <a:ext cx="2165350" cy="401638"/>
          </a:xfrm>
          <a:prstGeom prst="rect">
            <a:avLst/>
          </a:prstGeom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131F4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 defTabSz="457105">
              <a:defRPr/>
            </a:pPr>
            <a:fld id="{7084A2E2-4245-4880-AA04-A3886BD21EE2}" type="slidenum">
              <a:rPr lang="en-GB" smtClean="0"/>
              <a:pPr defTabSz="457105">
                <a:defRPr/>
              </a:pPr>
              <a:t>‹#›</a:t>
            </a:fld>
            <a:endParaRPr lang="en-GB"/>
          </a:p>
        </p:txBody>
      </p:sp>
      <p:pic>
        <p:nvPicPr>
          <p:cNvPr id="11" name="Picture 13" descr="ICS_Mediu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5483" y="107973"/>
            <a:ext cx="1305750" cy="8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498475" y="6811964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0" tIns="45711" rIns="91420" bIns="45711" anchor="ctr"/>
          <a:lstStyle/>
          <a:p>
            <a:pPr defTabSz="457105"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15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90" y="304803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285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131F4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05" algn="ctr" rtl="0" eaLnBrk="1" fontAlgn="base" hangingPunct="1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6pPr>
      <a:lvl7pPr marL="914210" algn="ctr" rtl="0" eaLnBrk="1" fontAlgn="base" hangingPunct="1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7pPr>
      <a:lvl8pPr marL="1371315" algn="ctr" rtl="0" eaLnBrk="1" fontAlgn="base" hangingPunct="1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8pPr>
      <a:lvl9pPr marL="1828420" algn="ctr" rtl="0" eaLnBrk="1" fontAlgn="base" hangingPunct="1"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" pitchFamily="34" charset="0"/>
        </a:defRPr>
      </a:lvl9pPr>
    </p:titleStyle>
    <p:bodyStyle>
      <a:lvl1pPr marL="342830" indent="-34283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796" indent="-285692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2762" indent="-228552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3pPr>
      <a:lvl4pPr marL="1599868" indent="-228552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accent4"/>
          </a:solidFill>
          <a:latin typeface="+mn-lt"/>
          <a:ea typeface="ＭＳ Ｐゴシック" charset="-128"/>
          <a:cs typeface="+mn-cs"/>
        </a:defRPr>
      </a:lvl4pPr>
      <a:lvl5pPr marL="2056973" indent="-22855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ＭＳ Ｐゴシック" charset="-128"/>
          <a:cs typeface="+mn-cs"/>
        </a:defRPr>
      </a:lvl5pPr>
      <a:lvl6pPr marL="2514080" indent="-228552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2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0" indent="-228552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2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2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7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2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678032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000" dirty="0"/>
              <a:t>Safety of ABAC</a:t>
            </a:r>
            <a:r>
              <a:rPr lang="en-US" sz="4000" baseline="-25000" dirty="0"/>
              <a:t>α</a:t>
            </a:r>
            <a:r>
              <a:rPr lang="en-US" sz="4000" dirty="0"/>
              <a:t> is </a:t>
            </a:r>
            <a:r>
              <a:rPr lang="en-US" sz="4000" dirty="0" smtClean="0"/>
              <a:t>Decidable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Tahmina Ahmed and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Institute for Cyber Security and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Department of Computer Science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11th International Conference on </a:t>
            </a:r>
            <a:endParaRPr lang="en-US" sz="20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Network </a:t>
            </a:r>
            <a:r>
              <a:rPr lang="en-US" sz="2000" dirty="0">
                <a:solidFill>
                  <a:schemeClr val="tx2"/>
                </a:solidFill>
              </a:rPr>
              <a:t>and System </a:t>
            </a:r>
            <a:r>
              <a:rPr lang="en-US" sz="2000" dirty="0" smtClean="0">
                <a:solidFill>
                  <a:schemeClr val="tx2"/>
                </a:solidFill>
              </a:rPr>
              <a:t>Security (NSS)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Helsinki, Finland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August 21-23, 2017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www.ics.utsa.edu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Ahmed &amp;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131F49"/>
                </a:solidFill>
              </a:rPr>
              <a:t>Institute for Cyber Security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i="1" dirty="0" smtClean="0">
                <a:solidFill>
                  <a:srgbClr val="131F49"/>
                </a:solidFill>
              </a:rPr>
              <a:t>UCON</a:t>
            </a:r>
            <a:r>
              <a:rPr lang="en-US" sz="2800" i="1" baseline="-25000" dirty="0" smtClean="0">
                <a:solidFill>
                  <a:srgbClr val="131F49"/>
                </a:solidFill>
              </a:rPr>
              <a:t>ABC</a:t>
            </a:r>
            <a:r>
              <a:rPr lang="en-US" sz="2800" dirty="0" smtClean="0">
                <a:solidFill>
                  <a:srgbClr val="131F49"/>
                </a:solidFill>
              </a:rPr>
              <a:t> Model</a:t>
            </a:r>
            <a:endParaRPr lang="en-US" sz="2800" dirty="0">
              <a:solidFill>
                <a:srgbClr val="131F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8982" y="5945013"/>
            <a:ext cx="6356810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Usage Control Models, early 2000s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Park, Sandhu, </a:t>
            </a:r>
            <a:r>
              <a:rPr lang="en-US" sz="2400" dirty="0" err="1" smtClean="0">
                <a:solidFill>
                  <a:srgbClr val="FF0000"/>
                </a:solidFill>
              </a:rPr>
              <a:t>Pretschner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3665665" y="1317054"/>
          <a:ext cx="6216650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VISIO" r:id="rId4" imgW="5129784" imgH="3247644" progId="">
                  <p:embed/>
                </p:oleObj>
              </mc:Choice>
              <mc:Fallback>
                <p:oleObj name="VISIO" r:id="rId4" imgW="5129784" imgH="32476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665" y="1317054"/>
                        <a:ext cx="6216650" cy="393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409702" y="4206304"/>
          <a:ext cx="4198938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VISIO" r:id="rId6" imgW="6568440" imgH="2955036" progId="">
                  <p:embed/>
                </p:oleObj>
              </mc:Choice>
              <mc:Fallback>
                <p:oleObj name="VISIO" r:id="rId6" imgW="6568440" imgH="29550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02" y="4206304"/>
                        <a:ext cx="4198938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1427" y="1182116"/>
            <a:ext cx="329723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unified model integrating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authorization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obligation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conditions</a:t>
            </a:r>
          </a:p>
          <a:p>
            <a:pPr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and incorporating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continuity of decisions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mutability of attributes</a:t>
            </a:r>
          </a:p>
        </p:txBody>
      </p:sp>
      <p:sp>
        <p:nvSpPr>
          <p:cNvPr id="12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Ahmed &amp;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 bwMode="auto">
              <a:xfrm>
                <a:off x="2200275" y="0"/>
                <a:ext cx="5881688" cy="68421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 eaLnBrk="0">
                  <a:defRPr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𝑈𝐶𝑂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𝑝𝑟𝑒𝐴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𝑓𝑖𝑛𝑖𝑡𝑒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2800" dirty="0">
                    <a:cs typeface="Helvetica" panose="020B0604020202020204" pitchFamily="34" charset="0"/>
                  </a:rPr>
                  <a:t> Model</a:t>
                </a:r>
                <a:endParaRPr lang="en-US" sz="2800" dirty="0">
                  <a:solidFill>
                    <a:srgbClr val="131F49"/>
                  </a:solidFill>
                </a:endParaRPr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0275" y="0"/>
                <a:ext cx="5881688" cy="684213"/>
              </a:xfrm>
              <a:prstGeom prst="rect">
                <a:avLst/>
              </a:prstGeom>
              <a:blipFill rotWithShape="0">
                <a:blip r:embed="rId4"/>
                <a:stretch>
                  <a:fillRect b="-12500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408982" y="5945013"/>
            <a:ext cx="6356810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Usage Control Models, early 2000s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Park, Sandhu, </a:t>
            </a:r>
            <a:r>
              <a:rPr lang="en-US" sz="2400" dirty="0" err="1" smtClean="0">
                <a:solidFill>
                  <a:srgbClr val="FF0000"/>
                </a:solidFill>
              </a:rPr>
              <a:t>Pretschner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649753"/>
              </p:ext>
            </p:extLst>
          </p:nvPr>
        </p:nvGraphicFramePr>
        <p:xfrm>
          <a:off x="3665665" y="1317054"/>
          <a:ext cx="6216650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VISIO" r:id="rId5" imgW="5129784" imgH="3247644" progId="">
                  <p:embed/>
                </p:oleObj>
              </mc:Choice>
              <mc:Fallback>
                <p:oleObj name="VISIO" r:id="rId5" imgW="5129784" imgH="32476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665" y="1317054"/>
                        <a:ext cx="6216650" cy="393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409702" y="4206304"/>
          <a:ext cx="4198938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VISIO" r:id="rId7" imgW="6568440" imgH="2955036" progId="">
                  <p:embed/>
                </p:oleObj>
              </mc:Choice>
              <mc:Fallback>
                <p:oleObj name="VISIO" r:id="rId7" imgW="6568440" imgH="29550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02" y="4206304"/>
                        <a:ext cx="4198938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1427" y="1182116"/>
            <a:ext cx="329723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unified model integrating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authorization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obligation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conditions</a:t>
            </a:r>
          </a:p>
          <a:p>
            <a:pPr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and incorporating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continuity of decisions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mutability of attributes</a:t>
            </a:r>
          </a:p>
        </p:txBody>
      </p:sp>
      <p:sp>
        <p:nvSpPr>
          <p:cNvPr id="12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Ahmed &amp;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2162" y="4454767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X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7411" y="4454767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X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5476" y="4454767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X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0356" y="4454767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X</a:t>
            </a:r>
            <a:endParaRPr lang="en-US" sz="6000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066162" y="1838528"/>
            <a:ext cx="58366" cy="2367776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 flipV="1">
            <a:off x="4066162" y="1838528"/>
            <a:ext cx="4435812" cy="2367776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512116" y="1180862"/>
            <a:ext cx="1133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Finite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domains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199762" y="220197"/>
                <a:ext cx="5706927" cy="690563"/>
              </a:xfrm>
            </p:spPr>
            <p:txBody>
              <a:bodyPr/>
              <a:lstStyle/>
              <a:p>
                <a:pPr lvl="3"/>
                <a14:m>
                  <m:oMath xmlns:m="http://schemas.openxmlformats.org/officeDocument/2006/math">
                    <m:r>
                      <a:rPr lang="en-US" sz="3086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𝑈𝐶𝑂</m:t>
                    </m:r>
                    <m:sSubSup>
                      <m:sSubSupPr>
                        <m:ctrlPr>
                          <a:rPr lang="en-US" sz="3086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086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3086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𝑝𝑟𝑒𝐴</m:t>
                        </m:r>
                      </m:sub>
                      <m:sup>
                        <m:r>
                          <a:rPr lang="en-US" sz="3086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𝑓𝑖𝑛𝑖𝑡𝑒</m:t>
                        </m:r>
                        <m:r>
                          <a:rPr lang="en-US" sz="3086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3086" dirty="0">
                    <a:latin typeface="+mj-lt"/>
                    <a:cs typeface="Helvetica" panose="020B0604020202020204" pitchFamily="34" charset="0"/>
                  </a:rPr>
                  <a:t> Model</a:t>
                </a:r>
                <a:br>
                  <a:rPr lang="en-US" sz="3086" dirty="0">
                    <a:latin typeface="+mj-lt"/>
                    <a:cs typeface="Helvetica" panose="020B0604020202020204" pitchFamily="34" charset="0"/>
                  </a:rPr>
                </a:br>
                <a:endParaRPr lang="en-US" sz="3086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95104" y="199759"/>
                <a:ext cx="5177221" cy="626466"/>
              </a:xfrm>
              <a:blipFill>
                <a:blip r:embed="rId3"/>
                <a:stretch>
                  <a:fillRect t="-33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935" y="1107702"/>
            <a:ext cx="5732754" cy="5344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07026" y="6238904"/>
                <a:ext cx="7449499" cy="462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  <a:ea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Figure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4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  <a:ea typeface="+mn-ea"/>
                  </a:rPr>
                  <a:t>: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𝑈𝐶𝑂</m:t>
                    </m:r>
                    <m:sSubSup>
                      <m:sSub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𝑁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𝑝𝑟𝑒𝐴</m:t>
                        </m:r>
                      </m:sub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𝑓𝑖𝑛𝑖𝑡𝑒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  <a:ea typeface="+mn-ea"/>
                  </a:rPr>
                  <a:t> Model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440" y="5659821"/>
                <a:ext cx="6758050" cy="462050"/>
              </a:xfrm>
              <a:prstGeom prst="rect">
                <a:avLst/>
              </a:prstGeom>
              <a:blipFill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Ahmed &amp;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25363" y="538735"/>
                <a:ext cx="7568716" cy="208977"/>
              </a:xfrm>
            </p:spPr>
            <p:txBody>
              <a:bodyPr/>
              <a:lstStyle/>
              <a:p>
                <a:pPr lvl="3"/>
                <a14:m>
                  <m:oMath xmlns:m="http://schemas.openxmlformats.org/officeDocument/2006/math">
                    <m:r>
                      <a:rPr lang="en-US" sz="3086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𝑈𝐶𝑂</m:t>
                    </m:r>
                    <m:sSubSup>
                      <m:sSubSupPr>
                        <m:ctrlPr>
                          <a:rPr lang="en-US" sz="3086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086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3086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𝑝𝑟𝑒𝐴</m:t>
                        </m:r>
                      </m:sub>
                      <m:sup>
                        <m:r>
                          <a:rPr lang="en-US" sz="3086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𝑓𝑖𝑛𝑖𝑡𝑒</m:t>
                        </m:r>
                        <m:r>
                          <a:rPr lang="en-US" sz="3086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3086" dirty="0">
                    <a:latin typeface="+mj-lt"/>
                    <a:cs typeface="Helvetica" panose="020B0604020202020204" pitchFamily="34" charset="0"/>
                  </a:rPr>
                  <a:t> Model Components</a:t>
                </a:r>
                <a:br>
                  <a:rPr lang="en-US" sz="3086" dirty="0">
                    <a:latin typeface="+mj-lt"/>
                    <a:cs typeface="Helvetica" panose="020B0604020202020204" pitchFamily="34" charset="0"/>
                  </a:rPr>
                </a:br>
                <a:r>
                  <a:rPr lang="en-US" sz="3086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endParaRPr lang="en-US" sz="3086" dirty="0"/>
              </a:p>
            </p:txBody>
          </p:sp>
        </mc:Choice>
        <mc:Fallback xmlns="">
          <p:sp>
            <p:nvSpPr>
              <p:cNvPr id="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1147" y="488731"/>
                <a:ext cx="6866202" cy="189580"/>
              </a:xfrm>
              <a:blipFill>
                <a:blip r:embed="rId3"/>
                <a:stretch>
                  <a:fillRect t="-229032" b="-7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3050" y="1546692"/>
                <a:ext cx="8863861" cy="336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14982" indent="-314982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64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𝑂𝑏𝑗𝑒𝑐𝑡</m:t>
                    </m:r>
                    <m:r>
                      <a:rPr lang="en-US" sz="264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lang="en-US" sz="264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𝑠𝑐h𝑒𝑚𝑎</m:t>
                    </m:r>
                    <m:r>
                      <a:rPr lang="en-US" sz="264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lang="en-US" sz="264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𝑂</m:t>
                    </m:r>
                    <m:sSub>
                      <m:sSubPr>
                        <m:ctrlPr>
                          <a:rPr lang="en-US" sz="264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264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46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Δ</m:t>
                        </m:r>
                      </m:sub>
                    </m:sSub>
                    <m:r>
                      <a:rPr lang="en-US" sz="264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: </m:t>
                    </m:r>
                    <m:r>
                      <m:rPr>
                        <m:lit/>
                      </m:rPr>
                      <a:rPr lang="en-US" sz="264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{</m:t>
                    </m:r>
                    <m:sSub>
                      <m:sSubPr>
                        <m:ctrlPr>
                          <a:rPr lang="en-US" sz="264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264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𝑎</m:t>
                        </m:r>
                      </m:e>
                      <m:sub>
                        <m:r>
                          <a:rPr lang="en-US" sz="264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  <m:r>
                      <a:rPr lang="en-US" sz="264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:</m:t>
                    </m:r>
                    <m:sSub>
                      <m:sSubPr>
                        <m:ctrlPr>
                          <a:rPr lang="en-US" sz="264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264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𝜎</m:t>
                        </m:r>
                      </m:e>
                      <m:sub>
                        <m:r>
                          <a:rPr lang="en-US" sz="264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  <m:r>
                      <a:rPr lang="en-US" sz="264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, …, </m:t>
                    </m:r>
                    <m:sSub>
                      <m:sSubPr>
                        <m:ctrlPr>
                          <a:rPr lang="en-US" sz="2646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2646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𝑎</m:t>
                        </m:r>
                      </m:e>
                      <m:sub>
                        <m:r>
                          <a:rPr lang="en-US" sz="2646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sub>
                    </m:sSub>
                    <m:r>
                      <a:rPr lang="en-US" sz="264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:</m:t>
                    </m:r>
                    <m:sSub>
                      <m:sSubPr>
                        <m:ctrlPr>
                          <a:rPr lang="en-US" sz="2646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264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𝜎</m:t>
                        </m:r>
                      </m:e>
                      <m:sub>
                        <m:r>
                          <a:rPr lang="en-US" sz="2646" i="1" dirty="0" err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64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}</m:t>
                    </m:r>
                  </m:oMath>
                </a14:m>
                <a:endParaRPr lang="en-US" sz="2646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marL="314982" indent="-314982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𝑈𝑠𝑎𝑔𝑒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𝑅𝑖𝑔h𝑡𝑠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𝑈𝑅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:{</m:t>
                    </m:r>
                    <m:sSub>
                      <m:sSubPr>
                        <m:ctrlP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pt-BR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𝑟</m:t>
                        </m:r>
                      </m:e>
                      <m:sub>
                        <m: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,</m:t>
                    </m:r>
                    <m:r>
                      <a:rPr lang="pt-BR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sSub>
                      <m:sSubPr>
                        <m:ctrlPr>
                          <a:rPr lang="pt-BR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pt-BR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𝑟</m:t>
                        </m:r>
                      </m:e>
                      <m:sub>
                        <m:r>
                          <a:rPr lang="pt-BR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b>
                    </m:sSub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,</m:t>
                    </m:r>
                    <m:r>
                      <a:rPr lang="pt-BR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…,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sSub>
                      <m:sSubPr>
                        <m:ctrlPr>
                          <a:rPr lang="pt-BR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pt-BR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𝑟</m:t>
                        </m:r>
                      </m:e>
                      <m:sub>
                        <m:r>
                          <a:rPr lang="pt-BR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𝑘</m:t>
                        </m:r>
                      </m:sub>
                    </m:sSub>
                    <m:r>
                      <a:rPr lang="pt-BR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}</m:t>
                    </m:r>
                  </m:oMath>
                </a14:m>
                <a:r>
                  <a:rPr lang="en-US" sz="2646" dirty="0">
                    <a:solidFill>
                      <a:prstClr val="black"/>
                    </a:solidFill>
                    <a:latin typeface="Calibri"/>
                    <a:ea typeface="+mn-ea"/>
                  </a:rPr>
                  <a:t>: </a:t>
                </a:r>
              </a:p>
              <a:p>
                <a:pPr marL="314982" indent="-314982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𝑈𝑠𝑎𝑔𝑒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𝐶𝑜𝑛𝑡𝑟𝑜𝑙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𝐶𝑜𝑚𝑚𝑎𝑛𝑑𝑠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𝑈𝐶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:{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𝑢</m:t>
                    </m:r>
                    <m:sSub>
                      <m:sSubPr>
                        <m:ctrlP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𝑐</m:t>
                        </m:r>
                      </m:e>
                      <m:sub>
                        <m: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, 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𝑢</m:t>
                    </m:r>
                    <m:sSub>
                      <m:sSubPr>
                        <m:ctrlP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𝑐</m:t>
                        </m:r>
                      </m:e>
                      <m:sub>
                        <m: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b>
                    </m:sSub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,…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𝑢</m:t>
                    </m:r>
                    <m:sSub>
                      <m:sSubPr>
                        <m:ctrlP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𝑐</m:t>
                        </m:r>
                      </m:e>
                      <m:sub>
                        <m: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𝑙</m:t>
                        </m:r>
                      </m:sub>
                    </m:sSub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}</m:t>
                    </m:r>
                  </m:oMath>
                </a14:m>
                <a:endParaRPr lang="en-US" sz="2646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marL="314982" indent="-314982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𝑆𝑒𝑡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𝑜𝑓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𝐴𝑡𝑡𝑟𝑖𝑏𝑢𝑡𝑒𝑠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𝐴𝑇𝑇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46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sz="2646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46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1</m:t>
                            </m:r>
                          </m:sub>
                        </m:sSub>
                        <m: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, </m:t>
                        </m:r>
                        <m:sSub>
                          <m:sSubPr>
                            <m:ctrlPr>
                              <a:rPr lang="en-US" sz="2646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sz="2646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46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sub>
                        </m:sSub>
                        <m: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, …</m:t>
                        </m:r>
                        <m:sSub>
                          <m:sSubPr>
                            <m:ctrlPr>
                              <a:rPr lang="en-US" sz="2646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sz="2646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46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646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marL="314982" indent="-314982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𝑆𝑒𝑡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𝑜𝑓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𝐴𝑡𝑡𝑟𝑖𝑏𝑢𝑡𝑒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𝑉𝑎𝑙𝑢𝑒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𝑡𝑢𝑝𝑙𝑒𝑠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𝐴𝑉𝑇</m:t>
                    </m:r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>
                      <m:sSubPr>
                        <m:ctrlP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𝜎</m:t>
                        </m:r>
                      </m:e>
                      <m:sub>
                        <m: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×</m:t>
                    </m:r>
                    <m:sSub>
                      <m:sSubPr>
                        <m:ctrlP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𝜎</m:t>
                        </m:r>
                      </m:e>
                      <m:sub>
                        <m: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b>
                    </m:sSub>
                    <m:r>
                      <a:rPr lang="en-US" sz="2646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×…</m:t>
                    </m:r>
                    <m:sSub>
                      <m:sSubPr>
                        <m:ctrlP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×</m:t>
                        </m:r>
                        <m: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𝜎</m:t>
                        </m:r>
                      </m:e>
                      <m:sub>
                        <m:r>
                          <a:rPr lang="en-US" sz="2646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sub>
                    </m:sSub>
                  </m:oMath>
                </a14:m>
                <a:endParaRPr lang="en-US" sz="2646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646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marL="314982" indent="-314982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marL="314982" indent="-314982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  <a:p>
                <a:pPr marL="314982" indent="-314982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86" y="1403131"/>
                <a:ext cx="8041134" cy="3139321"/>
              </a:xfrm>
              <a:prstGeom prst="rect">
                <a:avLst/>
              </a:prstGeom>
              <a:blipFill>
                <a:blip r:embed="rId4"/>
                <a:stretch>
                  <a:fillRect l="-986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Ahmed &amp;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25363" y="538735"/>
                <a:ext cx="7568716" cy="208977"/>
              </a:xfrm>
            </p:spPr>
            <p:txBody>
              <a:bodyPr/>
              <a:lstStyle/>
              <a:p>
                <a:pPr lvl="3"/>
                <a14:m>
                  <m:oMath xmlns:m="http://schemas.openxmlformats.org/officeDocument/2006/math">
                    <m:r>
                      <a:rPr lang="en-US" sz="3086" i="1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𝑈𝐶𝑂</m:t>
                    </m:r>
                    <m:sSubSup>
                      <m:sSubSupPr>
                        <m:ctrlPr>
                          <a:rPr lang="en-US" sz="3086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086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3086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𝑝𝑟𝑒𝐴</m:t>
                        </m:r>
                      </m:sub>
                      <m:sup>
                        <m:r>
                          <a:rPr lang="en-US" sz="3086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𝑓𝑖𝑛𝑖𝑡𝑒</m:t>
                        </m:r>
                        <m:r>
                          <a:rPr lang="en-US" sz="3086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3086" dirty="0">
                    <a:latin typeface="+mj-lt"/>
                    <a:cs typeface="Helvetica" panose="020B0604020202020204" pitchFamily="34" charset="0"/>
                  </a:rPr>
                  <a:t> Command Structure</a:t>
                </a:r>
                <a:br>
                  <a:rPr lang="en-US" sz="3086" dirty="0">
                    <a:latin typeface="+mj-lt"/>
                    <a:cs typeface="Helvetica" panose="020B0604020202020204" pitchFamily="34" charset="0"/>
                  </a:rPr>
                </a:br>
                <a:r>
                  <a:rPr lang="en-US" sz="3086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endParaRPr lang="en-US" sz="3086" dirty="0"/>
              </a:p>
            </p:txBody>
          </p:sp>
        </mc:Choice>
        <mc:Fallback xmlns="">
          <p:sp>
            <p:nvSpPr>
              <p:cNvPr id="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11147" y="488731"/>
                <a:ext cx="6866202" cy="189580"/>
              </a:xfrm>
              <a:blipFill>
                <a:blip r:embed="rId3"/>
                <a:stretch>
                  <a:fillRect t="-229032" b="-7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984" y="2036912"/>
            <a:ext cx="8000656" cy="3485850"/>
          </a:xfrm>
          <a:prstGeom prst="rect">
            <a:avLst/>
          </a:prstGeom>
        </p:spPr>
      </p:pic>
      <p:sp>
        <p:nvSpPr>
          <p:cNvPr id="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Ahmed &amp;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302837" y="213200"/>
                <a:ext cx="5706927" cy="690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086" i="1">
                        <a:latin typeface="Cambria Math" panose="02040503050406030204" pitchFamily="18" charset="0"/>
                      </a:rPr>
                      <m:t>𝑨𝑩𝑨</m:t>
                    </m:r>
                    <m:sSub>
                      <m:sSubPr>
                        <m:ctrlPr>
                          <a:rPr lang="en-US" sz="308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86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086" i="1"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sz="3086" dirty="0"/>
                  <a:t> Vs. </a:t>
                </a:r>
                <a14:m>
                  <m:oMath xmlns:m="http://schemas.openxmlformats.org/officeDocument/2006/math">
                    <m:r>
                      <a:rPr lang="en-US" sz="3086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𝑼𝑪𝑶</m:t>
                    </m:r>
                    <m:sSubSup>
                      <m:sSubSupPr>
                        <m:ctrlPr>
                          <a:rPr lang="en-US" sz="3086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086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𝑵</m:t>
                        </m:r>
                      </m:e>
                      <m:sub>
                        <m:r>
                          <a:rPr lang="en-US" sz="3086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𝒑𝒓𝒆𝑨</m:t>
                        </m:r>
                      </m:sub>
                      <m:sup>
                        <m:r>
                          <a:rPr lang="en-US" sz="3086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𝒇𝒊𝒏𝒊𝒕𝒆</m:t>
                        </m:r>
                      </m:sup>
                    </m:sSubSup>
                  </m:oMath>
                </a14:m>
                <a:r>
                  <a:rPr lang="en-US" sz="3086" i="1" dirty="0">
                    <a:ea typeface="Cambria Math" panose="02040503050406030204" pitchFamily="18" charset="0"/>
                    <a:cs typeface="Helvetica" panose="020B0604020202020204" pitchFamily="34" charset="0"/>
                  </a:rPr>
                  <a:t/>
                </a:r>
                <a:br>
                  <a:rPr lang="en-US" sz="3086" i="1" dirty="0">
                    <a:ea typeface="Cambria Math" panose="02040503050406030204" pitchFamily="18" charset="0"/>
                    <a:cs typeface="Helvetica" panose="020B0604020202020204" pitchFamily="34" charset="0"/>
                  </a:rPr>
                </a:br>
                <a:r>
                  <a:rPr lang="en-US" sz="3086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88612" y="193412"/>
                <a:ext cx="5177221" cy="626466"/>
              </a:xfrm>
              <a:blipFill>
                <a:blip r:embed="rId4"/>
                <a:stretch>
                  <a:fillRect t="-34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536334" y="3660842"/>
          <a:ext cx="1007957" cy="23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5" imgW="914400" imgH="215640" progId="Equation.3">
                  <p:embed/>
                </p:oleObj>
              </mc:Choice>
              <mc:Fallback>
                <p:oleObj name="Equation" r:id="rId5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6334" y="3660842"/>
                        <a:ext cx="1007957" cy="2379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05301" y="1404314"/>
                <a:ext cx="9071610" cy="4989036"/>
              </a:xfrm>
            </p:spPr>
            <p:txBody>
              <a:bodyPr>
                <a:normAutofit/>
              </a:bodyPr>
              <a:lstStyle/>
              <a:p>
                <a:r>
                  <a:rPr lang="en-US" sz="3086" b="1" i="1" dirty="0"/>
                  <a:t>Entities:</a:t>
                </a:r>
                <a14:m>
                  <m:oMath xmlns:m="http://schemas.openxmlformats.org/officeDocument/2006/math">
                    <m:r>
                      <a:rPr lang="en-US" sz="2425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25" i="1">
                        <a:latin typeface="Cambria Math" panose="02040503050406030204" pitchFamily="18" charset="0"/>
                      </a:rPr>
                      <m:t>𝑨𝑩𝑨</m:t>
                    </m:r>
                    <m:sSub>
                      <m:sSubPr>
                        <m:ctrlPr>
                          <a:rPr lang="en-US" sz="242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25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25" i="1"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sz="2425" dirty="0">
                    <a:latin typeface="+mj-lt"/>
                    <a:cs typeface="Helvetica" panose="020B0604020202020204" pitchFamily="34" charset="0"/>
                  </a:rPr>
                  <a:t> </a:t>
                </a:r>
                <a:r>
                  <a:rPr lang="en-US" sz="2425" dirty="0">
                    <a:cs typeface="Helvetica" panose="020B0604020202020204" pitchFamily="34" charset="0"/>
                  </a:rPr>
                  <a:t>has users, subjects, objects as entities while </a:t>
                </a:r>
                <a14:m>
                  <m:oMath xmlns:m="http://schemas.openxmlformats.org/officeDocument/2006/math">
                    <m:r>
                      <a:rPr lang="en-US" sz="2425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𝑼𝑪𝑶</m:t>
                    </m:r>
                    <m:sSubSup>
                      <m:sSubSupPr>
                        <m:ctrlPr>
                          <a:rPr lang="en-US" sz="2425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425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𝑵</m:t>
                        </m:r>
                      </m:e>
                      <m:sub>
                        <m:r>
                          <a:rPr lang="en-US" sz="2425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𝒑𝒓𝒆𝑨</m:t>
                        </m:r>
                      </m:sub>
                      <m:sup>
                        <m:r>
                          <a:rPr lang="en-US" sz="2425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𝒇𝒊𝒏𝒊𝒕𝒆</m:t>
                        </m:r>
                      </m:sup>
                    </m:sSubSup>
                  </m:oMath>
                </a14:m>
                <a:r>
                  <a:rPr lang="en-US" sz="2425" i="1" dirty="0">
                    <a:ea typeface="Cambria Math" panose="02040503050406030204" pitchFamily="18" charset="0"/>
                    <a:cs typeface="Helvetica" panose="020B0604020202020204" pitchFamily="34" charset="0"/>
                  </a:rPr>
                  <a:t> </a:t>
                </a:r>
                <a:r>
                  <a:rPr lang="en-US" sz="2425" dirty="0">
                    <a:ea typeface="Cambria Math" panose="02040503050406030204" pitchFamily="18" charset="0"/>
                    <a:cs typeface="Helvetica" panose="020B0604020202020204" pitchFamily="34" charset="0"/>
                  </a:rPr>
                  <a:t>has  only  subjects and  objects as  entities.</a:t>
                </a:r>
              </a:p>
              <a:p>
                <a:pPr marL="0" indent="0">
                  <a:buNone/>
                </a:pPr>
                <a:endParaRPr lang="en-US" sz="2425" dirty="0">
                  <a:latin typeface="+mj-lt"/>
                  <a:ea typeface="Cambria Math" panose="02040503050406030204" pitchFamily="18" charset="0"/>
                  <a:cs typeface="Helvetica" panose="020B0604020202020204" pitchFamily="34" charset="0"/>
                </a:endParaRPr>
              </a:p>
              <a:p>
                <a:r>
                  <a:rPr lang="en-US" sz="3086" b="1" i="1" dirty="0">
                    <a:cs typeface="Helvetica" panose="020B0604020202020204" pitchFamily="34" charset="0"/>
                  </a:rPr>
                  <a:t>Attribute Mutability :</a:t>
                </a:r>
                <a:r>
                  <a:rPr lang="en-US" sz="2646" b="1" dirty="0">
                    <a:cs typeface="Helvetica" panose="020B0604020202020204" pitchFamily="34" charset="0"/>
                  </a:rPr>
                  <a:t> </a:t>
                </a:r>
                <a:r>
                  <a:rPr lang="en-US" sz="2425" dirty="0">
                    <a:cs typeface="Helvetica" panose="020B0604020202020204" pitchFamily="34" charset="0"/>
                  </a:rPr>
                  <a:t>Attributes of  </a:t>
                </a:r>
                <a14:m>
                  <m:oMath xmlns:m="http://schemas.openxmlformats.org/officeDocument/2006/math">
                    <m:r>
                      <a:rPr lang="en-US" sz="2425" i="1">
                        <a:latin typeface="Cambria Math" panose="02040503050406030204" pitchFamily="18" charset="0"/>
                      </a:rPr>
                      <m:t>𝑨𝑩𝑨</m:t>
                    </m:r>
                    <m:sSub>
                      <m:sSubPr>
                        <m:ctrlPr>
                          <a:rPr lang="en-US" sz="242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25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25" i="1"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sz="2425" dirty="0">
                    <a:cs typeface="Helvetica" panose="020B0604020202020204" pitchFamily="34" charset="0"/>
                  </a:rPr>
                  <a:t> </a:t>
                </a:r>
                <a:r>
                  <a:rPr lang="en-US" sz="2425" dirty="0" smtClean="0">
                    <a:cs typeface="Helvetica" panose="020B0604020202020204" pitchFamily="34" charset="0"/>
                  </a:rPr>
                  <a:t>are Immutable </a:t>
                </a:r>
                <a:r>
                  <a:rPr lang="en-US" sz="2425" dirty="0">
                    <a:cs typeface="Helvetica" panose="020B0604020202020204" pitchFamily="34" charset="0"/>
                  </a:rPr>
                  <a:t>while Attributes of </a:t>
                </a:r>
                <a14:m>
                  <m:oMath xmlns:m="http://schemas.openxmlformats.org/officeDocument/2006/math">
                    <m:r>
                      <a:rPr lang="en-US" sz="2425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𝑼𝑪𝑶</m:t>
                    </m:r>
                    <m:sSubSup>
                      <m:sSubSupPr>
                        <m:ctrlPr>
                          <a:rPr lang="en-US" sz="2425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425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𝑵</m:t>
                        </m:r>
                      </m:e>
                      <m:sub>
                        <m:r>
                          <a:rPr lang="en-US" sz="2425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𝒑𝒓𝒆𝑨</m:t>
                        </m:r>
                      </m:sub>
                      <m:sup>
                        <m:r>
                          <a:rPr lang="en-US" sz="2425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𝒇𝒊𝒏𝒊𝒕𝒆</m:t>
                        </m:r>
                      </m:sup>
                    </m:sSubSup>
                    <m:r>
                      <a:rPr lang="en-US" sz="2425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r>
                  <a:rPr lang="en-US" sz="2425" dirty="0">
                    <a:ea typeface="Cambria Math" panose="02040503050406030204" pitchFamily="18" charset="0"/>
                    <a:cs typeface="Helvetica" panose="020B0604020202020204" pitchFamily="34" charset="0"/>
                  </a:rPr>
                  <a:t>is Mutable. </a:t>
                </a:r>
                <a:endParaRPr lang="en-US" sz="2425" i="1" dirty="0"/>
              </a:p>
              <a:p>
                <a:pPr lvl="8"/>
                <a:endParaRPr lang="en-US" sz="1445" i="1" dirty="0"/>
              </a:p>
              <a:p>
                <a:r>
                  <a:rPr lang="en-US" sz="3086" b="1" i="1" dirty="0"/>
                  <a:t>Operations:</a:t>
                </a:r>
                <a14:m>
                  <m:oMath xmlns:m="http://schemas.openxmlformats.org/officeDocument/2006/math">
                    <m:r>
                      <a:rPr lang="en-US" sz="2425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25" i="1">
                        <a:latin typeface="Cambria Math" panose="02040503050406030204" pitchFamily="18" charset="0"/>
                      </a:rPr>
                      <m:t>𝑨𝑩𝑨</m:t>
                    </m:r>
                    <m:sSub>
                      <m:sSubPr>
                        <m:ctrlPr>
                          <a:rPr lang="en-US" sz="242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25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25" i="1"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sz="2425" i="1" dirty="0">
                    <a:ea typeface="Cambria Math" panose="02040503050406030204" pitchFamily="18" charset="0"/>
                    <a:cs typeface="Helvetica" panose="020B0604020202020204" pitchFamily="34" charset="0"/>
                  </a:rPr>
                  <a:t>  </a:t>
                </a:r>
                <a:r>
                  <a:rPr lang="en-US" sz="2425" dirty="0">
                    <a:ea typeface="Cambria Math" panose="02040503050406030204" pitchFamily="18" charset="0"/>
                    <a:cs typeface="Helvetica" panose="020B0604020202020204" pitchFamily="34" charset="0"/>
                  </a:rPr>
                  <a:t>functions has configurable condition part and mandatory update part while </a:t>
                </a:r>
                <a14:m>
                  <m:oMath xmlns:m="http://schemas.openxmlformats.org/officeDocument/2006/math">
                    <m:r>
                      <a:rPr lang="en-US" sz="2425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𝐔𝐂𝐎</m:t>
                    </m:r>
                    <m:sSubSup>
                      <m:sSubSupPr>
                        <m:ctrlPr>
                          <a:rPr lang="en-US" sz="2425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425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𝐍</m:t>
                        </m:r>
                      </m:e>
                      <m:sub>
                        <m:r>
                          <a:rPr lang="en-US" sz="2425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𝐩𝐫𝐞𝐀</m:t>
                        </m:r>
                      </m:sub>
                      <m:sup>
                        <m:r>
                          <a:rPr lang="en-US" sz="2425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𝐟𝐢𝐧𝐢𝐭𝐞</m:t>
                        </m:r>
                      </m:sup>
                    </m:sSubSup>
                  </m:oMath>
                </a14:m>
                <a:r>
                  <a:rPr lang="en-US" sz="2425" dirty="0">
                    <a:ea typeface="Cambria Math" panose="02040503050406030204" pitchFamily="18" charset="0"/>
                    <a:cs typeface="Helvetica" panose="020B0604020202020204" pitchFamily="34" charset="0"/>
                  </a:rPr>
                  <a:t> has tightly coupled  </a:t>
                </a:r>
                <a:r>
                  <a:rPr lang="en-US" sz="2425" dirty="0" err="1">
                    <a:ea typeface="Cambria Math" panose="02040503050406030204" pitchFamily="18" charset="0"/>
                    <a:cs typeface="Helvetica" panose="020B0604020202020204" pitchFamily="34" charset="0"/>
                  </a:rPr>
                  <a:t>PreCondition</a:t>
                </a:r>
                <a:r>
                  <a:rPr lang="en-US" sz="2425" dirty="0">
                    <a:ea typeface="Cambria Math" panose="02040503050406030204" pitchFamily="18" charset="0"/>
                    <a:cs typeface="Helvetica" panose="020B0604020202020204" pitchFamily="34" charset="0"/>
                  </a:rPr>
                  <a:t>  part with optional  Update part</a:t>
                </a:r>
                <a:r>
                  <a:rPr lang="en-US" sz="2425" i="1" dirty="0">
                    <a:ea typeface="Cambria Math" panose="02040503050406030204" pitchFamily="18" charset="0"/>
                    <a:cs typeface="Helvetica" panose="020B0604020202020204" pitchFamily="34" charset="0"/>
                  </a:rPr>
                  <a:t>.</a:t>
                </a:r>
                <a:endParaRPr lang="en-US" sz="2425" baseline="-25000" dirty="0">
                  <a:solidFill>
                    <a:schemeClr val="bg1">
                      <a:lumMod val="50000"/>
                    </a:schemeClr>
                  </a:solidFill>
                  <a:cs typeface="Helvetica" panose="020B0604020202020204" pitchFamily="34" charset="0"/>
                </a:endParaRPr>
              </a:p>
              <a:p>
                <a:endParaRPr lang="en-US" baseline="-250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5301" y="1404314"/>
                <a:ext cx="9071610" cy="4989036"/>
              </a:xfrm>
              <a:blipFill rotWithShape="0">
                <a:blip r:embed="rId7"/>
                <a:stretch>
                  <a:fillRect l="-1478" t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Ahmed &amp;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302837" y="213200"/>
                <a:ext cx="5706927" cy="690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086" i="1">
                        <a:latin typeface="Cambria Math" panose="02040503050406030204" pitchFamily="18" charset="0"/>
                      </a:rPr>
                      <m:t>𝑨𝑩𝑨</m:t>
                    </m:r>
                    <m:sSub>
                      <m:sSubPr>
                        <m:ctrlPr>
                          <a:rPr lang="en-US" sz="3086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86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086" i="1"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sz="3086" dirty="0"/>
                  <a:t> Vs. </a:t>
                </a:r>
                <a14:m>
                  <m:oMath xmlns:m="http://schemas.openxmlformats.org/officeDocument/2006/math">
                    <m:r>
                      <a:rPr lang="en-US" sz="3086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𝑼𝑪𝑶</m:t>
                    </m:r>
                    <m:sSubSup>
                      <m:sSubSupPr>
                        <m:ctrlPr>
                          <a:rPr lang="en-US" sz="3086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086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𝑵</m:t>
                        </m:r>
                      </m:e>
                      <m:sub>
                        <m:r>
                          <a:rPr lang="en-US" sz="3086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𝒑𝒓𝒆𝑨</m:t>
                        </m:r>
                      </m:sub>
                      <m:sup>
                        <m:r>
                          <a:rPr lang="en-US" sz="3086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𝒇𝒊𝒏𝒊𝒕𝒆</m:t>
                        </m:r>
                      </m:sup>
                    </m:sSubSup>
                  </m:oMath>
                </a14:m>
                <a:r>
                  <a:rPr lang="en-US" sz="3086" i="1" dirty="0">
                    <a:ea typeface="Cambria Math" panose="02040503050406030204" pitchFamily="18" charset="0"/>
                    <a:cs typeface="Helvetica" panose="020B0604020202020204" pitchFamily="34" charset="0"/>
                  </a:rPr>
                  <a:t/>
                </a:r>
                <a:br>
                  <a:rPr lang="en-US" sz="3086" i="1" dirty="0">
                    <a:ea typeface="Cambria Math" panose="02040503050406030204" pitchFamily="18" charset="0"/>
                    <a:cs typeface="Helvetica" panose="020B0604020202020204" pitchFamily="34" charset="0"/>
                  </a:rPr>
                </a:br>
                <a:r>
                  <a:rPr lang="en-US" sz="3086" dirty="0"/>
                  <a:t>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88612" y="193412"/>
                <a:ext cx="5177221" cy="626466"/>
              </a:xfrm>
              <a:blipFill>
                <a:blip r:embed="rId4"/>
                <a:stretch>
                  <a:fillRect t="-34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536334" y="3660842"/>
          <a:ext cx="1007957" cy="23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5" imgW="914400" imgH="215640" progId="Equation.3">
                  <p:embed/>
                </p:oleObj>
              </mc:Choice>
              <mc:Fallback>
                <p:oleObj name="Equation" r:id="rId5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6334" y="3660842"/>
                        <a:ext cx="1007957" cy="2379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05301" y="1404314"/>
                <a:ext cx="9071610" cy="498903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+mj-lt"/>
                        <a:cs typeface="Helvetica" panose="020B0604020202020204" pitchFamily="34" charset="0"/>
                      </a:rPr>
                      <m:t>Shown</m:t>
                    </m:r>
                    <m:r>
                      <m:rPr>
                        <m:nor/>
                      </m:rPr>
                      <a:rPr lang="en-US" b="0" i="0" dirty="0" smtClean="0">
                        <a:latin typeface="+mj-lt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+mj-lt"/>
                        <a:cs typeface="Helvetica" panose="020B0604020202020204" pitchFamily="34" charset="0"/>
                      </a:rPr>
                      <m:t>in</m:t>
                    </m:r>
                    <m:r>
                      <m:rPr>
                        <m:nor/>
                      </m:rPr>
                      <a:rPr lang="en-US" b="0" i="0" dirty="0" smtClean="0">
                        <a:latin typeface="+mj-lt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+mj-lt"/>
                        <a:cs typeface="Helvetica" panose="020B0604020202020204" pitchFamily="34" charset="0"/>
                      </a:rPr>
                      <m:t>this</m:t>
                    </m:r>
                    <m:r>
                      <m:rPr>
                        <m:nor/>
                      </m:rPr>
                      <a:rPr lang="en-US" b="0" i="0" dirty="0" smtClean="0">
                        <a:latin typeface="+mj-lt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+mj-lt"/>
                        <a:cs typeface="Helvetica" panose="020B0604020202020204" pitchFamily="34" charset="0"/>
                      </a:rPr>
                      <m:t>paper</m:t>
                    </m:r>
                    <m:r>
                      <m:rPr>
                        <m:nor/>
                      </m:rPr>
                      <a:rPr lang="en-US" b="0" i="0" dirty="0" smtClean="0">
                        <a:latin typeface="+mj-lt"/>
                        <a:cs typeface="Helvetica" panose="020B0604020202020204" pitchFamily="34" charset="0"/>
                      </a:rPr>
                      <m:t>:</m:t>
                    </m:r>
                  </m:oMath>
                </a14:m>
                <a:endParaRPr lang="en-US" b="0" i="0" dirty="0" smtClean="0">
                  <a:latin typeface="+mj-lt"/>
                  <a:cs typeface="Helvetica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𝑨𝑩𝑨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j-lt"/>
                    <a:cs typeface="Helvetica" panose="020B0604020202020204" pitchFamily="34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+mj-lt"/>
                    <a:cs typeface="Helvetica" panose="020B0604020202020204" pitchFamily="34" charset="0"/>
                  </a:rPr>
                  <a:t>can be reduced to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𝑼𝑪𝑶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𝒑𝒓𝒆𝑨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𝒇𝒊𝒏𝒊𝒕𝒆</m:t>
                        </m:r>
                      </m:sup>
                    </m:sSubSup>
                  </m:oMath>
                </a14:m>
                <a:endParaRPr lang="en-US" sz="2025" dirty="0" smtClean="0">
                  <a:ea typeface="Cambria Math" panose="02040503050406030204" pitchFamily="18" charset="0"/>
                  <a:cs typeface="Helvetica" panose="020B0604020202020204" pitchFamily="34" charset="0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latin typeface="+mj-lt"/>
                    <a:cs typeface="Helvetica" panose="020B0604020202020204" pitchFamily="34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herefor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e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𝑨𝑩𝑨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en-US" sz="2025" dirty="0" smtClean="0">
                    <a:ea typeface="Cambria Math" panose="02040503050406030204" pitchFamily="18" charset="0"/>
                    <a:cs typeface="Helvetica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  <a:cs typeface="Helvetica" panose="020B0604020202020204" pitchFamily="34" charset="0"/>
                  </a:rPr>
                  <a:t>has decidable safety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pen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question</m:t>
                    </m:r>
                    <m:r>
                      <m:rPr>
                        <m:nor/>
                      </m:rPr>
                      <a:rPr lang="en-US" dirty="0">
                        <a:cs typeface="Helvetica" panose="020B0604020202020204" pitchFamily="34" charset="0"/>
                      </a:rPr>
                      <m:t>:</m:t>
                    </m:r>
                  </m:oMath>
                </a14:m>
                <a:endParaRPr lang="en-US" dirty="0">
                  <a:cs typeface="Helvetica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cs typeface="Helvetica" panose="020B0604020202020204" pitchFamily="34" charset="0"/>
                      </a:rPr>
                      <m:t>an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𝑼𝑪𝑶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𝒑𝒓𝒆𝑨</m:t>
                        </m:r>
                      </m:sub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𝒇𝒊𝒏𝒊𝒕𝒆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cs typeface="Helvetica" panose="020B0604020202020204" pitchFamily="34" charset="0"/>
                      </a:rPr>
                      <m:t>be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cs typeface="Helvetica" panose="020B0604020202020204" pitchFamily="34" charset="0"/>
                      </a:rPr>
                      <m:t>reduced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cs typeface="Helvetica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  <a:cs typeface="Helvetica" panose="020B0604020202020204" pitchFamily="34" charset="0"/>
                      </a:rPr>
                      <m:t>to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𝑨𝑩𝑨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5301" y="1404314"/>
                <a:ext cx="9071610" cy="4989036"/>
              </a:xfr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Ahmed &amp;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310636" y="1277938"/>
            <a:ext cx="7989009" cy="5842000"/>
          </a:xfrm>
        </p:spPr>
        <p:txBody>
          <a:bodyPr/>
          <a:lstStyle/>
          <a:p>
            <a:pPr marL="107950" indent="0">
              <a:buNone/>
            </a:pPr>
            <a:r>
              <a:rPr lang="en-US" i="1" dirty="0" smtClean="0"/>
              <a:t>Can subject </a:t>
            </a:r>
            <a:r>
              <a:rPr lang="en-US" i="1" dirty="0"/>
              <a:t>s </a:t>
            </a:r>
            <a:r>
              <a:rPr lang="en-US" i="1" dirty="0" smtClean="0"/>
              <a:t>obtain </a:t>
            </a:r>
            <a:r>
              <a:rPr lang="en-US" i="1" dirty="0"/>
              <a:t>a right r on an object </a:t>
            </a:r>
            <a:r>
              <a:rPr lang="en-US" i="1" dirty="0" smtClean="0"/>
              <a:t>o?</a:t>
            </a:r>
          </a:p>
          <a:p>
            <a:pPr marL="107950" indent="0">
              <a:buNone/>
            </a:pPr>
            <a:endParaRPr lang="en-US" i="1" dirty="0"/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i="1" dirty="0" smtClean="0"/>
              <a:t>In current state?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i="1" dirty="0" smtClean="0"/>
              <a:t>In some future state?   </a:t>
            </a:r>
            <a:endParaRPr lang="en-US" i="1" dirty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Safety Problem</a:t>
            </a:r>
            <a:endParaRPr lang="en-US" sz="2800" baseline="-25000" dirty="0">
              <a:solidFill>
                <a:srgbClr val="131F49"/>
              </a:solidFill>
            </a:endParaRPr>
          </a:p>
        </p:txBody>
      </p:sp>
      <p:sp>
        <p:nvSpPr>
          <p:cNvPr id="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Ahmed &amp;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Access Control Evolution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0720" y="1714503"/>
            <a:ext cx="8599707" cy="4178150"/>
            <a:chOff x="1131554" y="1714503"/>
            <a:chExt cx="8599707" cy="4178150"/>
          </a:xfrm>
        </p:grpSpPr>
        <p:sp>
          <p:nvSpPr>
            <p:cNvPr id="15" name="Rectangle 14"/>
            <p:cNvSpPr/>
            <p:nvPr/>
          </p:nvSpPr>
          <p:spPr>
            <a:xfrm>
              <a:off x="1131554" y="1714503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47444" y="17183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82374" y="34709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80976" y="5246371"/>
              <a:ext cx="3760470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3017720" y="2548890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5261810" y="2552699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5441196" y="4117244"/>
              <a:ext cx="0" cy="1129129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Ahmed &amp;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 smtClean="0">
                <a:solidFill>
                  <a:srgbClr val="131F49"/>
                </a:solidFill>
              </a:rPr>
              <a:t>Access Control Evolution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0720" y="1714503"/>
            <a:ext cx="8599707" cy="4178150"/>
            <a:chOff x="1131554" y="1714503"/>
            <a:chExt cx="8599707" cy="4178150"/>
          </a:xfrm>
        </p:grpSpPr>
        <p:sp>
          <p:nvSpPr>
            <p:cNvPr id="15" name="Rectangle 14"/>
            <p:cNvSpPr/>
            <p:nvPr/>
          </p:nvSpPr>
          <p:spPr>
            <a:xfrm>
              <a:off x="1131554" y="1714503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Discretionary Access Control (DAC), 1970</a:t>
              </a:r>
              <a:endParaRPr lang="en-US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347444" y="17183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Mandatory Access Control (MAC), 1970</a:t>
              </a:r>
              <a:endParaRPr lang="en-US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82374" y="3470911"/>
              <a:ext cx="3383817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80976" y="5246371"/>
              <a:ext cx="3760470" cy="646282"/>
            </a:xfrm>
            <a:prstGeom prst="rect">
              <a:avLst/>
            </a:prstGeom>
          </p:spPr>
          <p:txBody>
            <a:bodyPr wrap="square" lIns="91395" tIns="45696" rIns="91395" bIns="45696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3017720" y="2548890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5261810" y="2552699"/>
              <a:ext cx="2423478" cy="899160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5441196" y="4117244"/>
              <a:ext cx="0" cy="1129129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Ahmed &amp;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9348281" y="1857983"/>
            <a:ext cx="48638" cy="368678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7684851" y="4980562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Safety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Complexity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内容占位符 6" descr="未命名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722" y="1999038"/>
            <a:ext cx="8673472" cy="3576743"/>
          </a:xfrm>
          <a:prstGeom prst="rect">
            <a:avLst/>
          </a:prstGeom>
        </p:spPr>
      </p:pic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ABAC</a:t>
            </a:r>
            <a:r>
              <a:rPr lang="el-GR" sz="2800" baseline="-25000" dirty="0" smtClean="0"/>
              <a:t>α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Model </a:t>
            </a:r>
            <a:endParaRPr lang="en-US" sz="2800" dirty="0">
              <a:solidFill>
                <a:srgbClr val="131F49"/>
              </a:solidFill>
            </a:endParaRPr>
          </a:p>
        </p:txBody>
      </p:sp>
      <p:pic>
        <p:nvPicPr>
          <p:cNvPr id="12" name="内容占位符 6" descr="未命名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322" y="1846638"/>
            <a:ext cx="8673472" cy="3576743"/>
          </a:xfrm>
          <a:prstGeom prst="rect">
            <a:avLst/>
          </a:prstGeom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078580" y="5662043"/>
            <a:ext cx="5664864" cy="10618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simple forms of DAC, MAC, RBAC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Jin, Krishnan, Sandhu 2012</a:t>
            </a:r>
            <a:endParaRPr lang="en-US" sz="2100" b="1" dirty="0">
              <a:solidFill>
                <a:srgbClr val="CC3300"/>
              </a:solidFill>
            </a:endParaRPr>
          </a:p>
        </p:txBody>
      </p:sp>
      <p:sp>
        <p:nvSpPr>
          <p:cNvPr id="1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Ahmed &amp;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8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内容占位符 6" descr="未命名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722" y="1999038"/>
            <a:ext cx="8673472" cy="3576743"/>
          </a:xfrm>
          <a:prstGeom prst="rect">
            <a:avLst/>
          </a:prstGeom>
        </p:spPr>
      </p:pic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ABAC</a:t>
            </a:r>
            <a:r>
              <a:rPr lang="el-GR" sz="2800" baseline="-25000" dirty="0" smtClean="0"/>
              <a:t>α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Model </a:t>
            </a:r>
            <a:endParaRPr lang="en-US" sz="2800" dirty="0">
              <a:solidFill>
                <a:srgbClr val="131F49"/>
              </a:solidFill>
            </a:endParaRPr>
          </a:p>
        </p:txBody>
      </p:sp>
      <p:pic>
        <p:nvPicPr>
          <p:cNvPr id="12" name="内容占位符 6" descr="未命名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322" y="1846638"/>
            <a:ext cx="8673472" cy="3576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23261" y="806175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 bwMode="auto">
          <a:xfrm flipH="1">
            <a:off x="3223263" y="1175489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3" idx="2"/>
          </p:cNvCxnSpPr>
          <p:nvPr/>
        </p:nvCxnSpPr>
        <p:spPr bwMode="auto">
          <a:xfrm>
            <a:off x="4828812" y="1175489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828830" y="1175506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078580" y="5662043"/>
            <a:ext cx="5664864" cy="106181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simple forms of DAC, MAC, RBAC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Jin, Krishnan, Sandhu 2012</a:t>
            </a:r>
            <a:endParaRPr lang="en-US" sz="2100" b="1" dirty="0">
              <a:solidFill>
                <a:srgbClr val="CC3300"/>
              </a:solidFill>
            </a:endParaRPr>
          </a:p>
        </p:txBody>
      </p:sp>
      <p:sp>
        <p:nvSpPr>
          <p:cNvPr id="1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Ahmed &amp;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defTabSz="45720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  <a:cs typeface="+mn-cs"/>
                        </a:rPr>
                        <m:t>ABA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  <a:cs typeface="+mn-cs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  <a:cs typeface="+mn-cs"/>
                            </a:rPr>
                            <m:t>α</m:t>
                          </m:r>
                        </m:sub>
                      </m:sSub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  <a:cs typeface="+mn-cs"/>
                        </a:rPr>
                        <m:t>Model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itchFamily="34" charset="-128"/>
                          <a:cs typeface="+mn-cs"/>
                        </a:rPr>
                        <m:t>Components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4A2E2-4245-4880-AA04-A3886BD21EE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43328" y="1238940"/>
                <a:ext cx="4396777" cy="5131390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sz="3748" dirty="0">
                    <a:latin typeface="+mj-lt"/>
                    <a:cs typeface="Helvetica" panose="020B0604020202020204" pitchFamily="34" charset="0"/>
                  </a:rPr>
                  <a:t>Set of </a:t>
                </a:r>
                <a:r>
                  <a:rPr lang="en-US" sz="3748" b="1" dirty="0">
                    <a:latin typeface="+mj-lt"/>
                    <a:cs typeface="Helvetica" panose="020B0604020202020204" pitchFamily="34" charset="0"/>
                  </a:rPr>
                  <a:t>Users</a:t>
                </a:r>
                <a:r>
                  <a:rPr lang="en-US" sz="3748" dirty="0">
                    <a:latin typeface="+mj-lt"/>
                    <a:cs typeface="Helvetica" panose="020B0604020202020204" pitchFamily="34" charset="0"/>
                  </a:rPr>
                  <a:t> (</a:t>
                </a:r>
                <a:r>
                  <a:rPr lang="en-US" sz="3748" b="1" dirty="0">
                    <a:latin typeface="+mj-lt"/>
                    <a:cs typeface="Helvetica" panose="020B0604020202020204" pitchFamily="34" charset="0"/>
                  </a:rPr>
                  <a:t>U</a:t>
                </a:r>
                <a:r>
                  <a:rPr lang="en-US" sz="3748" dirty="0">
                    <a:latin typeface="+mj-lt"/>
                    <a:cs typeface="Helvetica" panose="020B0604020202020204" pitchFamily="34" charset="0"/>
                  </a:rPr>
                  <a:t>) , </a:t>
                </a:r>
                <a:r>
                  <a:rPr lang="en-US" sz="3748" b="1" dirty="0">
                    <a:latin typeface="+mj-lt"/>
                    <a:cs typeface="Helvetica" panose="020B0604020202020204" pitchFamily="34" charset="0"/>
                  </a:rPr>
                  <a:t>Subjects</a:t>
                </a:r>
                <a:r>
                  <a:rPr lang="en-US" sz="3748" dirty="0">
                    <a:latin typeface="+mj-lt"/>
                    <a:cs typeface="Helvetica" panose="020B0604020202020204" pitchFamily="34" charset="0"/>
                  </a:rPr>
                  <a:t> (</a:t>
                </a:r>
                <a:r>
                  <a:rPr lang="en-US" sz="3748" b="1" dirty="0">
                    <a:latin typeface="+mj-lt"/>
                    <a:cs typeface="Helvetica" panose="020B0604020202020204" pitchFamily="34" charset="0"/>
                  </a:rPr>
                  <a:t>S</a:t>
                </a:r>
                <a:r>
                  <a:rPr lang="en-US" sz="3748" dirty="0">
                    <a:latin typeface="+mj-lt"/>
                    <a:cs typeface="Helvetica" panose="020B0604020202020204" pitchFamily="34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3748" dirty="0">
                    <a:latin typeface="+mj-lt"/>
                    <a:cs typeface="Helvetica" panose="020B0604020202020204" pitchFamily="34" charset="0"/>
                  </a:rPr>
                  <a:t>        and </a:t>
                </a:r>
                <a:r>
                  <a:rPr lang="en-US" sz="3748" b="1" dirty="0">
                    <a:latin typeface="+mj-lt"/>
                    <a:cs typeface="Helvetica" panose="020B0604020202020204" pitchFamily="34" charset="0"/>
                  </a:rPr>
                  <a:t>Objects</a:t>
                </a:r>
                <a:r>
                  <a:rPr lang="en-US" sz="3748" dirty="0">
                    <a:latin typeface="+mj-lt"/>
                    <a:cs typeface="Helvetica" panose="020B0604020202020204" pitchFamily="34" charset="0"/>
                  </a:rPr>
                  <a:t>(</a:t>
                </a:r>
                <a:r>
                  <a:rPr lang="en-US" sz="3748" b="1" dirty="0">
                    <a:latin typeface="+mj-lt"/>
                    <a:cs typeface="Helvetica" panose="020B0604020202020204" pitchFamily="34" charset="0"/>
                  </a:rPr>
                  <a:t>O</a:t>
                </a:r>
                <a:r>
                  <a:rPr lang="en-US" sz="3748" dirty="0">
                    <a:latin typeface="+mj-lt"/>
                    <a:cs typeface="Helvetica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3748" dirty="0">
                  <a:latin typeface="+mj-lt"/>
                  <a:cs typeface="Helvetica" panose="020B0604020202020204" pitchFamily="34" charset="0"/>
                </a:endParaRPr>
              </a:p>
              <a:p>
                <a:r>
                  <a:rPr lang="en-US" sz="3748" dirty="0">
                    <a:latin typeface="+mj-lt"/>
                    <a:cs typeface="Helvetica" panose="020B0604020202020204" pitchFamily="34" charset="0"/>
                  </a:rPr>
                  <a:t>Set of </a:t>
                </a:r>
                <a:r>
                  <a:rPr lang="en-US" sz="3748" b="1" dirty="0">
                    <a:latin typeface="+mj-lt"/>
                    <a:cs typeface="Helvetica" panose="020B0604020202020204" pitchFamily="34" charset="0"/>
                  </a:rPr>
                  <a:t>User Attributes</a:t>
                </a:r>
                <a:r>
                  <a:rPr lang="en-US" sz="3748" dirty="0">
                    <a:latin typeface="+mj-lt"/>
                    <a:cs typeface="Helvetica" panose="020B0604020202020204" pitchFamily="34" charset="0"/>
                  </a:rPr>
                  <a:t> (</a:t>
                </a:r>
                <a:r>
                  <a:rPr lang="en-US" sz="3748" b="1" dirty="0">
                    <a:latin typeface="+mj-lt"/>
                    <a:cs typeface="Helvetica" panose="020B0604020202020204" pitchFamily="34" charset="0"/>
                  </a:rPr>
                  <a:t>UA</a:t>
                </a:r>
                <a:r>
                  <a:rPr lang="en-US" sz="3748" dirty="0">
                    <a:latin typeface="+mj-lt"/>
                    <a:cs typeface="Helvetica" panose="020B0604020202020204" pitchFamily="34" charset="0"/>
                  </a:rPr>
                  <a:t>), </a:t>
                </a:r>
              </a:p>
              <a:p>
                <a:pPr marL="0" indent="0">
                  <a:buNone/>
                </a:pPr>
                <a:r>
                  <a:rPr lang="en-US" sz="3748" b="1" dirty="0">
                    <a:latin typeface="+mj-lt"/>
                    <a:cs typeface="Helvetica" panose="020B0604020202020204" pitchFamily="34" charset="0"/>
                  </a:rPr>
                  <a:t>               Subject  Attributes</a:t>
                </a:r>
                <a:r>
                  <a:rPr lang="en-US" sz="3748" dirty="0">
                    <a:latin typeface="+mj-lt"/>
                    <a:cs typeface="Helvetica" panose="020B0604020202020204" pitchFamily="34" charset="0"/>
                  </a:rPr>
                  <a:t> (</a:t>
                </a:r>
                <a:r>
                  <a:rPr lang="en-US" sz="3748" b="1" dirty="0">
                    <a:latin typeface="+mj-lt"/>
                    <a:cs typeface="Helvetica" panose="020B0604020202020204" pitchFamily="34" charset="0"/>
                  </a:rPr>
                  <a:t>SA</a:t>
                </a:r>
                <a:r>
                  <a:rPr lang="en-US" sz="3748" dirty="0">
                    <a:latin typeface="+mj-lt"/>
                    <a:cs typeface="Helvetica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748" dirty="0">
                    <a:latin typeface="+mj-lt"/>
                    <a:cs typeface="Helvetica" panose="020B0604020202020204" pitchFamily="34" charset="0"/>
                  </a:rPr>
                  <a:t>      and   </a:t>
                </a:r>
                <a:r>
                  <a:rPr lang="en-US" sz="3748" b="1" dirty="0">
                    <a:latin typeface="+mj-lt"/>
                    <a:cs typeface="Helvetica" panose="020B0604020202020204" pitchFamily="34" charset="0"/>
                  </a:rPr>
                  <a:t>Object Attributes</a:t>
                </a:r>
                <a:r>
                  <a:rPr lang="en-US" sz="3748" dirty="0">
                    <a:latin typeface="+mj-lt"/>
                    <a:cs typeface="Helvetica" panose="020B0604020202020204" pitchFamily="34" charset="0"/>
                  </a:rPr>
                  <a:t> (</a:t>
                </a:r>
                <a:r>
                  <a:rPr lang="en-US" sz="3748" b="1" dirty="0">
                    <a:latin typeface="+mj-lt"/>
                    <a:cs typeface="Helvetica" panose="020B0604020202020204" pitchFamily="34" charset="0"/>
                  </a:rPr>
                  <a:t>OA</a:t>
                </a:r>
                <a:r>
                  <a:rPr lang="en-US" sz="3748" dirty="0">
                    <a:latin typeface="+mj-lt"/>
                    <a:cs typeface="Helvetica" panose="020B0604020202020204" pitchFamily="34" charset="0"/>
                  </a:rPr>
                  <a:t>)  </a:t>
                </a:r>
              </a:p>
              <a:p>
                <a:pPr marL="0" indent="0">
                  <a:buNone/>
                </a:pPr>
                <a:endParaRPr lang="en-US" sz="3748" dirty="0">
                  <a:latin typeface="+mj-lt"/>
                  <a:cs typeface="Helvetica" panose="020B0604020202020204" pitchFamily="34" charset="0"/>
                </a:endParaRPr>
              </a:p>
              <a:p>
                <a:r>
                  <a:rPr lang="en-US" sz="3748" b="1" dirty="0">
                    <a:latin typeface="+mj-lt"/>
                    <a:cs typeface="Helvetica" panose="020B0604020202020204" pitchFamily="34" charset="0"/>
                  </a:rPr>
                  <a:t>Authorization Policy: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3748" dirty="0">
                    <a:solidFill>
                      <a:schemeClr val="tx1"/>
                    </a:solidFill>
                    <a:latin typeface="+mj-lt"/>
                    <a:cs typeface="Helvetica" panose="020B0604020202020204" pitchFamily="34" charset="0"/>
                  </a:rPr>
                  <a:t>Set of Permissions P</a:t>
                </a:r>
                <a:r>
                  <a:rPr lang="en-US" sz="3748" dirty="0">
                    <a:latin typeface="+mj-lt"/>
                    <a:cs typeface="Helvetica" panose="020B0604020202020204" pitchFamily="34" charset="0"/>
                  </a:rPr>
                  <a:t>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3748" dirty="0">
                    <a:solidFill>
                      <a:schemeClr val="tx1"/>
                    </a:solidFill>
                    <a:latin typeface="+mj-lt"/>
                    <a:cs typeface="Helvetica" panose="020B0604020202020204" pitchFamily="34" charset="0"/>
                  </a:rPr>
                  <a:t>Authorization Policy  </a:t>
                </a:r>
                <a14:m>
                  <m:oMath xmlns:m="http://schemas.openxmlformats.org/officeDocument/2006/math">
                    <m:r>
                      <a:rPr lang="en-US" sz="3748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𝐴𝑢𝑡h𝑜𝑟𝑖𝑧𝑎𝑡𝑖𝑜</m:t>
                    </m:r>
                    <m:sSub>
                      <m:sSubPr>
                        <m:ctrlPr>
                          <a:rPr lang="en-US" sz="374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en-US" sz="374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374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3748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(</m:t>
                    </m:r>
                    <m:r>
                      <a:rPr lang="en-US" sz="3748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𝑠</m:t>
                    </m:r>
                    <m:r>
                      <a:rPr lang="en-US" sz="3748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,</m:t>
                    </m:r>
                    <m:r>
                      <a:rPr lang="en-US" sz="3748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𝑜</m:t>
                    </m:r>
                    <m:r>
                      <a:rPr lang="en-US" sz="3748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)</m:t>
                    </m:r>
                  </m:oMath>
                </a14:m>
                <a:endParaRPr lang="en-US" sz="3748" i="1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endParaRPr>
              </a:p>
              <a:p>
                <a:pPr marL="1828421" lvl="4" indent="0">
                  <a:buNone/>
                </a:pPr>
                <a:endParaRPr lang="en-US" sz="3748" dirty="0">
                  <a:latin typeface="+mj-lt"/>
                  <a:cs typeface="Helvetica" panose="020B0604020202020204" pitchFamily="34" charset="0"/>
                </a:endParaRPr>
              </a:p>
              <a:p>
                <a:r>
                  <a:rPr lang="en-US" sz="3748" b="1" dirty="0">
                    <a:latin typeface="+mj-lt"/>
                    <a:cs typeface="Helvetica" panose="020B0604020202020204" pitchFamily="34" charset="0"/>
                  </a:rPr>
                  <a:t>Creation and Modification Policy: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3748" dirty="0">
                    <a:solidFill>
                      <a:schemeClr val="tx1"/>
                    </a:solidFill>
                    <a:latin typeface="+mj-lt"/>
                    <a:cs typeface="Helvetica" panose="020B0604020202020204" pitchFamily="34" charset="0"/>
                  </a:rPr>
                  <a:t>Subject Creation and Modification Constraint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US" sz="3748" dirty="0">
                    <a:solidFill>
                      <a:schemeClr val="tx1"/>
                    </a:solidFill>
                    <a:latin typeface="+mj-lt"/>
                    <a:cs typeface="Helvetica" panose="020B0604020202020204" pitchFamily="34" charset="0"/>
                  </a:rPr>
                  <a:t>Object Creation and Modification constraint               </a:t>
                </a:r>
              </a:p>
              <a:p>
                <a:endParaRPr lang="en-US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baseline="-250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baseline="-25000" dirty="0">
                  <a:solidFill>
                    <a:schemeClr val="bg1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00" y="1123944"/>
                <a:ext cx="3988676" cy="4655104"/>
              </a:xfrm>
              <a:blipFill>
                <a:blip r:embed="rId4"/>
                <a:stretch>
                  <a:fillRect l="-612" t="-1309" r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/>
              <p:cNvSpPr txBox="1">
                <a:spLocks/>
              </p:cNvSpPr>
              <p:nvPr/>
            </p:nvSpPr>
            <p:spPr bwMode="auto">
              <a:xfrm>
                <a:off x="5073580" y="1181743"/>
                <a:ext cx="4552135" cy="5194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00785" tIns="50393" rIns="100785" bIns="50393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11013" indent="-3110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903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73860" indent="-25917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540" kern="1200">
                    <a:solidFill>
                      <a:schemeClr val="tx2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036707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Courier New" pitchFamily="49" charset="0"/>
                  <a:buChar char="o"/>
                  <a:defRPr sz="2177" kern="1200">
                    <a:solidFill>
                      <a:schemeClr val="accent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451391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14" kern="1200">
                    <a:solidFill>
                      <a:schemeClr val="accent4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1866074" indent="-207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814" kern="120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280758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95440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10124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524806" indent="-207341" algn="l" defTabSz="82936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1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07943"/>
                <a:r>
                  <a:rPr lang="en-US" sz="1764" b="1" dirty="0">
                    <a:solidFill>
                      <a:prstClr val="black"/>
                    </a:solidFill>
                    <a:cs typeface="Helvetica" panose="020B0604020202020204" pitchFamily="34" charset="0"/>
                  </a:rPr>
                  <a:t>Functional Specification</a:t>
                </a:r>
              </a:p>
              <a:p>
                <a:pPr lvl="1" defTabSz="1007943"/>
                <a:r>
                  <a:rPr lang="en-US" sz="1764" dirty="0">
                    <a:solidFill>
                      <a:srgbClr val="1F497D"/>
                    </a:solidFill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64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𝐴𝑐𝑐𝑒𝑠</m:t>
                    </m:r>
                    <m:sSub>
                      <m:sSubPr>
                        <m:ctrlP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𝑠</m:t>
                        </m:r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,</m:t>
                        </m:r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𝑜</m:t>
                        </m:r>
                      </m:e>
                    </m:d>
                  </m:oMath>
                </a14:m>
                <a:endParaRPr lang="en-US" sz="1764" dirty="0">
                  <a:solidFill>
                    <a:prstClr val="black"/>
                  </a:solidFill>
                  <a:cs typeface="Helvetica" panose="020B0604020202020204" pitchFamily="34" charset="0"/>
                </a:endParaRPr>
              </a:p>
              <a:p>
                <a:pPr lvl="1" defTabSz="1007943"/>
                <a:r>
                  <a:rPr lang="en-US" sz="1764" dirty="0">
                    <a:solidFill>
                      <a:prstClr val="black"/>
                    </a:solidFill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64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𝐶𝑟𝑒𝑎𝑡𝑒𝑆𝑢𝑏𝑗𝑒𝑐𝑡</m:t>
                    </m:r>
                    <m:d>
                      <m:dPr>
                        <m:ctrlP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𝑢</m:t>
                        </m:r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,</m:t>
                        </m:r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𝑠</m:t>
                        </m:r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,</m:t>
                        </m:r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𝑠𝑎𝑣𝑡</m:t>
                        </m:r>
                      </m:e>
                    </m:d>
                  </m:oMath>
                </a14:m>
                <a:endParaRPr lang="en-US" sz="1764" dirty="0">
                  <a:solidFill>
                    <a:prstClr val="black"/>
                  </a:solidFill>
                  <a:cs typeface="Helvetica" panose="020B0604020202020204" pitchFamily="34" charset="0"/>
                </a:endParaRPr>
              </a:p>
              <a:p>
                <a:pPr lvl="1" defTabSz="1007943"/>
                <a:r>
                  <a:rPr lang="en-US" sz="1764" dirty="0">
                    <a:solidFill>
                      <a:prstClr val="black"/>
                    </a:solidFill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64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𝑀𝑜𝑑𝑖𝑓𝑦𝑆𝑢𝑏𝑗𝑒𝑐𝑡𝐴𝑡𝑡</m:t>
                    </m:r>
                    <m:d>
                      <m:dPr>
                        <m:ctrlP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𝑢</m:t>
                        </m:r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,</m:t>
                        </m:r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𝑠</m:t>
                        </m:r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,</m:t>
                        </m:r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𝑠𝑎𝑣𝑡</m:t>
                        </m:r>
                      </m:e>
                    </m:d>
                    <m:r>
                      <a:rPr lang="en-US" sz="1764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endParaRPr lang="en-US" sz="1764" dirty="0">
                  <a:solidFill>
                    <a:prstClr val="black"/>
                  </a:solidFill>
                  <a:cs typeface="Helvetica" panose="020B0604020202020204" pitchFamily="34" charset="0"/>
                </a:endParaRPr>
              </a:p>
              <a:p>
                <a:pPr lvl="1" defTabSz="1007943"/>
                <a:r>
                  <a:rPr lang="en-US" sz="1764" dirty="0">
                    <a:solidFill>
                      <a:prstClr val="black"/>
                    </a:solidFill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64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𝐷𝑒𝑙𝑒𝑡𝑒𝑆𝑢𝑏𝑗𝑒𝑐𝑡</m:t>
                    </m:r>
                    <m:d>
                      <m:dPr>
                        <m:ctrlP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𝑢</m:t>
                        </m:r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,</m:t>
                        </m:r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1764" dirty="0">
                  <a:solidFill>
                    <a:prstClr val="black"/>
                  </a:solidFill>
                  <a:cs typeface="Helvetica" panose="020B0604020202020204" pitchFamily="34" charset="0"/>
                </a:endParaRPr>
              </a:p>
              <a:p>
                <a:pPr lvl="1" defTabSz="1007943"/>
                <a:r>
                  <a:rPr lang="en-US" sz="1764" dirty="0">
                    <a:solidFill>
                      <a:prstClr val="black"/>
                    </a:solidFill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64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𝐶𝑟𝑒𝑎𝑡𝑒𝑂𝑏𝑗𝑒𝑐𝑡</m:t>
                    </m:r>
                    <m:d>
                      <m:dPr>
                        <m:ctrlP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𝑠</m:t>
                        </m:r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,</m:t>
                        </m:r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𝑜</m:t>
                        </m:r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,</m:t>
                        </m:r>
                        <m:r>
                          <a:rPr lang="en-US" sz="1764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𝑜𝑎𝑣𝑡</m:t>
                        </m:r>
                      </m:e>
                    </m:d>
                  </m:oMath>
                </a14:m>
                <a:endParaRPr lang="en-US" sz="1764" dirty="0">
                  <a:solidFill>
                    <a:prstClr val="black"/>
                  </a:solidFill>
                  <a:cs typeface="Helvetica" panose="020B0604020202020204" pitchFamily="34" charset="0"/>
                </a:endParaRPr>
              </a:p>
              <a:p>
                <a:pPr lvl="1" defTabSz="1007943"/>
                <a:r>
                  <a:rPr lang="en-US" sz="1764" dirty="0">
                    <a:solidFill>
                      <a:prstClr val="black"/>
                    </a:solidFill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764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𝑀𝑜𝑑𝑖𝑓𝑦𝑂𝑏𝑗𝑒𝑐𝑡𝐴𝑡𝑡</m:t>
                    </m:r>
                    <m:r>
                      <a:rPr lang="en-US" sz="1764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(</m:t>
                    </m:r>
                    <m:r>
                      <a:rPr lang="en-US" sz="1764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𝑠</m:t>
                    </m:r>
                    <m:r>
                      <a:rPr lang="en-US" sz="1764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,</m:t>
                    </m:r>
                    <m:r>
                      <a:rPr lang="en-US" sz="1764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𝑜</m:t>
                    </m:r>
                    <m:r>
                      <a:rPr lang="en-US" sz="1764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,</m:t>
                    </m:r>
                    <m:r>
                      <a:rPr lang="en-US" sz="1764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𝑜𝑎𝑣𝑡</m:t>
                    </m:r>
                    <m:r>
                      <a:rPr lang="en-US" sz="1764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)</m:t>
                    </m:r>
                  </m:oMath>
                </a14:m>
                <a:endParaRPr lang="en-US" sz="1764" dirty="0">
                  <a:solidFill>
                    <a:prstClr val="black"/>
                  </a:solidFill>
                  <a:cs typeface="Helvetica" panose="020B0604020202020204" pitchFamily="34" charset="0"/>
                </a:endParaRPr>
              </a:p>
              <a:p>
                <a:pPr marL="0" indent="0" defTabSz="1007943">
                  <a:buNone/>
                </a:pPr>
                <a:endParaRPr lang="en-US" sz="1764" dirty="0">
                  <a:solidFill>
                    <a:prstClr val="black"/>
                  </a:solidFill>
                  <a:cs typeface="Helvetica" panose="020B0604020202020204" pitchFamily="34" charset="0"/>
                </a:endParaRPr>
              </a:p>
              <a:p>
                <a:pPr defTabSz="1007943"/>
                <a:endParaRPr lang="en-US" sz="32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defTabSz="1007943"/>
                <a:endParaRPr lang="en-US" sz="3200" baseline="-250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defTabSz="1007943"/>
                <a:endParaRPr lang="en-US" sz="3200" baseline="-25000" dirty="0">
                  <a:solidFill>
                    <a:prstClr val="white">
                      <a:lumMod val="50000"/>
                    </a:prstClr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2180" y="1072056"/>
                <a:ext cx="4129614" cy="4712252"/>
              </a:xfrm>
              <a:prstGeom prst="rect">
                <a:avLst/>
              </a:prstGeom>
              <a:blipFill>
                <a:blip r:embed="rId5"/>
                <a:stretch>
                  <a:fillRect l="-591" t="-38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17612" y="1181743"/>
            <a:ext cx="4396777" cy="51943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34521" y="1175945"/>
            <a:ext cx="4396777" cy="51943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Ahmed &amp;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310636" y="1277938"/>
            <a:ext cx="7989009" cy="5842000"/>
          </a:xfrm>
        </p:spPr>
        <p:txBody>
          <a:bodyPr/>
          <a:lstStyle/>
          <a:p>
            <a:pPr marL="107950" indent="0">
              <a:buNone/>
            </a:pPr>
            <a:r>
              <a:rPr lang="en-US" i="1" dirty="0" smtClean="0"/>
              <a:t>Can subject </a:t>
            </a:r>
            <a:r>
              <a:rPr lang="en-US" i="1" dirty="0"/>
              <a:t>s </a:t>
            </a:r>
            <a:r>
              <a:rPr lang="en-US" i="1" dirty="0" smtClean="0"/>
              <a:t>obtain </a:t>
            </a:r>
            <a:r>
              <a:rPr lang="en-US" i="1" dirty="0"/>
              <a:t>a right r on an object </a:t>
            </a:r>
            <a:r>
              <a:rPr lang="en-US" i="1" dirty="0" smtClean="0"/>
              <a:t>o?</a:t>
            </a:r>
          </a:p>
          <a:p>
            <a:pPr marL="107950" indent="0">
              <a:buNone/>
            </a:pPr>
            <a:endParaRPr lang="en-US" i="1" dirty="0"/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i="1" dirty="0" smtClean="0"/>
              <a:t>Develop a safety algorithm specifically for ABAC</a:t>
            </a:r>
            <a:r>
              <a:rPr lang="el-GR" i="1" baseline="-25000" dirty="0" smtClean="0"/>
              <a:t>α</a:t>
            </a:r>
            <a:endParaRPr lang="en-US" i="1" baseline="-25000" dirty="0" smtClean="0"/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i="1" baseline="-25000" dirty="0" smtClean="0"/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i="1" dirty="0" smtClean="0"/>
              <a:t>Reduce </a:t>
            </a:r>
            <a:r>
              <a:rPr lang="en-US" i="1" dirty="0"/>
              <a:t>the </a:t>
            </a:r>
            <a:r>
              <a:rPr lang="en-US" i="1" dirty="0" smtClean="0"/>
              <a:t>safety problem for </a:t>
            </a:r>
            <a:r>
              <a:rPr lang="en-US" i="1" dirty="0"/>
              <a:t>ABAC</a:t>
            </a:r>
            <a:r>
              <a:rPr lang="el-GR" i="1" baseline="-25000" dirty="0"/>
              <a:t>α</a:t>
            </a:r>
            <a:r>
              <a:rPr lang="en-US" i="1" dirty="0" smtClean="0"/>
              <a:t> to the safety problem for some other ABAC model with known decidable safety</a:t>
            </a:r>
            <a:endParaRPr lang="en-US" i="1" dirty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Safety Decision Strategy</a:t>
            </a:r>
            <a:endParaRPr lang="en-US" sz="2800" baseline="-25000" dirty="0">
              <a:solidFill>
                <a:srgbClr val="131F49"/>
              </a:solidFill>
            </a:endParaRPr>
          </a:p>
        </p:txBody>
      </p:sp>
      <p:sp>
        <p:nvSpPr>
          <p:cNvPr id="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Ahmed &amp;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310636" y="1277938"/>
            <a:ext cx="7989009" cy="5842000"/>
          </a:xfrm>
        </p:spPr>
        <p:txBody>
          <a:bodyPr/>
          <a:lstStyle/>
          <a:p>
            <a:pPr marL="107950" indent="0">
              <a:buNone/>
            </a:pPr>
            <a:r>
              <a:rPr lang="en-US" i="1" dirty="0" smtClean="0"/>
              <a:t>Can subject </a:t>
            </a:r>
            <a:r>
              <a:rPr lang="en-US" i="1" dirty="0"/>
              <a:t>s </a:t>
            </a:r>
            <a:r>
              <a:rPr lang="en-US" i="1" dirty="0" smtClean="0"/>
              <a:t>obtain </a:t>
            </a:r>
            <a:r>
              <a:rPr lang="en-US" i="1" dirty="0"/>
              <a:t>a right r on an object </a:t>
            </a:r>
            <a:r>
              <a:rPr lang="en-US" i="1" dirty="0" smtClean="0"/>
              <a:t>o?</a:t>
            </a:r>
          </a:p>
          <a:p>
            <a:pPr marL="107950" indent="0">
              <a:buNone/>
            </a:pPr>
            <a:endParaRPr lang="en-US" i="1" dirty="0"/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i="1" dirty="0" smtClean="0"/>
              <a:t>Develop a safety algorithm specifically for ABAC</a:t>
            </a:r>
            <a:r>
              <a:rPr lang="el-GR" i="1" baseline="-25000" dirty="0" smtClean="0"/>
              <a:t>α</a:t>
            </a:r>
            <a:endParaRPr lang="en-US" i="1" baseline="-25000" dirty="0" smtClean="0"/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i="1" baseline="-25000" dirty="0" smtClean="0"/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i="1" dirty="0" smtClean="0"/>
              <a:t>Reduce </a:t>
            </a:r>
            <a:r>
              <a:rPr lang="en-US" i="1" dirty="0"/>
              <a:t>the </a:t>
            </a:r>
            <a:r>
              <a:rPr lang="en-US" i="1" dirty="0" smtClean="0"/>
              <a:t>safety problem for </a:t>
            </a:r>
            <a:r>
              <a:rPr lang="en-US" i="1" dirty="0"/>
              <a:t>ABAC</a:t>
            </a:r>
            <a:r>
              <a:rPr lang="el-GR" i="1" baseline="-25000" dirty="0"/>
              <a:t>α</a:t>
            </a:r>
            <a:r>
              <a:rPr lang="en-US" i="1" dirty="0" smtClean="0"/>
              <a:t> to the safety problem for some other ABAC model with known decidable safety</a:t>
            </a:r>
            <a:endParaRPr lang="en-US" i="1" dirty="0"/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Safety Decision Strategy</a:t>
            </a:r>
            <a:endParaRPr lang="en-US" sz="2800" baseline="-25000" dirty="0">
              <a:solidFill>
                <a:srgbClr val="131F49"/>
              </a:solidFill>
            </a:endParaRPr>
          </a:p>
        </p:txBody>
      </p:sp>
      <p:sp>
        <p:nvSpPr>
          <p:cNvPr id="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Ahmed &amp;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392113" y="3871609"/>
            <a:ext cx="765478" cy="301557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7453</TotalTime>
  <Words>610</Words>
  <Application>Microsoft Office PowerPoint</Application>
  <PresentationFormat>Custom</PresentationFormat>
  <Paragraphs>217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ＭＳ Ｐゴシック</vt:lpstr>
      <vt:lpstr>Arial</vt:lpstr>
      <vt:lpstr>Bitstream Charter</vt:lpstr>
      <vt:lpstr>Calibri</vt:lpstr>
      <vt:lpstr>Cambria Math</vt:lpstr>
      <vt:lpstr>Courier New</vt:lpstr>
      <vt:lpstr>Helvetica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1_ics</vt:lpstr>
      <vt:lpstr>2_ics</vt:lpstr>
      <vt:lpstr>VISIO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ABAC_α  Model Components</vt:lpstr>
      <vt:lpstr>PowerPoint Presentation</vt:lpstr>
      <vt:lpstr>PowerPoint Presentation</vt:lpstr>
      <vt:lpstr>PowerPoint Presentation</vt:lpstr>
      <vt:lpstr>PowerPoint Presentation</vt:lpstr>
      <vt:lpstr>UCON_preA^(finite ) Model </vt:lpstr>
      <vt:lpstr>UCON_preA^(finite ) Model Components  </vt:lpstr>
      <vt:lpstr>UCON_preA^(finite ) Command Structure  </vt:lpstr>
      <vt:lpstr>ABAC_α Vs. UCON_preA^finite  </vt:lpstr>
      <vt:lpstr>ABAC_α Vs. UCON_preA^finite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960</cp:revision>
  <cp:lastPrinted>2017-08-02T20:40:46Z</cp:lastPrinted>
  <dcterms:created xsi:type="dcterms:W3CDTF">2010-02-19T20:53:39Z</dcterms:created>
  <dcterms:modified xsi:type="dcterms:W3CDTF">2017-08-18T05:13:57Z</dcterms:modified>
</cp:coreProperties>
</file>