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62" r:id="rId3"/>
  </p:sldMasterIdLst>
  <p:notesMasterIdLst>
    <p:notesMasterId r:id="rId33"/>
  </p:notesMasterIdLst>
  <p:sldIdLst>
    <p:sldId id="279" r:id="rId4"/>
    <p:sldId id="288" r:id="rId5"/>
    <p:sldId id="289" r:id="rId6"/>
    <p:sldId id="293" r:id="rId7"/>
    <p:sldId id="290" r:id="rId8"/>
    <p:sldId id="292" r:id="rId9"/>
    <p:sldId id="295" r:id="rId10"/>
    <p:sldId id="296" r:id="rId11"/>
    <p:sldId id="297" r:id="rId12"/>
    <p:sldId id="298" r:id="rId13"/>
    <p:sldId id="299" r:id="rId14"/>
    <p:sldId id="300" r:id="rId15"/>
    <p:sldId id="301" r:id="rId16"/>
    <p:sldId id="302" r:id="rId17"/>
    <p:sldId id="303" r:id="rId18"/>
    <p:sldId id="304" r:id="rId19"/>
    <p:sldId id="315" r:id="rId20"/>
    <p:sldId id="306" r:id="rId21"/>
    <p:sldId id="307" r:id="rId22"/>
    <p:sldId id="316" r:id="rId23"/>
    <p:sldId id="317" r:id="rId24"/>
    <p:sldId id="318" r:id="rId25"/>
    <p:sldId id="319" r:id="rId26"/>
    <p:sldId id="321" r:id="rId27"/>
    <p:sldId id="311" r:id="rId28"/>
    <p:sldId id="308" r:id="rId29"/>
    <p:sldId id="312" r:id="rId30"/>
    <p:sldId id="313" r:id="rId31"/>
    <p:sldId id="310" r:id="rId3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6E97C9"/>
    <a:srgbClr val="E2EE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906" autoAdjust="0"/>
    <p:restoredTop sz="90380" autoAdjust="0"/>
  </p:normalViewPr>
  <p:slideViewPr>
    <p:cSldViewPr>
      <p:cViewPr varScale="1">
        <p:scale>
          <a:sx n="105" d="100"/>
          <a:sy n="105" d="100"/>
        </p:scale>
        <p:origin x="143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E844F-9E4D-462B-A857-0F101B861EFC}" type="datetimeFigureOut">
              <a:rPr lang="en-US" smtClean="0"/>
              <a:pPr/>
              <a:t>11/3/2015</a:t>
            </a:fld>
            <a:endParaRPr 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405451-4E1F-456C-B71A-5EADE9D421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999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 w="9525"/>
        </p:spPr>
        <p:txBody>
          <a:bodyPr/>
          <a:lstStyle/>
          <a:p>
            <a:pPr>
              <a:tabLst>
                <a:tab pos="643769" algn="l"/>
                <a:tab pos="1295331" algn="l"/>
                <a:tab pos="1943775" algn="l"/>
                <a:tab pos="2593778" algn="l"/>
              </a:tabLst>
            </a:pPr>
            <a:fld id="{B7CB852E-AAE6-477A-9BEF-A25B8E126494}" type="slidenum">
              <a:rPr lang="en-GB"/>
              <a:pPr>
                <a:tabLst>
                  <a:tab pos="643769" algn="l"/>
                  <a:tab pos="1295331" algn="l"/>
                  <a:tab pos="1943775" algn="l"/>
                  <a:tab pos="2593778" algn="l"/>
                </a:tabLst>
              </a:pPr>
              <a:t>1</a:t>
            </a:fld>
            <a:endParaRPr lang="en-GB"/>
          </a:p>
        </p:txBody>
      </p:sp>
      <p:sp>
        <p:nvSpPr>
          <p:cNvPr id="552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30587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53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489" y="4342308"/>
            <a:ext cx="5488576" cy="4115738"/>
          </a:xfrm>
          <a:noFill/>
          <a:ln/>
        </p:spPr>
        <p:txBody>
          <a:bodyPr wrap="none" anchor="ctr"/>
          <a:lstStyle/>
          <a:p>
            <a:endParaRPr lang="en-US" dirty="0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474094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 w="9525"/>
        </p:spPr>
        <p:txBody>
          <a:bodyPr/>
          <a:lstStyle/>
          <a:p>
            <a:pPr>
              <a:tabLst>
                <a:tab pos="643769" algn="l"/>
                <a:tab pos="1295331" algn="l"/>
                <a:tab pos="1943775" algn="l"/>
                <a:tab pos="2593778" algn="l"/>
              </a:tabLst>
            </a:pPr>
            <a:fld id="{B7CB852E-AAE6-477A-9BEF-A25B8E126494}" type="slidenum">
              <a:rPr lang="en-GB"/>
              <a:pPr>
                <a:tabLst>
                  <a:tab pos="643769" algn="l"/>
                  <a:tab pos="1295331" algn="l"/>
                  <a:tab pos="1943775" algn="l"/>
                  <a:tab pos="2593778" algn="l"/>
                </a:tabLst>
              </a:pPr>
              <a:t>10</a:t>
            </a:fld>
            <a:endParaRPr lang="en-GB"/>
          </a:p>
        </p:txBody>
      </p:sp>
      <p:sp>
        <p:nvSpPr>
          <p:cNvPr id="552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30587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53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489" y="4342308"/>
            <a:ext cx="5488576" cy="4115738"/>
          </a:xfrm>
          <a:noFill/>
          <a:ln/>
        </p:spPr>
        <p:txBody>
          <a:bodyPr wrap="none" anchor="ctr"/>
          <a:lstStyle/>
          <a:p>
            <a:endParaRPr lang="en-US" dirty="0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514916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 w="9525"/>
        </p:spPr>
        <p:txBody>
          <a:bodyPr/>
          <a:lstStyle/>
          <a:p>
            <a:pPr>
              <a:tabLst>
                <a:tab pos="643769" algn="l"/>
                <a:tab pos="1295331" algn="l"/>
                <a:tab pos="1943775" algn="l"/>
                <a:tab pos="2593778" algn="l"/>
              </a:tabLst>
            </a:pPr>
            <a:fld id="{B7CB852E-AAE6-477A-9BEF-A25B8E126494}" type="slidenum">
              <a:rPr lang="en-GB"/>
              <a:pPr>
                <a:tabLst>
                  <a:tab pos="643769" algn="l"/>
                  <a:tab pos="1295331" algn="l"/>
                  <a:tab pos="1943775" algn="l"/>
                  <a:tab pos="2593778" algn="l"/>
                </a:tabLst>
              </a:pPr>
              <a:t>11</a:t>
            </a:fld>
            <a:endParaRPr lang="en-GB"/>
          </a:p>
        </p:txBody>
      </p:sp>
      <p:sp>
        <p:nvSpPr>
          <p:cNvPr id="552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30587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53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489" y="4342308"/>
            <a:ext cx="5488576" cy="4115738"/>
          </a:xfrm>
          <a:noFill/>
          <a:ln/>
        </p:spPr>
        <p:txBody>
          <a:bodyPr wrap="none" anchor="ctr"/>
          <a:lstStyle/>
          <a:p>
            <a:endParaRPr lang="en-US" dirty="0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971224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 w="9525"/>
        </p:spPr>
        <p:txBody>
          <a:bodyPr/>
          <a:lstStyle/>
          <a:p>
            <a:pPr>
              <a:tabLst>
                <a:tab pos="643769" algn="l"/>
                <a:tab pos="1295331" algn="l"/>
                <a:tab pos="1943775" algn="l"/>
                <a:tab pos="2593778" algn="l"/>
              </a:tabLst>
            </a:pPr>
            <a:fld id="{B7CB852E-AAE6-477A-9BEF-A25B8E126494}" type="slidenum">
              <a:rPr lang="en-GB"/>
              <a:pPr>
                <a:tabLst>
                  <a:tab pos="643769" algn="l"/>
                  <a:tab pos="1295331" algn="l"/>
                  <a:tab pos="1943775" algn="l"/>
                  <a:tab pos="2593778" algn="l"/>
                </a:tabLst>
              </a:pPr>
              <a:t>12</a:t>
            </a:fld>
            <a:endParaRPr lang="en-GB"/>
          </a:p>
        </p:txBody>
      </p:sp>
      <p:sp>
        <p:nvSpPr>
          <p:cNvPr id="552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30587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53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489" y="4342308"/>
            <a:ext cx="5488576" cy="4115738"/>
          </a:xfrm>
          <a:noFill/>
          <a:ln/>
        </p:spPr>
        <p:txBody>
          <a:bodyPr wrap="none" anchor="ctr"/>
          <a:lstStyle/>
          <a:p>
            <a:endParaRPr lang="en-US" dirty="0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299057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 w="9525"/>
        </p:spPr>
        <p:txBody>
          <a:bodyPr/>
          <a:lstStyle/>
          <a:p>
            <a:pPr>
              <a:tabLst>
                <a:tab pos="643769" algn="l"/>
                <a:tab pos="1295331" algn="l"/>
                <a:tab pos="1943775" algn="l"/>
                <a:tab pos="2593778" algn="l"/>
              </a:tabLst>
            </a:pPr>
            <a:fld id="{B7CB852E-AAE6-477A-9BEF-A25B8E126494}" type="slidenum">
              <a:rPr lang="en-GB"/>
              <a:pPr>
                <a:tabLst>
                  <a:tab pos="643769" algn="l"/>
                  <a:tab pos="1295331" algn="l"/>
                  <a:tab pos="1943775" algn="l"/>
                  <a:tab pos="2593778" algn="l"/>
                </a:tabLst>
              </a:pPr>
              <a:t>13</a:t>
            </a:fld>
            <a:endParaRPr lang="en-GB"/>
          </a:p>
        </p:txBody>
      </p:sp>
      <p:sp>
        <p:nvSpPr>
          <p:cNvPr id="552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30587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53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489" y="4342308"/>
            <a:ext cx="5488576" cy="4115738"/>
          </a:xfrm>
          <a:noFill/>
          <a:ln/>
        </p:spPr>
        <p:txBody>
          <a:bodyPr wrap="none" anchor="ctr"/>
          <a:lstStyle/>
          <a:p>
            <a:endParaRPr lang="en-US" dirty="0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666210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 w="9525"/>
        </p:spPr>
        <p:txBody>
          <a:bodyPr/>
          <a:lstStyle/>
          <a:p>
            <a:pPr>
              <a:tabLst>
                <a:tab pos="643769" algn="l"/>
                <a:tab pos="1295331" algn="l"/>
                <a:tab pos="1943775" algn="l"/>
                <a:tab pos="2593778" algn="l"/>
              </a:tabLst>
            </a:pPr>
            <a:fld id="{B7CB852E-AAE6-477A-9BEF-A25B8E126494}" type="slidenum">
              <a:rPr lang="en-GB"/>
              <a:pPr>
                <a:tabLst>
                  <a:tab pos="643769" algn="l"/>
                  <a:tab pos="1295331" algn="l"/>
                  <a:tab pos="1943775" algn="l"/>
                  <a:tab pos="2593778" algn="l"/>
                </a:tabLst>
              </a:pPr>
              <a:t>14</a:t>
            </a:fld>
            <a:endParaRPr lang="en-GB"/>
          </a:p>
        </p:txBody>
      </p:sp>
      <p:sp>
        <p:nvSpPr>
          <p:cNvPr id="552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30587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53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489" y="4342308"/>
            <a:ext cx="5488576" cy="4115738"/>
          </a:xfrm>
          <a:noFill/>
          <a:ln/>
        </p:spPr>
        <p:txBody>
          <a:bodyPr wrap="none" anchor="ctr"/>
          <a:lstStyle/>
          <a:p>
            <a:endParaRPr lang="en-US" dirty="0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784422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 w="9525"/>
        </p:spPr>
        <p:txBody>
          <a:bodyPr/>
          <a:lstStyle/>
          <a:p>
            <a:pPr>
              <a:tabLst>
                <a:tab pos="643769" algn="l"/>
                <a:tab pos="1295331" algn="l"/>
                <a:tab pos="1943775" algn="l"/>
                <a:tab pos="2593778" algn="l"/>
              </a:tabLst>
            </a:pPr>
            <a:fld id="{B7CB852E-AAE6-477A-9BEF-A25B8E126494}" type="slidenum">
              <a:rPr lang="en-GB"/>
              <a:pPr>
                <a:tabLst>
                  <a:tab pos="643769" algn="l"/>
                  <a:tab pos="1295331" algn="l"/>
                  <a:tab pos="1943775" algn="l"/>
                  <a:tab pos="2593778" algn="l"/>
                </a:tabLst>
              </a:pPr>
              <a:t>15</a:t>
            </a:fld>
            <a:endParaRPr lang="en-GB"/>
          </a:p>
        </p:txBody>
      </p:sp>
      <p:sp>
        <p:nvSpPr>
          <p:cNvPr id="552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30587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53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489" y="4342308"/>
            <a:ext cx="5488576" cy="4115738"/>
          </a:xfrm>
          <a:noFill/>
          <a:ln/>
        </p:spPr>
        <p:txBody>
          <a:bodyPr wrap="none" anchor="ctr"/>
          <a:lstStyle/>
          <a:p>
            <a:endParaRPr lang="en-US" dirty="0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742160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 w="9525"/>
        </p:spPr>
        <p:txBody>
          <a:bodyPr/>
          <a:lstStyle/>
          <a:p>
            <a:pPr>
              <a:tabLst>
                <a:tab pos="643769" algn="l"/>
                <a:tab pos="1295331" algn="l"/>
                <a:tab pos="1943775" algn="l"/>
                <a:tab pos="2593778" algn="l"/>
              </a:tabLst>
            </a:pPr>
            <a:fld id="{B7CB852E-AAE6-477A-9BEF-A25B8E126494}" type="slidenum">
              <a:rPr lang="en-GB"/>
              <a:pPr>
                <a:tabLst>
                  <a:tab pos="643769" algn="l"/>
                  <a:tab pos="1295331" algn="l"/>
                  <a:tab pos="1943775" algn="l"/>
                  <a:tab pos="2593778" algn="l"/>
                </a:tabLst>
              </a:pPr>
              <a:t>16</a:t>
            </a:fld>
            <a:endParaRPr lang="en-GB"/>
          </a:p>
        </p:txBody>
      </p:sp>
      <p:sp>
        <p:nvSpPr>
          <p:cNvPr id="552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30587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53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489" y="4342308"/>
            <a:ext cx="5488576" cy="4115738"/>
          </a:xfrm>
          <a:noFill/>
          <a:ln/>
        </p:spPr>
        <p:txBody>
          <a:bodyPr wrap="none" anchor="ctr"/>
          <a:lstStyle/>
          <a:p>
            <a:endParaRPr lang="en-US" dirty="0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0682162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 w="9525"/>
        </p:spPr>
        <p:txBody>
          <a:bodyPr/>
          <a:lstStyle/>
          <a:p>
            <a:pPr>
              <a:tabLst>
                <a:tab pos="643769" algn="l"/>
                <a:tab pos="1295331" algn="l"/>
                <a:tab pos="1943775" algn="l"/>
                <a:tab pos="2593778" algn="l"/>
              </a:tabLst>
            </a:pPr>
            <a:fld id="{B7CB852E-AAE6-477A-9BEF-A25B8E126494}" type="slidenum">
              <a:rPr lang="en-GB"/>
              <a:pPr>
                <a:tabLst>
                  <a:tab pos="643769" algn="l"/>
                  <a:tab pos="1295331" algn="l"/>
                  <a:tab pos="1943775" algn="l"/>
                  <a:tab pos="2593778" algn="l"/>
                </a:tabLst>
              </a:pPr>
              <a:t>17</a:t>
            </a:fld>
            <a:endParaRPr lang="en-GB"/>
          </a:p>
        </p:txBody>
      </p:sp>
      <p:sp>
        <p:nvSpPr>
          <p:cNvPr id="552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30587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53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489" y="4342308"/>
            <a:ext cx="5488576" cy="4115738"/>
          </a:xfrm>
          <a:noFill/>
          <a:ln/>
        </p:spPr>
        <p:txBody>
          <a:bodyPr wrap="none" anchor="ctr"/>
          <a:lstStyle/>
          <a:p>
            <a:endParaRPr lang="en-US" dirty="0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2001019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 w="9525"/>
        </p:spPr>
        <p:txBody>
          <a:bodyPr/>
          <a:lstStyle/>
          <a:p>
            <a:pPr>
              <a:tabLst>
                <a:tab pos="643769" algn="l"/>
                <a:tab pos="1295331" algn="l"/>
                <a:tab pos="1943775" algn="l"/>
                <a:tab pos="2593778" algn="l"/>
              </a:tabLst>
            </a:pPr>
            <a:fld id="{B7CB852E-AAE6-477A-9BEF-A25B8E126494}" type="slidenum">
              <a:rPr lang="en-GB"/>
              <a:pPr>
                <a:tabLst>
                  <a:tab pos="643769" algn="l"/>
                  <a:tab pos="1295331" algn="l"/>
                  <a:tab pos="1943775" algn="l"/>
                  <a:tab pos="2593778" algn="l"/>
                </a:tabLst>
              </a:pPr>
              <a:t>18</a:t>
            </a:fld>
            <a:endParaRPr lang="en-GB"/>
          </a:p>
        </p:txBody>
      </p:sp>
      <p:sp>
        <p:nvSpPr>
          <p:cNvPr id="552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30587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53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489" y="4342308"/>
            <a:ext cx="5488576" cy="4115738"/>
          </a:xfrm>
          <a:noFill/>
          <a:ln/>
        </p:spPr>
        <p:txBody>
          <a:bodyPr wrap="none" anchor="ctr"/>
          <a:lstStyle/>
          <a:p>
            <a:endParaRPr lang="en-US" dirty="0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9272014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 w="9525"/>
        </p:spPr>
        <p:txBody>
          <a:bodyPr/>
          <a:lstStyle/>
          <a:p>
            <a:pPr>
              <a:tabLst>
                <a:tab pos="643769" algn="l"/>
                <a:tab pos="1295331" algn="l"/>
                <a:tab pos="1943775" algn="l"/>
                <a:tab pos="2593778" algn="l"/>
              </a:tabLst>
            </a:pPr>
            <a:fld id="{B7CB852E-AAE6-477A-9BEF-A25B8E126494}" type="slidenum">
              <a:rPr lang="en-GB"/>
              <a:pPr>
                <a:tabLst>
                  <a:tab pos="643769" algn="l"/>
                  <a:tab pos="1295331" algn="l"/>
                  <a:tab pos="1943775" algn="l"/>
                  <a:tab pos="2593778" algn="l"/>
                </a:tabLst>
              </a:pPr>
              <a:t>19</a:t>
            </a:fld>
            <a:endParaRPr lang="en-GB"/>
          </a:p>
        </p:txBody>
      </p:sp>
      <p:sp>
        <p:nvSpPr>
          <p:cNvPr id="552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30587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53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489" y="4342308"/>
            <a:ext cx="5488576" cy="4115738"/>
          </a:xfrm>
          <a:noFill/>
          <a:ln/>
        </p:spPr>
        <p:txBody>
          <a:bodyPr wrap="none" anchor="ctr"/>
          <a:lstStyle/>
          <a:p>
            <a:endParaRPr lang="en-US" dirty="0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630852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 w="9525"/>
        </p:spPr>
        <p:txBody>
          <a:bodyPr/>
          <a:lstStyle/>
          <a:p>
            <a:pPr>
              <a:tabLst>
                <a:tab pos="643769" algn="l"/>
                <a:tab pos="1295331" algn="l"/>
                <a:tab pos="1943775" algn="l"/>
                <a:tab pos="2593778" algn="l"/>
              </a:tabLst>
            </a:pPr>
            <a:fld id="{B7CB852E-AAE6-477A-9BEF-A25B8E126494}" type="slidenum">
              <a:rPr lang="en-GB"/>
              <a:pPr>
                <a:tabLst>
                  <a:tab pos="643769" algn="l"/>
                  <a:tab pos="1295331" algn="l"/>
                  <a:tab pos="1943775" algn="l"/>
                  <a:tab pos="2593778" algn="l"/>
                </a:tabLst>
              </a:pPr>
              <a:t>2</a:t>
            </a:fld>
            <a:endParaRPr lang="en-GB"/>
          </a:p>
        </p:txBody>
      </p:sp>
      <p:sp>
        <p:nvSpPr>
          <p:cNvPr id="552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30587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53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489" y="4342308"/>
            <a:ext cx="5488576" cy="4115738"/>
          </a:xfrm>
          <a:noFill/>
          <a:ln/>
        </p:spPr>
        <p:txBody>
          <a:bodyPr wrap="none" anchor="ctr"/>
          <a:lstStyle/>
          <a:p>
            <a:endParaRPr lang="en-US" dirty="0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3239679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 w="9525"/>
        </p:spPr>
        <p:txBody>
          <a:bodyPr/>
          <a:lstStyle/>
          <a:p>
            <a:pPr>
              <a:tabLst>
                <a:tab pos="643769" algn="l"/>
                <a:tab pos="1295331" algn="l"/>
                <a:tab pos="1943775" algn="l"/>
                <a:tab pos="2593778" algn="l"/>
              </a:tabLst>
            </a:pPr>
            <a:fld id="{B7CB852E-AAE6-477A-9BEF-A25B8E126494}" type="slidenum">
              <a:rPr lang="en-GB"/>
              <a:pPr>
                <a:tabLst>
                  <a:tab pos="643769" algn="l"/>
                  <a:tab pos="1295331" algn="l"/>
                  <a:tab pos="1943775" algn="l"/>
                  <a:tab pos="2593778" algn="l"/>
                </a:tabLst>
              </a:pPr>
              <a:t>20</a:t>
            </a:fld>
            <a:endParaRPr lang="en-GB"/>
          </a:p>
        </p:txBody>
      </p:sp>
      <p:sp>
        <p:nvSpPr>
          <p:cNvPr id="552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30587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53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489" y="4342308"/>
            <a:ext cx="5488576" cy="4115738"/>
          </a:xfrm>
          <a:noFill/>
          <a:ln/>
        </p:spPr>
        <p:txBody>
          <a:bodyPr wrap="none" anchor="ctr"/>
          <a:lstStyle/>
          <a:p>
            <a:endParaRPr lang="en-US" dirty="0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4621925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 w="9525"/>
        </p:spPr>
        <p:txBody>
          <a:bodyPr/>
          <a:lstStyle/>
          <a:p>
            <a:pPr>
              <a:tabLst>
                <a:tab pos="643769" algn="l"/>
                <a:tab pos="1295331" algn="l"/>
                <a:tab pos="1943775" algn="l"/>
                <a:tab pos="2593778" algn="l"/>
              </a:tabLst>
            </a:pPr>
            <a:fld id="{B7CB852E-AAE6-477A-9BEF-A25B8E126494}" type="slidenum">
              <a:rPr lang="en-GB"/>
              <a:pPr>
                <a:tabLst>
                  <a:tab pos="643769" algn="l"/>
                  <a:tab pos="1295331" algn="l"/>
                  <a:tab pos="1943775" algn="l"/>
                  <a:tab pos="2593778" algn="l"/>
                </a:tabLst>
              </a:pPr>
              <a:t>21</a:t>
            </a:fld>
            <a:endParaRPr lang="en-GB"/>
          </a:p>
        </p:txBody>
      </p:sp>
      <p:sp>
        <p:nvSpPr>
          <p:cNvPr id="552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30587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53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489" y="4342308"/>
            <a:ext cx="5488576" cy="4115738"/>
          </a:xfrm>
          <a:noFill/>
          <a:ln/>
        </p:spPr>
        <p:txBody>
          <a:bodyPr wrap="none" anchor="ctr"/>
          <a:lstStyle/>
          <a:p>
            <a:endParaRPr lang="en-US" dirty="0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2175643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 w="9525"/>
        </p:spPr>
        <p:txBody>
          <a:bodyPr/>
          <a:lstStyle/>
          <a:p>
            <a:pPr>
              <a:tabLst>
                <a:tab pos="643769" algn="l"/>
                <a:tab pos="1295331" algn="l"/>
                <a:tab pos="1943775" algn="l"/>
                <a:tab pos="2593778" algn="l"/>
              </a:tabLst>
            </a:pPr>
            <a:fld id="{B7CB852E-AAE6-477A-9BEF-A25B8E126494}" type="slidenum">
              <a:rPr lang="en-GB"/>
              <a:pPr>
                <a:tabLst>
                  <a:tab pos="643769" algn="l"/>
                  <a:tab pos="1295331" algn="l"/>
                  <a:tab pos="1943775" algn="l"/>
                  <a:tab pos="2593778" algn="l"/>
                </a:tabLst>
              </a:pPr>
              <a:t>22</a:t>
            </a:fld>
            <a:endParaRPr lang="en-GB"/>
          </a:p>
        </p:txBody>
      </p:sp>
      <p:sp>
        <p:nvSpPr>
          <p:cNvPr id="552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30587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53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489" y="4342308"/>
            <a:ext cx="5488576" cy="4115738"/>
          </a:xfrm>
          <a:noFill/>
          <a:ln/>
        </p:spPr>
        <p:txBody>
          <a:bodyPr wrap="none" anchor="ctr"/>
          <a:lstStyle/>
          <a:p>
            <a:endParaRPr lang="en-US" dirty="0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5686040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 w="9525"/>
        </p:spPr>
        <p:txBody>
          <a:bodyPr/>
          <a:lstStyle/>
          <a:p>
            <a:pPr>
              <a:tabLst>
                <a:tab pos="643769" algn="l"/>
                <a:tab pos="1295331" algn="l"/>
                <a:tab pos="1943775" algn="l"/>
                <a:tab pos="2593778" algn="l"/>
              </a:tabLst>
            </a:pPr>
            <a:fld id="{B7CB852E-AAE6-477A-9BEF-A25B8E126494}" type="slidenum">
              <a:rPr lang="en-GB"/>
              <a:pPr>
                <a:tabLst>
                  <a:tab pos="643769" algn="l"/>
                  <a:tab pos="1295331" algn="l"/>
                  <a:tab pos="1943775" algn="l"/>
                  <a:tab pos="2593778" algn="l"/>
                </a:tabLst>
              </a:pPr>
              <a:t>23</a:t>
            </a:fld>
            <a:endParaRPr lang="en-GB"/>
          </a:p>
        </p:txBody>
      </p:sp>
      <p:sp>
        <p:nvSpPr>
          <p:cNvPr id="552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30587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53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489" y="4342308"/>
            <a:ext cx="5488576" cy="4115738"/>
          </a:xfrm>
          <a:noFill/>
          <a:ln/>
        </p:spPr>
        <p:txBody>
          <a:bodyPr wrap="none" anchor="ctr"/>
          <a:lstStyle/>
          <a:p>
            <a:endParaRPr lang="en-US" dirty="0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2244785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 w="9525"/>
        </p:spPr>
        <p:txBody>
          <a:bodyPr/>
          <a:lstStyle/>
          <a:p>
            <a:pPr>
              <a:tabLst>
                <a:tab pos="643769" algn="l"/>
                <a:tab pos="1295331" algn="l"/>
                <a:tab pos="1943775" algn="l"/>
                <a:tab pos="2593778" algn="l"/>
              </a:tabLst>
            </a:pPr>
            <a:fld id="{B7CB852E-AAE6-477A-9BEF-A25B8E126494}" type="slidenum">
              <a:rPr lang="en-GB"/>
              <a:pPr>
                <a:tabLst>
                  <a:tab pos="643769" algn="l"/>
                  <a:tab pos="1295331" algn="l"/>
                  <a:tab pos="1943775" algn="l"/>
                  <a:tab pos="2593778" algn="l"/>
                </a:tabLst>
              </a:pPr>
              <a:t>24</a:t>
            </a:fld>
            <a:endParaRPr lang="en-GB"/>
          </a:p>
        </p:txBody>
      </p:sp>
      <p:sp>
        <p:nvSpPr>
          <p:cNvPr id="552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30587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53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489" y="4342308"/>
            <a:ext cx="5488576" cy="4115738"/>
          </a:xfrm>
          <a:noFill/>
          <a:ln/>
        </p:spPr>
        <p:txBody>
          <a:bodyPr wrap="none" anchor="ctr"/>
          <a:lstStyle/>
          <a:p>
            <a:endParaRPr lang="en-US" dirty="0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6526212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 w="9525"/>
        </p:spPr>
        <p:txBody>
          <a:bodyPr/>
          <a:lstStyle/>
          <a:p>
            <a:pPr>
              <a:tabLst>
                <a:tab pos="643769" algn="l"/>
                <a:tab pos="1295331" algn="l"/>
                <a:tab pos="1943775" algn="l"/>
                <a:tab pos="2593778" algn="l"/>
              </a:tabLst>
            </a:pPr>
            <a:fld id="{B7CB852E-AAE6-477A-9BEF-A25B8E126494}" type="slidenum">
              <a:rPr lang="en-GB"/>
              <a:pPr>
                <a:tabLst>
                  <a:tab pos="643769" algn="l"/>
                  <a:tab pos="1295331" algn="l"/>
                  <a:tab pos="1943775" algn="l"/>
                  <a:tab pos="2593778" algn="l"/>
                </a:tabLst>
              </a:pPr>
              <a:t>25</a:t>
            </a:fld>
            <a:endParaRPr lang="en-GB"/>
          </a:p>
        </p:txBody>
      </p:sp>
      <p:sp>
        <p:nvSpPr>
          <p:cNvPr id="552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30587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53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489" y="4342308"/>
            <a:ext cx="5488576" cy="4115738"/>
          </a:xfrm>
          <a:noFill/>
          <a:ln/>
        </p:spPr>
        <p:txBody>
          <a:bodyPr wrap="none" anchor="ctr"/>
          <a:lstStyle/>
          <a:p>
            <a:endParaRPr lang="en-US" dirty="0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7377211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 w="9525"/>
        </p:spPr>
        <p:txBody>
          <a:bodyPr/>
          <a:lstStyle/>
          <a:p>
            <a:pPr>
              <a:tabLst>
                <a:tab pos="643769" algn="l"/>
                <a:tab pos="1295331" algn="l"/>
                <a:tab pos="1943775" algn="l"/>
                <a:tab pos="2593778" algn="l"/>
              </a:tabLst>
            </a:pPr>
            <a:fld id="{B7CB852E-AAE6-477A-9BEF-A25B8E126494}" type="slidenum">
              <a:rPr lang="en-GB"/>
              <a:pPr>
                <a:tabLst>
                  <a:tab pos="643769" algn="l"/>
                  <a:tab pos="1295331" algn="l"/>
                  <a:tab pos="1943775" algn="l"/>
                  <a:tab pos="2593778" algn="l"/>
                </a:tabLst>
              </a:pPr>
              <a:t>26</a:t>
            </a:fld>
            <a:endParaRPr lang="en-GB"/>
          </a:p>
        </p:txBody>
      </p:sp>
      <p:sp>
        <p:nvSpPr>
          <p:cNvPr id="552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30587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53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489" y="4342308"/>
            <a:ext cx="5488576" cy="4115738"/>
          </a:xfrm>
          <a:noFill/>
          <a:ln/>
        </p:spPr>
        <p:txBody>
          <a:bodyPr wrap="none" anchor="ctr"/>
          <a:lstStyle/>
          <a:p>
            <a:endParaRPr lang="en-US" dirty="0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3402324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 w="9525"/>
        </p:spPr>
        <p:txBody>
          <a:bodyPr/>
          <a:lstStyle/>
          <a:p>
            <a:pPr>
              <a:tabLst>
                <a:tab pos="643769" algn="l"/>
                <a:tab pos="1295331" algn="l"/>
                <a:tab pos="1943775" algn="l"/>
                <a:tab pos="2593778" algn="l"/>
              </a:tabLst>
            </a:pPr>
            <a:fld id="{B7CB852E-AAE6-477A-9BEF-A25B8E126494}" type="slidenum">
              <a:rPr lang="en-GB"/>
              <a:pPr>
                <a:tabLst>
                  <a:tab pos="643769" algn="l"/>
                  <a:tab pos="1295331" algn="l"/>
                  <a:tab pos="1943775" algn="l"/>
                  <a:tab pos="2593778" algn="l"/>
                </a:tabLst>
              </a:pPr>
              <a:t>27</a:t>
            </a:fld>
            <a:endParaRPr lang="en-GB"/>
          </a:p>
        </p:txBody>
      </p:sp>
      <p:sp>
        <p:nvSpPr>
          <p:cNvPr id="552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30587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53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489" y="4342308"/>
            <a:ext cx="5488576" cy="4115738"/>
          </a:xfrm>
          <a:noFill/>
          <a:ln/>
        </p:spPr>
        <p:txBody>
          <a:bodyPr wrap="none" anchor="ctr"/>
          <a:lstStyle/>
          <a:p>
            <a:endParaRPr lang="en-US" dirty="0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8377816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 w="9525"/>
        </p:spPr>
        <p:txBody>
          <a:bodyPr/>
          <a:lstStyle/>
          <a:p>
            <a:pPr>
              <a:tabLst>
                <a:tab pos="643769" algn="l"/>
                <a:tab pos="1295331" algn="l"/>
                <a:tab pos="1943775" algn="l"/>
                <a:tab pos="2593778" algn="l"/>
              </a:tabLst>
            </a:pPr>
            <a:fld id="{B7CB852E-AAE6-477A-9BEF-A25B8E126494}" type="slidenum">
              <a:rPr lang="en-GB"/>
              <a:pPr>
                <a:tabLst>
                  <a:tab pos="643769" algn="l"/>
                  <a:tab pos="1295331" algn="l"/>
                  <a:tab pos="1943775" algn="l"/>
                  <a:tab pos="2593778" algn="l"/>
                </a:tabLst>
              </a:pPr>
              <a:t>28</a:t>
            </a:fld>
            <a:endParaRPr lang="en-GB"/>
          </a:p>
        </p:txBody>
      </p:sp>
      <p:sp>
        <p:nvSpPr>
          <p:cNvPr id="552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30587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53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489" y="4342308"/>
            <a:ext cx="5488576" cy="4115738"/>
          </a:xfrm>
          <a:noFill/>
          <a:ln/>
        </p:spPr>
        <p:txBody>
          <a:bodyPr wrap="none" anchor="ctr"/>
          <a:lstStyle/>
          <a:p>
            <a:endParaRPr lang="en-US" dirty="0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4879020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 w="9525"/>
        </p:spPr>
        <p:txBody>
          <a:bodyPr/>
          <a:lstStyle/>
          <a:p>
            <a:pPr>
              <a:tabLst>
                <a:tab pos="643769" algn="l"/>
                <a:tab pos="1295331" algn="l"/>
                <a:tab pos="1943775" algn="l"/>
                <a:tab pos="2593778" algn="l"/>
              </a:tabLst>
            </a:pPr>
            <a:fld id="{B7CB852E-AAE6-477A-9BEF-A25B8E126494}" type="slidenum">
              <a:rPr lang="en-GB"/>
              <a:pPr>
                <a:tabLst>
                  <a:tab pos="643769" algn="l"/>
                  <a:tab pos="1295331" algn="l"/>
                  <a:tab pos="1943775" algn="l"/>
                  <a:tab pos="2593778" algn="l"/>
                </a:tabLst>
              </a:pPr>
              <a:t>29</a:t>
            </a:fld>
            <a:endParaRPr lang="en-GB"/>
          </a:p>
        </p:txBody>
      </p:sp>
      <p:sp>
        <p:nvSpPr>
          <p:cNvPr id="552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30587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53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489" y="4342308"/>
            <a:ext cx="5488576" cy="4115738"/>
          </a:xfrm>
          <a:noFill/>
          <a:ln/>
        </p:spPr>
        <p:txBody>
          <a:bodyPr wrap="none" anchor="ctr"/>
          <a:lstStyle/>
          <a:p>
            <a:endParaRPr lang="en-US" dirty="0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060923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 w="9525"/>
        </p:spPr>
        <p:txBody>
          <a:bodyPr/>
          <a:lstStyle/>
          <a:p>
            <a:pPr>
              <a:tabLst>
                <a:tab pos="643769" algn="l"/>
                <a:tab pos="1295331" algn="l"/>
                <a:tab pos="1943775" algn="l"/>
                <a:tab pos="2593778" algn="l"/>
              </a:tabLst>
            </a:pPr>
            <a:fld id="{B7CB852E-AAE6-477A-9BEF-A25B8E126494}" type="slidenum">
              <a:rPr lang="en-GB"/>
              <a:pPr>
                <a:tabLst>
                  <a:tab pos="643769" algn="l"/>
                  <a:tab pos="1295331" algn="l"/>
                  <a:tab pos="1943775" algn="l"/>
                  <a:tab pos="2593778" algn="l"/>
                </a:tabLst>
              </a:pPr>
              <a:t>3</a:t>
            </a:fld>
            <a:endParaRPr lang="en-GB"/>
          </a:p>
        </p:txBody>
      </p:sp>
      <p:sp>
        <p:nvSpPr>
          <p:cNvPr id="552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30587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53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489" y="4342308"/>
            <a:ext cx="5488576" cy="4115738"/>
          </a:xfrm>
          <a:noFill/>
          <a:ln/>
        </p:spPr>
        <p:txBody>
          <a:bodyPr wrap="none" anchor="ctr"/>
          <a:lstStyle/>
          <a:p>
            <a:endParaRPr lang="en-US" dirty="0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106052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 w="9525"/>
        </p:spPr>
        <p:txBody>
          <a:bodyPr/>
          <a:lstStyle/>
          <a:p>
            <a:pPr>
              <a:tabLst>
                <a:tab pos="643769" algn="l"/>
                <a:tab pos="1295331" algn="l"/>
                <a:tab pos="1943775" algn="l"/>
                <a:tab pos="2593778" algn="l"/>
              </a:tabLst>
            </a:pPr>
            <a:fld id="{B7CB852E-AAE6-477A-9BEF-A25B8E126494}" type="slidenum">
              <a:rPr lang="en-GB"/>
              <a:pPr>
                <a:tabLst>
                  <a:tab pos="643769" algn="l"/>
                  <a:tab pos="1295331" algn="l"/>
                  <a:tab pos="1943775" algn="l"/>
                  <a:tab pos="2593778" algn="l"/>
                </a:tabLst>
              </a:pPr>
              <a:t>4</a:t>
            </a:fld>
            <a:endParaRPr lang="en-GB"/>
          </a:p>
        </p:txBody>
      </p:sp>
      <p:sp>
        <p:nvSpPr>
          <p:cNvPr id="552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30587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53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489" y="4342308"/>
            <a:ext cx="5488576" cy="4115738"/>
          </a:xfrm>
          <a:noFill/>
          <a:ln/>
        </p:spPr>
        <p:txBody>
          <a:bodyPr wrap="none" anchor="ctr"/>
          <a:lstStyle/>
          <a:p>
            <a:endParaRPr lang="en-US" dirty="0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860393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 w="9525"/>
        </p:spPr>
        <p:txBody>
          <a:bodyPr/>
          <a:lstStyle/>
          <a:p>
            <a:pPr>
              <a:tabLst>
                <a:tab pos="643769" algn="l"/>
                <a:tab pos="1295331" algn="l"/>
                <a:tab pos="1943775" algn="l"/>
                <a:tab pos="2593778" algn="l"/>
              </a:tabLst>
            </a:pPr>
            <a:fld id="{B7CB852E-AAE6-477A-9BEF-A25B8E126494}" type="slidenum">
              <a:rPr lang="en-GB"/>
              <a:pPr>
                <a:tabLst>
                  <a:tab pos="643769" algn="l"/>
                  <a:tab pos="1295331" algn="l"/>
                  <a:tab pos="1943775" algn="l"/>
                  <a:tab pos="2593778" algn="l"/>
                </a:tabLst>
              </a:pPr>
              <a:t>5</a:t>
            </a:fld>
            <a:endParaRPr lang="en-GB"/>
          </a:p>
        </p:txBody>
      </p:sp>
      <p:sp>
        <p:nvSpPr>
          <p:cNvPr id="552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30587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53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489" y="4342308"/>
            <a:ext cx="5488576" cy="4115738"/>
          </a:xfrm>
          <a:noFill/>
          <a:ln/>
        </p:spPr>
        <p:txBody>
          <a:bodyPr wrap="none" anchor="ctr"/>
          <a:lstStyle/>
          <a:p>
            <a:endParaRPr lang="en-US" dirty="0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738005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 w="9525"/>
        </p:spPr>
        <p:txBody>
          <a:bodyPr/>
          <a:lstStyle/>
          <a:p>
            <a:pPr>
              <a:tabLst>
                <a:tab pos="643769" algn="l"/>
                <a:tab pos="1295331" algn="l"/>
                <a:tab pos="1943775" algn="l"/>
                <a:tab pos="2593778" algn="l"/>
              </a:tabLst>
            </a:pPr>
            <a:fld id="{B7CB852E-AAE6-477A-9BEF-A25B8E126494}" type="slidenum">
              <a:rPr lang="en-GB"/>
              <a:pPr>
                <a:tabLst>
                  <a:tab pos="643769" algn="l"/>
                  <a:tab pos="1295331" algn="l"/>
                  <a:tab pos="1943775" algn="l"/>
                  <a:tab pos="2593778" algn="l"/>
                </a:tabLst>
              </a:pPr>
              <a:t>6</a:t>
            </a:fld>
            <a:endParaRPr lang="en-GB"/>
          </a:p>
        </p:txBody>
      </p:sp>
      <p:sp>
        <p:nvSpPr>
          <p:cNvPr id="552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30587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53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489" y="4342308"/>
            <a:ext cx="5488576" cy="4115738"/>
          </a:xfrm>
          <a:noFill/>
          <a:ln/>
        </p:spPr>
        <p:txBody>
          <a:bodyPr wrap="none" anchor="ctr"/>
          <a:lstStyle/>
          <a:p>
            <a:endParaRPr lang="en-US" dirty="0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288950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 w="9525"/>
        </p:spPr>
        <p:txBody>
          <a:bodyPr/>
          <a:lstStyle/>
          <a:p>
            <a:pPr>
              <a:tabLst>
                <a:tab pos="643769" algn="l"/>
                <a:tab pos="1295331" algn="l"/>
                <a:tab pos="1943775" algn="l"/>
                <a:tab pos="2593778" algn="l"/>
              </a:tabLst>
            </a:pPr>
            <a:fld id="{B7CB852E-AAE6-477A-9BEF-A25B8E126494}" type="slidenum">
              <a:rPr lang="en-GB"/>
              <a:pPr>
                <a:tabLst>
                  <a:tab pos="643769" algn="l"/>
                  <a:tab pos="1295331" algn="l"/>
                  <a:tab pos="1943775" algn="l"/>
                  <a:tab pos="2593778" algn="l"/>
                </a:tabLst>
              </a:pPr>
              <a:t>7</a:t>
            </a:fld>
            <a:endParaRPr lang="en-GB"/>
          </a:p>
        </p:txBody>
      </p:sp>
      <p:sp>
        <p:nvSpPr>
          <p:cNvPr id="552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30587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53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489" y="4342308"/>
            <a:ext cx="5488576" cy="4115738"/>
          </a:xfrm>
          <a:noFill/>
          <a:ln/>
        </p:spPr>
        <p:txBody>
          <a:bodyPr wrap="none" anchor="ctr"/>
          <a:lstStyle/>
          <a:p>
            <a:endParaRPr lang="en-US" dirty="0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31302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 w="9525"/>
        </p:spPr>
        <p:txBody>
          <a:bodyPr/>
          <a:lstStyle/>
          <a:p>
            <a:pPr>
              <a:tabLst>
                <a:tab pos="643769" algn="l"/>
                <a:tab pos="1295331" algn="l"/>
                <a:tab pos="1943775" algn="l"/>
                <a:tab pos="2593778" algn="l"/>
              </a:tabLst>
            </a:pPr>
            <a:fld id="{B7CB852E-AAE6-477A-9BEF-A25B8E126494}" type="slidenum">
              <a:rPr lang="en-GB"/>
              <a:pPr>
                <a:tabLst>
                  <a:tab pos="643769" algn="l"/>
                  <a:tab pos="1295331" algn="l"/>
                  <a:tab pos="1943775" algn="l"/>
                  <a:tab pos="2593778" algn="l"/>
                </a:tabLst>
              </a:pPr>
              <a:t>8</a:t>
            </a:fld>
            <a:endParaRPr lang="en-GB"/>
          </a:p>
        </p:txBody>
      </p:sp>
      <p:sp>
        <p:nvSpPr>
          <p:cNvPr id="552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30587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53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489" y="4342308"/>
            <a:ext cx="5488576" cy="4115738"/>
          </a:xfrm>
          <a:noFill/>
          <a:ln/>
        </p:spPr>
        <p:txBody>
          <a:bodyPr wrap="none" anchor="ctr"/>
          <a:lstStyle/>
          <a:p>
            <a:endParaRPr lang="en-US" dirty="0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165167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 w="9525"/>
        </p:spPr>
        <p:txBody>
          <a:bodyPr/>
          <a:lstStyle/>
          <a:p>
            <a:pPr>
              <a:tabLst>
                <a:tab pos="643769" algn="l"/>
                <a:tab pos="1295331" algn="l"/>
                <a:tab pos="1943775" algn="l"/>
                <a:tab pos="2593778" algn="l"/>
              </a:tabLst>
            </a:pPr>
            <a:fld id="{B7CB852E-AAE6-477A-9BEF-A25B8E126494}" type="slidenum">
              <a:rPr lang="en-GB"/>
              <a:pPr>
                <a:tabLst>
                  <a:tab pos="643769" algn="l"/>
                  <a:tab pos="1295331" algn="l"/>
                  <a:tab pos="1943775" algn="l"/>
                  <a:tab pos="2593778" algn="l"/>
                </a:tabLst>
              </a:pPr>
              <a:t>9</a:t>
            </a:fld>
            <a:endParaRPr lang="en-GB"/>
          </a:p>
        </p:txBody>
      </p:sp>
      <p:sp>
        <p:nvSpPr>
          <p:cNvPr id="552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30587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53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489" y="4342308"/>
            <a:ext cx="5488576" cy="4115738"/>
          </a:xfrm>
          <a:noFill/>
          <a:ln/>
        </p:spPr>
        <p:txBody>
          <a:bodyPr wrap="none" anchor="ctr"/>
          <a:lstStyle/>
          <a:p>
            <a:endParaRPr lang="en-US" dirty="0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855633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521B2-ED6D-4C33-B92D-F4FFE19F0DA1}" type="datetime1">
              <a:rPr lang="en-US" altLang="zh-CN" smtClean="0"/>
              <a:t>11/3/2015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World-Leading Research with Real-World Impact!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4DE49-8C14-402D-A7F6-8BDCCD1D7F61}" type="datetime1">
              <a:rPr lang="en-US" altLang="zh-CN" smtClean="0"/>
              <a:t>11/3/2015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World-Leading Research with Real-World Impact!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7E781-273F-492A-9ACB-CE44E885A7AC}" type="datetime1">
              <a:rPr lang="en-US" altLang="zh-CN" smtClean="0"/>
              <a:t>11/3/2015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World-Leading Research with Real-World Impact!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292480" y="623586"/>
            <a:ext cx="476928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45" tIns="41473" rIns="82945" bIns="41473"/>
          <a:lstStyle/>
          <a:p>
            <a:pPr defTabSz="414726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45" tIns="41473" rIns="82945" bIns="41473"/>
          <a:lstStyle/>
          <a:p>
            <a:pPr defTabSz="414726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pitchFamily="34" charset="-128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2241" y="276510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7520" y="0"/>
            <a:ext cx="1342080" cy="8338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90B71A-1E3C-4AEB-92BC-23E14494F93E}" type="datetime1">
              <a:rPr lang="en-US" smtClean="0"/>
              <a:t>11/3/2015</a:t>
            </a:fld>
            <a:r>
              <a:rPr lang="en-US" smtClean="0"/>
              <a:t>© </a:t>
            </a:r>
            <a:r>
              <a:rPr lang="en-US"/>
              <a:t>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10448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440" y="2129984"/>
            <a:ext cx="7773120" cy="1470394"/>
          </a:xfrm>
        </p:spPr>
        <p:txBody>
          <a:bodyPr/>
          <a:lstStyle>
            <a:lvl1pPr>
              <a:defRPr sz="3628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2321" y="3885528"/>
            <a:ext cx="6400800" cy="1752664"/>
          </a:xfrm>
        </p:spPr>
        <p:txBody>
          <a:bodyPr/>
          <a:lstStyle>
            <a:lvl1pPr marL="0" indent="0" algn="ctr">
              <a:buNone/>
              <a:defRPr sz="2540">
                <a:solidFill>
                  <a:schemeClr val="tx2"/>
                </a:solidFill>
              </a:defRPr>
            </a:lvl1pPr>
            <a:lvl2pPr marL="4146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93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44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587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734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880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02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174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CN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F0C4B-5F7E-4667-A1D0-80130C57D9DC}" type="datetime1">
              <a:rPr lang="en-US" smtClean="0"/>
              <a:t>11/3/2015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9" name="Title 1"/>
          <p:cNvSpPr txBox="1">
            <a:spLocks/>
          </p:cNvSpPr>
          <p:nvPr userDrawn="1"/>
        </p:nvSpPr>
        <p:spPr bwMode="auto">
          <a:xfrm>
            <a:off x="2440802" y="51846"/>
            <a:ext cx="4282560" cy="6264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935" tIns="41468" rIns="82935" bIns="41468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131F49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414683"/>
            <a:r>
              <a:rPr lang="en-US" altLang="zh-CN" sz="2903" dirty="0" smtClean="0"/>
              <a:t>Institute for Cyber Security</a:t>
            </a:r>
            <a:endParaRPr lang="en-US" sz="2903" dirty="0"/>
          </a:p>
        </p:txBody>
      </p:sp>
    </p:spTree>
    <p:extLst>
      <p:ext uri="{BB962C8B-B14F-4D97-AF65-F5344CB8AC3E}">
        <p14:creationId xmlns:p14="http://schemas.microsoft.com/office/powerpoint/2010/main" val="27959524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103468-7A81-4199-95F1-5716C614C31B}" type="datetime1">
              <a:rPr lang="en-US" smtClean="0"/>
              <a:t>11/3/2015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02929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880" y="4406864"/>
            <a:ext cx="7771680" cy="1362383"/>
          </a:xfrm>
        </p:spPr>
        <p:txBody>
          <a:bodyPr anchor="t"/>
          <a:lstStyle>
            <a:lvl1pPr algn="l">
              <a:defRPr sz="3628" b="1" cap="all"/>
            </a:lvl1pPr>
          </a:lstStyle>
          <a:p>
            <a:r>
              <a:rPr lang="en-US" altLang="zh-CN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880" y="2906225"/>
            <a:ext cx="7771680" cy="1500638"/>
          </a:xfrm>
        </p:spPr>
        <p:txBody>
          <a:bodyPr anchor="b"/>
          <a:lstStyle>
            <a:lvl1pPr marL="0" indent="0">
              <a:buNone/>
              <a:defRPr sz="1814">
                <a:solidFill>
                  <a:schemeClr val="tx1">
                    <a:tint val="75000"/>
                  </a:schemeClr>
                </a:solidFill>
              </a:defRPr>
            </a:lvl1pPr>
            <a:lvl2pPr marL="414683" indent="0">
              <a:buNone/>
              <a:defRPr sz="1633">
                <a:solidFill>
                  <a:schemeClr val="tx1">
                    <a:tint val="75000"/>
                  </a:schemeClr>
                </a:solidFill>
              </a:defRPr>
            </a:lvl2pPr>
            <a:lvl3pPr marL="829366" indent="0">
              <a:buNone/>
              <a:defRPr sz="1542">
                <a:solidFill>
                  <a:schemeClr val="tx1">
                    <a:tint val="75000"/>
                  </a:schemeClr>
                </a:solidFill>
              </a:defRPr>
            </a:lvl3pPr>
            <a:lvl4pPr marL="1244049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4pPr>
            <a:lvl5pPr marL="1658732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5pPr>
            <a:lvl6pPr marL="2073416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6pPr>
            <a:lvl7pPr marL="2488099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7pPr>
            <a:lvl8pPr marL="2902782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8pPr>
            <a:lvl9pPr marL="3317465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C781FF-A0FA-4DB5-8D25-27F37672BF0B}" type="datetime1">
              <a:rPr lang="en-US" smtClean="0"/>
              <a:t>11/3/2015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10256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920" y="1600008"/>
            <a:ext cx="4044960" cy="4526395"/>
          </a:xfrm>
        </p:spPr>
        <p:txBody>
          <a:bodyPr/>
          <a:lstStyle>
            <a:lvl1pPr>
              <a:defRPr sz="2540"/>
            </a:lvl1pPr>
            <a:lvl2pPr>
              <a:defRPr sz="2177"/>
            </a:lvl2pPr>
            <a:lvl3pPr>
              <a:defRPr sz="1814"/>
            </a:lvl3pPr>
            <a:lvl4pPr>
              <a:defRPr sz="1633"/>
            </a:lvl4pPr>
            <a:lvl5pPr>
              <a:defRPr sz="1633"/>
            </a:lvl5pPr>
            <a:lvl6pPr>
              <a:defRPr sz="1633"/>
            </a:lvl6pPr>
            <a:lvl7pPr>
              <a:defRPr sz="1633"/>
            </a:lvl7pPr>
            <a:lvl8pPr>
              <a:defRPr sz="1633"/>
            </a:lvl8pPr>
            <a:lvl9pPr>
              <a:defRPr sz="1633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122" y="1600008"/>
            <a:ext cx="4046400" cy="4526395"/>
          </a:xfrm>
        </p:spPr>
        <p:txBody>
          <a:bodyPr/>
          <a:lstStyle>
            <a:lvl1pPr>
              <a:defRPr sz="2540"/>
            </a:lvl1pPr>
            <a:lvl2pPr>
              <a:defRPr sz="2177"/>
            </a:lvl2pPr>
            <a:lvl3pPr>
              <a:defRPr sz="1814"/>
            </a:lvl3pPr>
            <a:lvl4pPr>
              <a:defRPr sz="1633"/>
            </a:lvl4pPr>
            <a:lvl5pPr>
              <a:defRPr sz="1633"/>
            </a:lvl5pPr>
            <a:lvl6pPr>
              <a:defRPr sz="1633"/>
            </a:lvl6pPr>
            <a:lvl7pPr>
              <a:defRPr sz="1633"/>
            </a:lvl7pPr>
            <a:lvl8pPr>
              <a:defRPr sz="1633"/>
            </a:lvl8pPr>
            <a:lvl9pPr>
              <a:defRPr sz="1633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86EA9-1C32-4765-ABAE-BED9700527D2}" type="datetime1">
              <a:rPr lang="en-US" smtClean="0"/>
              <a:t>11/3/2015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9483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920" y="1535201"/>
            <a:ext cx="4039200" cy="639427"/>
          </a:xfrm>
        </p:spPr>
        <p:txBody>
          <a:bodyPr anchor="b"/>
          <a:lstStyle>
            <a:lvl1pPr marL="0" indent="0">
              <a:buNone/>
              <a:defRPr sz="2177" b="1"/>
            </a:lvl1pPr>
            <a:lvl2pPr marL="414683" indent="0">
              <a:buNone/>
              <a:defRPr sz="1814" b="1"/>
            </a:lvl2pPr>
            <a:lvl3pPr marL="829366" indent="0">
              <a:buNone/>
              <a:defRPr sz="1633" b="1"/>
            </a:lvl3pPr>
            <a:lvl4pPr marL="1244049" indent="0">
              <a:buNone/>
              <a:defRPr sz="1542" b="1"/>
            </a:lvl4pPr>
            <a:lvl5pPr marL="1658732" indent="0">
              <a:buNone/>
              <a:defRPr sz="1542" b="1"/>
            </a:lvl5pPr>
            <a:lvl6pPr marL="2073416" indent="0">
              <a:buNone/>
              <a:defRPr sz="1542" b="1"/>
            </a:lvl6pPr>
            <a:lvl7pPr marL="2488099" indent="0">
              <a:buNone/>
              <a:defRPr sz="1542" b="1"/>
            </a:lvl7pPr>
            <a:lvl8pPr marL="2902782" indent="0">
              <a:buNone/>
              <a:defRPr sz="1542" b="1"/>
            </a:lvl8pPr>
            <a:lvl9pPr marL="3317465" indent="0">
              <a:buNone/>
              <a:defRPr sz="1542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920" y="2174628"/>
            <a:ext cx="4039200" cy="3951775"/>
          </a:xfrm>
        </p:spPr>
        <p:txBody>
          <a:bodyPr/>
          <a:lstStyle>
            <a:lvl1pPr>
              <a:defRPr sz="2177"/>
            </a:lvl1pPr>
            <a:lvl2pPr>
              <a:defRPr sz="1814"/>
            </a:lvl2pPr>
            <a:lvl3pPr>
              <a:defRPr sz="1633"/>
            </a:lvl3pPr>
            <a:lvl4pPr>
              <a:defRPr sz="1542"/>
            </a:lvl4pPr>
            <a:lvl5pPr>
              <a:defRPr sz="1542"/>
            </a:lvl5pPr>
            <a:lvl6pPr>
              <a:defRPr sz="1542"/>
            </a:lvl6pPr>
            <a:lvl7pPr>
              <a:defRPr sz="1542"/>
            </a:lvl7pPr>
            <a:lvl8pPr>
              <a:defRPr sz="1542"/>
            </a:lvl8pPr>
            <a:lvl9pPr>
              <a:defRPr sz="1542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442" y="1535201"/>
            <a:ext cx="4042080" cy="639427"/>
          </a:xfrm>
        </p:spPr>
        <p:txBody>
          <a:bodyPr anchor="b"/>
          <a:lstStyle>
            <a:lvl1pPr marL="0" indent="0">
              <a:buNone/>
              <a:defRPr sz="2177" b="1"/>
            </a:lvl1pPr>
            <a:lvl2pPr marL="414683" indent="0">
              <a:buNone/>
              <a:defRPr sz="1814" b="1"/>
            </a:lvl2pPr>
            <a:lvl3pPr marL="829366" indent="0">
              <a:buNone/>
              <a:defRPr sz="1633" b="1"/>
            </a:lvl3pPr>
            <a:lvl4pPr marL="1244049" indent="0">
              <a:buNone/>
              <a:defRPr sz="1542" b="1"/>
            </a:lvl4pPr>
            <a:lvl5pPr marL="1658732" indent="0">
              <a:buNone/>
              <a:defRPr sz="1542" b="1"/>
            </a:lvl5pPr>
            <a:lvl6pPr marL="2073416" indent="0">
              <a:buNone/>
              <a:defRPr sz="1542" b="1"/>
            </a:lvl6pPr>
            <a:lvl7pPr marL="2488099" indent="0">
              <a:buNone/>
              <a:defRPr sz="1542" b="1"/>
            </a:lvl7pPr>
            <a:lvl8pPr marL="2902782" indent="0">
              <a:buNone/>
              <a:defRPr sz="1542" b="1"/>
            </a:lvl8pPr>
            <a:lvl9pPr marL="3317465" indent="0">
              <a:buNone/>
              <a:defRPr sz="1542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442" y="2174628"/>
            <a:ext cx="4042080" cy="3951775"/>
          </a:xfrm>
        </p:spPr>
        <p:txBody>
          <a:bodyPr/>
          <a:lstStyle>
            <a:lvl1pPr>
              <a:defRPr sz="2177"/>
            </a:lvl1pPr>
            <a:lvl2pPr>
              <a:defRPr sz="1814"/>
            </a:lvl2pPr>
            <a:lvl3pPr>
              <a:defRPr sz="1633"/>
            </a:lvl3pPr>
            <a:lvl4pPr>
              <a:defRPr sz="1542"/>
            </a:lvl4pPr>
            <a:lvl5pPr>
              <a:defRPr sz="1542"/>
            </a:lvl5pPr>
            <a:lvl6pPr>
              <a:defRPr sz="1542"/>
            </a:lvl6pPr>
            <a:lvl7pPr>
              <a:defRPr sz="1542"/>
            </a:lvl7pPr>
            <a:lvl8pPr>
              <a:defRPr sz="1542"/>
            </a:lvl8pPr>
            <a:lvl9pPr>
              <a:defRPr sz="1542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EF6E65-2C90-4896-940B-6D29830F64A2}" type="datetime1">
              <a:rPr lang="en-US" smtClean="0"/>
              <a:t>11/3/2015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97143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8612" y="51847"/>
            <a:ext cx="5177221" cy="733193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84D50-12B9-464A-8790-C83D9E6AD20A}" type="datetime1">
              <a:rPr lang="en-US" smtClean="0"/>
              <a:t>11/3/2015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02583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F59D0F-72C6-43F6-8DCB-E5B120E8D39F}" type="datetime1">
              <a:rPr lang="en-US" smtClean="0"/>
              <a:t>11/3/2015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4842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8552A-605B-41E3-ADE3-048800879E20}" type="datetime1">
              <a:rPr lang="en-US" altLang="zh-CN" smtClean="0"/>
              <a:t>11/3/2015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World-Leading Research with Real-World Impact!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5321" y="101296"/>
            <a:ext cx="5316463" cy="671081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>
              <a:defRPr lang="en-US" dirty="0"/>
            </a:lvl1pPr>
          </a:lstStyle>
          <a:p>
            <a:pPr lvl="0"/>
            <a:r>
              <a:rPr lang="en-US" altLang="zh-CN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522" y="861010"/>
            <a:ext cx="5112000" cy="5240070"/>
          </a:xfrm>
        </p:spPr>
        <p:txBody>
          <a:bodyPr/>
          <a:lstStyle>
            <a:lvl1pPr>
              <a:defRPr sz="2903"/>
            </a:lvl1pPr>
            <a:lvl2pPr>
              <a:defRPr sz="2540"/>
            </a:lvl2pPr>
            <a:lvl3pPr>
              <a:defRPr sz="2177"/>
            </a:lvl3pPr>
            <a:lvl4pPr>
              <a:defRPr sz="1814"/>
            </a:lvl4pPr>
            <a:lvl5pPr>
              <a:defRPr sz="1814"/>
            </a:lvl5pPr>
            <a:lvl6pPr>
              <a:defRPr sz="1814"/>
            </a:lvl6pPr>
            <a:lvl7pPr>
              <a:defRPr sz="1814"/>
            </a:lvl7pPr>
            <a:lvl8pPr>
              <a:defRPr sz="1814"/>
            </a:lvl8pPr>
            <a:lvl9pPr>
              <a:defRPr sz="1814"/>
            </a:lvl9pPr>
          </a:lstStyle>
          <a:p>
            <a:pPr lvl="0"/>
            <a:r>
              <a:rPr lang="en-US" altLang="zh-CN" dirty="0" smtClean="0"/>
              <a:t>Click to edit Master text styles</a:t>
            </a:r>
          </a:p>
          <a:p>
            <a:pPr lvl="1"/>
            <a:r>
              <a:rPr lang="en-US" altLang="zh-CN" dirty="0" smtClean="0"/>
              <a:t>Second level</a:t>
            </a:r>
          </a:p>
          <a:p>
            <a:pPr lvl="2"/>
            <a:r>
              <a:rPr lang="en-US" altLang="zh-CN" dirty="0" smtClean="0"/>
              <a:t>Third level</a:t>
            </a:r>
          </a:p>
          <a:p>
            <a:pPr lvl="3"/>
            <a:r>
              <a:rPr lang="en-US" altLang="zh-CN" dirty="0" smtClean="0"/>
              <a:t>Fourth level</a:t>
            </a:r>
          </a:p>
          <a:p>
            <a:pPr lvl="4"/>
            <a:r>
              <a:rPr lang="en-US" altLang="zh-CN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920" y="861012"/>
            <a:ext cx="3008160" cy="5265393"/>
          </a:xfrm>
        </p:spPr>
        <p:txBody>
          <a:bodyPr/>
          <a:lstStyle>
            <a:lvl1pPr marL="0" indent="0">
              <a:buNone/>
              <a:defRPr sz="1270"/>
            </a:lvl1pPr>
            <a:lvl2pPr marL="414683" indent="0">
              <a:buNone/>
              <a:defRPr sz="1089"/>
            </a:lvl2pPr>
            <a:lvl3pPr marL="829366" indent="0">
              <a:buNone/>
              <a:defRPr sz="907"/>
            </a:lvl3pPr>
            <a:lvl4pPr marL="1244049" indent="0">
              <a:buNone/>
              <a:defRPr sz="816"/>
            </a:lvl4pPr>
            <a:lvl5pPr marL="1658732" indent="0">
              <a:buNone/>
              <a:defRPr sz="816"/>
            </a:lvl5pPr>
            <a:lvl6pPr marL="2073416" indent="0">
              <a:buNone/>
              <a:defRPr sz="816"/>
            </a:lvl6pPr>
            <a:lvl7pPr marL="2488099" indent="0">
              <a:buNone/>
              <a:defRPr sz="816"/>
            </a:lvl7pPr>
            <a:lvl8pPr marL="2902782" indent="0">
              <a:buNone/>
              <a:defRPr sz="816"/>
            </a:lvl8pPr>
            <a:lvl9pPr marL="3317465" indent="0">
              <a:buNone/>
              <a:defRPr sz="816"/>
            </a:lvl9pPr>
          </a:lstStyle>
          <a:p>
            <a:pPr lvl="0"/>
            <a:r>
              <a:rPr lang="en-US" altLang="zh-CN" dirty="0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3EC141-7DBF-4D73-AA0E-FE90B4B66DBF}" type="datetime1">
              <a:rPr lang="en-US" smtClean="0"/>
              <a:t>11/3/2015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75794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802" y="4800026"/>
            <a:ext cx="5486400" cy="567420"/>
          </a:xfrm>
        </p:spPr>
        <p:txBody>
          <a:bodyPr anchor="b"/>
          <a:lstStyle>
            <a:lvl1pPr algn="l">
              <a:defRPr sz="1814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802" y="612065"/>
            <a:ext cx="5486400" cy="4115952"/>
          </a:xfrm>
        </p:spPr>
        <p:txBody>
          <a:bodyPr rtlCol="0">
            <a:normAutofit/>
          </a:bodyPr>
          <a:lstStyle>
            <a:lvl1pPr marL="0" indent="0">
              <a:buNone/>
              <a:defRPr sz="2903"/>
            </a:lvl1pPr>
            <a:lvl2pPr marL="414683" indent="0">
              <a:buNone/>
              <a:defRPr sz="2540"/>
            </a:lvl2pPr>
            <a:lvl3pPr marL="829366" indent="0">
              <a:buNone/>
              <a:defRPr sz="2177"/>
            </a:lvl3pPr>
            <a:lvl4pPr marL="1244049" indent="0">
              <a:buNone/>
              <a:defRPr sz="1814"/>
            </a:lvl4pPr>
            <a:lvl5pPr marL="1658732" indent="0">
              <a:buNone/>
              <a:defRPr sz="1814"/>
            </a:lvl5pPr>
            <a:lvl6pPr marL="2073416" indent="0">
              <a:buNone/>
              <a:defRPr sz="1814"/>
            </a:lvl6pPr>
            <a:lvl7pPr marL="2488099" indent="0">
              <a:buNone/>
              <a:defRPr sz="1814"/>
            </a:lvl7pPr>
            <a:lvl8pPr marL="2902782" indent="0">
              <a:buNone/>
              <a:defRPr sz="1814"/>
            </a:lvl8pPr>
            <a:lvl9pPr marL="3317465" indent="0">
              <a:buNone/>
              <a:defRPr sz="1814"/>
            </a:lvl9pPr>
          </a:lstStyle>
          <a:p>
            <a:pPr lvl="0"/>
            <a:r>
              <a:rPr lang="en-US" altLang="zh-CN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802" y="5367444"/>
            <a:ext cx="5486400" cy="805044"/>
          </a:xfrm>
        </p:spPr>
        <p:txBody>
          <a:bodyPr/>
          <a:lstStyle>
            <a:lvl1pPr marL="0" indent="0">
              <a:buNone/>
              <a:defRPr sz="1270"/>
            </a:lvl1pPr>
            <a:lvl2pPr marL="414683" indent="0">
              <a:buNone/>
              <a:defRPr sz="1089"/>
            </a:lvl2pPr>
            <a:lvl3pPr marL="829366" indent="0">
              <a:buNone/>
              <a:defRPr sz="907"/>
            </a:lvl3pPr>
            <a:lvl4pPr marL="1244049" indent="0">
              <a:buNone/>
              <a:defRPr sz="816"/>
            </a:lvl4pPr>
            <a:lvl5pPr marL="1658732" indent="0">
              <a:buNone/>
              <a:defRPr sz="816"/>
            </a:lvl5pPr>
            <a:lvl6pPr marL="2073416" indent="0">
              <a:buNone/>
              <a:defRPr sz="816"/>
            </a:lvl6pPr>
            <a:lvl7pPr marL="2488099" indent="0">
              <a:buNone/>
              <a:defRPr sz="816"/>
            </a:lvl7pPr>
            <a:lvl8pPr marL="2902782" indent="0">
              <a:buNone/>
              <a:defRPr sz="816"/>
            </a:lvl8pPr>
            <a:lvl9pPr marL="3317465" indent="0">
              <a:buNone/>
              <a:defRPr sz="816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57EC58-0D2A-4644-B4D3-18A581DD92AB}" type="datetime1">
              <a:rPr lang="en-US" smtClean="0"/>
              <a:t>11/3/2015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98631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165730-95F5-4F2F-A232-50145D4A7785}" type="datetime1">
              <a:rPr lang="en-US" smtClean="0"/>
              <a:t>11/3/2015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371936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1200" y="275069"/>
            <a:ext cx="2056320" cy="5851334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922" y="275069"/>
            <a:ext cx="6035040" cy="5851334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6DA1AF-FDE3-44EE-843E-EE9B88E618F5}" type="datetime1">
              <a:rPr lang="en-US" smtClean="0"/>
              <a:t>11/3/2015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8756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AEDD8-F92D-4E75-97C4-69B60C189E80}" type="datetime1">
              <a:rPr lang="en-US" altLang="zh-CN" smtClean="0"/>
              <a:t>11/3/2015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World-Leading Research with Real-World Impact!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AF645-AB5D-4E4E-8E58-CC9E05855865}" type="datetime1">
              <a:rPr lang="en-US" altLang="zh-CN" smtClean="0"/>
              <a:t>11/3/2015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World-Leading Research with Real-World Impact!</a:t>
            </a: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FD5D9-99AA-4110-971B-9AB7FC680D52}" type="datetime1">
              <a:rPr lang="en-US" altLang="zh-CN" smtClean="0"/>
              <a:t>11/3/2015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World-Leading Research with Real-World Impact!</a:t>
            </a: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D866B-BC4A-4F34-BB3C-1C5A0F332469}" type="datetime1">
              <a:rPr lang="en-US" altLang="zh-CN" smtClean="0"/>
              <a:t>11/3/2015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World-Leading Research with Real-World Impact!</a:t>
            </a: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9EA8F-EC8A-4C01-8058-2923E940B53F}" type="datetime1">
              <a:rPr lang="en-US" altLang="zh-CN" smtClean="0"/>
              <a:t>11/3/2015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World-Leading Research with Real-World Impact!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E23F-6791-4BDC-A61E-AADF3B202BA2}" type="datetime1">
              <a:rPr lang="en-US" altLang="zh-CN" smtClean="0"/>
              <a:t>11/3/2015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World-Leading Research with Real-World Impact!</a:t>
            </a: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6D74-C8CC-4C48-AF5F-9CEAB3F9D4EC}" type="datetime1">
              <a:rPr lang="en-US" altLang="zh-CN" smtClean="0"/>
              <a:t>11/3/2015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World-Leading Research with Real-World Impact!</a:t>
            </a: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53BA62-7685-4CE7-87CE-D7DA1F0BC569}" type="datetime1">
              <a:rPr lang="en-US" altLang="zh-CN" smtClean="0"/>
              <a:t>11/3/2015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CN" smtClean="0"/>
              <a:t>World-Leading Research with Real-World Impact!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939840" y="0"/>
            <a:ext cx="4714560" cy="62070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6481" y="829527"/>
            <a:ext cx="8226720" cy="529975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456481" y="6247376"/>
            <a:ext cx="2128320" cy="470930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3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 defTabSz="414726" fontAlgn="base">
              <a:spcBef>
                <a:spcPct val="0"/>
              </a:spcBef>
              <a:spcAft>
                <a:spcPct val="0"/>
              </a:spcAft>
              <a:defRPr/>
            </a:pPr>
            <a:fld id="{8A718D0E-A5E8-490E-8881-6B6FB13283BE}" type="datetime1">
              <a:rPr lang="en-US" smtClean="0"/>
              <a:t>11/3/2015</a:t>
            </a:fld>
            <a:r>
              <a:rPr lang="en-US" smtClean="0"/>
              <a:t>© </a:t>
            </a:r>
            <a:r>
              <a:rPr lang="en-US"/>
              <a:t>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127680" y="6247376"/>
            <a:ext cx="2897280" cy="470930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3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 defTabSz="414726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6554880" y="6247376"/>
            <a:ext cx="2128320" cy="470930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3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726" fontAlgn="base">
              <a:spcBef>
                <a:spcPct val="0"/>
              </a:spcBef>
              <a:spcAft>
                <a:spcPct val="0"/>
              </a:spcAft>
              <a:defRPr/>
            </a:pPr>
            <a:fld id="{7084A2E2-4245-4880-AA04-A3886BD21EE2}" type="slidenum">
              <a:rPr lang="en-GB"/>
              <a:pPr defTabSz="414726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7468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sldNum="0" hdr="0" ftr="0" dt="0"/>
  <p:txStyles>
    <p:titleStyle>
      <a:lvl1pPr algn="r" defTabSz="41472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29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1472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29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1472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29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1472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29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1472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29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393941" indent="-195843" algn="r" defTabSz="414726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2900">
          <a:solidFill>
            <a:srgbClr val="000000"/>
          </a:solidFill>
          <a:latin typeface="Bitstream Charter" pitchFamily="16" charset="0"/>
        </a:defRPr>
      </a:lvl6pPr>
      <a:lvl7pPr marL="1808667" indent="-195843" algn="r" defTabSz="414726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2900">
          <a:solidFill>
            <a:srgbClr val="000000"/>
          </a:solidFill>
          <a:latin typeface="Bitstream Charter" pitchFamily="16" charset="0"/>
        </a:defRPr>
      </a:lvl7pPr>
      <a:lvl8pPr marL="2223393" indent="-195843" algn="r" defTabSz="414726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2900">
          <a:solidFill>
            <a:srgbClr val="000000"/>
          </a:solidFill>
          <a:latin typeface="Bitstream Charter" pitchFamily="16" charset="0"/>
        </a:defRPr>
      </a:lvl8pPr>
      <a:lvl9pPr marL="2638119" indent="-195843" algn="r" defTabSz="414726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2900">
          <a:solidFill>
            <a:srgbClr val="000000"/>
          </a:solidFill>
          <a:latin typeface="Bitstream Charter" pitchFamily="16" charset="0"/>
        </a:defRPr>
      </a:lvl9pPr>
    </p:titleStyle>
    <p:bodyStyle>
      <a:lvl1pPr marL="391686" indent="-293764" algn="l" defTabSz="41472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5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783372" indent="-260644" algn="l" defTabSz="41472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200">
          <a:solidFill>
            <a:srgbClr val="000000"/>
          </a:solidFill>
          <a:latin typeface="Arial" charset="0"/>
          <a:ea typeface="ＭＳ Ｐゴシック" charset="-128"/>
        </a:defRPr>
      </a:lvl2pPr>
      <a:lvl3pPr marL="1175057" indent="-195843" algn="l" defTabSz="414726" rtl="0" eaLnBrk="0" fontAlgn="base" hangingPunct="0">
        <a:spcBef>
          <a:spcPct val="0"/>
        </a:spcBef>
        <a:spcAft>
          <a:spcPts val="771"/>
        </a:spcAft>
        <a:buClr>
          <a:srgbClr val="000000"/>
        </a:buClr>
        <a:buSzPct val="45000"/>
        <a:buFont typeface="Wingdings" pitchFamily="2" charset="2"/>
        <a:buChar char=""/>
        <a:defRPr sz="2200">
          <a:solidFill>
            <a:srgbClr val="000000"/>
          </a:solidFill>
          <a:latin typeface="Arial" charset="0"/>
          <a:ea typeface="ＭＳ Ｐゴシック" charset="-128"/>
        </a:defRPr>
      </a:lvl3pPr>
      <a:lvl4pPr marL="1566743" indent="-195843" algn="l" defTabSz="414726" rtl="0" eaLnBrk="0" fontAlgn="base" hangingPunct="0">
        <a:spcBef>
          <a:spcPct val="0"/>
        </a:spcBef>
        <a:spcAft>
          <a:spcPts val="522"/>
        </a:spcAft>
        <a:buClr>
          <a:srgbClr val="000000"/>
        </a:buClr>
        <a:buSzPct val="75000"/>
        <a:buFont typeface="Symbol" pitchFamily="18" charset="2"/>
        <a:buChar char=""/>
        <a:defRPr sz="1800">
          <a:solidFill>
            <a:srgbClr val="000000"/>
          </a:solidFill>
          <a:latin typeface="Arial" charset="0"/>
          <a:ea typeface="ＭＳ Ｐゴシック" charset="-128"/>
        </a:defRPr>
      </a:lvl4pPr>
      <a:lvl5pPr marL="1958429" indent="-195843" algn="l" defTabSz="414726" rtl="0" eaLnBrk="0" fontAlgn="base" hangingPunct="0">
        <a:spcBef>
          <a:spcPct val="0"/>
        </a:spcBef>
        <a:spcAft>
          <a:spcPts val="261"/>
        </a:spcAft>
        <a:buClr>
          <a:srgbClr val="000000"/>
        </a:buClr>
        <a:buSzPct val="45000"/>
        <a:buFont typeface="Wingdings" pitchFamily="2" charset="2"/>
        <a:buChar char=""/>
        <a:defRPr sz="1800">
          <a:solidFill>
            <a:srgbClr val="000000"/>
          </a:solidFill>
          <a:latin typeface="Arial" charset="0"/>
          <a:ea typeface="ＭＳ Ｐゴシック" charset="-128"/>
        </a:defRPr>
      </a:lvl5pPr>
      <a:lvl6pPr marL="2373155" indent="-195843" algn="l" defTabSz="414726" rtl="0" fontAlgn="base" hangingPunct="0">
        <a:spcBef>
          <a:spcPct val="0"/>
        </a:spcBef>
        <a:spcAft>
          <a:spcPts val="261"/>
        </a:spcAft>
        <a:buClr>
          <a:srgbClr val="000000"/>
        </a:buClr>
        <a:buSzPct val="45000"/>
        <a:buFont typeface="Wingdings" charset="2"/>
        <a:buChar char=""/>
        <a:defRPr sz="1800">
          <a:solidFill>
            <a:srgbClr val="000000"/>
          </a:solidFill>
          <a:latin typeface="+mn-lt"/>
        </a:defRPr>
      </a:lvl6pPr>
      <a:lvl7pPr marL="2787881" indent="-195843" algn="l" defTabSz="414726" rtl="0" fontAlgn="base" hangingPunct="0">
        <a:spcBef>
          <a:spcPct val="0"/>
        </a:spcBef>
        <a:spcAft>
          <a:spcPts val="261"/>
        </a:spcAft>
        <a:buClr>
          <a:srgbClr val="000000"/>
        </a:buClr>
        <a:buSzPct val="45000"/>
        <a:buFont typeface="Wingdings" charset="2"/>
        <a:buChar char=""/>
        <a:defRPr sz="1800">
          <a:solidFill>
            <a:srgbClr val="000000"/>
          </a:solidFill>
          <a:latin typeface="+mn-lt"/>
        </a:defRPr>
      </a:lvl7pPr>
      <a:lvl8pPr marL="3202607" indent="-195843" algn="l" defTabSz="414726" rtl="0" fontAlgn="base" hangingPunct="0">
        <a:spcBef>
          <a:spcPct val="0"/>
        </a:spcBef>
        <a:spcAft>
          <a:spcPts val="261"/>
        </a:spcAft>
        <a:buClr>
          <a:srgbClr val="000000"/>
        </a:buClr>
        <a:buSzPct val="45000"/>
        <a:buFont typeface="Wingdings" charset="2"/>
        <a:buChar char=""/>
        <a:defRPr sz="1800">
          <a:solidFill>
            <a:srgbClr val="000000"/>
          </a:solidFill>
          <a:latin typeface="+mn-lt"/>
        </a:defRPr>
      </a:lvl8pPr>
      <a:lvl9pPr marL="3617333" indent="-195843" algn="l" defTabSz="414726" rtl="0" fontAlgn="base" hangingPunct="0">
        <a:spcBef>
          <a:spcPct val="0"/>
        </a:spcBef>
        <a:spcAft>
          <a:spcPts val="261"/>
        </a:spcAft>
        <a:buClr>
          <a:srgbClr val="000000"/>
        </a:buClr>
        <a:buSzPct val="45000"/>
        <a:buFont typeface="Wingdings" charset="2"/>
        <a:buChar char=""/>
        <a:defRPr sz="18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4726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9452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44178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58904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73631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88357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03083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17809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088612" y="51846"/>
            <a:ext cx="5177221" cy="6264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dirty="0" smtClean="0"/>
              <a:t>Click to edit Master title style</a:t>
            </a:r>
            <a:endParaRPr lang="en-US" dirty="0" smtClean="0"/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922" y="1093075"/>
            <a:ext cx="8229600" cy="4825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dirty="0" smtClean="0"/>
              <a:t>Click to edit Master text styles</a:t>
            </a:r>
          </a:p>
          <a:p>
            <a:pPr lvl="1"/>
            <a:r>
              <a:rPr lang="en-US" altLang="zh-CN" dirty="0" smtClean="0"/>
              <a:t>Second level</a:t>
            </a:r>
          </a:p>
          <a:p>
            <a:pPr lvl="2"/>
            <a:r>
              <a:rPr lang="en-US" altLang="zh-CN" dirty="0" smtClean="0"/>
              <a:t>Third level</a:t>
            </a:r>
          </a:p>
          <a:p>
            <a:pPr lvl="3"/>
            <a:r>
              <a:rPr lang="en-US" altLang="zh-CN" dirty="0" smtClean="0"/>
              <a:t>Fourth level</a:t>
            </a:r>
          </a:p>
          <a:p>
            <a:pPr lvl="4"/>
            <a:r>
              <a:rPr lang="en-US" altLang="zh-CN" dirty="0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920" y="6345007"/>
            <a:ext cx="2132640" cy="364358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fld id="{AAB2F146-0362-499A-ABCF-8086AC9C1C55}" type="datetime1">
              <a:rPr lang="en-US" smtClean="0"/>
              <a:t>11/3/2015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72156" y="6344167"/>
            <a:ext cx="3781284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131F49"/>
                </a:solidFill>
                <a:latin typeface="Arial" pitchFamily="34" charset="0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>
                <a:ea typeface="ＭＳ Ｐゴシック" pitchFamily="34" charset="-128"/>
              </a:rPr>
              <a:t>World-Leading Research with Real-World Impact!</a:t>
            </a:r>
            <a:endParaRPr lang="en-US" dirty="0">
              <a:ea typeface="ＭＳ Ｐゴシック" pitchFamily="34" charset="-128"/>
            </a:endParaRPr>
          </a:p>
        </p:txBody>
      </p:sp>
      <p:pic>
        <p:nvPicPr>
          <p:cNvPr id="4102" name="Picture 9" descr="UTSAGifBlue.gif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662242" y="276511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292480" y="777083"/>
            <a:ext cx="4769280" cy="1441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23360" y="6344167"/>
            <a:ext cx="1964160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fld id="{7084A2E2-4245-4880-AA04-A3886BD21EE2}" type="slidenum">
              <a:rPr lang="en-GB" smtClean="0"/>
              <a:pPr defTabSz="414683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/>
          </a:p>
        </p:txBody>
      </p:sp>
      <p:pic>
        <p:nvPicPr>
          <p:cNvPr id="11" name="Picture 13" descr="ICS_Medium.png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67588" y="97951"/>
            <a:ext cx="1184428" cy="73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Line 9"/>
          <p:cNvSpPr>
            <a:spLocks noChangeShapeType="1"/>
          </p:cNvSpPr>
          <p:nvPr userDrawn="1"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 anchor="ctr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pic>
        <p:nvPicPr>
          <p:cNvPr id="15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662242" y="276511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40612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hf sldNum="0"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903" b="1" kern="1200">
          <a:solidFill>
            <a:srgbClr val="131F49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903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903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903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903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14683" algn="ctr" rtl="0" eaLnBrk="1" fontAlgn="base" hangingPunct="1">
        <a:spcBef>
          <a:spcPct val="0"/>
        </a:spcBef>
        <a:spcAft>
          <a:spcPct val="0"/>
        </a:spcAft>
        <a:defRPr sz="3991">
          <a:solidFill>
            <a:schemeClr val="tx1"/>
          </a:solidFill>
          <a:latin typeface="Calibri" pitchFamily="34" charset="0"/>
        </a:defRPr>
      </a:lvl6pPr>
      <a:lvl7pPr marL="829366" algn="ctr" rtl="0" eaLnBrk="1" fontAlgn="base" hangingPunct="1">
        <a:spcBef>
          <a:spcPct val="0"/>
        </a:spcBef>
        <a:spcAft>
          <a:spcPct val="0"/>
        </a:spcAft>
        <a:defRPr sz="3991">
          <a:solidFill>
            <a:schemeClr val="tx1"/>
          </a:solidFill>
          <a:latin typeface="Calibri" pitchFamily="34" charset="0"/>
        </a:defRPr>
      </a:lvl7pPr>
      <a:lvl8pPr marL="1244049" algn="ctr" rtl="0" eaLnBrk="1" fontAlgn="base" hangingPunct="1">
        <a:spcBef>
          <a:spcPct val="0"/>
        </a:spcBef>
        <a:spcAft>
          <a:spcPct val="0"/>
        </a:spcAft>
        <a:defRPr sz="3991">
          <a:solidFill>
            <a:schemeClr val="tx1"/>
          </a:solidFill>
          <a:latin typeface="Calibri" pitchFamily="34" charset="0"/>
        </a:defRPr>
      </a:lvl8pPr>
      <a:lvl9pPr marL="1658732" algn="ctr" rtl="0" eaLnBrk="1" fontAlgn="base" hangingPunct="1">
        <a:spcBef>
          <a:spcPct val="0"/>
        </a:spcBef>
        <a:spcAft>
          <a:spcPct val="0"/>
        </a:spcAft>
        <a:defRPr sz="3991">
          <a:solidFill>
            <a:schemeClr val="tx1"/>
          </a:solidFill>
          <a:latin typeface="Calibri" pitchFamily="34" charset="0"/>
        </a:defRPr>
      </a:lvl9pPr>
    </p:titleStyle>
    <p:bodyStyle>
      <a:lvl1pPr marL="311013" indent="-311013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Ø"/>
        <a:defRPr sz="2903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73860" indent="-259178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v"/>
        <a:defRPr sz="2540" kern="1200">
          <a:solidFill>
            <a:schemeClr val="tx2"/>
          </a:solidFill>
          <a:latin typeface="+mn-lt"/>
          <a:ea typeface="ＭＳ Ｐゴシック" charset="-128"/>
          <a:cs typeface="+mn-cs"/>
        </a:defRPr>
      </a:lvl2pPr>
      <a:lvl3pPr marL="1036707" indent="-207341" algn="l" rtl="0" eaLnBrk="1" fontAlgn="base" hangingPunct="1">
        <a:spcBef>
          <a:spcPct val="20000"/>
        </a:spcBef>
        <a:spcAft>
          <a:spcPct val="0"/>
        </a:spcAft>
        <a:buFont typeface="Courier New" pitchFamily="49" charset="0"/>
        <a:buChar char="o"/>
        <a:defRPr sz="2177" kern="1200">
          <a:solidFill>
            <a:schemeClr val="accent1"/>
          </a:solidFill>
          <a:latin typeface="+mn-lt"/>
          <a:ea typeface="ＭＳ Ｐゴシック" charset="-128"/>
          <a:cs typeface="+mn-cs"/>
        </a:defRPr>
      </a:lvl3pPr>
      <a:lvl4pPr marL="1451391" indent="-207341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1814" kern="1200">
          <a:solidFill>
            <a:schemeClr val="accent4"/>
          </a:solidFill>
          <a:latin typeface="+mn-lt"/>
          <a:ea typeface="ＭＳ Ｐゴシック" charset="-128"/>
          <a:cs typeface="+mn-cs"/>
        </a:defRPr>
      </a:lvl4pPr>
      <a:lvl5pPr marL="1866074" indent="-207341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814" kern="1200">
          <a:solidFill>
            <a:schemeClr val="accent6">
              <a:lumMod val="75000"/>
            </a:schemeClr>
          </a:solidFill>
          <a:latin typeface="+mn-lt"/>
          <a:ea typeface="ＭＳ Ｐゴシック" charset="-128"/>
          <a:cs typeface="+mn-cs"/>
        </a:defRPr>
      </a:lvl5pPr>
      <a:lvl6pPr marL="2280758" indent="-207341" algn="l" defTabSz="829366" rtl="0" eaLnBrk="1" latinLnBrk="0" hangingPunct="1">
        <a:spcBef>
          <a:spcPct val="20000"/>
        </a:spcBef>
        <a:buFont typeface="Arial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6pPr>
      <a:lvl7pPr marL="2695440" indent="-207341" algn="l" defTabSz="829366" rtl="0" eaLnBrk="1" latinLnBrk="0" hangingPunct="1">
        <a:spcBef>
          <a:spcPct val="20000"/>
        </a:spcBef>
        <a:buFont typeface="Arial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7pPr>
      <a:lvl8pPr marL="3110124" indent="-207341" algn="l" defTabSz="829366" rtl="0" eaLnBrk="1" latinLnBrk="0" hangingPunct="1">
        <a:spcBef>
          <a:spcPct val="20000"/>
        </a:spcBef>
        <a:buFont typeface="Arial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8pPr>
      <a:lvl9pPr marL="3524806" indent="-207341" algn="l" defTabSz="829366" rtl="0" eaLnBrk="1" latinLnBrk="0" hangingPunct="1">
        <a:spcBef>
          <a:spcPct val="20000"/>
        </a:spcBef>
        <a:buFont typeface="Arial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9366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1pPr>
      <a:lvl2pPr marL="414683" algn="l" defTabSz="829366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2pPr>
      <a:lvl3pPr marL="829366" algn="l" defTabSz="829366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3pPr>
      <a:lvl4pPr marL="1244049" algn="l" defTabSz="829366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4pPr>
      <a:lvl5pPr marL="1658732" algn="l" defTabSz="829366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5pPr>
      <a:lvl6pPr marL="2073416" algn="l" defTabSz="829366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6pPr>
      <a:lvl7pPr marL="2488099" algn="l" defTabSz="829366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7pPr>
      <a:lvl8pPr marL="2902782" algn="l" defTabSz="829366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8pPr>
      <a:lvl9pPr marL="3317465" algn="l" defTabSz="829366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9.png"/><Relationship Id="rId7" Type="http://schemas.openxmlformats.org/officeDocument/2006/relationships/image" Target="../media/image24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30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31.png"/><Relationship Id="rId7" Type="http://schemas.openxmlformats.org/officeDocument/2006/relationships/image" Target="../media/image25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0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0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0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50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0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3.png"/><Relationship Id="rId4" Type="http://schemas.openxmlformats.org/officeDocument/2006/relationships/image" Target="../media/image270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Text Box 2"/>
          <p:cNvSpPr txBox="1">
            <a:spLocks noChangeArrowheads="1"/>
          </p:cNvSpPr>
          <p:nvPr/>
        </p:nvSpPr>
        <p:spPr bwMode="auto">
          <a:xfrm>
            <a:off x="4561920" y="5599308"/>
            <a:ext cx="1440" cy="31395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82945" tIns="41473" rIns="82945" bIns="41473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>
              <a:latin typeface="Calibri" panose="020F0502020204030204" pitchFamily="34" charset="0"/>
            </a:endParaRPr>
          </a:p>
        </p:txBody>
      </p:sp>
      <p:sp>
        <p:nvSpPr>
          <p:cNvPr id="54277" name="TextBox 41"/>
          <p:cNvSpPr txBox="1">
            <a:spLocks noChangeArrowheads="1"/>
          </p:cNvSpPr>
          <p:nvPr/>
        </p:nvSpPr>
        <p:spPr bwMode="auto">
          <a:xfrm>
            <a:off x="2719077" y="6232974"/>
            <a:ext cx="4011126" cy="31458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2945" tIns="41473" rIns="82945" bIns="41473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500" i="1" dirty="0">
                <a:latin typeface="Calibri" panose="020F0502020204030204" pitchFamily="34" charset="0"/>
              </a:rPr>
              <a:t>World-Leading Research with Real-World Impact!</a:t>
            </a:r>
          </a:p>
        </p:txBody>
      </p:sp>
      <p:sp>
        <p:nvSpPr>
          <p:cNvPr id="54278" name="Title 1"/>
          <p:cNvSpPr>
            <a:spLocks/>
          </p:cNvSpPr>
          <p:nvPr/>
        </p:nvSpPr>
        <p:spPr bwMode="auto">
          <a:xfrm>
            <a:off x="1033958" y="1171069"/>
            <a:ext cx="7050240" cy="1333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 anchor="ctr"/>
          <a:lstStyle/>
          <a:p>
            <a:pPr algn="ctr"/>
            <a:r>
              <a:rPr lang="en-US" sz="2800" dirty="0" smtClean="0">
                <a:latin typeface="Calibri" panose="020F0502020204030204" pitchFamily="34" charset="0"/>
              </a:rPr>
              <a:t>MT-ABAC: A Multi-Tenant Attribute-Based Access Control Model with Tenant Trust</a:t>
            </a:r>
            <a:endParaRPr lang="en-US" sz="2800" i="1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54279" name="Subtitle 2"/>
          <p:cNvSpPr>
            <a:spLocks/>
          </p:cNvSpPr>
          <p:nvPr/>
        </p:nvSpPr>
        <p:spPr bwMode="auto">
          <a:xfrm>
            <a:off x="1033958" y="3352065"/>
            <a:ext cx="7050240" cy="2019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500" b="1" dirty="0" smtClean="0">
                <a:latin typeface="Calibri" panose="020F0502020204030204" pitchFamily="34" charset="0"/>
              </a:rPr>
              <a:t>Navid Pustchi </a:t>
            </a:r>
            <a:r>
              <a:rPr lang="en-US" sz="1500" b="1" dirty="0">
                <a:latin typeface="Calibri" panose="020F0502020204030204" pitchFamily="34" charset="0"/>
              </a:rPr>
              <a:t>and Ravi Sandhu</a:t>
            </a:r>
          </a:p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500" b="1" dirty="0">
                <a:latin typeface="Calibri" panose="020F0502020204030204" pitchFamily="34" charset="0"/>
              </a:rPr>
              <a:t>Institute for Cyber Security</a:t>
            </a:r>
          </a:p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500" b="1" dirty="0">
                <a:latin typeface="Calibri" panose="020F0502020204030204" pitchFamily="34" charset="0"/>
              </a:rPr>
              <a:t>University of Texas at San Antonio</a:t>
            </a:r>
          </a:p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1500" b="1" dirty="0">
              <a:latin typeface="Calibri" panose="020F0502020204030204" pitchFamily="34" charset="0"/>
            </a:endParaRPr>
          </a:p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1500" b="1" dirty="0">
              <a:latin typeface="Calibri" panose="020F0502020204030204" pitchFamily="34" charset="0"/>
            </a:endParaRPr>
          </a:p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1500" b="1" dirty="0">
              <a:latin typeface="Calibri" panose="020F0502020204030204" pitchFamily="34" charset="0"/>
            </a:endParaRPr>
          </a:p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500" b="1" dirty="0" smtClean="0">
                <a:latin typeface="Calibri" panose="020F0502020204030204" pitchFamily="34" charset="0"/>
              </a:rPr>
              <a:t>November 3-5, 2015</a:t>
            </a:r>
            <a:endParaRPr lang="en-US" sz="1500" b="1" dirty="0">
              <a:latin typeface="Calibri" panose="020F0502020204030204" pitchFamily="34" charset="0"/>
            </a:endParaRPr>
          </a:p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b="1" dirty="0">
                <a:latin typeface="Calibri" panose="020F0502020204030204" pitchFamily="34" charset="0"/>
              </a:rPr>
              <a:t>9</a:t>
            </a:r>
            <a:r>
              <a:rPr lang="en-US" sz="1600" b="1" baseline="30000" dirty="0">
                <a:latin typeface="Calibri" panose="020F0502020204030204" pitchFamily="34" charset="0"/>
              </a:rPr>
              <a:t>th</a:t>
            </a:r>
            <a:r>
              <a:rPr lang="en-US" sz="1600" b="1" dirty="0">
                <a:latin typeface="Calibri" panose="020F0502020204030204" pitchFamily="34" charset="0"/>
              </a:rPr>
              <a:t> International Conference on Network and System Security</a:t>
            </a:r>
            <a:endParaRPr lang="en-US" sz="1500" b="1" dirty="0">
              <a:latin typeface="Calibri" panose="020F0502020204030204" pitchFamily="34" charset="0"/>
            </a:endParaRPr>
          </a:p>
        </p:txBody>
      </p:sp>
      <p:sp>
        <p:nvSpPr>
          <p:cNvPr id="54280" name="Title 1"/>
          <p:cNvSpPr>
            <a:spLocks/>
          </p:cNvSpPr>
          <p:nvPr/>
        </p:nvSpPr>
        <p:spPr bwMode="auto">
          <a:xfrm>
            <a:off x="2201798" y="68408"/>
            <a:ext cx="471456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altLang="zh-CN" sz="2400" b="1" dirty="0" smtClean="0">
                <a:solidFill>
                  <a:srgbClr val="131F49"/>
                </a:solidFill>
                <a:latin typeface="Calibri" panose="020F0502020204030204" pitchFamily="34" charset="0"/>
              </a:rPr>
              <a:t>    Institute for Cyber Security</a:t>
            </a:r>
            <a:endParaRPr lang="en-US" altLang="zh-CN" sz="2400" b="1" dirty="0">
              <a:solidFill>
                <a:srgbClr val="131F49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87070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7" name="TextBox 41"/>
          <p:cNvSpPr txBox="1">
            <a:spLocks noChangeArrowheads="1"/>
          </p:cNvSpPr>
          <p:nvPr/>
        </p:nvSpPr>
        <p:spPr bwMode="auto">
          <a:xfrm>
            <a:off x="2719077" y="6232974"/>
            <a:ext cx="4011126" cy="31458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2945" tIns="41473" rIns="82945" bIns="41473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500" i="1" dirty="0">
                <a:latin typeface="Calibri" panose="020F0502020204030204" pitchFamily="34" charset="0"/>
              </a:rPr>
              <a:t>World-Leading Research with Real-World Impact!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280" name="Title 1"/>
              <p:cNvSpPr>
                <a:spLocks/>
              </p:cNvSpPr>
              <p:nvPr/>
            </p:nvSpPr>
            <p:spPr bwMode="auto">
              <a:xfrm>
                <a:off x="2204640" y="37288"/>
                <a:ext cx="4714560" cy="620705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 defTabSz="41468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sz="2900" b="1" i="1" ker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</m:ctrlPr>
                      </m:sSubPr>
                      <m:e>
                        <m:r>
                          <a:rPr lang="en-US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𝑨𝑩𝑨𝑪</m:t>
                        </m:r>
                      </m:e>
                      <m:sub>
                        <m:r>
                          <a:rPr lang="en-US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sz="2900" b="1" kern="0" dirty="0" smtClean="0">
                    <a:solidFill>
                      <a:srgbClr val="131F49"/>
                    </a:solidFill>
                    <a:latin typeface="Calibri" panose="020F0502020204030204" pitchFamily="34" charset="0"/>
                    <a:ea typeface="ＭＳ Ｐゴシック" charset="-128"/>
                    <a:cs typeface="ＭＳ Ｐゴシック" charset="-128"/>
                  </a:rPr>
                  <a:t> Model Structure</a:t>
                </a:r>
                <a:endParaRPr lang="en-US" sz="2900" b="1" kern="0" dirty="0">
                  <a:solidFill>
                    <a:srgbClr val="131F49"/>
                  </a:solidFill>
                  <a:latin typeface="Calibri" panose="020F0502020204030204" pitchFamily="34" charset="0"/>
                  <a:ea typeface="ＭＳ Ｐゴシック" charset="-128"/>
                  <a:cs typeface="ＭＳ Ｐゴシック" charset="-128"/>
                </a:endParaRPr>
              </a:p>
            </p:txBody>
          </p:sp>
        </mc:Choice>
        <mc:Fallback xmlns="">
          <p:sp>
            <p:nvSpPr>
              <p:cNvPr id="54280" name="Tit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04640" y="37288"/>
                <a:ext cx="4714560" cy="620705"/>
              </a:xfrm>
              <a:prstGeom prst="rect">
                <a:avLst/>
              </a:prstGeom>
              <a:blipFill rotWithShape="0">
                <a:blip r:embed="rId3"/>
                <a:stretch>
                  <a:fillRect t="-2941" b="-21569"/>
                </a:stretch>
              </a:blip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oup 1"/>
          <p:cNvGrpSpPr/>
          <p:nvPr/>
        </p:nvGrpSpPr>
        <p:grpSpPr>
          <a:xfrm>
            <a:off x="3275856" y="1916832"/>
            <a:ext cx="2693539" cy="2751780"/>
            <a:chOff x="3465868" y="1513328"/>
            <a:chExt cx="2693539" cy="2751780"/>
          </a:xfrm>
        </p:grpSpPr>
        <p:sp>
          <p:nvSpPr>
            <p:cNvPr id="7" name="Oval 6"/>
            <p:cNvSpPr/>
            <p:nvPr/>
          </p:nvSpPr>
          <p:spPr bwMode="auto">
            <a:xfrm>
              <a:off x="5549753" y="2322256"/>
              <a:ext cx="512064" cy="509048"/>
            </a:xfrm>
            <a:prstGeom prst="ellipse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</a:p>
          </p:txBody>
        </p:sp>
        <p:sp>
          <p:nvSpPr>
            <p:cNvPr id="8" name="Oval 7"/>
            <p:cNvSpPr/>
            <p:nvPr/>
          </p:nvSpPr>
          <p:spPr bwMode="auto">
            <a:xfrm>
              <a:off x="3498414" y="2320650"/>
              <a:ext cx="512064" cy="509048"/>
            </a:xfrm>
            <a:prstGeom prst="ellipse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U</a:t>
              </a:r>
            </a:p>
          </p:txBody>
        </p:sp>
        <p:sp>
          <p:nvSpPr>
            <p:cNvPr id="9" name="Oval 8"/>
            <p:cNvSpPr/>
            <p:nvPr/>
          </p:nvSpPr>
          <p:spPr bwMode="auto">
            <a:xfrm>
              <a:off x="4492512" y="3276345"/>
              <a:ext cx="512064" cy="509048"/>
            </a:xfrm>
            <a:prstGeom prst="ellipse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Diamond 9"/>
            <p:cNvSpPr/>
            <p:nvPr/>
          </p:nvSpPr>
          <p:spPr bwMode="auto">
            <a:xfrm>
              <a:off x="4371259" y="2186516"/>
              <a:ext cx="754569" cy="780528"/>
            </a:xfrm>
            <a:prstGeom prst="diamond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Auth</a:t>
              </a:r>
              <a:endParaRPr kumimoji="0" lang="en-US" sz="14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1" name="Straight Arrow Connector 10"/>
            <p:cNvCxnSpPr>
              <a:stCxn id="10" idx="1"/>
              <a:endCxn id="8" idx="6"/>
            </p:cNvCxnSpPr>
            <p:nvPr/>
          </p:nvCxnSpPr>
          <p:spPr bwMode="auto">
            <a:xfrm flipH="1" flipV="1">
              <a:off x="4010478" y="2575174"/>
              <a:ext cx="360781" cy="1606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  <a:effectLst/>
          </p:spPr>
        </p:cxnSp>
        <p:cxnSp>
          <p:nvCxnSpPr>
            <p:cNvPr id="12" name="Straight Arrow Connector 11"/>
            <p:cNvCxnSpPr>
              <a:stCxn id="7" idx="2"/>
              <a:endCxn id="10" idx="3"/>
            </p:cNvCxnSpPr>
            <p:nvPr/>
          </p:nvCxnSpPr>
          <p:spPr bwMode="auto">
            <a:xfrm flipH="1">
              <a:off x="5125828" y="2576780"/>
              <a:ext cx="423925" cy="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  <a:effectLst/>
          </p:spPr>
        </p:cxnSp>
        <p:cxnSp>
          <p:nvCxnSpPr>
            <p:cNvPr id="13" name="Straight Arrow Connector 12"/>
            <p:cNvCxnSpPr>
              <a:stCxn id="10" idx="2"/>
              <a:endCxn id="9" idx="0"/>
            </p:cNvCxnSpPr>
            <p:nvPr/>
          </p:nvCxnSpPr>
          <p:spPr bwMode="auto">
            <a:xfrm>
              <a:off x="4748544" y="2967044"/>
              <a:ext cx="0" cy="309301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  <a:effectLst/>
          </p:spPr>
        </p:cxnSp>
        <p:cxnSp>
          <p:nvCxnSpPr>
            <p:cNvPr id="14" name="Straight Arrow Connector 13"/>
            <p:cNvCxnSpPr>
              <a:stCxn id="17" idx="2"/>
              <a:endCxn id="8" idx="0"/>
            </p:cNvCxnSpPr>
            <p:nvPr/>
          </p:nvCxnSpPr>
          <p:spPr bwMode="auto">
            <a:xfrm>
              <a:off x="3754445" y="1886571"/>
              <a:ext cx="1" cy="434079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dash"/>
              <a:round/>
              <a:headEnd type="triangle" w="lg" len="lg"/>
              <a:tailEnd type="none" w="lg" len="lg"/>
            </a:ln>
            <a:effectLst/>
          </p:spPr>
        </p:cxnSp>
        <p:cxnSp>
          <p:nvCxnSpPr>
            <p:cNvPr id="15" name="Straight Arrow Connector 14"/>
            <p:cNvCxnSpPr>
              <a:stCxn id="16" idx="2"/>
              <a:endCxn id="7" idx="0"/>
            </p:cNvCxnSpPr>
            <p:nvPr/>
          </p:nvCxnSpPr>
          <p:spPr bwMode="auto">
            <a:xfrm>
              <a:off x="5805785" y="1877663"/>
              <a:ext cx="0" cy="444593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dash"/>
              <a:round/>
              <a:headEnd type="triangle" w="lg" len="lg"/>
              <a:tailEnd type="none" w="lg" len="lg"/>
            </a:ln>
            <a:effectLst/>
          </p:spPr>
        </p:cxnSp>
        <p:sp>
          <p:nvSpPr>
            <p:cNvPr id="16" name="Rounded Rectangle 15"/>
            <p:cNvSpPr/>
            <p:nvPr/>
          </p:nvSpPr>
          <p:spPr bwMode="auto">
            <a:xfrm>
              <a:off x="5517208" y="1513328"/>
              <a:ext cx="577154" cy="364335"/>
            </a:xfrm>
            <a:prstGeom prst="roundRect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OATT</a:t>
              </a:r>
            </a:p>
          </p:txBody>
        </p:sp>
        <p:sp>
          <p:nvSpPr>
            <p:cNvPr id="17" name="Rounded Rectangle 16"/>
            <p:cNvSpPr/>
            <p:nvPr/>
          </p:nvSpPr>
          <p:spPr bwMode="auto">
            <a:xfrm>
              <a:off x="3465868" y="1522236"/>
              <a:ext cx="577154" cy="364335"/>
            </a:xfrm>
            <a:prstGeom prst="roundRect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lang="en-US" sz="1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ATT</a:t>
              </a:r>
            </a:p>
          </p:txBody>
        </p:sp>
        <p:cxnSp>
          <p:nvCxnSpPr>
            <p:cNvPr id="18" name="Straight Arrow Connector 17"/>
            <p:cNvCxnSpPr/>
            <p:nvPr/>
          </p:nvCxnSpPr>
          <p:spPr bwMode="auto">
            <a:xfrm>
              <a:off x="3949487" y="3975462"/>
              <a:ext cx="458259" cy="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dash"/>
              <a:round/>
              <a:headEnd type="none" w="lg" len="lg"/>
              <a:tailEnd type="triangle"/>
            </a:ln>
            <a:effectLst/>
          </p:spPr>
        </p:cxnSp>
        <p:cxnSp>
          <p:nvCxnSpPr>
            <p:cNvPr id="19" name="Straight Arrow Connector 18"/>
            <p:cNvCxnSpPr/>
            <p:nvPr/>
          </p:nvCxnSpPr>
          <p:spPr bwMode="auto">
            <a:xfrm>
              <a:off x="5224857" y="3983974"/>
              <a:ext cx="458259" cy="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lg" len="lg"/>
              <a:tailEnd type="none"/>
            </a:ln>
            <a:effectLst/>
          </p:spPr>
        </p:cxnSp>
        <p:sp>
          <p:nvSpPr>
            <p:cNvPr id="20" name="TextBox 19"/>
            <p:cNvSpPr txBox="1"/>
            <p:nvPr/>
          </p:nvSpPr>
          <p:spPr>
            <a:xfrm>
              <a:off x="3717937" y="3983974"/>
              <a:ext cx="9427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Association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875008" y="3988109"/>
              <a:ext cx="128439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Access Decision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585812" y="967294"/>
            <a:ext cx="4562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alibri" panose="020F0502020204030204" pitchFamily="34" charset="0"/>
              </a:rPr>
              <a:t>Finite set of </a:t>
            </a:r>
            <a:r>
              <a:rPr lang="en-US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user</a:t>
            </a:r>
            <a:r>
              <a:rPr lang="en-US" dirty="0" smtClean="0">
                <a:solidFill>
                  <a:srgbClr val="FF0000"/>
                </a:solidFill>
                <a:latin typeface="Calibri" panose="020F0502020204030204" pitchFamily="34" charset="0"/>
              </a:rPr>
              <a:t> and </a:t>
            </a:r>
            <a:r>
              <a:rPr lang="en-US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object attribute functions</a:t>
            </a:r>
            <a:endParaRPr lang="en-US" i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cxnSp>
        <p:nvCxnSpPr>
          <p:cNvPr id="26" name="Straight Arrow Connector 25"/>
          <p:cNvCxnSpPr>
            <a:stCxn id="25" idx="2"/>
          </p:cNvCxnSpPr>
          <p:nvPr/>
        </p:nvCxnSpPr>
        <p:spPr bwMode="auto">
          <a:xfrm>
            <a:off x="2866938" y="1336626"/>
            <a:ext cx="441463" cy="491535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Straight Arrow Connector 26"/>
          <p:cNvCxnSpPr>
            <a:stCxn id="25" idx="2"/>
          </p:cNvCxnSpPr>
          <p:nvPr/>
        </p:nvCxnSpPr>
        <p:spPr bwMode="auto">
          <a:xfrm>
            <a:off x="2866938" y="1336626"/>
            <a:ext cx="2353134" cy="532612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" name="TextBox 27"/>
          <p:cNvSpPr txBox="1"/>
          <p:nvPr/>
        </p:nvSpPr>
        <p:spPr>
          <a:xfrm>
            <a:off x="5839013" y="3934373"/>
            <a:ext cx="26475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alibri" panose="020F0502020204030204" pitchFamily="34" charset="0"/>
              </a:rPr>
              <a:t>Policy Configuration point</a:t>
            </a:r>
            <a:endParaRPr lang="en-US" i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cxnSp>
        <p:nvCxnSpPr>
          <p:cNvPr id="29" name="Straight Arrow Connector 28"/>
          <p:cNvCxnSpPr>
            <a:stCxn id="28" idx="0"/>
          </p:cNvCxnSpPr>
          <p:nvPr/>
        </p:nvCxnSpPr>
        <p:spPr bwMode="auto">
          <a:xfrm flipH="1" flipV="1">
            <a:off x="4881965" y="3233203"/>
            <a:ext cx="2280803" cy="701170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575063" y="3757430"/>
                <a:ext cx="2474019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rgbClr val="00B050"/>
                    </a:solidFill>
                    <a:latin typeface="Calibri" panose="020F0502020204030204" pitchFamily="34" charset="0"/>
                  </a:rPr>
                  <a:t>A </a:t>
                </a:r>
                <a:r>
                  <a:rPr lang="en-US" i="1" dirty="0" smtClean="0">
                    <a:solidFill>
                      <a:srgbClr val="00B050"/>
                    </a:solidFill>
                    <a:latin typeface="Calibri" panose="020F0502020204030204" pitchFamily="34" charset="0"/>
                  </a:rPr>
                  <a:t>user attribute </a:t>
                </a:r>
                <a:r>
                  <a:rPr lang="en-US" dirty="0" smtClean="0">
                    <a:solidFill>
                      <a:srgbClr val="00B050"/>
                    </a:solidFill>
                    <a:latin typeface="Calibri" panose="020F0502020204030204" pitchFamily="34" charset="0"/>
                  </a:rPr>
                  <a:t>function</a:t>
                </a:r>
              </a:p>
              <a:p>
                <a:r>
                  <a:rPr lang="en-US" dirty="0" smtClean="0">
                    <a:solidFill>
                      <a:srgbClr val="00B050"/>
                    </a:solidFill>
                    <a:latin typeface="Calibri" panose="020F0502020204030204" pitchFamily="34" charset="0"/>
                  </a:rPr>
                  <a:t>Such as </a:t>
                </a:r>
                <a:r>
                  <a:rPr lang="en-US" i="1" dirty="0" smtClean="0">
                    <a:solidFill>
                      <a:srgbClr val="00B050"/>
                    </a:solidFill>
                    <a:latin typeface="Calibri" panose="020F0502020204030204" pitchFamily="34" charset="0"/>
                  </a:rPr>
                  <a:t>Role</a:t>
                </a:r>
                <a:r>
                  <a:rPr lang="en-US" dirty="0" smtClean="0">
                    <a:solidFill>
                      <a:srgbClr val="00B050"/>
                    </a:solidFill>
                    <a:latin typeface="Calibri" panose="020F0502020204030204" pitchFamily="34" charset="0"/>
                  </a:rPr>
                  <a:t> for a specific user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b="1" i="1" ker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</m:ctrlPr>
                      </m:sSubPr>
                      <m:e>
                        <m:r>
                          <a:rPr lang="en-US" b="1" i="1" kern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𝑼</m:t>
                        </m:r>
                      </m:e>
                      <m:sub>
                        <m:r>
                          <a:rPr lang="en-US" b="1" i="1" kern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rgbClr val="00B050"/>
                    </a:solidFill>
                    <a:latin typeface="Calibri" panose="020F0502020204030204" pitchFamily="34" charset="0"/>
                  </a:rPr>
                  <a:t> returns </a:t>
                </a:r>
                <a:r>
                  <a:rPr lang="en-US" i="1" dirty="0" err="1" smtClean="0">
                    <a:solidFill>
                      <a:srgbClr val="00B050"/>
                    </a:solidFill>
                    <a:latin typeface="Calibri" panose="020F0502020204030204" pitchFamily="34" charset="0"/>
                  </a:rPr>
                  <a:t>cloud_admin</a:t>
                </a:r>
                <a:endParaRPr lang="en-US" i="1" dirty="0" smtClean="0">
                  <a:solidFill>
                    <a:srgbClr val="00B050"/>
                  </a:solidFill>
                  <a:latin typeface="Calibri" panose="020F0502020204030204" pitchFamily="34" charset="0"/>
                </a:endParaRPr>
              </a:p>
              <a:p>
                <a:r>
                  <a:rPr lang="en-US" i="1" dirty="0" smtClean="0">
                    <a:solidFill>
                      <a:srgbClr val="00B050"/>
                    </a:solidFill>
                    <a:latin typeface="Calibri" panose="020F0502020204030204" pitchFamily="34" charset="0"/>
                  </a:rPr>
                  <a:t>Role(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b="1" i="1" ker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</m:ctrlPr>
                      </m:sSubPr>
                      <m:e>
                        <m:r>
                          <a:rPr lang="en-US" b="1" i="1" ker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𝑼</m:t>
                        </m:r>
                      </m:e>
                      <m:sub>
                        <m:r>
                          <a:rPr lang="en-US" b="1" i="1" ker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i="1" dirty="0" smtClean="0">
                    <a:solidFill>
                      <a:srgbClr val="00B050"/>
                    </a:solidFill>
                    <a:latin typeface="Calibri" panose="020F0502020204030204" pitchFamily="34" charset="0"/>
                  </a:rPr>
                  <a:t>) = </a:t>
                </a:r>
                <a:r>
                  <a:rPr lang="en-US" i="1" dirty="0" err="1" smtClean="0">
                    <a:solidFill>
                      <a:srgbClr val="00B050"/>
                    </a:solidFill>
                    <a:latin typeface="Calibri" panose="020F0502020204030204" pitchFamily="34" charset="0"/>
                  </a:rPr>
                  <a:t>cloud_admin</a:t>
                </a:r>
                <a:endParaRPr lang="en-US" i="1" dirty="0">
                  <a:solidFill>
                    <a:srgbClr val="00B050"/>
                  </a:solidFill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063" y="3757430"/>
                <a:ext cx="2474019" cy="1477328"/>
              </a:xfrm>
              <a:prstGeom prst="rect">
                <a:avLst/>
              </a:prstGeom>
              <a:blipFill rotWithShape="0">
                <a:blip r:embed="rId4"/>
                <a:stretch>
                  <a:fillRect l="-1970" t="-2058" r="-2217" b="-53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8" name="Straight Arrow Connector 67"/>
          <p:cNvCxnSpPr>
            <a:stCxn id="30" idx="0"/>
          </p:cNvCxnSpPr>
          <p:nvPr/>
        </p:nvCxnSpPr>
        <p:spPr bwMode="auto">
          <a:xfrm flipV="1">
            <a:off x="1812073" y="2334842"/>
            <a:ext cx="1402761" cy="1422588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62455588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Content Placeholder 2"/>
          <p:cNvSpPr txBox="1">
            <a:spLocks/>
          </p:cNvSpPr>
          <p:nvPr/>
        </p:nvSpPr>
        <p:spPr bwMode="auto">
          <a:xfrm>
            <a:off x="457922" y="1093075"/>
            <a:ext cx="8229600" cy="4825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t" anchorCtr="0" compatLnSpc="1">
            <a:prstTxWarp prst="textNoShape">
              <a:avLst/>
            </a:prstTxWarp>
            <a:normAutofit/>
          </a:bodyPr>
          <a:lstStyle>
            <a:lvl1pPr marL="311013" indent="-311013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  <a:defRPr sz="2903" kern="1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673860" indent="-259178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540" kern="1200">
                <a:solidFill>
                  <a:schemeClr val="tx2"/>
                </a:solidFill>
                <a:latin typeface="+mn-lt"/>
                <a:ea typeface="ＭＳ Ｐゴシック" charset="-128"/>
                <a:cs typeface="+mn-cs"/>
              </a:defRPr>
            </a:lvl2pPr>
            <a:lvl3pPr marL="1036707" indent="-207341" algn="l" rtl="0" eaLnBrk="1" fontAlgn="base" hangingPunct="1">
              <a:spcBef>
                <a:spcPct val="20000"/>
              </a:spcBef>
              <a:spcAft>
                <a:spcPct val="0"/>
              </a:spcAft>
              <a:buFont typeface="Courier New" pitchFamily="49" charset="0"/>
              <a:buChar char="o"/>
              <a:defRPr sz="2177" kern="1200">
                <a:solidFill>
                  <a:schemeClr val="accent1"/>
                </a:solidFill>
                <a:latin typeface="+mn-lt"/>
                <a:ea typeface="ＭＳ Ｐゴシック" charset="-128"/>
                <a:cs typeface="+mn-cs"/>
              </a:defRPr>
            </a:lvl3pPr>
            <a:lvl4pPr marL="1451391" indent="-207341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1814" kern="1200">
                <a:solidFill>
                  <a:schemeClr val="accent4"/>
                </a:solidFill>
                <a:latin typeface="+mn-lt"/>
                <a:ea typeface="ＭＳ Ｐゴシック" charset="-128"/>
                <a:cs typeface="+mn-cs"/>
              </a:defRPr>
            </a:lvl4pPr>
            <a:lvl5pPr marL="1866074" indent="-207341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14" kern="1200">
                <a:solidFill>
                  <a:schemeClr val="accent6">
                    <a:lumMod val="75000"/>
                  </a:schemeClr>
                </a:solidFill>
                <a:latin typeface="+mn-lt"/>
                <a:ea typeface="ＭＳ Ｐゴシック" charset="-128"/>
                <a:cs typeface="+mn-cs"/>
              </a:defRPr>
            </a:lvl5pPr>
            <a:lvl6pPr marL="2280758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95440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10124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524806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11013" marR="0" lvl="0" indent="-311013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en-US" dirty="0" smtClean="0">
                <a:solidFill>
                  <a:sysClr val="windowText" lastClr="000000"/>
                </a:solidFill>
                <a:latin typeface="Calibri"/>
              </a:rPr>
              <a:t>Attribute Functions</a:t>
            </a:r>
            <a:endParaRPr kumimoji="0" lang="en-US" sz="2903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ＭＳ Ｐゴシック" charset="-128"/>
            </a:endParaRPr>
          </a:p>
          <a:p>
            <a:pPr lvl="0">
              <a:defRPr/>
            </a:pPr>
            <a:endParaRPr lang="en-US" dirty="0" smtClean="0">
              <a:solidFill>
                <a:sysClr val="windowText" lastClr="000000"/>
              </a:solidFill>
              <a:latin typeface="Calibri"/>
            </a:endParaRPr>
          </a:p>
          <a:p>
            <a:pPr lvl="0">
              <a:defRPr/>
            </a:pPr>
            <a:endParaRPr lang="en-US" dirty="0">
              <a:solidFill>
                <a:sysClr val="windowText" lastClr="000000"/>
              </a:solidFill>
              <a:latin typeface="Calibri"/>
            </a:endParaRPr>
          </a:p>
          <a:p>
            <a:pPr lvl="0">
              <a:defRPr/>
            </a:pPr>
            <a:endParaRPr lang="en-US" dirty="0" smtClean="0">
              <a:solidFill>
                <a:sysClr val="windowText" lastClr="000000"/>
              </a:solidFill>
              <a:latin typeface="Calibri"/>
            </a:endParaRPr>
          </a:p>
          <a:p>
            <a:pPr lvl="0">
              <a:defRPr/>
            </a:pPr>
            <a:endParaRPr lang="en-US" dirty="0" smtClean="0">
              <a:solidFill>
                <a:sysClr val="windowText" lastClr="000000"/>
              </a:solidFill>
              <a:latin typeface="Calibri"/>
            </a:endParaRPr>
          </a:p>
          <a:p>
            <a:pPr lvl="0">
              <a:defRPr/>
            </a:pPr>
            <a:endParaRPr lang="en-US" dirty="0" smtClean="0">
              <a:solidFill>
                <a:sysClr val="windowText" lastClr="000000"/>
              </a:solidFill>
              <a:latin typeface="Calibri"/>
            </a:endParaRPr>
          </a:p>
          <a:p>
            <a:pPr lvl="0">
              <a:defRPr/>
            </a:pPr>
            <a:r>
              <a:rPr lang="en-US" dirty="0" smtClean="0">
                <a:solidFill>
                  <a:sysClr val="windowText" lastClr="000000"/>
                </a:solidFill>
                <a:latin typeface="Calibri"/>
              </a:rPr>
              <a:t>Authorization Policy</a:t>
            </a:r>
            <a:endParaRPr lang="en-US" dirty="0">
              <a:solidFill>
                <a:sysClr val="windowText" lastClr="000000"/>
              </a:solidFill>
              <a:latin typeface="Calibri"/>
            </a:endParaRPr>
          </a:p>
        </p:txBody>
      </p:sp>
      <p:sp>
        <p:nvSpPr>
          <p:cNvPr id="54277" name="TextBox 41"/>
          <p:cNvSpPr txBox="1">
            <a:spLocks noChangeArrowheads="1"/>
          </p:cNvSpPr>
          <p:nvPr/>
        </p:nvSpPr>
        <p:spPr bwMode="auto">
          <a:xfrm>
            <a:off x="2719077" y="6232974"/>
            <a:ext cx="4011126" cy="31458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2945" tIns="41473" rIns="82945" bIns="41473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500" i="1" dirty="0">
                <a:latin typeface="Calibri" panose="020F0502020204030204" pitchFamily="34" charset="0"/>
              </a:rPr>
              <a:t>World-Leading Research with Real-World Impact!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280" name="Title 1"/>
              <p:cNvSpPr>
                <a:spLocks/>
              </p:cNvSpPr>
              <p:nvPr/>
            </p:nvSpPr>
            <p:spPr bwMode="auto">
              <a:xfrm>
                <a:off x="2204640" y="37288"/>
                <a:ext cx="4714560" cy="620705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 defTabSz="41468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sz="2900" b="1" i="1" ker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</m:ctrlPr>
                      </m:sSubPr>
                      <m:e>
                        <m:r>
                          <a:rPr lang="en-US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𝑨𝑩𝑨𝑪</m:t>
                        </m:r>
                      </m:e>
                      <m:sub>
                        <m:r>
                          <a:rPr lang="en-US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sz="2900" b="1" kern="0" dirty="0" smtClean="0">
                    <a:solidFill>
                      <a:srgbClr val="131F49"/>
                    </a:solidFill>
                    <a:latin typeface="Calibri" panose="020F0502020204030204" pitchFamily="34" charset="0"/>
                    <a:ea typeface="ＭＳ Ｐゴシック" charset="-128"/>
                    <a:cs typeface="ＭＳ Ｐゴシック" charset="-128"/>
                  </a:rPr>
                  <a:t> Model Structure</a:t>
                </a:r>
                <a:endParaRPr lang="en-US" sz="2900" b="1" kern="0" dirty="0">
                  <a:solidFill>
                    <a:srgbClr val="131F49"/>
                  </a:solidFill>
                  <a:latin typeface="Calibri" panose="020F0502020204030204" pitchFamily="34" charset="0"/>
                  <a:ea typeface="ＭＳ Ｐゴシック" charset="-128"/>
                  <a:cs typeface="ＭＳ Ｐゴシック" charset="-128"/>
                </a:endParaRPr>
              </a:p>
            </p:txBody>
          </p:sp>
        </mc:Choice>
        <mc:Fallback xmlns="">
          <p:sp>
            <p:nvSpPr>
              <p:cNvPr id="54280" name="Tit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04640" y="37288"/>
                <a:ext cx="4714560" cy="620705"/>
              </a:xfrm>
              <a:prstGeom prst="rect">
                <a:avLst/>
              </a:prstGeom>
              <a:blipFill rotWithShape="0">
                <a:blip r:embed="rId3"/>
                <a:stretch>
                  <a:fillRect t="-2941" b="-21569"/>
                </a:stretch>
              </a:blip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1352" y="1769998"/>
            <a:ext cx="6630967" cy="144675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04072" y="2892107"/>
            <a:ext cx="1868643" cy="1910168"/>
          </a:xfrm>
          <a:prstGeom prst="rect">
            <a:avLst/>
          </a:prstGeom>
        </p:spPr>
      </p:pic>
      <p:grpSp>
        <p:nvGrpSpPr>
          <p:cNvPr id="23" name="Group 22"/>
          <p:cNvGrpSpPr/>
          <p:nvPr/>
        </p:nvGrpSpPr>
        <p:grpSpPr>
          <a:xfrm>
            <a:off x="821353" y="4966452"/>
            <a:ext cx="7063015" cy="270905"/>
            <a:chOff x="660906" y="3115586"/>
            <a:chExt cx="6911267" cy="238679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660906" y="3119322"/>
              <a:ext cx="6613094" cy="210656"/>
            </a:xfrm>
            <a:prstGeom prst="rect">
              <a:avLst/>
            </a:prstGeom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7256274" y="3115586"/>
              <a:ext cx="315899" cy="238679"/>
            </a:xfrm>
            <a:prstGeom prst="rect">
              <a:avLst/>
            </a:prstGeom>
          </p:spPr>
        </p:pic>
      </p:grpSp>
      <p:sp>
        <p:nvSpPr>
          <p:cNvPr id="24" name="Rectangle 23"/>
          <p:cNvSpPr/>
          <p:nvPr/>
        </p:nvSpPr>
        <p:spPr bwMode="auto">
          <a:xfrm>
            <a:off x="3635896" y="5085184"/>
            <a:ext cx="216024" cy="152173"/>
          </a:xfrm>
          <a:prstGeom prst="rect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3851920" y="4974871"/>
            <a:ext cx="1008112" cy="234919"/>
          </a:xfrm>
          <a:prstGeom prst="rect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301029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7" name="TextBox 41"/>
          <p:cNvSpPr txBox="1">
            <a:spLocks noChangeArrowheads="1"/>
          </p:cNvSpPr>
          <p:nvPr/>
        </p:nvSpPr>
        <p:spPr bwMode="auto">
          <a:xfrm>
            <a:off x="2719077" y="6232974"/>
            <a:ext cx="4011126" cy="31458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2945" tIns="41473" rIns="82945" bIns="41473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500" i="1" dirty="0">
                <a:latin typeface="Calibri" panose="020F0502020204030204" pitchFamily="34" charset="0"/>
              </a:rPr>
              <a:t>World-Leading Research with Real-World Impact!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280" name="Title 1"/>
              <p:cNvSpPr>
                <a:spLocks/>
              </p:cNvSpPr>
              <p:nvPr/>
            </p:nvSpPr>
            <p:spPr bwMode="auto">
              <a:xfrm>
                <a:off x="2204640" y="37288"/>
                <a:ext cx="4959648" cy="620705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 defTabSz="41468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</m:ctrlPr>
                      </m:sSubPr>
                      <m:e>
                        <m:r>
                          <a:rPr lang="en-US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𝑴𝑻</m:t>
                        </m:r>
                        <m:r>
                          <a:rPr lang="en-US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−</m:t>
                        </m:r>
                        <m:r>
                          <a:rPr lang="en-US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𝑨𝑩𝑨𝑪</m:t>
                        </m:r>
                      </m:e>
                      <m:sub>
                        <m:r>
                          <a:rPr lang="en-US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sz="2900" b="1" kern="0" dirty="0" smtClean="0">
                    <a:solidFill>
                      <a:srgbClr val="131F49"/>
                    </a:solidFill>
                    <a:latin typeface="Calibri" panose="020F0502020204030204" pitchFamily="34" charset="0"/>
                    <a:ea typeface="ＭＳ Ｐゴシック" charset="-128"/>
                    <a:cs typeface="ＭＳ Ｐゴシック" charset="-128"/>
                  </a:rPr>
                  <a:t> Model Structure</a:t>
                </a:r>
                <a:endParaRPr lang="en-US" sz="2900" b="1" kern="0" dirty="0">
                  <a:solidFill>
                    <a:srgbClr val="131F49"/>
                  </a:solidFill>
                  <a:latin typeface="Calibri" panose="020F0502020204030204" pitchFamily="34" charset="0"/>
                  <a:ea typeface="ＭＳ Ｐゴシック" charset="-128"/>
                  <a:cs typeface="ＭＳ Ｐゴシック" charset="-128"/>
                </a:endParaRPr>
              </a:p>
            </p:txBody>
          </p:sp>
        </mc:Choice>
        <mc:Fallback xmlns="">
          <p:sp>
            <p:nvSpPr>
              <p:cNvPr id="54280" name="Tit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04640" y="37288"/>
                <a:ext cx="4959648" cy="620705"/>
              </a:xfrm>
              <a:prstGeom prst="rect">
                <a:avLst/>
              </a:prstGeom>
              <a:blipFill rotWithShape="0">
                <a:blip r:embed="rId3"/>
                <a:stretch>
                  <a:fillRect t="-2941" r="-2214" b="-21569"/>
                </a:stretch>
              </a:blip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2" name="Group 11"/>
          <p:cNvGrpSpPr/>
          <p:nvPr/>
        </p:nvGrpSpPr>
        <p:grpSpPr>
          <a:xfrm>
            <a:off x="2439105" y="1340768"/>
            <a:ext cx="4571069" cy="4526497"/>
            <a:chOff x="2845270" y="1499094"/>
            <a:chExt cx="4571069" cy="4526497"/>
          </a:xfrm>
        </p:grpSpPr>
        <p:sp>
          <p:nvSpPr>
            <p:cNvPr id="13" name="Oval 12"/>
            <p:cNvSpPr/>
            <p:nvPr/>
          </p:nvSpPr>
          <p:spPr bwMode="auto">
            <a:xfrm>
              <a:off x="5135096" y="2297508"/>
              <a:ext cx="512064" cy="509048"/>
            </a:xfrm>
            <a:prstGeom prst="ellipse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</a:p>
          </p:txBody>
        </p:sp>
        <p:sp>
          <p:nvSpPr>
            <p:cNvPr id="14" name="Oval 13"/>
            <p:cNvSpPr/>
            <p:nvPr/>
          </p:nvSpPr>
          <p:spPr bwMode="auto">
            <a:xfrm>
              <a:off x="5135096" y="3928543"/>
              <a:ext cx="512064" cy="509048"/>
            </a:xfrm>
            <a:prstGeom prst="ellipse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3339789" y="2297508"/>
              <a:ext cx="512064" cy="509048"/>
            </a:xfrm>
            <a:prstGeom prst="ellipse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6" name="Straight Arrow Connector 15"/>
            <p:cNvCxnSpPr>
              <a:stCxn id="13" idx="2"/>
              <a:endCxn id="15" idx="6"/>
            </p:cNvCxnSpPr>
            <p:nvPr/>
          </p:nvCxnSpPr>
          <p:spPr bwMode="auto">
            <a:xfrm flipH="1">
              <a:off x="3851853" y="2552032"/>
              <a:ext cx="1283243" cy="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lg" len="lg"/>
              <a:tailEnd type="triangle" w="lg" len="lg"/>
            </a:ln>
            <a:effectLst/>
          </p:spPr>
        </p:cxnSp>
        <p:cxnSp>
          <p:nvCxnSpPr>
            <p:cNvPr id="17" name="Straight Arrow Connector 16"/>
            <p:cNvCxnSpPr>
              <a:stCxn id="13" idx="4"/>
              <a:endCxn id="14" idx="0"/>
            </p:cNvCxnSpPr>
            <p:nvPr/>
          </p:nvCxnSpPr>
          <p:spPr bwMode="auto">
            <a:xfrm>
              <a:off x="5391128" y="2806556"/>
              <a:ext cx="0" cy="1121987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lg" len="lg"/>
              <a:tailEnd type="triangle" w="lg" len="lg"/>
            </a:ln>
            <a:effectLst/>
          </p:spPr>
        </p:cxnSp>
        <p:sp>
          <p:nvSpPr>
            <p:cNvPr id="18" name="Oval 17"/>
            <p:cNvSpPr/>
            <p:nvPr/>
          </p:nvSpPr>
          <p:spPr bwMode="auto">
            <a:xfrm>
              <a:off x="3339789" y="4858070"/>
              <a:ext cx="512064" cy="509048"/>
            </a:xfrm>
            <a:prstGeom prst="ellipse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19" name="Diamond 18"/>
            <p:cNvSpPr/>
            <p:nvPr/>
          </p:nvSpPr>
          <p:spPr bwMode="auto">
            <a:xfrm>
              <a:off x="3218536" y="3793203"/>
              <a:ext cx="754569" cy="780528"/>
            </a:xfrm>
            <a:prstGeom prst="diamond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9144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Auth</a:t>
              </a:r>
              <a:endParaRPr kumimoji="0" lang="en-US" sz="14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0" name="Straight Arrow Connector 19"/>
            <p:cNvCxnSpPr>
              <a:stCxn id="19" idx="0"/>
              <a:endCxn id="15" idx="4"/>
            </p:cNvCxnSpPr>
            <p:nvPr/>
          </p:nvCxnSpPr>
          <p:spPr bwMode="auto">
            <a:xfrm flipV="1">
              <a:off x="3595821" y="2806556"/>
              <a:ext cx="0" cy="986647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  <a:effectLst/>
          </p:spPr>
        </p:cxnSp>
        <p:cxnSp>
          <p:nvCxnSpPr>
            <p:cNvPr id="21" name="Straight Arrow Connector 20"/>
            <p:cNvCxnSpPr>
              <a:stCxn id="14" idx="2"/>
              <a:endCxn id="19" idx="3"/>
            </p:cNvCxnSpPr>
            <p:nvPr/>
          </p:nvCxnSpPr>
          <p:spPr bwMode="auto">
            <a:xfrm flipH="1">
              <a:off x="3973105" y="4183067"/>
              <a:ext cx="1161991" cy="40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  <a:effectLst/>
          </p:spPr>
        </p:cxnSp>
        <p:cxnSp>
          <p:nvCxnSpPr>
            <p:cNvPr id="24" name="Straight Arrow Connector 23"/>
            <p:cNvCxnSpPr>
              <a:stCxn id="19" idx="2"/>
              <a:endCxn id="18" idx="0"/>
            </p:cNvCxnSpPr>
            <p:nvPr/>
          </p:nvCxnSpPr>
          <p:spPr bwMode="auto">
            <a:xfrm>
              <a:off x="3595821" y="4573731"/>
              <a:ext cx="0" cy="284339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  <a:effectLst/>
          </p:spPr>
        </p:cxnSp>
        <p:cxnSp>
          <p:nvCxnSpPr>
            <p:cNvPr id="25" name="Straight Arrow Connector 24"/>
            <p:cNvCxnSpPr>
              <a:stCxn id="29" idx="2"/>
              <a:endCxn id="15" idx="0"/>
            </p:cNvCxnSpPr>
            <p:nvPr/>
          </p:nvCxnSpPr>
          <p:spPr bwMode="auto">
            <a:xfrm>
              <a:off x="3595820" y="1863429"/>
              <a:ext cx="1" cy="434079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dash"/>
              <a:round/>
              <a:headEnd type="triangle" w="lg" len="lg"/>
              <a:tailEnd type="none" w="lg" len="lg"/>
            </a:ln>
            <a:effectLst/>
          </p:spPr>
        </p:cxnSp>
        <p:cxnSp>
          <p:nvCxnSpPr>
            <p:cNvPr id="26" name="Straight Arrow Connector 25"/>
            <p:cNvCxnSpPr>
              <a:stCxn id="27" idx="1"/>
              <a:endCxn id="14" idx="6"/>
            </p:cNvCxnSpPr>
            <p:nvPr/>
          </p:nvCxnSpPr>
          <p:spPr bwMode="auto">
            <a:xfrm flipH="1" flipV="1">
              <a:off x="5647160" y="4183067"/>
              <a:ext cx="523749" cy="40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dash"/>
              <a:round/>
              <a:headEnd type="triangle" w="lg" len="lg"/>
              <a:tailEnd type="none" w="lg" len="lg"/>
            </a:ln>
            <a:effectLst/>
          </p:spPr>
        </p:cxnSp>
        <p:sp>
          <p:nvSpPr>
            <p:cNvPr id="27" name="Rounded Rectangle 26"/>
            <p:cNvSpPr/>
            <p:nvPr/>
          </p:nvSpPr>
          <p:spPr bwMode="auto">
            <a:xfrm>
              <a:off x="6170909" y="4001299"/>
              <a:ext cx="577154" cy="364335"/>
            </a:xfrm>
            <a:prstGeom prst="roundRect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lang="en-US" sz="1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ATT</a:t>
              </a:r>
            </a:p>
          </p:txBody>
        </p:sp>
        <p:sp>
          <p:nvSpPr>
            <p:cNvPr id="29" name="Rounded Rectangle 28"/>
            <p:cNvSpPr/>
            <p:nvPr/>
          </p:nvSpPr>
          <p:spPr bwMode="auto">
            <a:xfrm>
              <a:off x="3307243" y="1499094"/>
              <a:ext cx="577154" cy="364335"/>
            </a:xfrm>
            <a:prstGeom prst="roundRect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lang="en-US" sz="1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UATT</a:t>
              </a:r>
              <a:endParaRPr kumimoji="0" lang="en-US" sz="14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0" name="Straight Connector 29"/>
            <p:cNvCxnSpPr/>
            <p:nvPr/>
          </p:nvCxnSpPr>
          <p:spPr bwMode="auto">
            <a:xfrm>
              <a:off x="5115586" y="1998544"/>
              <a:ext cx="551084" cy="0"/>
            </a:xfrm>
            <a:prstGeom prst="line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1" name="Straight Arrow Connector 30"/>
            <p:cNvCxnSpPr/>
            <p:nvPr/>
          </p:nvCxnSpPr>
          <p:spPr bwMode="auto">
            <a:xfrm>
              <a:off x="5115586" y="1998544"/>
              <a:ext cx="185492" cy="325767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sp>
          <p:nvSpPr>
            <p:cNvPr id="32" name="TextBox 31"/>
            <p:cNvSpPr txBox="1"/>
            <p:nvPr/>
          </p:nvSpPr>
          <p:spPr>
            <a:xfrm>
              <a:off x="4813769" y="1700967"/>
              <a:ext cx="124921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trustedTenants</a:t>
              </a:r>
              <a:endPara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4000346" y="2488178"/>
              <a:ext cx="103696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userOwner</a:t>
              </a:r>
              <a:endPara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4554100" y="3194655"/>
              <a:ext cx="103696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objOwner</a:t>
              </a:r>
              <a:endPara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5" name="Straight Arrow Connector 34"/>
            <p:cNvCxnSpPr>
              <a:stCxn id="13" idx="1"/>
              <a:endCxn id="29" idx="3"/>
            </p:cNvCxnSpPr>
            <p:nvPr/>
          </p:nvCxnSpPr>
          <p:spPr bwMode="auto">
            <a:xfrm flipH="1" flipV="1">
              <a:off x="3884397" y="1681262"/>
              <a:ext cx="1325689" cy="690794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lg" len="lg"/>
              <a:tailEnd type="triangle" w="lg" len="lg"/>
            </a:ln>
            <a:effectLst/>
          </p:spPr>
        </p:cxnSp>
        <p:cxnSp>
          <p:nvCxnSpPr>
            <p:cNvPr id="36" name="Straight Arrow Connector 35"/>
            <p:cNvCxnSpPr>
              <a:stCxn id="13" idx="5"/>
              <a:endCxn id="27" idx="0"/>
            </p:cNvCxnSpPr>
            <p:nvPr/>
          </p:nvCxnSpPr>
          <p:spPr bwMode="auto">
            <a:xfrm>
              <a:off x="5572170" y="2732008"/>
              <a:ext cx="887316" cy="1269291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lg" len="lg"/>
              <a:tailEnd type="triangle" w="lg" len="lg"/>
            </a:ln>
            <a:effectLst/>
          </p:spPr>
        </p:cxnSp>
        <p:cxnSp>
          <p:nvCxnSpPr>
            <p:cNvPr id="37" name="Straight Arrow Connector 36"/>
            <p:cNvCxnSpPr/>
            <p:nvPr/>
          </p:nvCxnSpPr>
          <p:spPr bwMode="auto">
            <a:xfrm>
              <a:off x="5429003" y="2026108"/>
              <a:ext cx="185492" cy="325767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  <a:scene3d>
              <a:camera prst="orthographicFront">
                <a:rot lat="0" lon="0" rev="18300000"/>
              </a:camera>
              <a:lightRig rig="threePt" dir="t"/>
            </a:scene3d>
          </p:spPr>
        </p:cxnSp>
        <p:sp>
          <p:nvSpPr>
            <p:cNvPr id="38" name="TextBox 37"/>
            <p:cNvSpPr txBox="1"/>
            <p:nvPr/>
          </p:nvSpPr>
          <p:spPr>
            <a:xfrm>
              <a:off x="5740921" y="2759977"/>
              <a:ext cx="103696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oattOwner</a:t>
              </a:r>
              <a:endPara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3809598" y="1977624"/>
              <a:ext cx="103696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uattOwner</a:t>
              </a:r>
              <a:endPara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0" name="Straight Arrow Connector 39"/>
            <p:cNvCxnSpPr/>
            <p:nvPr/>
          </p:nvCxnSpPr>
          <p:spPr bwMode="auto">
            <a:xfrm>
              <a:off x="3076820" y="5550717"/>
              <a:ext cx="458259" cy="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dash"/>
              <a:round/>
              <a:headEnd type="none" w="lg" len="lg"/>
              <a:tailEnd type="triangle"/>
            </a:ln>
            <a:effectLst/>
          </p:spPr>
        </p:cxnSp>
        <p:cxnSp>
          <p:nvCxnSpPr>
            <p:cNvPr id="41" name="Straight Arrow Connector 40"/>
            <p:cNvCxnSpPr/>
            <p:nvPr/>
          </p:nvCxnSpPr>
          <p:spPr bwMode="auto">
            <a:xfrm>
              <a:off x="4059839" y="5559229"/>
              <a:ext cx="458259" cy="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lg" len="lg"/>
              <a:tailEnd type="none"/>
            </a:ln>
            <a:effectLst/>
          </p:spPr>
        </p:cxnSp>
        <p:sp>
          <p:nvSpPr>
            <p:cNvPr id="42" name="TextBox 41"/>
            <p:cNvSpPr txBox="1"/>
            <p:nvPr/>
          </p:nvSpPr>
          <p:spPr>
            <a:xfrm>
              <a:off x="2845270" y="5559229"/>
              <a:ext cx="9427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Association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3709990" y="5563364"/>
              <a:ext cx="128439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Access Decision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4" name="Straight Arrow Connector 43"/>
            <p:cNvCxnSpPr/>
            <p:nvPr/>
          </p:nvCxnSpPr>
          <p:spPr bwMode="auto">
            <a:xfrm>
              <a:off x="5138526" y="5555414"/>
              <a:ext cx="458259" cy="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/>
            </a:ln>
            <a:effectLst/>
          </p:spPr>
        </p:cxnSp>
        <p:sp>
          <p:nvSpPr>
            <p:cNvPr id="45" name="TextBox 44"/>
            <p:cNvSpPr txBox="1"/>
            <p:nvPr/>
          </p:nvSpPr>
          <p:spPr>
            <a:xfrm>
              <a:off x="4545593" y="5563926"/>
              <a:ext cx="164412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Many-to-one</a:t>
              </a:r>
            </a:p>
            <a:p>
              <a:pPr algn="ctr"/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atomic-valued function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6" name="Straight Arrow Connector 45"/>
            <p:cNvCxnSpPr/>
            <p:nvPr/>
          </p:nvCxnSpPr>
          <p:spPr bwMode="auto">
            <a:xfrm>
              <a:off x="6489067" y="5539247"/>
              <a:ext cx="458259" cy="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triangle"/>
            </a:ln>
            <a:effectLst/>
          </p:spPr>
        </p:cxnSp>
        <p:sp>
          <p:nvSpPr>
            <p:cNvPr id="47" name="TextBox 46"/>
            <p:cNvSpPr txBox="1"/>
            <p:nvPr/>
          </p:nvSpPr>
          <p:spPr>
            <a:xfrm>
              <a:off x="6020052" y="5559577"/>
              <a:ext cx="13962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Many-to-many</a:t>
              </a:r>
            </a:p>
            <a:p>
              <a:pPr algn="ctr"/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set-valued function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3609066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7" name="TextBox 41"/>
          <p:cNvSpPr txBox="1">
            <a:spLocks noChangeArrowheads="1"/>
          </p:cNvSpPr>
          <p:nvPr/>
        </p:nvSpPr>
        <p:spPr bwMode="auto">
          <a:xfrm>
            <a:off x="2719077" y="6232974"/>
            <a:ext cx="4011126" cy="31458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2945" tIns="41473" rIns="82945" bIns="41473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500" i="1" dirty="0">
                <a:latin typeface="Calibri" panose="020F0502020204030204" pitchFamily="34" charset="0"/>
              </a:rPr>
              <a:t>World-Leading Research with Real-World Impact!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280" name="Title 1"/>
              <p:cNvSpPr>
                <a:spLocks/>
              </p:cNvSpPr>
              <p:nvPr/>
            </p:nvSpPr>
            <p:spPr bwMode="auto">
              <a:xfrm>
                <a:off x="2204640" y="37288"/>
                <a:ext cx="4959648" cy="620705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 defTabSz="41468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</m:ctrlPr>
                      </m:sSubPr>
                      <m:e>
                        <m:r>
                          <a:rPr lang="en-US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𝑴𝑻</m:t>
                        </m:r>
                        <m:r>
                          <a:rPr lang="en-US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−</m:t>
                        </m:r>
                        <m:r>
                          <a:rPr lang="en-US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𝑨𝑩𝑨𝑪</m:t>
                        </m:r>
                      </m:e>
                      <m:sub>
                        <m:r>
                          <a:rPr lang="en-US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sz="2900" b="1" kern="0" dirty="0" smtClean="0">
                    <a:solidFill>
                      <a:srgbClr val="131F49"/>
                    </a:solidFill>
                    <a:latin typeface="Calibri" panose="020F0502020204030204" pitchFamily="34" charset="0"/>
                    <a:ea typeface="ＭＳ Ｐゴシック" charset="-128"/>
                    <a:cs typeface="ＭＳ Ｐゴシック" charset="-128"/>
                  </a:rPr>
                  <a:t> Model Structure</a:t>
                </a:r>
                <a:endParaRPr lang="en-US" sz="2900" b="1" kern="0" dirty="0">
                  <a:solidFill>
                    <a:srgbClr val="131F49"/>
                  </a:solidFill>
                  <a:latin typeface="Calibri" panose="020F0502020204030204" pitchFamily="34" charset="0"/>
                  <a:ea typeface="ＭＳ Ｐゴシック" charset="-128"/>
                  <a:cs typeface="ＭＳ Ｐゴシック" charset="-128"/>
                </a:endParaRPr>
              </a:p>
            </p:txBody>
          </p:sp>
        </mc:Choice>
        <mc:Fallback xmlns="">
          <p:sp>
            <p:nvSpPr>
              <p:cNvPr id="54280" name="Tit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04640" y="37288"/>
                <a:ext cx="4959648" cy="620705"/>
              </a:xfrm>
              <a:prstGeom prst="rect">
                <a:avLst/>
              </a:prstGeom>
              <a:blipFill rotWithShape="0">
                <a:blip r:embed="rId3"/>
                <a:stretch>
                  <a:fillRect t="-2941" r="-2214" b="-21569"/>
                </a:stretch>
              </a:blip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TextBox 47"/>
          <p:cNvSpPr txBox="1"/>
          <p:nvPr/>
        </p:nvSpPr>
        <p:spPr>
          <a:xfrm>
            <a:off x="5853237" y="1077994"/>
            <a:ext cx="29162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alibri" panose="020F0502020204030204" pitchFamily="34" charset="0"/>
              </a:rPr>
              <a:t>Finite set of existing </a:t>
            </a:r>
            <a:r>
              <a:rPr lang="en-US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tenants</a:t>
            </a:r>
            <a:endParaRPr lang="en-US" i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cxnSp>
        <p:nvCxnSpPr>
          <p:cNvPr id="49" name="Straight Arrow Connector 48"/>
          <p:cNvCxnSpPr>
            <a:stCxn id="48" idx="2"/>
          </p:cNvCxnSpPr>
          <p:nvPr/>
        </p:nvCxnSpPr>
        <p:spPr bwMode="auto">
          <a:xfrm flipH="1">
            <a:off x="5334756" y="1447326"/>
            <a:ext cx="1976623" cy="766404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50" name="Group 49"/>
          <p:cNvGrpSpPr/>
          <p:nvPr/>
        </p:nvGrpSpPr>
        <p:grpSpPr>
          <a:xfrm>
            <a:off x="2439105" y="1340768"/>
            <a:ext cx="4571069" cy="4526497"/>
            <a:chOff x="2845270" y="1499094"/>
            <a:chExt cx="4571069" cy="4526497"/>
          </a:xfrm>
        </p:grpSpPr>
        <p:sp>
          <p:nvSpPr>
            <p:cNvPr id="51" name="Oval 50"/>
            <p:cNvSpPr/>
            <p:nvPr/>
          </p:nvSpPr>
          <p:spPr bwMode="auto">
            <a:xfrm>
              <a:off x="5135096" y="2297508"/>
              <a:ext cx="512064" cy="509048"/>
            </a:xfrm>
            <a:prstGeom prst="ellipse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</a:p>
          </p:txBody>
        </p:sp>
        <p:sp>
          <p:nvSpPr>
            <p:cNvPr id="52" name="Oval 51"/>
            <p:cNvSpPr/>
            <p:nvPr/>
          </p:nvSpPr>
          <p:spPr bwMode="auto">
            <a:xfrm>
              <a:off x="5135096" y="3928543"/>
              <a:ext cx="512064" cy="509048"/>
            </a:xfrm>
            <a:prstGeom prst="ellipse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</a:p>
          </p:txBody>
        </p:sp>
        <p:sp>
          <p:nvSpPr>
            <p:cNvPr id="53" name="Oval 52"/>
            <p:cNvSpPr/>
            <p:nvPr/>
          </p:nvSpPr>
          <p:spPr bwMode="auto">
            <a:xfrm>
              <a:off x="3339789" y="2297508"/>
              <a:ext cx="512064" cy="509048"/>
            </a:xfrm>
            <a:prstGeom prst="ellipse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54" name="Straight Arrow Connector 53"/>
            <p:cNvCxnSpPr>
              <a:stCxn id="51" idx="2"/>
              <a:endCxn id="53" idx="6"/>
            </p:cNvCxnSpPr>
            <p:nvPr/>
          </p:nvCxnSpPr>
          <p:spPr bwMode="auto">
            <a:xfrm flipH="1">
              <a:off x="3851853" y="2552032"/>
              <a:ext cx="1283243" cy="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lg" len="lg"/>
              <a:tailEnd type="triangle" w="lg" len="lg"/>
            </a:ln>
            <a:effectLst/>
          </p:spPr>
        </p:cxnSp>
        <p:cxnSp>
          <p:nvCxnSpPr>
            <p:cNvPr id="55" name="Straight Arrow Connector 54"/>
            <p:cNvCxnSpPr>
              <a:stCxn id="51" idx="4"/>
              <a:endCxn id="52" idx="0"/>
            </p:cNvCxnSpPr>
            <p:nvPr/>
          </p:nvCxnSpPr>
          <p:spPr bwMode="auto">
            <a:xfrm>
              <a:off x="5391128" y="2806556"/>
              <a:ext cx="0" cy="1121987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lg" len="lg"/>
              <a:tailEnd type="triangle" w="lg" len="lg"/>
            </a:ln>
            <a:effectLst/>
          </p:spPr>
        </p:cxnSp>
        <p:sp>
          <p:nvSpPr>
            <p:cNvPr id="56" name="Oval 55"/>
            <p:cNvSpPr/>
            <p:nvPr/>
          </p:nvSpPr>
          <p:spPr bwMode="auto">
            <a:xfrm>
              <a:off x="3339789" y="4858070"/>
              <a:ext cx="512064" cy="509048"/>
            </a:xfrm>
            <a:prstGeom prst="ellipse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57" name="Diamond 56"/>
            <p:cNvSpPr/>
            <p:nvPr/>
          </p:nvSpPr>
          <p:spPr bwMode="auto">
            <a:xfrm>
              <a:off x="3218536" y="3793203"/>
              <a:ext cx="754569" cy="780528"/>
            </a:xfrm>
            <a:prstGeom prst="diamond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9144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Auth</a:t>
              </a:r>
              <a:endParaRPr kumimoji="0" lang="en-US" sz="14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58" name="Straight Arrow Connector 57"/>
            <p:cNvCxnSpPr>
              <a:stCxn id="57" idx="0"/>
              <a:endCxn id="53" idx="4"/>
            </p:cNvCxnSpPr>
            <p:nvPr/>
          </p:nvCxnSpPr>
          <p:spPr bwMode="auto">
            <a:xfrm flipV="1">
              <a:off x="3595821" y="2806556"/>
              <a:ext cx="0" cy="986647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  <a:effectLst/>
          </p:spPr>
        </p:cxnSp>
        <p:cxnSp>
          <p:nvCxnSpPr>
            <p:cNvPr id="59" name="Straight Arrow Connector 58"/>
            <p:cNvCxnSpPr>
              <a:stCxn id="52" idx="2"/>
              <a:endCxn id="57" idx="3"/>
            </p:cNvCxnSpPr>
            <p:nvPr/>
          </p:nvCxnSpPr>
          <p:spPr bwMode="auto">
            <a:xfrm flipH="1">
              <a:off x="3973105" y="4183067"/>
              <a:ext cx="1161991" cy="40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  <a:effectLst/>
          </p:spPr>
        </p:cxnSp>
        <p:cxnSp>
          <p:nvCxnSpPr>
            <p:cNvPr id="60" name="Straight Arrow Connector 59"/>
            <p:cNvCxnSpPr>
              <a:stCxn id="57" idx="2"/>
              <a:endCxn id="56" idx="0"/>
            </p:cNvCxnSpPr>
            <p:nvPr/>
          </p:nvCxnSpPr>
          <p:spPr bwMode="auto">
            <a:xfrm>
              <a:off x="3595821" y="4573731"/>
              <a:ext cx="0" cy="284339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  <a:effectLst/>
          </p:spPr>
        </p:cxnSp>
        <p:cxnSp>
          <p:nvCxnSpPr>
            <p:cNvPr id="61" name="Straight Arrow Connector 60"/>
            <p:cNvCxnSpPr>
              <a:stCxn id="64" idx="2"/>
              <a:endCxn id="53" idx="0"/>
            </p:cNvCxnSpPr>
            <p:nvPr/>
          </p:nvCxnSpPr>
          <p:spPr bwMode="auto">
            <a:xfrm>
              <a:off x="3595820" y="1863429"/>
              <a:ext cx="1" cy="434079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dash"/>
              <a:round/>
              <a:headEnd type="triangle" w="lg" len="lg"/>
              <a:tailEnd type="none" w="lg" len="lg"/>
            </a:ln>
            <a:effectLst/>
          </p:spPr>
        </p:cxnSp>
        <p:cxnSp>
          <p:nvCxnSpPr>
            <p:cNvPr id="62" name="Straight Arrow Connector 61"/>
            <p:cNvCxnSpPr>
              <a:stCxn id="63" idx="1"/>
              <a:endCxn id="52" idx="6"/>
            </p:cNvCxnSpPr>
            <p:nvPr/>
          </p:nvCxnSpPr>
          <p:spPr bwMode="auto">
            <a:xfrm flipH="1" flipV="1">
              <a:off x="5647160" y="4183067"/>
              <a:ext cx="523749" cy="40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dash"/>
              <a:round/>
              <a:headEnd type="triangle" w="lg" len="lg"/>
              <a:tailEnd type="none" w="lg" len="lg"/>
            </a:ln>
            <a:effectLst/>
          </p:spPr>
        </p:cxnSp>
        <p:sp>
          <p:nvSpPr>
            <p:cNvPr id="63" name="Rounded Rectangle 62"/>
            <p:cNvSpPr/>
            <p:nvPr/>
          </p:nvSpPr>
          <p:spPr bwMode="auto">
            <a:xfrm>
              <a:off x="6170909" y="4001299"/>
              <a:ext cx="577154" cy="364335"/>
            </a:xfrm>
            <a:prstGeom prst="roundRect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lang="en-US" sz="1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ATT</a:t>
              </a:r>
            </a:p>
          </p:txBody>
        </p:sp>
        <p:sp>
          <p:nvSpPr>
            <p:cNvPr id="64" name="Rounded Rectangle 63"/>
            <p:cNvSpPr/>
            <p:nvPr/>
          </p:nvSpPr>
          <p:spPr bwMode="auto">
            <a:xfrm>
              <a:off x="3307243" y="1499094"/>
              <a:ext cx="577154" cy="364335"/>
            </a:xfrm>
            <a:prstGeom prst="roundRect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lang="en-US" sz="1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UATT</a:t>
              </a:r>
              <a:endParaRPr kumimoji="0" lang="en-US" sz="14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65" name="Straight Connector 64"/>
            <p:cNvCxnSpPr/>
            <p:nvPr/>
          </p:nvCxnSpPr>
          <p:spPr bwMode="auto">
            <a:xfrm>
              <a:off x="5115586" y="1998544"/>
              <a:ext cx="551084" cy="0"/>
            </a:xfrm>
            <a:prstGeom prst="line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6" name="Straight Arrow Connector 65"/>
            <p:cNvCxnSpPr/>
            <p:nvPr/>
          </p:nvCxnSpPr>
          <p:spPr bwMode="auto">
            <a:xfrm>
              <a:off x="5115586" y="1998544"/>
              <a:ext cx="185492" cy="325767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sp>
          <p:nvSpPr>
            <p:cNvPr id="67" name="TextBox 66"/>
            <p:cNvSpPr txBox="1"/>
            <p:nvPr/>
          </p:nvSpPr>
          <p:spPr>
            <a:xfrm>
              <a:off x="4813769" y="1700967"/>
              <a:ext cx="124921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trustedTenants</a:t>
              </a:r>
              <a:endPara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4000346" y="2488178"/>
              <a:ext cx="103696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userOwner</a:t>
              </a:r>
              <a:endPara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4554100" y="3194655"/>
              <a:ext cx="103696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objOwner</a:t>
              </a:r>
              <a:endPara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70" name="Straight Arrow Connector 69"/>
            <p:cNvCxnSpPr>
              <a:stCxn id="51" idx="1"/>
              <a:endCxn id="64" idx="3"/>
            </p:cNvCxnSpPr>
            <p:nvPr/>
          </p:nvCxnSpPr>
          <p:spPr bwMode="auto">
            <a:xfrm flipH="1" flipV="1">
              <a:off x="3884397" y="1681262"/>
              <a:ext cx="1325689" cy="690794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lg" len="lg"/>
              <a:tailEnd type="triangle" w="lg" len="lg"/>
            </a:ln>
            <a:effectLst/>
          </p:spPr>
        </p:cxnSp>
        <p:cxnSp>
          <p:nvCxnSpPr>
            <p:cNvPr id="71" name="Straight Arrow Connector 70"/>
            <p:cNvCxnSpPr>
              <a:stCxn id="51" idx="5"/>
              <a:endCxn id="63" idx="0"/>
            </p:cNvCxnSpPr>
            <p:nvPr/>
          </p:nvCxnSpPr>
          <p:spPr bwMode="auto">
            <a:xfrm>
              <a:off x="5572170" y="2732008"/>
              <a:ext cx="887316" cy="1269291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lg" len="lg"/>
              <a:tailEnd type="triangle" w="lg" len="lg"/>
            </a:ln>
            <a:effectLst/>
          </p:spPr>
        </p:cxnSp>
        <p:cxnSp>
          <p:nvCxnSpPr>
            <p:cNvPr id="72" name="Straight Arrow Connector 71"/>
            <p:cNvCxnSpPr/>
            <p:nvPr/>
          </p:nvCxnSpPr>
          <p:spPr bwMode="auto">
            <a:xfrm>
              <a:off x="5429003" y="2026108"/>
              <a:ext cx="185492" cy="325767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  <a:scene3d>
              <a:camera prst="orthographicFront">
                <a:rot lat="0" lon="0" rev="18300000"/>
              </a:camera>
              <a:lightRig rig="threePt" dir="t"/>
            </a:scene3d>
          </p:spPr>
        </p:cxnSp>
        <p:sp>
          <p:nvSpPr>
            <p:cNvPr id="73" name="TextBox 72"/>
            <p:cNvSpPr txBox="1"/>
            <p:nvPr/>
          </p:nvSpPr>
          <p:spPr>
            <a:xfrm>
              <a:off x="5740921" y="2759977"/>
              <a:ext cx="103696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oattOwner</a:t>
              </a:r>
              <a:endPara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3809598" y="1977624"/>
              <a:ext cx="103696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uattOwner</a:t>
              </a:r>
              <a:endPara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75" name="Straight Arrow Connector 74"/>
            <p:cNvCxnSpPr/>
            <p:nvPr/>
          </p:nvCxnSpPr>
          <p:spPr bwMode="auto">
            <a:xfrm>
              <a:off x="3076820" y="5550717"/>
              <a:ext cx="458259" cy="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dash"/>
              <a:round/>
              <a:headEnd type="none" w="lg" len="lg"/>
              <a:tailEnd type="triangle"/>
            </a:ln>
            <a:effectLst/>
          </p:spPr>
        </p:cxnSp>
        <p:cxnSp>
          <p:nvCxnSpPr>
            <p:cNvPr id="76" name="Straight Arrow Connector 75"/>
            <p:cNvCxnSpPr/>
            <p:nvPr/>
          </p:nvCxnSpPr>
          <p:spPr bwMode="auto">
            <a:xfrm>
              <a:off x="4059839" y="5559229"/>
              <a:ext cx="458259" cy="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lg" len="lg"/>
              <a:tailEnd type="none"/>
            </a:ln>
            <a:effectLst/>
          </p:spPr>
        </p:cxnSp>
        <p:sp>
          <p:nvSpPr>
            <p:cNvPr id="77" name="TextBox 76"/>
            <p:cNvSpPr txBox="1"/>
            <p:nvPr/>
          </p:nvSpPr>
          <p:spPr>
            <a:xfrm>
              <a:off x="2845270" y="5559229"/>
              <a:ext cx="9427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Association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3709990" y="5563364"/>
              <a:ext cx="128439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Access Decision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79" name="Straight Arrow Connector 78"/>
            <p:cNvCxnSpPr/>
            <p:nvPr/>
          </p:nvCxnSpPr>
          <p:spPr bwMode="auto">
            <a:xfrm>
              <a:off x="5138526" y="5555414"/>
              <a:ext cx="458259" cy="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/>
            </a:ln>
            <a:effectLst/>
          </p:spPr>
        </p:cxnSp>
        <p:sp>
          <p:nvSpPr>
            <p:cNvPr id="80" name="TextBox 79"/>
            <p:cNvSpPr txBox="1"/>
            <p:nvPr/>
          </p:nvSpPr>
          <p:spPr>
            <a:xfrm>
              <a:off x="4545593" y="5563926"/>
              <a:ext cx="164412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Many-to-one</a:t>
              </a:r>
            </a:p>
            <a:p>
              <a:pPr algn="ctr"/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atomic-valued function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1" name="Straight Arrow Connector 80"/>
            <p:cNvCxnSpPr/>
            <p:nvPr/>
          </p:nvCxnSpPr>
          <p:spPr bwMode="auto">
            <a:xfrm>
              <a:off x="6489067" y="5539247"/>
              <a:ext cx="458259" cy="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triangle"/>
            </a:ln>
            <a:effectLst/>
          </p:spPr>
        </p:cxnSp>
        <p:sp>
          <p:nvSpPr>
            <p:cNvPr id="82" name="TextBox 81"/>
            <p:cNvSpPr txBox="1"/>
            <p:nvPr/>
          </p:nvSpPr>
          <p:spPr>
            <a:xfrm>
              <a:off x="6020052" y="5559577"/>
              <a:ext cx="13962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Many-to-many</a:t>
              </a:r>
            </a:p>
            <a:p>
              <a:pPr algn="ctr"/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set-valued function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16" name="TextBox 115"/>
          <p:cNvSpPr txBox="1"/>
          <p:nvPr/>
        </p:nvSpPr>
        <p:spPr>
          <a:xfrm>
            <a:off x="243348" y="4477036"/>
            <a:ext cx="29162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alibri" panose="020F0502020204030204" pitchFamily="34" charset="0"/>
              </a:rPr>
              <a:t>Each </a:t>
            </a:r>
            <a:r>
              <a:rPr lang="en-US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user</a:t>
            </a:r>
            <a:r>
              <a:rPr lang="en-US" dirty="0" smtClean="0">
                <a:solidFill>
                  <a:srgbClr val="FF0000"/>
                </a:solidFill>
                <a:latin typeface="Calibri" panose="020F0502020204030204" pitchFamily="34" charset="0"/>
              </a:rPr>
              <a:t> and </a:t>
            </a:r>
            <a:r>
              <a:rPr lang="en-US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object</a:t>
            </a:r>
            <a:r>
              <a:rPr lang="en-US" dirty="0" smtClean="0">
                <a:solidFill>
                  <a:srgbClr val="FF0000"/>
                </a:solidFill>
                <a:latin typeface="Calibri" panose="020F0502020204030204" pitchFamily="34" charset="0"/>
              </a:rPr>
              <a:t> owned by a single </a:t>
            </a:r>
            <a:r>
              <a:rPr lang="en-US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tenant</a:t>
            </a:r>
            <a:endParaRPr lang="en-US" i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cxnSp>
        <p:nvCxnSpPr>
          <p:cNvPr id="117" name="Straight Arrow Connector 116"/>
          <p:cNvCxnSpPr>
            <a:stCxn id="116" idx="0"/>
          </p:cNvCxnSpPr>
          <p:nvPr/>
        </p:nvCxnSpPr>
        <p:spPr bwMode="auto">
          <a:xfrm flipV="1">
            <a:off x="1701490" y="2690119"/>
            <a:ext cx="1232134" cy="1786917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8" name="Straight Arrow Connector 117"/>
          <p:cNvCxnSpPr>
            <a:stCxn id="116" idx="0"/>
          </p:cNvCxnSpPr>
          <p:nvPr/>
        </p:nvCxnSpPr>
        <p:spPr bwMode="auto">
          <a:xfrm flipV="1">
            <a:off x="1701490" y="4158781"/>
            <a:ext cx="2962351" cy="318255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90961923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roup 50"/>
          <p:cNvGrpSpPr/>
          <p:nvPr/>
        </p:nvGrpSpPr>
        <p:grpSpPr>
          <a:xfrm>
            <a:off x="2439105" y="1340768"/>
            <a:ext cx="4571069" cy="4526497"/>
            <a:chOff x="2845270" y="1499094"/>
            <a:chExt cx="4571069" cy="4526497"/>
          </a:xfrm>
        </p:grpSpPr>
        <p:sp>
          <p:nvSpPr>
            <p:cNvPr id="52" name="Oval 51"/>
            <p:cNvSpPr/>
            <p:nvPr/>
          </p:nvSpPr>
          <p:spPr bwMode="auto">
            <a:xfrm>
              <a:off x="5135096" y="2297508"/>
              <a:ext cx="512064" cy="509048"/>
            </a:xfrm>
            <a:prstGeom prst="ellipse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</a:p>
          </p:txBody>
        </p:sp>
        <p:sp>
          <p:nvSpPr>
            <p:cNvPr id="53" name="Oval 52"/>
            <p:cNvSpPr/>
            <p:nvPr/>
          </p:nvSpPr>
          <p:spPr bwMode="auto">
            <a:xfrm>
              <a:off x="5135096" y="3928543"/>
              <a:ext cx="512064" cy="509048"/>
            </a:xfrm>
            <a:prstGeom prst="ellipse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</a:p>
          </p:txBody>
        </p:sp>
        <p:sp>
          <p:nvSpPr>
            <p:cNvPr id="54" name="Oval 53"/>
            <p:cNvSpPr/>
            <p:nvPr/>
          </p:nvSpPr>
          <p:spPr bwMode="auto">
            <a:xfrm>
              <a:off x="3339789" y="2297508"/>
              <a:ext cx="512064" cy="509048"/>
            </a:xfrm>
            <a:prstGeom prst="ellipse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55" name="Straight Arrow Connector 54"/>
            <p:cNvCxnSpPr>
              <a:stCxn id="52" idx="2"/>
              <a:endCxn id="54" idx="6"/>
            </p:cNvCxnSpPr>
            <p:nvPr/>
          </p:nvCxnSpPr>
          <p:spPr bwMode="auto">
            <a:xfrm flipH="1">
              <a:off x="3851853" y="2552032"/>
              <a:ext cx="1283243" cy="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lg" len="lg"/>
              <a:tailEnd type="triangle" w="lg" len="lg"/>
            </a:ln>
            <a:effectLst/>
          </p:spPr>
        </p:cxnSp>
        <p:cxnSp>
          <p:nvCxnSpPr>
            <p:cNvPr id="56" name="Straight Arrow Connector 55"/>
            <p:cNvCxnSpPr>
              <a:stCxn id="52" idx="4"/>
              <a:endCxn id="53" idx="0"/>
            </p:cNvCxnSpPr>
            <p:nvPr/>
          </p:nvCxnSpPr>
          <p:spPr bwMode="auto">
            <a:xfrm>
              <a:off x="5391128" y="2806556"/>
              <a:ext cx="0" cy="1121987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lg" len="lg"/>
              <a:tailEnd type="triangle" w="lg" len="lg"/>
            </a:ln>
            <a:effectLst/>
          </p:spPr>
        </p:cxnSp>
        <p:sp>
          <p:nvSpPr>
            <p:cNvPr id="57" name="Oval 56"/>
            <p:cNvSpPr/>
            <p:nvPr/>
          </p:nvSpPr>
          <p:spPr bwMode="auto">
            <a:xfrm>
              <a:off x="3339789" y="4858070"/>
              <a:ext cx="512064" cy="509048"/>
            </a:xfrm>
            <a:prstGeom prst="ellipse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58" name="Diamond 57"/>
            <p:cNvSpPr/>
            <p:nvPr/>
          </p:nvSpPr>
          <p:spPr bwMode="auto">
            <a:xfrm>
              <a:off x="3218536" y="3793203"/>
              <a:ext cx="754569" cy="780528"/>
            </a:xfrm>
            <a:prstGeom prst="diamond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9144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Auth</a:t>
              </a:r>
              <a:endParaRPr kumimoji="0" lang="en-US" sz="14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59" name="Straight Arrow Connector 58"/>
            <p:cNvCxnSpPr>
              <a:stCxn id="58" idx="0"/>
              <a:endCxn id="54" idx="4"/>
            </p:cNvCxnSpPr>
            <p:nvPr/>
          </p:nvCxnSpPr>
          <p:spPr bwMode="auto">
            <a:xfrm flipV="1">
              <a:off x="3595821" y="2806556"/>
              <a:ext cx="0" cy="986647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  <a:effectLst/>
          </p:spPr>
        </p:cxnSp>
        <p:cxnSp>
          <p:nvCxnSpPr>
            <p:cNvPr id="60" name="Straight Arrow Connector 59"/>
            <p:cNvCxnSpPr>
              <a:stCxn id="53" idx="2"/>
              <a:endCxn id="58" idx="3"/>
            </p:cNvCxnSpPr>
            <p:nvPr/>
          </p:nvCxnSpPr>
          <p:spPr bwMode="auto">
            <a:xfrm flipH="1">
              <a:off x="3973105" y="4183067"/>
              <a:ext cx="1161991" cy="40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  <a:effectLst/>
          </p:spPr>
        </p:cxnSp>
        <p:cxnSp>
          <p:nvCxnSpPr>
            <p:cNvPr id="61" name="Straight Arrow Connector 60"/>
            <p:cNvCxnSpPr>
              <a:stCxn id="58" idx="2"/>
              <a:endCxn id="57" idx="0"/>
            </p:cNvCxnSpPr>
            <p:nvPr/>
          </p:nvCxnSpPr>
          <p:spPr bwMode="auto">
            <a:xfrm>
              <a:off x="3595821" y="4573731"/>
              <a:ext cx="0" cy="284339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  <a:effectLst/>
          </p:spPr>
        </p:cxnSp>
        <p:cxnSp>
          <p:nvCxnSpPr>
            <p:cNvPr id="62" name="Straight Arrow Connector 61"/>
            <p:cNvCxnSpPr>
              <a:stCxn id="65" idx="2"/>
              <a:endCxn id="54" idx="0"/>
            </p:cNvCxnSpPr>
            <p:nvPr/>
          </p:nvCxnSpPr>
          <p:spPr bwMode="auto">
            <a:xfrm>
              <a:off x="3595820" y="1863429"/>
              <a:ext cx="1" cy="434079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dash"/>
              <a:round/>
              <a:headEnd type="triangle" w="lg" len="lg"/>
              <a:tailEnd type="none" w="lg" len="lg"/>
            </a:ln>
            <a:effectLst/>
          </p:spPr>
        </p:cxnSp>
        <p:cxnSp>
          <p:nvCxnSpPr>
            <p:cNvPr id="63" name="Straight Arrow Connector 62"/>
            <p:cNvCxnSpPr>
              <a:stCxn id="64" idx="1"/>
              <a:endCxn id="53" idx="6"/>
            </p:cNvCxnSpPr>
            <p:nvPr/>
          </p:nvCxnSpPr>
          <p:spPr bwMode="auto">
            <a:xfrm flipH="1" flipV="1">
              <a:off x="5647160" y="4183067"/>
              <a:ext cx="523749" cy="40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dash"/>
              <a:round/>
              <a:headEnd type="triangle" w="lg" len="lg"/>
              <a:tailEnd type="none" w="lg" len="lg"/>
            </a:ln>
            <a:effectLst/>
          </p:spPr>
        </p:cxnSp>
        <p:sp>
          <p:nvSpPr>
            <p:cNvPr id="64" name="Rounded Rectangle 63"/>
            <p:cNvSpPr/>
            <p:nvPr/>
          </p:nvSpPr>
          <p:spPr bwMode="auto">
            <a:xfrm>
              <a:off x="6170909" y="4001299"/>
              <a:ext cx="577154" cy="364335"/>
            </a:xfrm>
            <a:prstGeom prst="roundRect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lang="en-US" sz="1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ATT</a:t>
              </a:r>
            </a:p>
          </p:txBody>
        </p:sp>
        <p:sp>
          <p:nvSpPr>
            <p:cNvPr id="65" name="Rounded Rectangle 64"/>
            <p:cNvSpPr/>
            <p:nvPr/>
          </p:nvSpPr>
          <p:spPr bwMode="auto">
            <a:xfrm>
              <a:off x="3307243" y="1499094"/>
              <a:ext cx="577154" cy="364335"/>
            </a:xfrm>
            <a:prstGeom prst="roundRect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lang="en-US" sz="1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UATT</a:t>
              </a:r>
              <a:endParaRPr kumimoji="0" lang="en-US" sz="14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66" name="Straight Connector 65"/>
            <p:cNvCxnSpPr/>
            <p:nvPr/>
          </p:nvCxnSpPr>
          <p:spPr bwMode="auto">
            <a:xfrm>
              <a:off x="5115586" y="1998544"/>
              <a:ext cx="551084" cy="0"/>
            </a:xfrm>
            <a:prstGeom prst="line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7" name="Straight Arrow Connector 66"/>
            <p:cNvCxnSpPr/>
            <p:nvPr/>
          </p:nvCxnSpPr>
          <p:spPr bwMode="auto">
            <a:xfrm>
              <a:off x="5115586" y="1998544"/>
              <a:ext cx="185492" cy="325767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sp>
          <p:nvSpPr>
            <p:cNvPr id="68" name="TextBox 67"/>
            <p:cNvSpPr txBox="1"/>
            <p:nvPr/>
          </p:nvSpPr>
          <p:spPr>
            <a:xfrm>
              <a:off x="4813769" y="1700967"/>
              <a:ext cx="124921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trustedTenants</a:t>
              </a:r>
              <a:endPara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4000346" y="2488178"/>
              <a:ext cx="103696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userOwner</a:t>
              </a:r>
              <a:endPara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4554100" y="3194655"/>
              <a:ext cx="103696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objOwner</a:t>
              </a:r>
              <a:endPara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71" name="Straight Arrow Connector 70"/>
            <p:cNvCxnSpPr>
              <a:stCxn id="52" idx="1"/>
              <a:endCxn id="65" idx="3"/>
            </p:cNvCxnSpPr>
            <p:nvPr/>
          </p:nvCxnSpPr>
          <p:spPr bwMode="auto">
            <a:xfrm flipH="1" flipV="1">
              <a:off x="3884397" y="1681262"/>
              <a:ext cx="1325689" cy="690794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lg" len="lg"/>
              <a:tailEnd type="triangle" w="lg" len="lg"/>
            </a:ln>
            <a:effectLst/>
          </p:spPr>
        </p:cxnSp>
        <p:cxnSp>
          <p:nvCxnSpPr>
            <p:cNvPr id="72" name="Straight Arrow Connector 71"/>
            <p:cNvCxnSpPr>
              <a:stCxn id="52" idx="5"/>
              <a:endCxn id="64" idx="0"/>
            </p:cNvCxnSpPr>
            <p:nvPr/>
          </p:nvCxnSpPr>
          <p:spPr bwMode="auto">
            <a:xfrm>
              <a:off x="5572170" y="2732008"/>
              <a:ext cx="887316" cy="1269291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lg" len="lg"/>
              <a:tailEnd type="triangle" w="lg" len="lg"/>
            </a:ln>
            <a:effectLst/>
          </p:spPr>
        </p:cxnSp>
        <p:cxnSp>
          <p:nvCxnSpPr>
            <p:cNvPr id="73" name="Straight Arrow Connector 72"/>
            <p:cNvCxnSpPr/>
            <p:nvPr/>
          </p:nvCxnSpPr>
          <p:spPr bwMode="auto">
            <a:xfrm>
              <a:off x="5429003" y="2026108"/>
              <a:ext cx="185492" cy="325767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  <a:scene3d>
              <a:camera prst="orthographicFront">
                <a:rot lat="0" lon="0" rev="18300000"/>
              </a:camera>
              <a:lightRig rig="threePt" dir="t"/>
            </a:scene3d>
          </p:spPr>
        </p:cxnSp>
        <p:sp>
          <p:nvSpPr>
            <p:cNvPr id="74" name="TextBox 73"/>
            <p:cNvSpPr txBox="1"/>
            <p:nvPr/>
          </p:nvSpPr>
          <p:spPr>
            <a:xfrm>
              <a:off x="5740921" y="2759977"/>
              <a:ext cx="103696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oattOwner</a:t>
              </a:r>
              <a:endPara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3809598" y="1977624"/>
              <a:ext cx="103696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uattOwner</a:t>
              </a:r>
              <a:endPara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76" name="Straight Arrow Connector 75"/>
            <p:cNvCxnSpPr/>
            <p:nvPr/>
          </p:nvCxnSpPr>
          <p:spPr bwMode="auto">
            <a:xfrm>
              <a:off x="3076820" y="5550717"/>
              <a:ext cx="458259" cy="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dash"/>
              <a:round/>
              <a:headEnd type="none" w="lg" len="lg"/>
              <a:tailEnd type="triangle"/>
            </a:ln>
            <a:effectLst/>
          </p:spPr>
        </p:cxnSp>
        <p:cxnSp>
          <p:nvCxnSpPr>
            <p:cNvPr id="77" name="Straight Arrow Connector 76"/>
            <p:cNvCxnSpPr/>
            <p:nvPr/>
          </p:nvCxnSpPr>
          <p:spPr bwMode="auto">
            <a:xfrm>
              <a:off x="4059839" y="5559229"/>
              <a:ext cx="458259" cy="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lg" len="lg"/>
              <a:tailEnd type="none"/>
            </a:ln>
            <a:effectLst/>
          </p:spPr>
        </p:cxnSp>
        <p:sp>
          <p:nvSpPr>
            <p:cNvPr id="78" name="TextBox 77"/>
            <p:cNvSpPr txBox="1"/>
            <p:nvPr/>
          </p:nvSpPr>
          <p:spPr>
            <a:xfrm>
              <a:off x="2845270" y="5559229"/>
              <a:ext cx="9427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Association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3709990" y="5563364"/>
              <a:ext cx="128439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Access Decision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0" name="Straight Arrow Connector 79"/>
            <p:cNvCxnSpPr/>
            <p:nvPr/>
          </p:nvCxnSpPr>
          <p:spPr bwMode="auto">
            <a:xfrm>
              <a:off x="5138526" y="5555414"/>
              <a:ext cx="458259" cy="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/>
            </a:ln>
            <a:effectLst/>
          </p:spPr>
        </p:cxnSp>
        <p:sp>
          <p:nvSpPr>
            <p:cNvPr id="81" name="TextBox 80"/>
            <p:cNvSpPr txBox="1"/>
            <p:nvPr/>
          </p:nvSpPr>
          <p:spPr>
            <a:xfrm>
              <a:off x="4545593" y="5563926"/>
              <a:ext cx="164412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Many-to-one</a:t>
              </a:r>
            </a:p>
            <a:p>
              <a:pPr algn="ctr"/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atomic-valued function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2" name="Straight Arrow Connector 81"/>
            <p:cNvCxnSpPr/>
            <p:nvPr/>
          </p:nvCxnSpPr>
          <p:spPr bwMode="auto">
            <a:xfrm>
              <a:off x="6489067" y="5539247"/>
              <a:ext cx="458259" cy="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triangle"/>
            </a:ln>
            <a:effectLst/>
          </p:spPr>
        </p:cxnSp>
        <p:sp>
          <p:nvSpPr>
            <p:cNvPr id="83" name="TextBox 82"/>
            <p:cNvSpPr txBox="1"/>
            <p:nvPr/>
          </p:nvSpPr>
          <p:spPr>
            <a:xfrm>
              <a:off x="6020052" y="5559577"/>
              <a:ext cx="13962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Many-to-many</a:t>
              </a:r>
            </a:p>
            <a:p>
              <a:pPr algn="ctr"/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set-valued function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4277" name="TextBox 41"/>
          <p:cNvSpPr txBox="1">
            <a:spLocks noChangeArrowheads="1"/>
          </p:cNvSpPr>
          <p:nvPr/>
        </p:nvSpPr>
        <p:spPr bwMode="auto">
          <a:xfrm>
            <a:off x="2719077" y="6232974"/>
            <a:ext cx="4011126" cy="31458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2945" tIns="41473" rIns="82945" bIns="41473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500" i="1" dirty="0">
                <a:latin typeface="Calibri" panose="020F0502020204030204" pitchFamily="34" charset="0"/>
              </a:rPr>
              <a:t>World-Leading Research with Real-World Impact!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280" name="Title 1"/>
              <p:cNvSpPr>
                <a:spLocks/>
              </p:cNvSpPr>
              <p:nvPr/>
            </p:nvSpPr>
            <p:spPr bwMode="auto">
              <a:xfrm>
                <a:off x="2204640" y="37288"/>
                <a:ext cx="4959648" cy="620705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 defTabSz="41468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</m:ctrlPr>
                      </m:sSubPr>
                      <m:e>
                        <m:r>
                          <a:rPr lang="en-US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𝑴𝑻</m:t>
                        </m:r>
                        <m:r>
                          <a:rPr lang="en-US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−</m:t>
                        </m:r>
                        <m:r>
                          <a:rPr lang="en-US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𝑨𝑩𝑨𝑪</m:t>
                        </m:r>
                      </m:e>
                      <m:sub>
                        <m:r>
                          <a:rPr lang="en-US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sz="2900" b="1" kern="0" dirty="0" smtClean="0">
                    <a:solidFill>
                      <a:srgbClr val="131F49"/>
                    </a:solidFill>
                    <a:latin typeface="Calibri" panose="020F0502020204030204" pitchFamily="34" charset="0"/>
                    <a:ea typeface="ＭＳ Ｐゴシック" charset="-128"/>
                    <a:cs typeface="ＭＳ Ｐゴシック" charset="-128"/>
                  </a:rPr>
                  <a:t> Model Structure</a:t>
                </a:r>
                <a:endParaRPr lang="en-US" sz="2900" b="1" kern="0" dirty="0">
                  <a:solidFill>
                    <a:srgbClr val="131F49"/>
                  </a:solidFill>
                  <a:latin typeface="Calibri" panose="020F0502020204030204" pitchFamily="34" charset="0"/>
                  <a:ea typeface="ＭＳ Ｐゴシック" charset="-128"/>
                  <a:cs typeface="ＭＳ Ｐゴシック" charset="-128"/>
                </a:endParaRPr>
              </a:p>
            </p:txBody>
          </p:sp>
        </mc:Choice>
        <mc:Fallback xmlns="">
          <p:sp>
            <p:nvSpPr>
              <p:cNvPr id="54280" name="Tit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04640" y="37288"/>
                <a:ext cx="4959648" cy="620705"/>
              </a:xfrm>
              <a:prstGeom prst="rect">
                <a:avLst/>
              </a:prstGeom>
              <a:blipFill rotWithShape="0">
                <a:blip r:embed="rId3"/>
                <a:stretch>
                  <a:fillRect t="-2941" r="-2214" b="-21569"/>
                </a:stretch>
              </a:blip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TextBox 47"/>
          <p:cNvSpPr txBox="1"/>
          <p:nvPr/>
        </p:nvSpPr>
        <p:spPr>
          <a:xfrm>
            <a:off x="5687209" y="1011185"/>
            <a:ext cx="32733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alibri" panose="020F0502020204030204" pitchFamily="34" charset="0"/>
              </a:rPr>
              <a:t>Required </a:t>
            </a:r>
            <a:r>
              <a:rPr lang="en-US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atomic-valued attribute function</a:t>
            </a:r>
            <a:r>
              <a:rPr lang="en-US" dirty="0" smtClean="0">
                <a:solidFill>
                  <a:srgbClr val="FF0000"/>
                </a:solidFill>
                <a:latin typeface="Calibri" panose="020F0502020204030204" pitchFamily="34" charset="0"/>
              </a:rPr>
              <a:t> mapping </a:t>
            </a:r>
            <a:r>
              <a:rPr lang="en-US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users</a:t>
            </a:r>
            <a:r>
              <a:rPr lang="en-US" dirty="0" smtClean="0">
                <a:solidFill>
                  <a:srgbClr val="FF0000"/>
                </a:solidFill>
                <a:latin typeface="Calibri" panose="020F0502020204030204" pitchFamily="34" charset="0"/>
              </a:rPr>
              <a:t> and </a:t>
            </a:r>
            <a:r>
              <a:rPr lang="en-US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objects</a:t>
            </a:r>
            <a:r>
              <a:rPr lang="en-US" dirty="0" smtClean="0">
                <a:solidFill>
                  <a:srgbClr val="FF0000"/>
                </a:solidFill>
                <a:latin typeface="Calibri" panose="020F0502020204030204" pitchFamily="34" charset="0"/>
              </a:rPr>
              <a:t> to owner </a:t>
            </a:r>
            <a:r>
              <a:rPr lang="en-US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tenant</a:t>
            </a:r>
            <a:endParaRPr lang="en-US" i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cxnSp>
        <p:nvCxnSpPr>
          <p:cNvPr id="49" name="Straight Arrow Connector 48"/>
          <p:cNvCxnSpPr>
            <a:stCxn id="48" idx="2"/>
          </p:cNvCxnSpPr>
          <p:nvPr/>
        </p:nvCxnSpPr>
        <p:spPr bwMode="auto">
          <a:xfrm flipH="1">
            <a:off x="5059953" y="1934515"/>
            <a:ext cx="2263953" cy="1280568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0" name="Straight Arrow Connector 49"/>
          <p:cNvCxnSpPr>
            <a:stCxn id="48" idx="2"/>
          </p:cNvCxnSpPr>
          <p:nvPr/>
        </p:nvCxnSpPr>
        <p:spPr bwMode="auto">
          <a:xfrm flipH="1">
            <a:off x="4515194" y="1934515"/>
            <a:ext cx="2808712" cy="572840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25836787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7" name="TextBox 41"/>
          <p:cNvSpPr txBox="1">
            <a:spLocks noChangeArrowheads="1"/>
          </p:cNvSpPr>
          <p:nvPr/>
        </p:nvSpPr>
        <p:spPr bwMode="auto">
          <a:xfrm>
            <a:off x="2719077" y="6232974"/>
            <a:ext cx="4011126" cy="31458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2945" tIns="41473" rIns="82945" bIns="41473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500" i="1" dirty="0">
                <a:latin typeface="Calibri" panose="020F0502020204030204" pitchFamily="34" charset="0"/>
              </a:rPr>
              <a:t>World-Leading Research with Real-World Impact!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280" name="Title 1"/>
              <p:cNvSpPr>
                <a:spLocks/>
              </p:cNvSpPr>
              <p:nvPr/>
            </p:nvSpPr>
            <p:spPr bwMode="auto">
              <a:xfrm>
                <a:off x="2204640" y="37288"/>
                <a:ext cx="4959648" cy="620705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 defTabSz="41468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</m:ctrlPr>
                      </m:sSubPr>
                      <m:e>
                        <m:r>
                          <a:rPr lang="en-US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𝑴𝑻</m:t>
                        </m:r>
                        <m:r>
                          <a:rPr lang="en-US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−</m:t>
                        </m:r>
                        <m:r>
                          <a:rPr lang="en-US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𝑨𝑩𝑨𝑪</m:t>
                        </m:r>
                      </m:e>
                      <m:sub>
                        <m:r>
                          <a:rPr lang="en-US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sz="2900" b="1" kern="0" dirty="0" smtClean="0">
                    <a:solidFill>
                      <a:srgbClr val="131F49"/>
                    </a:solidFill>
                    <a:latin typeface="Calibri" panose="020F0502020204030204" pitchFamily="34" charset="0"/>
                    <a:ea typeface="ＭＳ Ｐゴシック" charset="-128"/>
                    <a:cs typeface="ＭＳ Ｐゴシック" charset="-128"/>
                  </a:rPr>
                  <a:t> Model Structure</a:t>
                </a:r>
                <a:endParaRPr lang="en-US" sz="2900" b="1" kern="0" dirty="0">
                  <a:solidFill>
                    <a:srgbClr val="131F49"/>
                  </a:solidFill>
                  <a:latin typeface="Calibri" panose="020F0502020204030204" pitchFamily="34" charset="0"/>
                  <a:ea typeface="ＭＳ Ｐゴシック" charset="-128"/>
                  <a:cs typeface="ＭＳ Ｐゴシック" charset="-128"/>
                </a:endParaRPr>
              </a:p>
            </p:txBody>
          </p:sp>
        </mc:Choice>
        <mc:Fallback xmlns="">
          <p:sp>
            <p:nvSpPr>
              <p:cNvPr id="54280" name="Tit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04640" y="37288"/>
                <a:ext cx="4959648" cy="620705"/>
              </a:xfrm>
              <a:prstGeom prst="rect">
                <a:avLst/>
              </a:prstGeom>
              <a:blipFill rotWithShape="0">
                <a:blip r:embed="rId3"/>
                <a:stretch>
                  <a:fillRect t="-2941" r="-2214" b="-21569"/>
                </a:stretch>
              </a:blip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TextBox 47"/>
          <p:cNvSpPr txBox="1"/>
          <p:nvPr/>
        </p:nvSpPr>
        <p:spPr>
          <a:xfrm>
            <a:off x="5155528" y="773416"/>
            <a:ext cx="39073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alibri" panose="020F0502020204030204" pitchFamily="34" charset="0"/>
              </a:rPr>
              <a:t>Required </a:t>
            </a:r>
            <a:r>
              <a:rPr lang="en-US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atomic-valued meta-attribute function</a:t>
            </a:r>
            <a:r>
              <a:rPr lang="en-US" dirty="0" smtClean="0">
                <a:solidFill>
                  <a:srgbClr val="FF0000"/>
                </a:solidFill>
                <a:latin typeface="Calibri" panose="020F0502020204030204" pitchFamily="34" charset="0"/>
              </a:rPr>
              <a:t> mapping </a:t>
            </a:r>
            <a:r>
              <a:rPr lang="en-US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user</a:t>
            </a:r>
            <a:r>
              <a:rPr lang="en-US" dirty="0" smtClean="0">
                <a:solidFill>
                  <a:srgbClr val="FF0000"/>
                </a:solidFill>
                <a:latin typeface="Calibri" panose="020F0502020204030204" pitchFamily="34" charset="0"/>
              </a:rPr>
              <a:t> and </a:t>
            </a:r>
            <a:r>
              <a:rPr lang="en-US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object attributes</a:t>
            </a:r>
            <a:r>
              <a:rPr lang="en-US" dirty="0" smtClean="0">
                <a:solidFill>
                  <a:srgbClr val="FF0000"/>
                </a:solidFill>
                <a:latin typeface="Calibri" panose="020F0502020204030204" pitchFamily="34" charset="0"/>
              </a:rPr>
              <a:t> to owner </a:t>
            </a:r>
            <a:r>
              <a:rPr lang="en-US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tenant</a:t>
            </a:r>
            <a:endParaRPr lang="en-US" i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cxnSp>
        <p:nvCxnSpPr>
          <p:cNvPr id="49" name="Straight Arrow Connector 48"/>
          <p:cNvCxnSpPr>
            <a:stCxn id="48" idx="2"/>
          </p:cNvCxnSpPr>
          <p:nvPr/>
        </p:nvCxnSpPr>
        <p:spPr bwMode="auto">
          <a:xfrm flipH="1">
            <a:off x="6234362" y="1696746"/>
            <a:ext cx="874855" cy="972614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0" name="Straight Arrow Connector 49"/>
          <p:cNvCxnSpPr>
            <a:stCxn id="48" idx="2"/>
            <a:endCxn id="75" idx="3"/>
          </p:cNvCxnSpPr>
          <p:nvPr/>
        </p:nvCxnSpPr>
        <p:spPr bwMode="auto">
          <a:xfrm flipH="1">
            <a:off x="4440395" y="1696746"/>
            <a:ext cx="2668822" cy="276441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51" name="Group 50"/>
          <p:cNvGrpSpPr/>
          <p:nvPr/>
        </p:nvGrpSpPr>
        <p:grpSpPr>
          <a:xfrm>
            <a:off x="2439105" y="1340768"/>
            <a:ext cx="4571069" cy="4526497"/>
            <a:chOff x="2845270" y="1499094"/>
            <a:chExt cx="4571069" cy="4526497"/>
          </a:xfrm>
        </p:grpSpPr>
        <p:sp>
          <p:nvSpPr>
            <p:cNvPr id="52" name="Oval 51"/>
            <p:cNvSpPr/>
            <p:nvPr/>
          </p:nvSpPr>
          <p:spPr bwMode="auto">
            <a:xfrm>
              <a:off x="5135096" y="2297508"/>
              <a:ext cx="512064" cy="509048"/>
            </a:xfrm>
            <a:prstGeom prst="ellipse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</a:p>
          </p:txBody>
        </p:sp>
        <p:sp>
          <p:nvSpPr>
            <p:cNvPr id="53" name="Oval 52"/>
            <p:cNvSpPr/>
            <p:nvPr/>
          </p:nvSpPr>
          <p:spPr bwMode="auto">
            <a:xfrm>
              <a:off x="5135096" y="3928543"/>
              <a:ext cx="512064" cy="509048"/>
            </a:xfrm>
            <a:prstGeom prst="ellipse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</a:p>
          </p:txBody>
        </p:sp>
        <p:sp>
          <p:nvSpPr>
            <p:cNvPr id="54" name="Oval 53"/>
            <p:cNvSpPr/>
            <p:nvPr/>
          </p:nvSpPr>
          <p:spPr bwMode="auto">
            <a:xfrm>
              <a:off x="3339789" y="2297508"/>
              <a:ext cx="512064" cy="509048"/>
            </a:xfrm>
            <a:prstGeom prst="ellipse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55" name="Straight Arrow Connector 54"/>
            <p:cNvCxnSpPr>
              <a:stCxn id="52" idx="2"/>
              <a:endCxn id="54" idx="6"/>
            </p:cNvCxnSpPr>
            <p:nvPr/>
          </p:nvCxnSpPr>
          <p:spPr bwMode="auto">
            <a:xfrm flipH="1">
              <a:off x="3851853" y="2552032"/>
              <a:ext cx="1283243" cy="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lg" len="lg"/>
              <a:tailEnd type="triangle" w="lg" len="lg"/>
            </a:ln>
            <a:effectLst/>
          </p:spPr>
        </p:cxnSp>
        <p:cxnSp>
          <p:nvCxnSpPr>
            <p:cNvPr id="56" name="Straight Arrow Connector 55"/>
            <p:cNvCxnSpPr>
              <a:stCxn id="52" idx="4"/>
              <a:endCxn id="53" idx="0"/>
            </p:cNvCxnSpPr>
            <p:nvPr/>
          </p:nvCxnSpPr>
          <p:spPr bwMode="auto">
            <a:xfrm>
              <a:off x="5391128" y="2806556"/>
              <a:ext cx="0" cy="1121987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lg" len="lg"/>
              <a:tailEnd type="triangle" w="lg" len="lg"/>
            </a:ln>
            <a:effectLst/>
          </p:spPr>
        </p:cxnSp>
        <p:sp>
          <p:nvSpPr>
            <p:cNvPr id="57" name="Oval 56"/>
            <p:cNvSpPr/>
            <p:nvPr/>
          </p:nvSpPr>
          <p:spPr bwMode="auto">
            <a:xfrm>
              <a:off x="3339789" y="4858070"/>
              <a:ext cx="512064" cy="509048"/>
            </a:xfrm>
            <a:prstGeom prst="ellipse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58" name="Diamond 57"/>
            <p:cNvSpPr/>
            <p:nvPr/>
          </p:nvSpPr>
          <p:spPr bwMode="auto">
            <a:xfrm>
              <a:off x="3218536" y="3793203"/>
              <a:ext cx="754569" cy="780528"/>
            </a:xfrm>
            <a:prstGeom prst="diamond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9144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Auth</a:t>
              </a:r>
              <a:endParaRPr kumimoji="0" lang="en-US" sz="14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59" name="Straight Arrow Connector 58"/>
            <p:cNvCxnSpPr>
              <a:stCxn id="58" idx="0"/>
              <a:endCxn id="54" idx="4"/>
            </p:cNvCxnSpPr>
            <p:nvPr/>
          </p:nvCxnSpPr>
          <p:spPr bwMode="auto">
            <a:xfrm flipV="1">
              <a:off x="3595821" y="2806556"/>
              <a:ext cx="0" cy="986647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  <a:effectLst/>
          </p:spPr>
        </p:cxnSp>
        <p:cxnSp>
          <p:nvCxnSpPr>
            <p:cNvPr id="60" name="Straight Arrow Connector 59"/>
            <p:cNvCxnSpPr>
              <a:stCxn id="53" idx="2"/>
              <a:endCxn id="58" idx="3"/>
            </p:cNvCxnSpPr>
            <p:nvPr/>
          </p:nvCxnSpPr>
          <p:spPr bwMode="auto">
            <a:xfrm flipH="1">
              <a:off x="3973105" y="4183067"/>
              <a:ext cx="1161991" cy="40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  <a:effectLst/>
          </p:spPr>
        </p:cxnSp>
        <p:cxnSp>
          <p:nvCxnSpPr>
            <p:cNvPr id="61" name="Straight Arrow Connector 60"/>
            <p:cNvCxnSpPr>
              <a:stCxn id="58" idx="2"/>
              <a:endCxn id="57" idx="0"/>
            </p:cNvCxnSpPr>
            <p:nvPr/>
          </p:nvCxnSpPr>
          <p:spPr bwMode="auto">
            <a:xfrm>
              <a:off x="3595821" y="4573731"/>
              <a:ext cx="0" cy="284339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  <a:effectLst/>
          </p:spPr>
        </p:cxnSp>
        <p:cxnSp>
          <p:nvCxnSpPr>
            <p:cNvPr id="62" name="Straight Arrow Connector 61"/>
            <p:cNvCxnSpPr>
              <a:stCxn id="65" idx="2"/>
              <a:endCxn id="54" idx="0"/>
            </p:cNvCxnSpPr>
            <p:nvPr/>
          </p:nvCxnSpPr>
          <p:spPr bwMode="auto">
            <a:xfrm>
              <a:off x="3595820" y="1863429"/>
              <a:ext cx="1" cy="434079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dash"/>
              <a:round/>
              <a:headEnd type="triangle" w="lg" len="lg"/>
              <a:tailEnd type="none" w="lg" len="lg"/>
            </a:ln>
            <a:effectLst/>
          </p:spPr>
        </p:cxnSp>
        <p:cxnSp>
          <p:nvCxnSpPr>
            <p:cNvPr id="63" name="Straight Arrow Connector 62"/>
            <p:cNvCxnSpPr>
              <a:stCxn id="64" idx="1"/>
              <a:endCxn id="53" idx="6"/>
            </p:cNvCxnSpPr>
            <p:nvPr/>
          </p:nvCxnSpPr>
          <p:spPr bwMode="auto">
            <a:xfrm flipH="1" flipV="1">
              <a:off x="5647160" y="4183067"/>
              <a:ext cx="523749" cy="40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dash"/>
              <a:round/>
              <a:headEnd type="triangle" w="lg" len="lg"/>
              <a:tailEnd type="none" w="lg" len="lg"/>
            </a:ln>
            <a:effectLst/>
          </p:spPr>
        </p:cxnSp>
        <p:sp>
          <p:nvSpPr>
            <p:cNvPr id="64" name="Rounded Rectangle 63"/>
            <p:cNvSpPr/>
            <p:nvPr/>
          </p:nvSpPr>
          <p:spPr bwMode="auto">
            <a:xfrm>
              <a:off x="6170909" y="4001299"/>
              <a:ext cx="577154" cy="364335"/>
            </a:xfrm>
            <a:prstGeom prst="roundRect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lang="en-US" sz="1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ATT</a:t>
              </a:r>
            </a:p>
          </p:txBody>
        </p:sp>
        <p:sp>
          <p:nvSpPr>
            <p:cNvPr id="65" name="Rounded Rectangle 64"/>
            <p:cNvSpPr/>
            <p:nvPr/>
          </p:nvSpPr>
          <p:spPr bwMode="auto">
            <a:xfrm>
              <a:off x="3307243" y="1499094"/>
              <a:ext cx="577154" cy="364335"/>
            </a:xfrm>
            <a:prstGeom prst="roundRect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lang="en-US" sz="1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UATT</a:t>
              </a:r>
              <a:endParaRPr kumimoji="0" lang="en-US" sz="14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66" name="Straight Connector 65"/>
            <p:cNvCxnSpPr/>
            <p:nvPr/>
          </p:nvCxnSpPr>
          <p:spPr bwMode="auto">
            <a:xfrm>
              <a:off x="5115586" y="1998544"/>
              <a:ext cx="551084" cy="0"/>
            </a:xfrm>
            <a:prstGeom prst="line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7" name="Straight Arrow Connector 66"/>
            <p:cNvCxnSpPr/>
            <p:nvPr/>
          </p:nvCxnSpPr>
          <p:spPr bwMode="auto">
            <a:xfrm>
              <a:off x="5115586" y="1998544"/>
              <a:ext cx="185492" cy="325767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sp>
          <p:nvSpPr>
            <p:cNvPr id="68" name="TextBox 67"/>
            <p:cNvSpPr txBox="1"/>
            <p:nvPr/>
          </p:nvSpPr>
          <p:spPr>
            <a:xfrm>
              <a:off x="4813769" y="1700967"/>
              <a:ext cx="124921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trustedTenants</a:t>
              </a:r>
              <a:endPara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4000346" y="2488178"/>
              <a:ext cx="103696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userOwner</a:t>
              </a:r>
              <a:endPara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4554100" y="3194655"/>
              <a:ext cx="103696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objOwner</a:t>
              </a:r>
              <a:endPara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71" name="Straight Arrow Connector 70"/>
            <p:cNvCxnSpPr>
              <a:stCxn id="52" idx="1"/>
              <a:endCxn id="65" idx="3"/>
            </p:cNvCxnSpPr>
            <p:nvPr/>
          </p:nvCxnSpPr>
          <p:spPr bwMode="auto">
            <a:xfrm flipH="1" flipV="1">
              <a:off x="3884397" y="1681262"/>
              <a:ext cx="1325689" cy="690794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lg" len="lg"/>
              <a:tailEnd type="triangle" w="lg" len="lg"/>
            </a:ln>
            <a:effectLst/>
          </p:spPr>
        </p:cxnSp>
        <p:cxnSp>
          <p:nvCxnSpPr>
            <p:cNvPr id="72" name="Straight Arrow Connector 71"/>
            <p:cNvCxnSpPr>
              <a:stCxn id="52" idx="5"/>
              <a:endCxn id="64" idx="0"/>
            </p:cNvCxnSpPr>
            <p:nvPr/>
          </p:nvCxnSpPr>
          <p:spPr bwMode="auto">
            <a:xfrm>
              <a:off x="5572170" y="2732008"/>
              <a:ext cx="887316" cy="1269291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lg" len="lg"/>
              <a:tailEnd type="triangle" w="lg" len="lg"/>
            </a:ln>
            <a:effectLst/>
          </p:spPr>
        </p:cxnSp>
        <p:cxnSp>
          <p:nvCxnSpPr>
            <p:cNvPr id="73" name="Straight Arrow Connector 72"/>
            <p:cNvCxnSpPr/>
            <p:nvPr/>
          </p:nvCxnSpPr>
          <p:spPr bwMode="auto">
            <a:xfrm>
              <a:off x="5429003" y="2026108"/>
              <a:ext cx="185492" cy="325767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  <a:scene3d>
              <a:camera prst="orthographicFront">
                <a:rot lat="0" lon="0" rev="18300000"/>
              </a:camera>
              <a:lightRig rig="threePt" dir="t"/>
            </a:scene3d>
          </p:spPr>
        </p:cxnSp>
        <p:sp>
          <p:nvSpPr>
            <p:cNvPr id="74" name="TextBox 73"/>
            <p:cNvSpPr txBox="1"/>
            <p:nvPr/>
          </p:nvSpPr>
          <p:spPr>
            <a:xfrm>
              <a:off x="5740921" y="2759977"/>
              <a:ext cx="103696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oattOwner</a:t>
              </a:r>
              <a:endPara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3809598" y="1977624"/>
              <a:ext cx="103696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uattOwner</a:t>
              </a:r>
              <a:endPara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76" name="Straight Arrow Connector 75"/>
            <p:cNvCxnSpPr/>
            <p:nvPr/>
          </p:nvCxnSpPr>
          <p:spPr bwMode="auto">
            <a:xfrm>
              <a:off x="3076820" y="5550717"/>
              <a:ext cx="458259" cy="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dash"/>
              <a:round/>
              <a:headEnd type="none" w="lg" len="lg"/>
              <a:tailEnd type="triangle"/>
            </a:ln>
            <a:effectLst/>
          </p:spPr>
        </p:cxnSp>
        <p:cxnSp>
          <p:nvCxnSpPr>
            <p:cNvPr id="77" name="Straight Arrow Connector 76"/>
            <p:cNvCxnSpPr/>
            <p:nvPr/>
          </p:nvCxnSpPr>
          <p:spPr bwMode="auto">
            <a:xfrm>
              <a:off x="4059839" y="5559229"/>
              <a:ext cx="458259" cy="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lg" len="lg"/>
              <a:tailEnd type="none"/>
            </a:ln>
            <a:effectLst/>
          </p:spPr>
        </p:cxnSp>
        <p:sp>
          <p:nvSpPr>
            <p:cNvPr id="78" name="TextBox 77"/>
            <p:cNvSpPr txBox="1"/>
            <p:nvPr/>
          </p:nvSpPr>
          <p:spPr>
            <a:xfrm>
              <a:off x="2845270" y="5559229"/>
              <a:ext cx="9427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Association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3709990" y="5563364"/>
              <a:ext cx="128439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Access Decision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0" name="Straight Arrow Connector 79"/>
            <p:cNvCxnSpPr/>
            <p:nvPr/>
          </p:nvCxnSpPr>
          <p:spPr bwMode="auto">
            <a:xfrm>
              <a:off x="5138526" y="5555414"/>
              <a:ext cx="458259" cy="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/>
            </a:ln>
            <a:effectLst/>
          </p:spPr>
        </p:cxnSp>
        <p:sp>
          <p:nvSpPr>
            <p:cNvPr id="81" name="TextBox 80"/>
            <p:cNvSpPr txBox="1"/>
            <p:nvPr/>
          </p:nvSpPr>
          <p:spPr>
            <a:xfrm>
              <a:off x="4545593" y="5563926"/>
              <a:ext cx="164412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Many-to-one</a:t>
              </a:r>
            </a:p>
            <a:p>
              <a:pPr algn="ctr"/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atomic-valued function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2" name="Straight Arrow Connector 81"/>
            <p:cNvCxnSpPr/>
            <p:nvPr/>
          </p:nvCxnSpPr>
          <p:spPr bwMode="auto">
            <a:xfrm>
              <a:off x="6489067" y="5539247"/>
              <a:ext cx="458259" cy="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triangle"/>
            </a:ln>
            <a:effectLst/>
          </p:spPr>
        </p:cxnSp>
        <p:sp>
          <p:nvSpPr>
            <p:cNvPr id="83" name="TextBox 82"/>
            <p:cNvSpPr txBox="1"/>
            <p:nvPr/>
          </p:nvSpPr>
          <p:spPr>
            <a:xfrm>
              <a:off x="6020052" y="5559577"/>
              <a:ext cx="13962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Many-to-many</a:t>
              </a:r>
            </a:p>
            <a:p>
              <a:pPr algn="ctr"/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set-valued function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6275879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7" name="TextBox 41"/>
          <p:cNvSpPr txBox="1">
            <a:spLocks noChangeArrowheads="1"/>
          </p:cNvSpPr>
          <p:nvPr/>
        </p:nvSpPr>
        <p:spPr bwMode="auto">
          <a:xfrm>
            <a:off x="2719077" y="6232974"/>
            <a:ext cx="4011126" cy="31458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2945" tIns="41473" rIns="82945" bIns="41473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500" i="1" dirty="0">
                <a:latin typeface="Calibri" panose="020F0502020204030204" pitchFamily="34" charset="0"/>
              </a:rPr>
              <a:t>World-Leading Research with Real-World Impact!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280" name="Title 1"/>
              <p:cNvSpPr>
                <a:spLocks/>
              </p:cNvSpPr>
              <p:nvPr/>
            </p:nvSpPr>
            <p:spPr bwMode="auto">
              <a:xfrm>
                <a:off x="2204640" y="37288"/>
                <a:ext cx="4959648" cy="620705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 defTabSz="41468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</m:ctrlPr>
                      </m:sSubPr>
                      <m:e>
                        <m:r>
                          <a:rPr lang="en-US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𝑴𝑻</m:t>
                        </m:r>
                        <m:r>
                          <a:rPr lang="en-US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−</m:t>
                        </m:r>
                        <m:r>
                          <a:rPr lang="en-US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𝑨𝑩𝑨𝑪</m:t>
                        </m:r>
                      </m:e>
                      <m:sub>
                        <m:r>
                          <a:rPr lang="en-US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sz="2900" b="1" kern="0" dirty="0" smtClean="0">
                    <a:solidFill>
                      <a:srgbClr val="131F49"/>
                    </a:solidFill>
                    <a:latin typeface="Calibri" panose="020F0502020204030204" pitchFamily="34" charset="0"/>
                    <a:ea typeface="ＭＳ Ｐゴシック" charset="-128"/>
                    <a:cs typeface="ＭＳ Ｐゴシック" charset="-128"/>
                  </a:rPr>
                  <a:t> Model Structure</a:t>
                </a:r>
                <a:endParaRPr lang="en-US" sz="2900" b="1" kern="0" dirty="0">
                  <a:solidFill>
                    <a:srgbClr val="131F49"/>
                  </a:solidFill>
                  <a:latin typeface="Calibri" panose="020F0502020204030204" pitchFamily="34" charset="0"/>
                  <a:ea typeface="ＭＳ Ｐゴシック" charset="-128"/>
                  <a:cs typeface="ＭＳ Ｐゴシック" charset="-128"/>
                </a:endParaRPr>
              </a:p>
            </p:txBody>
          </p:sp>
        </mc:Choice>
        <mc:Fallback xmlns="">
          <p:sp>
            <p:nvSpPr>
              <p:cNvPr id="54280" name="Tit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04640" y="37288"/>
                <a:ext cx="4959648" cy="620705"/>
              </a:xfrm>
              <a:prstGeom prst="rect">
                <a:avLst/>
              </a:prstGeom>
              <a:blipFill rotWithShape="0">
                <a:blip r:embed="rId3"/>
                <a:stretch>
                  <a:fillRect t="-2941" r="-2214" b="-21569"/>
                </a:stretch>
              </a:blip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TextBox 47"/>
          <p:cNvSpPr txBox="1"/>
          <p:nvPr/>
        </p:nvSpPr>
        <p:spPr>
          <a:xfrm>
            <a:off x="5744085" y="701843"/>
            <a:ext cx="27210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alibri" panose="020F0502020204030204" pitchFamily="34" charset="0"/>
              </a:rPr>
              <a:t>Each </a:t>
            </a:r>
            <a:r>
              <a:rPr lang="en-US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tenant</a:t>
            </a:r>
            <a:r>
              <a:rPr lang="en-US" dirty="0" smtClean="0">
                <a:solidFill>
                  <a:srgbClr val="FF0000"/>
                </a:solidFill>
                <a:latin typeface="Calibri" panose="020F0502020204030204" pitchFamily="34" charset="0"/>
              </a:rPr>
              <a:t> assigns values</a:t>
            </a:r>
          </a:p>
          <a:p>
            <a:r>
              <a:rPr lang="en-US" dirty="0" smtClean="0">
                <a:solidFill>
                  <a:srgbClr val="FF0000"/>
                </a:solidFill>
                <a:latin typeface="Calibri" panose="020F0502020204030204" pitchFamily="34" charset="0"/>
              </a:rPr>
              <a:t>to attributes it owns</a:t>
            </a:r>
            <a:endParaRPr lang="en-US" i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cxnSp>
        <p:nvCxnSpPr>
          <p:cNvPr id="49" name="Straight Arrow Connector 48"/>
          <p:cNvCxnSpPr>
            <a:stCxn id="48" idx="2"/>
          </p:cNvCxnSpPr>
          <p:nvPr/>
        </p:nvCxnSpPr>
        <p:spPr bwMode="auto">
          <a:xfrm flipH="1">
            <a:off x="5302091" y="1348174"/>
            <a:ext cx="1802498" cy="933545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0" name="Straight Arrow Connector 49"/>
          <p:cNvCxnSpPr>
            <a:stCxn id="48" idx="2"/>
          </p:cNvCxnSpPr>
          <p:nvPr/>
        </p:nvCxnSpPr>
        <p:spPr bwMode="auto">
          <a:xfrm flipH="1">
            <a:off x="3566940" y="1348174"/>
            <a:ext cx="3537649" cy="108928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51" name="Group 50"/>
          <p:cNvGrpSpPr/>
          <p:nvPr/>
        </p:nvGrpSpPr>
        <p:grpSpPr>
          <a:xfrm>
            <a:off x="2439105" y="1340768"/>
            <a:ext cx="4571069" cy="4526497"/>
            <a:chOff x="2845270" y="1499094"/>
            <a:chExt cx="4571069" cy="4526497"/>
          </a:xfrm>
        </p:grpSpPr>
        <p:sp>
          <p:nvSpPr>
            <p:cNvPr id="52" name="Oval 51"/>
            <p:cNvSpPr/>
            <p:nvPr/>
          </p:nvSpPr>
          <p:spPr bwMode="auto">
            <a:xfrm>
              <a:off x="5135096" y="2297508"/>
              <a:ext cx="512064" cy="509048"/>
            </a:xfrm>
            <a:prstGeom prst="ellipse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</a:p>
          </p:txBody>
        </p:sp>
        <p:sp>
          <p:nvSpPr>
            <p:cNvPr id="53" name="Oval 52"/>
            <p:cNvSpPr/>
            <p:nvPr/>
          </p:nvSpPr>
          <p:spPr bwMode="auto">
            <a:xfrm>
              <a:off x="5135096" y="3928543"/>
              <a:ext cx="512064" cy="509048"/>
            </a:xfrm>
            <a:prstGeom prst="ellipse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</a:p>
          </p:txBody>
        </p:sp>
        <p:sp>
          <p:nvSpPr>
            <p:cNvPr id="54" name="Oval 53"/>
            <p:cNvSpPr/>
            <p:nvPr/>
          </p:nvSpPr>
          <p:spPr bwMode="auto">
            <a:xfrm>
              <a:off x="3339789" y="2297508"/>
              <a:ext cx="512064" cy="509048"/>
            </a:xfrm>
            <a:prstGeom prst="ellipse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55" name="Straight Arrow Connector 54"/>
            <p:cNvCxnSpPr>
              <a:stCxn id="52" idx="2"/>
              <a:endCxn id="54" idx="6"/>
            </p:cNvCxnSpPr>
            <p:nvPr/>
          </p:nvCxnSpPr>
          <p:spPr bwMode="auto">
            <a:xfrm flipH="1">
              <a:off x="3851853" y="2552032"/>
              <a:ext cx="1283243" cy="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lg" len="lg"/>
              <a:tailEnd type="triangle" w="lg" len="lg"/>
            </a:ln>
            <a:effectLst/>
          </p:spPr>
        </p:cxnSp>
        <p:cxnSp>
          <p:nvCxnSpPr>
            <p:cNvPr id="56" name="Straight Arrow Connector 55"/>
            <p:cNvCxnSpPr>
              <a:stCxn id="52" idx="4"/>
              <a:endCxn id="53" idx="0"/>
            </p:cNvCxnSpPr>
            <p:nvPr/>
          </p:nvCxnSpPr>
          <p:spPr bwMode="auto">
            <a:xfrm>
              <a:off x="5391128" y="2806556"/>
              <a:ext cx="0" cy="1121987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lg" len="lg"/>
              <a:tailEnd type="triangle" w="lg" len="lg"/>
            </a:ln>
            <a:effectLst/>
          </p:spPr>
        </p:cxnSp>
        <p:sp>
          <p:nvSpPr>
            <p:cNvPr id="57" name="Oval 56"/>
            <p:cNvSpPr/>
            <p:nvPr/>
          </p:nvSpPr>
          <p:spPr bwMode="auto">
            <a:xfrm>
              <a:off x="3339789" y="4858070"/>
              <a:ext cx="512064" cy="509048"/>
            </a:xfrm>
            <a:prstGeom prst="ellipse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58" name="Diamond 57"/>
            <p:cNvSpPr/>
            <p:nvPr/>
          </p:nvSpPr>
          <p:spPr bwMode="auto">
            <a:xfrm>
              <a:off x="3218536" y="3793203"/>
              <a:ext cx="754569" cy="780528"/>
            </a:xfrm>
            <a:prstGeom prst="diamond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9144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Auth</a:t>
              </a:r>
              <a:endParaRPr kumimoji="0" lang="en-US" sz="14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59" name="Straight Arrow Connector 58"/>
            <p:cNvCxnSpPr>
              <a:stCxn id="58" idx="0"/>
              <a:endCxn id="54" idx="4"/>
            </p:cNvCxnSpPr>
            <p:nvPr/>
          </p:nvCxnSpPr>
          <p:spPr bwMode="auto">
            <a:xfrm flipV="1">
              <a:off x="3595821" y="2806556"/>
              <a:ext cx="0" cy="986647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  <a:effectLst/>
          </p:spPr>
        </p:cxnSp>
        <p:cxnSp>
          <p:nvCxnSpPr>
            <p:cNvPr id="60" name="Straight Arrow Connector 59"/>
            <p:cNvCxnSpPr>
              <a:stCxn id="53" idx="2"/>
              <a:endCxn id="58" idx="3"/>
            </p:cNvCxnSpPr>
            <p:nvPr/>
          </p:nvCxnSpPr>
          <p:spPr bwMode="auto">
            <a:xfrm flipH="1">
              <a:off x="3973105" y="4183067"/>
              <a:ext cx="1161991" cy="40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  <a:effectLst/>
          </p:spPr>
        </p:cxnSp>
        <p:cxnSp>
          <p:nvCxnSpPr>
            <p:cNvPr id="61" name="Straight Arrow Connector 60"/>
            <p:cNvCxnSpPr>
              <a:stCxn id="58" idx="2"/>
              <a:endCxn id="57" idx="0"/>
            </p:cNvCxnSpPr>
            <p:nvPr/>
          </p:nvCxnSpPr>
          <p:spPr bwMode="auto">
            <a:xfrm>
              <a:off x="3595821" y="4573731"/>
              <a:ext cx="0" cy="284339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  <a:effectLst/>
          </p:spPr>
        </p:cxnSp>
        <p:cxnSp>
          <p:nvCxnSpPr>
            <p:cNvPr id="62" name="Straight Arrow Connector 61"/>
            <p:cNvCxnSpPr>
              <a:stCxn id="65" idx="2"/>
              <a:endCxn id="54" idx="0"/>
            </p:cNvCxnSpPr>
            <p:nvPr/>
          </p:nvCxnSpPr>
          <p:spPr bwMode="auto">
            <a:xfrm>
              <a:off x="3595820" y="1863429"/>
              <a:ext cx="1" cy="434079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dash"/>
              <a:round/>
              <a:headEnd type="triangle" w="lg" len="lg"/>
              <a:tailEnd type="none" w="lg" len="lg"/>
            </a:ln>
            <a:effectLst/>
          </p:spPr>
        </p:cxnSp>
        <p:cxnSp>
          <p:nvCxnSpPr>
            <p:cNvPr id="63" name="Straight Arrow Connector 62"/>
            <p:cNvCxnSpPr>
              <a:stCxn id="64" idx="1"/>
              <a:endCxn id="53" idx="6"/>
            </p:cNvCxnSpPr>
            <p:nvPr/>
          </p:nvCxnSpPr>
          <p:spPr bwMode="auto">
            <a:xfrm flipH="1" flipV="1">
              <a:off x="5647160" y="4183067"/>
              <a:ext cx="523749" cy="40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dash"/>
              <a:round/>
              <a:headEnd type="triangle" w="lg" len="lg"/>
              <a:tailEnd type="none" w="lg" len="lg"/>
            </a:ln>
            <a:effectLst/>
          </p:spPr>
        </p:cxnSp>
        <p:sp>
          <p:nvSpPr>
            <p:cNvPr id="64" name="Rounded Rectangle 63"/>
            <p:cNvSpPr/>
            <p:nvPr/>
          </p:nvSpPr>
          <p:spPr bwMode="auto">
            <a:xfrm>
              <a:off x="6170909" y="4001299"/>
              <a:ext cx="577154" cy="364335"/>
            </a:xfrm>
            <a:prstGeom prst="roundRect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lang="en-US" sz="1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ATT</a:t>
              </a:r>
            </a:p>
          </p:txBody>
        </p:sp>
        <p:sp>
          <p:nvSpPr>
            <p:cNvPr id="65" name="Rounded Rectangle 64"/>
            <p:cNvSpPr/>
            <p:nvPr/>
          </p:nvSpPr>
          <p:spPr bwMode="auto">
            <a:xfrm>
              <a:off x="3307243" y="1499094"/>
              <a:ext cx="577154" cy="364335"/>
            </a:xfrm>
            <a:prstGeom prst="roundRect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lang="en-US" sz="1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UATT</a:t>
              </a:r>
              <a:endParaRPr kumimoji="0" lang="en-US" sz="14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66" name="Straight Connector 65"/>
            <p:cNvCxnSpPr/>
            <p:nvPr/>
          </p:nvCxnSpPr>
          <p:spPr bwMode="auto">
            <a:xfrm>
              <a:off x="5115586" y="1998544"/>
              <a:ext cx="551084" cy="0"/>
            </a:xfrm>
            <a:prstGeom prst="line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7" name="Straight Arrow Connector 66"/>
            <p:cNvCxnSpPr/>
            <p:nvPr/>
          </p:nvCxnSpPr>
          <p:spPr bwMode="auto">
            <a:xfrm>
              <a:off x="5115586" y="1998544"/>
              <a:ext cx="185492" cy="325767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sp>
          <p:nvSpPr>
            <p:cNvPr id="68" name="TextBox 67"/>
            <p:cNvSpPr txBox="1"/>
            <p:nvPr/>
          </p:nvSpPr>
          <p:spPr>
            <a:xfrm>
              <a:off x="4813769" y="1700967"/>
              <a:ext cx="124921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trustedTenants</a:t>
              </a:r>
              <a:endPara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4000346" y="2488178"/>
              <a:ext cx="103696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userOwner</a:t>
              </a:r>
              <a:endPara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4554100" y="3194655"/>
              <a:ext cx="103696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objOwner</a:t>
              </a:r>
              <a:endPara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71" name="Straight Arrow Connector 70"/>
            <p:cNvCxnSpPr>
              <a:stCxn id="52" idx="1"/>
              <a:endCxn id="65" idx="3"/>
            </p:cNvCxnSpPr>
            <p:nvPr/>
          </p:nvCxnSpPr>
          <p:spPr bwMode="auto">
            <a:xfrm flipH="1" flipV="1">
              <a:off x="3884397" y="1681262"/>
              <a:ext cx="1325689" cy="690794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lg" len="lg"/>
              <a:tailEnd type="triangle" w="lg" len="lg"/>
            </a:ln>
            <a:effectLst/>
          </p:spPr>
        </p:cxnSp>
        <p:cxnSp>
          <p:nvCxnSpPr>
            <p:cNvPr id="72" name="Straight Arrow Connector 71"/>
            <p:cNvCxnSpPr>
              <a:stCxn id="52" idx="5"/>
              <a:endCxn id="64" idx="0"/>
            </p:cNvCxnSpPr>
            <p:nvPr/>
          </p:nvCxnSpPr>
          <p:spPr bwMode="auto">
            <a:xfrm>
              <a:off x="5572170" y="2732008"/>
              <a:ext cx="887316" cy="1269291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lg" len="lg"/>
              <a:tailEnd type="triangle" w="lg" len="lg"/>
            </a:ln>
            <a:effectLst/>
          </p:spPr>
        </p:cxnSp>
        <p:cxnSp>
          <p:nvCxnSpPr>
            <p:cNvPr id="73" name="Straight Arrow Connector 72"/>
            <p:cNvCxnSpPr/>
            <p:nvPr/>
          </p:nvCxnSpPr>
          <p:spPr bwMode="auto">
            <a:xfrm>
              <a:off x="5429003" y="2026108"/>
              <a:ext cx="185492" cy="325767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  <a:scene3d>
              <a:camera prst="orthographicFront">
                <a:rot lat="0" lon="0" rev="18300000"/>
              </a:camera>
              <a:lightRig rig="threePt" dir="t"/>
            </a:scene3d>
          </p:spPr>
        </p:cxnSp>
        <p:sp>
          <p:nvSpPr>
            <p:cNvPr id="74" name="TextBox 73"/>
            <p:cNvSpPr txBox="1"/>
            <p:nvPr/>
          </p:nvSpPr>
          <p:spPr>
            <a:xfrm>
              <a:off x="5740921" y="2759977"/>
              <a:ext cx="103696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oattOwner</a:t>
              </a:r>
              <a:endPara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3809598" y="1977624"/>
              <a:ext cx="103696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uattOwner</a:t>
              </a:r>
              <a:endPara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76" name="Straight Arrow Connector 75"/>
            <p:cNvCxnSpPr/>
            <p:nvPr/>
          </p:nvCxnSpPr>
          <p:spPr bwMode="auto">
            <a:xfrm>
              <a:off x="3076820" y="5550717"/>
              <a:ext cx="458259" cy="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dash"/>
              <a:round/>
              <a:headEnd type="none" w="lg" len="lg"/>
              <a:tailEnd type="triangle"/>
            </a:ln>
            <a:effectLst/>
          </p:spPr>
        </p:cxnSp>
        <p:cxnSp>
          <p:nvCxnSpPr>
            <p:cNvPr id="77" name="Straight Arrow Connector 76"/>
            <p:cNvCxnSpPr/>
            <p:nvPr/>
          </p:nvCxnSpPr>
          <p:spPr bwMode="auto">
            <a:xfrm>
              <a:off x="4059839" y="5559229"/>
              <a:ext cx="458259" cy="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lg" len="lg"/>
              <a:tailEnd type="none"/>
            </a:ln>
            <a:effectLst/>
          </p:spPr>
        </p:cxnSp>
        <p:sp>
          <p:nvSpPr>
            <p:cNvPr id="78" name="TextBox 77"/>
            <p:cNvSpPr txBox="1"/>
            <p:nvPr/>
          </p:nvSpPr>
          <p:spPr>
            <a:xfrm>
              <a:off x="2845270" y="5559229"/>
              <a:ext cx="9427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Association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3709990" y="5563364"/>
              <a:ext cx="128439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Access Decision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0" name="Straight Arrow Connector 79"/>
            <p:cNvCxnSpPr/>
            <p:nvPr/>
          </p:nvCxnSpPr>
          <p:spPr bwMode="auto">
            <a:xfrm>
              <a:off x="5138526" y="5555414"/>
              <a:ext cx="458259" cy="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/>
            </a:ln>
            <a:effectLst/>
          </p:spPr>
        </p:cxnSp>
        <p:sp>
          <p:nvSpPr>
            <p:cNvPr id="81" name="TextBox 80"/>
            <p:cNvSpPr txBox="1"/>
            <p:nvPr/>
          </p:nvSpPr>
          <p:spPr>
            <a:xfrm>
              <a:off x="4545593" y="5563926"/>
              <a:ext cx="164412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Many-to-one</a:t>
              </a:r>
            </a:p>
            <a:p>
              <a:pPr algn="ctr"/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atomic-valued function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2" name="Straight Arrow Connector 81"/>
            <p:cNvCxnSpPr/>
            <p:nvPr/>
          </p:nvCxnSpPr>
          <p:spPr bwMode="auto">
            <a:xfrm>
              <a:off x="6489067" y="5539247"/>
              <a:ext cx="458259" cy="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triangle"/>
            </a:ln>
            <a:effectLst/>
          </p:spPr>
        </p:cxnSp>
        <p:sp>
          <p:nvSpPr>
            <p:cNvPr id="83" name="TextBox 82"/>
            <p:cNvSpPr txBox="1"/>
            <p:nvPr/>
          </p:nvSpPr>
          <p:spPr>
            <a:xfrm>
              <a:off x="6020052" y="5559577"/>
              <a:ext cx="13962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Many-to-many</a:t>
              </a:r>
            </a:p>
            <a:p>
              <a:pPr algn="ctr"/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set-valued function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47" name="Straight Arrow Connector 46"/>
          <p:cNvCxnSpPr>
            <a:stCxn id="48" idx="2"/>
          </p:cNvCxnSpPr>
          <p:nvPr/>
        </p:nvCxnSpPr>
        <p:spPr bwMode="auto">
          <a:xfrm flipH="1">
            <a:off x="6268206" y="1348174"/>
            <a:ext cx="836383" cy="2324055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3469780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7" name="TextBox 41"/>
          <p:cNvSpPr txBox="1">
            <a:spLocks noChangeArrowheads="1"/>
          </p:cNvSpPr>
          <p:nvPr/>
        </p:nvSpPr>
        <p:spPr bwMode="auto">
          <a:xfrm>
            <a:off x="2719077" y="6232974"/>
            <a:ext cx="4011126" cy="31458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2945" tIns="41473" rIns="82945" bIns="41473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500" i="1" dirty="0">
                <a:latin typeface="Calibri" panose="020F0502020204030204" pitchFamily="34" charset="0"/>
              </a:rPr>
              <a:t>World-Leading Research with Real-World Impact!</a:t>
            </a:r>
          </a:p>
        </p:txBody>
      </p:sp>
      <p:sp>
        <p:nvSpPr>
          <p:cNvPr id="54280" name="Title 1"/>
          <p:cNvSpPr>
            <a:spLocks/>
          </p:cNvSpPr>
          <p:nvPr/>
        </p:nvSpPr>
        <p:spPr bwMode="auto">
          <a:xfrm>
            <a:off x="2204640" y="37288"/>
            <a:ext cx="471456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2900" b="1" kern="0" dirty="0" smtClean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Tenant-Trust</a:t>
            </a:r>
            <a:endParaRPr lang="en-US" sz="2900" b="1" kern="0" dirty="0">
              <a:solidFill>
                <a:srgbClr val="131F49"/>
              </a:solidFill>
              <a:latin typeface="Calibri" panose="020F0502020204030204" pitchFamily="34" charset="0"/>
              <a:ea typeface="ＭＳ Ｐゴシック" charset="-128"/>
              <a:cs typeface="ＭＳ Ｐゴシック" charset="-12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Content Placeholder 2"/>
              <p:cNvSpPr txBox="1">
                <a:spLocks/>
              </p:cNvSpPr>
              <p:nvPr/>
            </p:nvSpPr>
            <p:spPr bwMode="auto">
              <a:xfrm>
                <a:off x="457922" y="1093075"/>
                <a:ext cx="8229600" cy="48259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30" tIns="45716" rIns="91430" bIns="45716" numCol="1" anchor="t" anchorCtr="0" compatLnSpc="1">
                <a:prstTxWarp prst="textNoShape">
                  <a:avLst/>
                </a:prstTxWarp>
                <a:normAutofit/>
              </a:bodyPr>
              <a:lstStyle>
                <a:lvl1pPr marL="311013" indent="-311013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Font typeface="Wingdings" pitchFamily="2" charset="2"/>
                  <a:buChar char="Ø"/>
                  <a:defRPr sz="2903" kern="1200">
                    <a:solidFill>
                      <a:schemeClr val="tx1"/>
                    </a:solidFill>
                    <a:latin typeface="+mn-lt"/>
                    <a:ea typeface="ＭＳ Ｐゴシック" charset="-128"/>
                    <a:cs typeface="ＭＳ Ｐゴシック" charset="-128"/>
                  </a:defRPr>
                </a:lvl1pPr>
                <a:lvl2pPr marL="673860" indent="-259178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Font typeface="Wingdings" pitchFamily="2" charset="2"/>
                  <a:buChar char="v"/>
                  <a:defRPr sz="2540" kern="1200">
                    <a:solidFill>
                      <a:schemeClr val="tx2"/>
                    </a:solidFill>
                    <a:latin typeface="+mn-lt"/>
                    <a:ea typeface="ＭＳ Ｐゴシック" charset="-128"/>
                    <a:cs typeface="+mn-cs"/>
                  </a:defRPr>
                </a:lvl2pPr>
                <a:lvl3pPr marL="1036707" indent="-207341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Font typeface="Courier New" pitchFamily="49" charset="0"/>
                  <a:buChar char="o"/>
                  <a:defRPr sz="2177" kern="1200">
                    <a:solidFill>
                      <a:schemeClr val="accent1"/>
                    </a:solidFill>
                    <a:latin typeface="+mn-lt"/>
                    <a:ea typeface="ＭＳ Ｐゴシック" charset="-128"/>
                    <a:cs typeface="+mn-cs"/>
                  </a:defRPr>
                </a:lvl3pPr>
                <a:lvl4pPr marL="1451391" indent="-207341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Font typeface="Wingdings" pitchFamily="2" charset="2"/>
                  <a:buChar char="§"/>
                  <a:defRPr sz="1814" kern="1200">
                    <a:solidFill>
                      <a:schemeClr val="accent4"/>
                    </a:solidFill>
                    <a:latin typeface="+mn-lt"/>
                    <a:ea typeface="ＭＳ Ｐゴシック" charset="-128"/>
                    <a:cs typeface="+mn-cs"/>
                  </a:defRPr>
                </a:lvl4pPr>
                <a:lvl5pPr marL="1866074" indent="-207341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1814" kern="1200">
                    <a:solidFill>
                      <a:schemeClr val="accent6">
                        <a:lumMod val="75000"/>
                      </a:schemeClr>
                    </a:solidFill>
                    <a:latin typeface="+mn-lt"/>
                    <a:ea typeface="ＭＳ Ｐゴシック" charset="-128"/>
                    <a:cs typeface="+mn-cs"/>
                  </a:defRPr>
                </a:lvl5pPr>
                <a:lvl6pPr marL="2280758" indent="-207341" algn="l" defTabSz="829366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14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695440" indent="-207341" algn="l" defTabSz="829366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14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110124" indent="-207341" algn="l" defTabSz="829366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14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524806" indent="-207341" algn="l" defTabSz="829366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14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311013" marR="0" lvl="0" indent="-311013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 typeface="Wingdings" pitchFamily="2" charset="2"/>
                  <a:buChar char="Ø"/>
                  <a:tabLst/>
                  <a:defRPr/>
                </a:pPr>
                <a:r>
                  <a:rPr lang="en-US" dirty="0" smtClean="0">
                    <a:solidFill>
                      <a:sysClr val="windowText" lastClr="000000"/>
                    </a:solidFill>
                    <a:latin typeface="Calibri"/>
                  </a:rPr>
                  <a:t>Tenant-trust type-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ysClr val="windowText" lastClr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</m:oMath>
                </a14:m>
                <a:endParaRPr kumimoji="0" lang="en-US" sz="2903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 charset="-128"/>
                </a:endParaRPr>
              </a:p>
              <a:p>
                <a:pPr lvl="1"/>
                <a:r>
                  <a:rPr lang="en-US" dirty="0" smtClean="0">
                    <a:solidFill>
                      <a:srgbClr val="1F497D"/>
                    </a:solidFill>
                    <a:latin typeface="Calibri"/>
                  </a:rPr>
                  <a:t>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  <m:sSub>
                      <m:sSubPr>
                        <m:ctrlPr>
                          <a:rPr lang="en-US" b="0" i="1" smtClean="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⊴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sub>
                    </m:sSub>
                    <m:sSub>
                      <m:sSubPr>
                        <m:ctrlPr>
                          <a:rPr lang="en-US" b="0" i="1" smtClean="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rgbClr val="1F497D"/>
                    </a:solidFill>
                    <a:latin typeface="Calibri"/>
                  </a:rPr>
                  <a:t>, tenant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rgbClr val="1F497D"/>
                    </a:solidFill>
                    <a:latin typeface="Calibri"/>
                  </a:rPr>
                  <a:t> is </a:t>
                </a:r>
                <a:r>
                  <a:rPr lang="en-US" dirty="0">
                    <a:solidFill>
                      <a:srgbClr val="1F497D"/>
                    </a:solidFill>
                    <a:latin typeface="Calibri"/>
                  </a:rPr>
                  <a:t>authorized to assign values </a:t>
                </a:r>
                <a:r>
                  <a:rPr lang="en-US" dirty="0" smtClean="0">
                    <a:solidFill>
                      <a:srgbClr val="1F497D"/>
                    </a:solidFill>
                    <a:latin typeface="Calibri"/>
                  </a:rPr>
                  <a:t>for</a:t>
                </a:r>
                <a14:m>
                  <m:oMath xmlns:m="http://schemas.openxmlformats.org/officeDocument/2006/math">
                    <m:r>
                      <a:rPr lang="en-US" b="0" i="0" smtClean="0">
                        <a:solidFill>
                          <a:srgbClr val="1F497D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1F497D"/>
                    </a:solidFill>
                    <a:latin typeface="Calibri"/>
                  </a:rPr>
                  <a:t>'s user attributes to </a:t>
                </a:r>
                <a:r>
                  <a:rPr lang="en-US" dirty="0" smtClean="0">
                    <a:solidFill>
                      <a:srgbClr val="1F497D"/>
                    </a:solidFill>
                    <a:latin typeface="Calibri"/>
                  </a:rPr>
                  <a:t>tenant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1F497D"/>
                    </a:solidFill>
                    <a:latin typeface="Calibri"/>
                  </a:rPr>
                  <a:t>'s users. Tenant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1F497D"/>
                    </a:solidFill>
                    <a:latin typeface="Calibri"/>
                  </a:rPr>
                  <a:t>controls tenant-trust existence while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1F497D"/>
                    </a:solidFill>
                    <a:latin typeface="Calibri"/>
                  </a:rPr>
                  <a:t> controls cross-tenant attribute assignments</a:t>
                </a:r>
                <a:r>
                  <a:rPr lang="en-US" dirty="0" smtClean="0">
                    <a:solidFill>
                      <a:srgbClr val="1F497D"/>
                    </a:solidFill>
                    <a:latin typeface="Calibri"/>
                  </a:rPr>
                  <a:t>.</a:t>
                </a:r>
              </a:p>
              <a:p>
                <a:pPr marL="1036707" marR="0" lvl="2" indent="-207341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 typeface="Courier New" pitchFamily="49" charset="0"/>
                  <a:buChar char="o"/>
                  <a:tabLst/>
                  <a:defRPr/>
                </a:pPr>
                <a:endParaRPr kumimoji="0" lang="en-US" altLang="zh-CN" sz="2177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4F81BD"/>
                  </a:solidFill>
                  <a:effectLst/>
                  <a:uLnTx/>
                  <a:uFillTx/>
                  <a:latin typeface="Calibri"/>
                  <a:ea typeface="ＭＳ Ｐゴシック" charset="-128"/>
                  <a:cs typeface="+mn-cs"/>
                </a:endParaRPr>
              </a:p>
            </p:txBody>
          </p:sp>
        </mc:Choice>
        <mc:Fallback xmlns="">
          <p:sp>
            <p:nvSpPr>
              <p:cNvPr id="27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922" y="1093075"/>
                <a:ext cx="8229600" cy="4825946"/>
              </a:xfrm>
              <a:prstGeom prst="rect">
                <a:avLst/>
              </a:prstGeom>
              <a:blipFill rotWithShape="0">
                <a:blip r:embed="rId3"/>
                <a:stretch>
                  <a:fillRect l="-1407" t="-1263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6" name="Group 25"/>
          <p:cNvGrpSpPr/>
          <p:nvPr/>
        </p:nvGrpSpPr>
        <p:grpSpPr>
          <a:xfrm>
            <a:off x="3296596" y="3553566"/>
            <a:ext cx="2552252" cy="2365455"/>
            <a:chOff x="2344011" y="2119717"/>
            <a:chExt cx="2552252" cy="236545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Oval 27"/>
                <p:cNvSpPr/>
                <p:nvPr/>
              </p:nvSpPr>
              <p:spPr bwMode="auto">
                <a:xfrm>
                  <a:off x="2377470" y="2185741"/>
                  <a:ext cx="512064" cy="509048"/>
                </a:xfrm>
                <a:prstGeom prst="ellipse">
                  <a:avLst/>
                </a:prstGeom>
                <a:solidFill>
                  <a:schemeClr val="bg1"/>
                </a:solidFill>
                <a:ln w="158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457200" rtl="0" eaLnBrk="1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45000"/>
                    <a:buFont typeface="Wingdings" charset="2"/>
                    <a:buNone/>
                    <a:tabLst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0" lang="en-US" b="0" i="1" u="none" strike="noStrike" cap="none" normalizeH="0" baseline="0" smtClean="0">
                                <a:ln>
                                  <a:noFill/>
                                </a:ln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kumimoji="0" lang="en-US" b="0" i="1" u="none" strike="noStrike" cap="none" normalizeH="0" baseline="0" smtClean="0">
                                <a:ln>
                                  <a:noFill/>
                                </a:ln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kumimoji="0" lang="en-US" b="0" i="1" u="none" strike="noStrike" cap="none" normalizeH="0" baseline="0" smtClean="0">
                                <a:ln>
                                  <a:noFill/>
                                </a:ln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𝐴</m:t>
                            </m:r>
                          </m:sub>
                        </m:sSub>
                      </m:oMath>
                    </m:oMathPara>
                  </a14:m>
                  <a:endParaRPr kumimoji="0" lang="en-US" b="0" i="0" u="none" strike="noStrike" cap="none" normalizeH="0" baseline="0" dirty="0" smtClean="0">
                    <a:ln>
                      <a:noFill/>
                    </a:ln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28" name="Oval 2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377470" y="2185741"/>
                  <a:ext cx="512064" cy="509048"/>
                </a:xfrm>
                <a:prstGeom prst="ellipse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  <a:ln w="158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Oval 28"/>
                <p:cNvSpPr/>
                <p:nvPr/>
              </p:nvSpPr>
              <p:spPr bwMode="auto">
                <a:xfrm>
                  <a:off x="4355615" y="2119717"/>
                  <a:ext cx="512064" cy="509048"/>
                </a:xfrm>
                <a:prstGeom prst="ellipse">
                  <a:avLst/>
                </a:prstGeom>
                <a:solidFill>
                  <a:schemeClr val="bg1"/>
                </a:solidFill>
                <a:ln w="158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457200" rtl="0" eaLnBrk="1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45000"/>
                    <a:buFont typeface="Wingdings" charset="2"/>
                    <a:buNone/>
                    <a:tabLst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0" lang="en-US" b="0" i="1" u="none" strike="noStrike" cap="none" normalizeH="0" baseline="0" smtClean="0">
                                <a:ln>
                                  <a:noFill/>
                                </a:ln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kumimoji="0" lang="en-US" b="0" i="1" u="none" strike="noStrike" cap="none" normalizeH="0" baseline="0" smtClean="0">
                                <a:ln>
                                  <a:noFill/>
                                </a:ln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kumimoji="0" lang="en-US" b="0" i="1" u="none" strike="noStrike" cap="none" normalizeH="0" baseline="0" smtClean="0">
                                <a:ln>
                                  <a:noFill/>
                                </a:ln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kumimoji="0" lang="en-US" b="0" i="0" u="none" strike="noStrike" cap="none" normalizeH="0" baseline="0" dirty="0" smtClean="0">
                    <a:ln>
                      <a:noFill/>
                    </a:ln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29" name="Oval 2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355615" y="2119717"/>
                  <a:ext cx="512064" cy="509048"/>
                </a:xfrm>
                <a:prstGeom prst="ellipse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  <a:ln w="158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Oval 29"/>
                <p:cNvSpPr/>
                <p:nvPr/>
              </p:nvSpPr>
              <p:spPr bwMode="auto">
                <a:xfrm>
                  <a:off x="2377470" y="3139931"/>
                  <a:ext cx="512064" cy="509048"/>
                </a:xfrm>
                <a:prstGeom prst="ellipse">
                  <a:avLst/>
                </a:prstGeom>
                <a:solidFill>
                  <a:schemeClr val="bg1"/>
                </a:solidFill>
                <a:ln w="158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457200" rtl="0" eaLnBrk="1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45000"/>
                    <a:buFont typeface="Wingdings" charset="2"/>
                    <a:buNone/>
                    <a:tabLst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0" lang="en-US" b="0" i="1" u="none" strike="noStrike" cap="none" normalizeH="0" baseline="0" smtClean="0">
                                <a:ln>
                                  <a:noFill/>
                                </a:ln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kumimoji="0" lang="en-US" b="0" i="1" u="none" strike="noStrike" cap="none" normalizeH="0" baseline="0" smtClean="0">
                                <a:ln>
                                  <a:noFill/>
                                </a:ln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𝑈</m:t>
                            </m:r>
                          </m:e>
                          <m:sub>
                            <m:r>
                              <a:rPr kumimoji="0" lang="en-US" b="0" i="1" u="none" strike="noStrike" cap="none" normalizeH="0" baseline="0" smtClean="0">
                                <a:ln>
                                  <a:noFill/>
                                </a:ln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𝐴</m:t>
                            </m:r>
                          </m:sub>
                        </m:sSub>
                      </m:oMath>
                    </m:oMathPara>
                  </a14:m>
                  <a:endParaRPr kumimoji="0" lang="en-US" b="0" i="0" u="none" strike="noStrike" cap="none" normalizeH="0" baseline="0" dirty="0" smtClean="0">
                    <a:ln>
                      <a:noFill/>
                    </a:ln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30" name="Oval 2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377470" y="3139931"/>
                  <a:ext cx="512064" cy="509048"/>
                </a:xfrm>
                <a:prstGeom prst="ellipse">
                  <a:avLst/>
                </a:prstGeom>
                <a:blipFill rotWithShape="0">
                  <a:blip r:embed="rId6"/>
                  <a:stretch>
                    <a:fillRect/>
                  </a:stretch>
                </a:blipFill>
                <a:ln w="158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Oval 30"/>
                <p:cNvSpPr/>
                <p:nvPr/>
              </p:nvSpPr>
              <p:spPr bwMode="auto">
                <a:xfrm>
                  <a:off x="4355520" y="3138665"/>
                  <a:ext cx="512064" cy="509048"/>
                </a:xfrm>
                <a:prstGeom prst="ellipse">
                  <a:avLst/>
                </a:prstGeom>
                <a:solidFill>
                  <a:schemeClr val="bg1"/>
                </a:solidFill>
                <a:ln w="158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457200" rtl="0" eaLnBrk="1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45000"/>
                    <a:buFont typeface="Wingdings" charset="2"/>
                    <a:buNone/>
                    <a:tabLst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0" lang="en-US" b="0" i="1" u="none" strike="noStrike" cap="none" normalizeH="0" baseline="0" smtClean="0">
                                <a:ln>
                                  <a:noFill/>
                                </a:ln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kumimoji="0" lang="en-US" b="0" i="1" u="none" strike="noStrike" cap="none" normalizeH="0" baseline="0" smtClean="0">
                                <a:ln>
                                  <a:noFill/>
                                </a:ln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𝑈</m:t>
                            </m:r>
                          </m:e>
                          <m:sub>
                            <m:r>
                              <a:rPr kumimoji="0" lang="en-US" b="0" i="1" u="none" strike="noStrike" cap="none" normalizeH="0" baseline="0" smtClean="0">
                                <a:ln>
                                  <a:noFill/>
                                </a:ln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kumimoji="0" lang="en-US" b="0" i="0" u="none" strike="noStrike" cap="none" normalizeH="0" baseline="0" dirty="0" smtClean="0">
                    <a:ln>
                      <a:noFill/>
                    </a:ln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31" name="Oval 3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355520" y="3138665"/>
                  <a:ext cx="512064" cy="509048"/>
                </a:xfrm>
                <a:prstGeom prst="ellipse">
                  <a:avLst/>
                </a:prstGeom>
                <a:blipFill rotWithShape="0">
                  <a:blip r:embed="rId7"/>
                  <a:stretch>
                    <a:fillRect/>
                  </a:stretch>
                </a:blipFill>
                <a:ln w="158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2" name="Straight Arrow Connector 31"/>
            <p:cNvCxnSpPr>
              <a:stCxn id="29" idx="4"/>
              <a:endCxn id="31" idx="0"/>
            </p:cNvCxnSpPr>
            <p:nvPr/>
          </p:nvCxnSpPr>
          <p:spPr bwMode="auto">
            <a:xfrm flipH="1">
              <a:off x="4611552" y="2628765"/>
              <a:ext cx="95" cy="50990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lg" len="lg"/>
              <a:tailEnd type="triangle" w="lg" len="lg"/>
            </a:ln>
            <a:effectLst/>
          </p:spPr>
        </p:cxnSp>
        <p:cxnSp>
          <p:nvCxnSpPr>
            <p:cNvPr id="33" name="Straight Arrow Connector 32"/>
            <p:cNvCxnSpPr>
              <a:stCxn id="28" idx="4"/>
              <a:endCxn id="30" idx="0"/>
            </p:cNvCxnSpPr>
            <p:nvPr/>
          </p:nvCxnSpPr>
          <p:spPr bwMode="auto">
            <a:xfrm>
              <a:off x="2633502" y="2694789"/>
              <a:ext cx="0" cy="445142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lg" len="lg"/>
              <a:tailEnd type="triangle" w="lg" len="lg"/>
            </a:ln>
            <a:effectLst/>
          </p:spPr>
        </p:cxnSp>
        <p:sp>
          <p:nvSpPr>
            <p:cNvPr id="34" name="Rounded Rectangle 33"/>
            <p:cNvSpPr/>
            <p:nvPr/>
          </p:nvSpPr>
          <p:spPr bwMode="auto">
            <a:xfrm>
              <a:off x="4319109" y="4120837"/>
              <a:ext cx="577154" cy="364335"/>
            </a:xfrm>
            <a:prstGeom prst="roundRect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9144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lang="en-US" sz="11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Sec_Eng</a:t>
              </a:r>
              <a:endParaRPr kumimoji="0" lang="en-US" sz="11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5" name="Rounded Rectangle 34"/>
            <p:cNvSpPr/>
            <p:nvPr/>
          </p:nvSpPr>
          <p:spPr bwMode="auto">
            <a:xfrm>
              <a:off x="2344011" y="4120837"/>
              <a:ext cx="577154" cy="364335"/>
            </a:xfrm>
            <a:prstGeom prst="roundRect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9144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lang="en-US" sz="11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Sec_Mng</a:t>
              </a:r>
              <a:endParaRPr kumimoji="0" lang="en-US" sz="11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6" name="Straight Arrow Connector 35"/>
            <p:cNvCxnSpPr>
              <a:stCxn id="30" idx="4"/>
              <a:endCxn id="35" idx="0"/>
            </p:cNvCxnSpPr>
            <p:nvPr/>
          </p:nvCxnSpPr>
          <p:spPr bwMode="auto">
            <a:xfrm flipH="1">
              <a:off x="2632588" y="3648979"/>
              <a:ext cx="914" cy="471858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dash"/>
              <a:round/>
              <a:headEnd type="none" w="lg" len="lg"/>
              <a:tailEnd type="triangle" w="lg" len="lg"/>
            </a:ln>
            <a:effectLst/>
          </p:spPr>
        </p:cxnSp>
        <p:cxnSp>
          <p:nvCxnSpPr>
            <p:cNvPr id="37" name="Straight Arrow Connector 36"/>
            <p:cNvCxnSpPr>
              <a:stCxn id="31" idx="4"/>
              <a:endCxn id="34" idx="0"/>
            </p:cNvCxnSpPr>
            <p:nvPr/>
          </p:nvCxnSpPr>
          <p:spPr bwMode="auto">
            <a:xfrm flipH="1">
              <a:off x="4607686" y="3647713"/>
              <a:ext cx="3866" cy="473124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dash"/>
              <a:round/>
              <a:headEnd type="none" w="lg" len="lg"/>
              <a:tailEnd type="triangle" w="lg" len="lg"/>
            </a:ln>
            <a:effectLst/>
          </p:spPr>
        </p:cxnSp>
        <p:cxnSp>
          <p:nvCxnSpPr>
            <p:cNvPr id="38" name="Straight Arrow Connector 37"/>
            <p:cNvCxnSpPr>
              <a:stCxn id="30" idx="5"/>
              <a:endCxn id="34" idx="1"/>
            </p:cNvCxnSpPr>
            <p:nvPr/>
          </p:nvCxnSpPr>
          <p:spPr bwMode="auto">
            <a:xfrm>
              <a:off x="2814544" y="3574431"/>
              <a:ext cx="1504565" cy="728574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rgbClr val="FF0000"/>
              </a:solidFill>
              <a:prstDash val="dash"/>
              <a:round/>
              <a:headEnd type="none" w="lg" len="lg"/>
              <a:tailEnd type="triangle" w="lg" len="lg"/>
            </a:ln>
            <a:effectLst/>
          </p:spPr>
        </p:cxnSp>
      </p:grpSp>
      <p:cxnSp>
        <p:nvCxnSpPr>
          <p:cNvPr id="40" name="Straight Arrow Connector 39"/>
          <p:cNvCxnSpPr>
            <a:stCxn id="39" idx="2"/>
          </p:cNvCxnSpPr>
          <p:nvPr/>
        </p:nvCxnSpPr>
        <p:spPr bwMode="auto">
          <a:xfrm flipH="1">
            <a:off x="3995936" y="3484757"/>
            <a:ext cx="3267024" cy="1194382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6714252" y="3115425"/>
                <a:ext cx="109741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FF0000"/>
                    </a:solidFill>
                    <a:latin typeface="Calibri"/>
                  </a:rPr>
                  <a:t>tenant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</m:sub>
                    </m:sSub>
                  </m:oMath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4252" y="3115425"/>
                <a:ext cx="1097416" cy="369332"/>
              </a:xfrm>
              <a:prstGeom prst="rect">
                <a:avLst/>
              </a:prstGeom>
              <a:blipFill rotWithShape="0">
                <a:blip r:embed="rId8"/>
                <a:stretch>
                  <a:fillRect l="-4444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7" name="Straight Arrow Connector 46"/>
          <p:cNvCxnSpPr>
            <a:stCxn id="39" idx="2"/>
          </p:cNvCxnSpPr>
          <p:nvPr/>
        </p:nvCxnSpPr>
        <p:spPr bwMode="auto">
          <a:xfrm flipH="1">
            <a:off x="5980002" y="3484757"/>
            <a:ext cx="1282958" cy="2022350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10217677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7" name="TextBox 41"/>
          <p:cNvSpPr txBox="1">
            <a:spLocks noChangeArrowheads="1"/>
          </p:cNvSpPr>
          <p:nvPr/>
        </p:nvSpPr>
        <p:spPr bwMode="auto">
          <a:xfrm>
            <a:off x="2719077" y="6232974"/>
            <a:ext cx="4011126" cy="31458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2945" tIns="41473" rIns="82945" bIns="41473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500" i="1" dirty="0">
                <a:latin typeface="Calibri" panose="020F0502020204030204" pitchFamily="34" charset="0"/>
              </a:rPr>
              <a:t>World-Leading Research with Real-World Impact!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280" name="Title 1"/>
              <p:cNvSpPr>
                <a:spLocks/>
              </p:cNvSpPr>
              <p:nvPr/>
            </p:nvSpPr>
            <p:spPr bwMode="auto">
              <a:xfrm>
                <a:off x="2204640" y="37288"/>
                <a:ext cx="4959648" cy="620705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 defTabSz="41468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</m:ctrlPr>
                      </m:sSubPr>
                      <m:e>
                        <m:r>
                          <a:rPr lang="en-US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𝑴𝑻</m:t>
                        </m:r>
                        <m:r>
                          <a:rPr lang="en-US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−</m:t>
                        </m:r>
                        <m:r>
                          <a:rPr lang="en-US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𝑨𝑩𝑨𝑪</m:t>
                        </m:r>
                      </m:e>
                      <m:sub>
                        <m:r>
                          <a:rPr lang="en-US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sz="2900" b="1" kern="0" dirty="0" smtClean="0">
                    <a:solidFill>
                      <a:srgbClr val="131F49"/>
                    </a:solidFill>
                    <a:latin typeface="Calibri" panose="020F0502020204030204" pitchFamily="34" charset="0"/>
                    <a:ea typeface="ＭＳ Ｐゴシック" charset="-128"/>
                    <a:cs typeface="ＭＳ Ｐゴシック" charset="-128"/>
                  </a:rPr>
                  <a:t> Model Structure</a:t>
                </a:r>
                <a:endParaRPr lang="en-US" sz="2900" b="1" kern="0" dirty="0">
                  <a:solidFill>
                    <a:srgbClr val="131F49"/>
                  </a:solidFill>
                  <a:latin typeface="Calibri" panose="020F0502020204030204" pitchFamily="34" charset="0"/>
                  <a:ea typeface="ＭＳ Ｐゴシック" charset="-128"/>
                  <a:cs typeface="ＭＳ Ｐゴシック" charset="-128"/>
                </a:endParaRPr>
              </a:p>
            </p:txBody>
          </p:sp>
        </mc:Choice>
        <mc:Fallback xmlns="">
          <p:sp>
            <p:nvSpPr>
              <p:cNvPr id="54280" name="Tit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04640" y="37288"/>
                <a:ext cx="4959648" cy="620705"/>
              </a:xfrm>
              <a:prstGeom prst="rect">
                <a:avLst/>
              </a:prstGeom>
              <a:blipFill rotWithShape="0">
                <a:blip r:embed="rId3"/>
                <a:stretch>
                  <a:fillRect t="-2941" r="-2214" b="-21569"/>
                </a:stretch>
              </a:blip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2" name="Group 11"/>
          <p:cNvGrpSpPr/>
          <p:nvPr/>
        </p:nvGrpSpPr>
        <p:grpSpPr>
          <a:xfrm>
            <a:off x="2439105" y="1340768"/>
            <a:ext cx="4571069" cy="4526497"/>
            <a:chOff x="2845270" y="1499094"/>
            <a:chExt cx="4571069" cy="4526497"/>
          </a:xfrm>
        </p:grpSpPr>
        <p:sp>
          <p:nvSpPr>
            <p:cNvPr id="13" name="Oval 12"/>
            <p:cNvSpPr/>
            <p:nvPr/>
          </p:nvSpPr>
          <p:spPr bwMode="auto">
            <a:xfrm>
              <a:off x="5135096" y="2297508"/>
              <a:ext cx="512064" cy="509048"/>
            </a:xfrm>
            <a:prstGeom prst="ellipse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</a:p>
          </p:txBody>
        </p:sp>
        <p:sp>
          <p:nvSpPr>
            <p:cNvPr id="14" name="Oval 13"/>
            <p:cNvSpPr/>
            <p:nvPr/>
          </p:nvSpPr>
          <p:spPr bwMode="auto">
            <a:xfrm>
              <a:off x="5135096" y="3928543"/>
              <a:ext cx="512064" cy="509048"/>
            </a:xfrm>
            <a:prstGeom prst="ellipse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3339789" y="2297508"/>
              <a:ext cx="512064" cy="509048"/>
            </a:xfrm>
            <a:prstGeom prst="ellipse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6" name="Straight Arrow Connector 15"/>
            <p:cNvCxnSpPr>
              <a:stCxn id="13" idx="2"/>
              <a:endCxn id="15" idx="6"/>
            </p:cNvCxnSpPr>
            <p:nvPr/>
          </p:nvCxnSpPr>
          <p:spPr bwMode="auto">
            <a:xfrm flipH="1">
              <a:off x="3851853" y="2552032"/>
              <a:ext cx="1283243" cy="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lg" len="lg"/>
              <a:tailEnd type="triangle" w="lg" len="lg"/>
            </a:ln>
            <a:effectLst/>
          </p:spPr>
        </p:cxnSp>
        <p:cxnSp>
          <p:nvCxnSpPr>
            <p:cNvPr id="17" name="Straight Arrow Connector 16"/>
            <p:cNvCxnSpPr>
              <a:stCxn id="13" idx="4"/>
              <a:endCxn id="14" idx="0"/>
            </p:cNvCxnSpPr>
            <p:nvPr/>
          </p:nvCxnSpPr>
          <p:spPr bwMode="auto">
            <a:xfrm>
              <a:off x="5391128" y="2806556"/>
              <a:ext cx="0" cy="1121987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lg" len="lg"/>
              <a:tailEnd type="triangle" w="lg" len="lg"/>
            </a:ln>
            <a:effectLst/>
          </p:spPr>
        </p:cxnSp>
        <p:sp>
          <p:nvSpPr>
            <p:cNvPr id="18" name="Oval 17"/>
            <p:cNvSpPr/>
            <p:nvPr/>
          </p:nvSpPr>
          <p:spPr bwMode="auto">
            <a:xfrm>
              <a:off x="3339789" y="4858070"/>
              <a:ext cx="512064" cy="509048"/>
            </a:xfrm>
            <a:prstGeom prst="ellipse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19" name="Diamond 18"/>
            <p:cNvSpPr/>
            <p:nvPr/>
          </p:nvSpPr>
          <p:spPr bwMode="auto">
            <a:xfrm>
              <a:off x="3218536" y="3793203"/>
              <a:ext cx="754569" cy="780528"/>
            </a:xfrm>
            <a:prstGeom prst="diamond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9144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Auth</a:t>
              </a:r>
              <a:endParaRPr kumimoji="0" lang="en-US" sz="14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0" name="Straight Arrow Connector 19"/>
            <p:cNvCxnSpPr>
              <a:stCxn id="19" idx="0"/>
              <a:endCxn id="15" idx="4"/>
            </p:cNvCxnSpPr>
            <p:nvPr/>
          </p:nvCxnSpPr>
          <p:spPr bwMode="auto">
            <a:xfrm flipV="1">
              <a:off x="3595821" y="2806556"/>
              <a:ext cx="0" cy="986647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  <a:effectLst/>
          </p:spPr>
        </p:cxnSp>
        <p:cxnSp>
          <p:nvCxnSpPr>
            <p:cNvPr id="21" name="Straight Arrow Connector 20"/>
            <p:cNvCxnSpPr>
              <a:stCxn id="14" idx="2"/>
              <a:endCxn id="19" idx="3"/>
            </p:cNvCxnSpPr>
            <p:nvPr/>
          </p:nvCxnSpPr>
          <p:spPr bwMode="auto">
            <a:xfrm flipH="1">
              <a:off x="3973105" y="4183067"/>
              <a:ext cx="1161991" cy="40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  <a:effectLst/>
          </p:spPr>
        </p:cxnSp>
        <p:cxnSp>
          <p:nvCxnSpPr>
            <p:cNvPr id="24" name="Straight Arrow Connector 23"/>
            <p:cNvCxnSpPr>
              <a:stCxn id="19" idx="2"/>
              <a:endCxn id="18" idx="0"/>
            </p:cNvCxnSpPr>
            <p:nvPr/>
          </p:nvCxnSpPr>
          <p:spPr bwMode="auto">
            <a:xfrm>
              <a:off x="3595821" y="4573731"/>
              <a:ext cx="0" cy="284339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  <a:effectLst/>
          </p:spPr>
        </p:cxnSp>
        <p:cxnSp>
          <p:nvCxnSpPr>
            <p:cNvPr id="25" name="Straight Arrow Connector 24"/>
            <p:cNvCxnSpPr>
              <a:stCxn id="29" idx="2"/>
              <a:endCxn id="15" idx="0"/>
            </p:cNvCxnSpPr>
            <p:nvPr/>
          </p:nvCxnSpPr>
          <p:spPr bwMode="auto">
            <a:xfrm>
              <a:off x="3595820" y="1863429"/>
              <a:ext cx="1" cy="434079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dash"/>
              <a:round/>
              <a:headEnd type="triangle" w="lg" len="lg"/>
              <a:tailEnd type="none" w="lg" len="lg"/>
            </a:ln>
            <a:effectLst/>
          </p:spPr>
        </p:cxnSp>
        <p:cxnSp>
          <p:nvCxnSpPr>
            <p:cNvPr id="26" name="Straight Arrow Connector 25"/>
            <p:cNvCxnSpPr>
              <a:stCxn id="27" idx="1"/>
              <a:endCxn id="14" idx="6"/>
            </p:cNvCxnSpPr>
            <p:nvPr/>
          </p:nvCxnSpPr>
          <p:spPr bwMode="auto">
            <a:xfrm flipH="1" flipV="1">
              <a:off x="5647160" y="4183067"/>
              <a:ext cx="523749" cy="40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dash"/>
              <a:round/>
              <a:headEnd type="triangle" w="lg" len="lg"/>
              <a:tailEnd type="none" w="lg" len="lg"/>
            </a:ln>
            <a:effectLst/>
          </p:spPr>
        </p:cxnSp>
        <p:sp>
          <p:nvSpPr>
            <p:cNvPr id="27" name="Rounded Rectangle 26"/>
            <p:cNvSpPr/>
            <p:nvPr/>
          </p:nvSpPr>
          <p:spPr bwMode="auto">
            <a:xfrm>
              <a:off x="6170909" y="4001299"/>
              <a:ext cx="577154" cy="364335"/>
            </a:xfrm>
            <a:prstGeom prst="roundRect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lang="en-US" sz="1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ATT</a:t>
              </a:r>
            </a:p>
          </p:txBody>
        </p:sp>
        <p:sp>
          <p:nvSpPr>
            <p:cNvPr id="29" name="Rounded Rectangle 28"/>
            <p:cNvSpPr/>
            <p:nvPr/>
          </p:nvSpPr>
          <p:spPr bwMode="auto">
            <a:xfrm>
              <a:off x="3307243" y="1499094"/>
              <a:ext cx="577154" cy="364335"/>
            </a:xfrm>
            <a:prstGeom prst="roundRect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lang="en-US" sz="1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UATT</a:t>
              </a:r>
              <a:endParaRPr kumimoji="0" lang="en-US" sz="14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0" name="Straight Connector 29"/>
            <p:cNvCxnSpPr/>
            <p:nvPr/>
          </p:nvCxnSpPr>
          <p:spPr bwMode="auto">
            <a:xfrm>
              <a:off x="5115586" y="1998544"/>
              <a:ext cx="551084" cy="0"/>
            </a:xfrm>
            <a:prstGeom prst="line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1" name="Straight Arrow Connector 30"/>
            <p:cNvCxnSpPr/>
            <p:nvPr/>
          </p:nvCxnSpPr>
          <p:spPr bwMode="auto">
            <a:xfrm>
              <a:off x="5115586" y="1998544"/>
              <a:ext cx="185492" cy="325767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sp>
          <p:nvSpPr>
            <p:cNvPr id="32" name="TextBox 31"/>
            <p:cNvSpPr txBox="1"/>
            <p:nvPr/>
          </p:nvSpPr>
          <p:spPr>
            <a:xfrm>
              <a:off x="4813769" y="1700967"/>
              <a:ext cx="124921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trustedTenants</a:t>
              </a:r>
              <a:endPara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4000346" y="2488178"/>
              <a:ext cx="103696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userOwner</a:t>
              </a:r>
              <a:endPara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4554100" y="3194655"/>
              <a:ext cx="103696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objOwner</a:t>
              </a:r>
              <a:endPara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5" name="Straight Arrow Connector 34"/>
            <p:cNvCxnSpPr>
              <a:stCxn id="13" idx="1"/>
              <a:endCxn id="29" idx="3"/>
            </p:cNvCxnSpPr>
            <p:nvPr/>
          </p:nvCxnSpPr>
          <p:spPr bwMode="auto">
            <a:xfrm flipH="1" flipV="1">
              <a:off x="3884397" y="1681262"/>
              <a:ext cx="1325689" cy="690794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lg" len="lg"/>
              <a:tailEnd type="triangle" w="lg" len="lg"/>
            </a:ln>
            <a:effectLst/>
          </p:spPr>
        </p:cxnSp>
        <p:cxnSp>
          <p:nvCxnSpPr>
            <p:cNvPr id="36" name="Straight Arrow Connector 35"/>
            <p:cNvCxnSpPr>
              <a:stCxn id="13" idx="5"/>
              <a:endCxn id="27" idx="0"/>
            </p:cNvCxnSpPr>
            <p:nvPr/>
          </p:nvCxnSpPr>
          <p:spPr bwMode="auto">
            <a:xfrm>
              <a:off x="5572170" y="2732008"/>
              <a:ext cx="887316" cy="1269291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lg" len="lg"/>
              <a:tailEnd type="triangle" w="lg" len="lg"/>
            </a:ln>
            <a:effectLst/>
          </p:spPr>
        </p:cxnSp>
        <p:cxnSp>
          <p:nvCxnSpPr>
            <p:cNvPr id="37" name="Straight Arrow Connector 36"/>
            <p:cNvCxnSpPr/>
            <p:nvPr/>
          </p:nvCxnSpPr>
          <p:spPr bwMode="auto">
            <a:xfrm>
              <a:off x="5429003" y="2026108"/>
              <a:ext cx="185492" cy="325767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  <a:scene3d>
              <a:camera prst="orthographicFront">
                <a:rot lat="0" lon="0" rev="18300000"/>
              </a:camera>
              <a:lightRig rig="threePt" dir="t"/>
            </a:scene3d>
          </p:spPr>
        </p:cxnSp>
        <p:sp>
          <p:nvSpPr>
            <p:cNvPr id="38" name="TextBox 37"/>
            <p:cNvSpPr txBox="1"/>
            <p:nvPr/>
          </p:nvSpPr>
          <p:spPr>
            <a:xfrm>
              <a:off x="5740921" y="2759977"/>
              <a:ext cx="103696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oattOwner</a:t>
              </a:r>
              <a:endPara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3809598" y="1977624"/>
              <a:ext cx="103696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uattOwner</a:t>
              </a:r>
              <a:endPara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0" name="Straight Arrow Connector 39"/>
            <p:cNvCxnSpPr/>
            <p:nvPr/>
          </p:nvCxnSpPr>
          <p:spPr bwMode="auto">
            <a:xfrm>
              <a:off x="3076820" y="5550717"/>
              <a:ext cx="458259" cy="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dash"/>
              <a:round/>
              <a:headEnd type="none" w="lg" len="lg"/>
              <a:tailEnd type="triangle"/>
            </a:ln>
            <a:effectLst/>
          </p:spPr>
        </p:cxnSp>
        <p:cxnSp>
          <p:nvCxnSpPr>
            <p:cNvPr id="41" name="Straight Arrow Connector 40"/>
            <p:cNvCxnSpPr/>
            <p:nvPr/>
          </p:nvCxnSpPr>
          <p:spPr bwMode="auto">
            <a:xfrm>
              <a:off x="4059839" y="5559229"/>
              <a:ext cx="458259" cy="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lg" len="lg"/>
              <a:tailEnd type="none"/>
            </a:ln>
            <a:effectLst/>
          </p:spPr>
        </p:cxnSp>
        <p:sp>
          <p:nvSpPr>
            <p:cNvPr id="42" name="TextBox 41"/>
            <p:cNvSpPr txBox="1"/>
            <p:nvPr/>
          </p:nvSpPr>
          <p:spPr>
            <a:xfrm>
              <a:off x="2845270" y="5559229"/>
              <a:ext cx="9427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Association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3709990" y="5563364"/>
              <a:ext cx="128439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Access Decision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4" name="Straight Arrow Connector 43"/>
            <p:cNvCxnSpPr/>
            <p:nvPr/>
          </p:nvCxnSpPr>
          <p:spPr bwMode="auto">
            <a:xfrm>
              <a:off x="5138526" y="5555414"/>
              <a:ext cx="458259" cy="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/>
            </a:ln>
            <a:effectLst/>
          </p:spPr>
        </p:cxnSp>
        <p:sp>
          <p:nvSpPr>
            <p:cNvPr id="45" name="TextBox 44"/>
            <p:cNvSpPr txBox="1"/>
            <p:nvPr/>
          </p:nvSpPr>
          <p:spPr>
            <a:xfrm>
              <a:off x="4545593" y="5563926"/>
              <a:ext cx="164412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Many-to-one</a:t>
              </a:r>
            </a:p>
            <a:p>
              <a:pPr algn="ctr"/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atomic-valued function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6" name="Straight Arrow Connector 45"/>
            <p:cNvCxnSpPr/>
            <p:nvPr/>
          </p:nvCxnSpPr>
          <p:spPr bwMode="auto">
            <a:xfrm>
              <a:off x="6489067" y="5539247"/>
              <a:ext cx="458259" cy="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triangle"/>
            </a:ln>
            <a:effectLst/>
          </p:spPr>
        </p:cxnSp>
        <p:sp>
          <p:nvSpPr>
            <p:cNvPr id="47" name="TextBox 46"/>
            <p:cNvSpPr txBox="1"/>
            <p:nvPr/>
          </p:nvSpPr>
          <p:spPr>
            <a:xfrm>
              <a:off x="6020052" y="5559577"/>
              <a:ext cx="13962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Many-to-many</a:t>
              </a:r>
            </a:p>
            <a:p>
              <a:pPr algn="ctr"/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set-valued function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8" name="TextBox 47"/>
          <p:cNvSpPr txBox="1"/>
          <p:nvPr/>
        </p:nvSpPr>
        <p:spPr>
          <a:xfrm>
            <a:off x="266395" y="2796071"/>
            <a:ext cx="29603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alibri" panose="020F0502020204030204" pitchFamily="34" charset="0"/>
              </a:rPr>
              <a:t>Required </a:t>
            </a:r>
            <a:r>
              <a:rPr lang="en-US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set-valued attribute</a:t>
            </a:r>
          </a:p>
          <a:p>
            <a:r>
              <a:rPr lang="en-US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function</a:t>
            </a:r>
            <a:r>
              <a:rPr lang="en-US" dirty="0" smtClean="0">
                <a:solidFill>
                  <a:srgbClr val="FF0000"/>
                </a:solidFill>
                <a:latin typeface="Calibri" panose="020F0502020204030204" pitchFamily="34" charset="0"/>
              </a:rPr>
              <a:t> mapping </a:t>
            </a:r>
            <a:r>
              <a:rPr lang="en-US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a tenant</a:t>
            </a:r>
            <a:r>
              <a:rPr lang="en-US" dirty="0" smtClean="0">
                <a:solidFill>
                  <a:srgbClr val="FF0000"/>
                </a:solidFill>
                <a:latin typeface="Calibri" panose="020F0502020204030204" pitchFamily="34" charset="0"/>
              </a:rPr>
              <a:t> to</a:t>
            </a:r>
          </a:p>
          <a:p>
            <a:r>
              <a:rPr lang="en-US" dirty="0" smtClean="0">
                <a:solidFill>
                  <a:srgbClr val="FF0000"/>
                </a:solidFill>
                <a:latin typeface="Calibri" panose="020F0502020204030204" pitchFamily="34" charset="0"/>
              </a:rPr>
              <a:t>the power set of trusted</a:t>
            </a:r>
          </a:p>
          <a:p>
            <a:r>
              <a:rPr lang="en-US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tenants</a:t>
            </a:r>
            <a:endParaRPr lang="en-US" i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cxnSp>
        <p:nvCxnSpPr>
          <p:cNvPr id="49" name="Straight Arrow Connector 48"/>
          <p:cNvCxnSpPr>
            <a:stCxn id="48" idx="0"/>
          </p:cNvCxnSpPr>
          <p:nvPr/>
        </p:nvCxnSpPr>
        <p:spPr bwMode="auto">
          <a:xfrm flipV="1">
            <a:off x="1746583" y="1867782"/>
            <a:ext cx="2834913" cy="928289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98346914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7" name="TextBox 41"/>
          <p:cNvSpPr txBox="1">
            <a:spLocks noChangeArrowheads="1"/>
          </p:cNvSpPr>
          <p:nvPr/>
        </p:nvSpPr>
        <p:spPr bwMode="auto">
          <a:xfrm>
            <a:off x="2719077" y="6232974"/>
            <a:ext cx="4011126" cy="31458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2945" tIns="41473" rIns="82945" bIns="41473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500" i="1" dirty="0">
                <a:latin typeface="Calibri" panose="020F0502020204030204" pitchFamily="34" charset="0"/>
              </a:rPr>
              <a:t>World-Leading Research with Real-World Impact!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280" name="Title 1"/>
              <p:cNvSpPr>
                <a:spLocks/>
              </p:cNvSpPr>
              <p:nvPr/>
            </p:nvSpPr>
            <p:spPr bwMode="auto">
              <a:xfrm>
                <a:off x="2204640" y="37288"/>
                <a:ext cx="4959648" cy="620705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 defTabSz="41468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</m:ctrlPr>
                      </m:sSubPr>
                      <m:e>
                        <m:r>
                          <a:rPr lang="en-US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𝑴𝑻</m:t>
                        </m:r>
                        <m:r>
                          <a:rPr lang="en-US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−</m:t>
                        </m:r>
                        <m:r>
                          <a:rPr lang="en-US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𝑨𝑩𝑨𝑪</m:t>
                        </m:r>
                      </m:e>
                      <m:sub>
                        <m:r>
                          <a:rPr lang="en-US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sz="2900" b="1" kern="0" dirty="0" smtClean="0">
                    <a:solidFill>
                      <a:srgbClr val="131F49"/>
                    </a:solidFill>
                    <a:latin typeface="Calibri" panose="020F0502020204030204" pitchFamily="34" charset="0"/>
                    <a:ea typeface="ＭＳ Ｐゴシック" charset="-128"/>
                    <a:cs typeface="ＭＳ Ｐゴシック" charset="-128"/>
                  </a:rPr>
                  <a:t> Model Structure</a:t>
                </a:r>
                <a:endParaRPr lang="en-US" sz="2900" b="1" kern="0" dirty="0">
                  <a:solidFill>
                    <a:srgbClr val="131F49"/>
                  </a:solidFill>
                  <a:latin typeface="Calibri" panose="020F0502020204030204" pitchFamily="34" charset="0"/>
                  <a:ea typeface="ＭＳ Ｐゴシック" charset="-128"/>
                  <a:cs typeface="ＭＳ Ｐゴシック" charset="-128"/>
                </a:endParaRPr>
              </a:p>
            </p:txBody>
          </p:sp>
        </mc:Choice>
        <mc:Fallback xmlns="">
          <p:sp>
            <p:nvSpPr>
              <p:cNvPr id="54280" name="Tit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04640" y="37288"/>
                <a:ext cx="4959648" cy="620705"/>
              </a:xfrm>
              <a:prstGeom prst="rect">
                <a:avLst/>
              </a:prstGeom>
              <a:blipFill rotWithShape="0">
                <a:blip r:embed="rId3"/>
                <a:stretch>
                  <a:fillRect t="-2941" r="-2214" b="-21569"/>
                </a:stretch>
              </a:blip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2" name="Group 11"/>
          <p:cNvGrpSpPr/>
          <p:nvPr/>
        </p:nvGrpSpPr>
        <p:grpSpPr>
          <a:xfrm>
            <a:off x="2439105" y="1340768"/>
            <a:ext cx="4571069" cy="4526497"/>
            <a:chOff x="2845270" y="1499094"/>
            <a:chExt cx="4571069" cy="4526497"/>
          </a:xfrm>
        </p:grpSpPr>
        <p:sp>
          <p:nvSpPr>
            <p:cNvPr id="13" name="Oval 12"/>
            <p:cNvSpPr/>
            <p:nvPr/>
          </p:nvSpPr>
          <p:spPr bwMode="auto">
            <a:xfrm>
              <a:off x="5135096" y="2297508"/>
              <a:ext cx="512064" cy="509048"/>
            </a:xfrm>
            <a:prstGeom prst="ellipse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</a:p>
          </p:txBody>
        </p:sp>
        <p:sp>
          <p:nvSpPr>
            <p:cNvPr id="14" name="Oval 13"/>
            <p:cNvSpPr/>
            <p:nvPr/>
          </p:nvSpPr>
          <p:spPr bwMode="auto">
            <a:xfrm>
              <a:off x="5135096" y="3928543"/>
              <a:ext cx="512064" cy="509048"/>
            </a:xfrm>
            <a:prstGeom prst="ellipse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3339789" y="2297508"/>
              <a:ext cx="512064" cy="509048"/>
            </a:xfrm>
            <a:prstGeom prst="ellipse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6" name="Straight Arrow Connector 15"/>
            <p:cNvCxnSpPr>
              <a:stCxn id="13" idx="2"/>
              <a:endCxn id="15" idx="6"/>
            </p:cNvCxnSpPr>
            <p:nvPr/>
          </p:nvCxnSpPr>
          <p:spPr bwMode="auto">
            <a:xfrm flipH="1">
              <a:off x="3851853" y="2552032"/>
              <a:ext cx="1283243" cy="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lg" len="lg"/>
              <a:tailEnd type="triangle" w="lg" len="lg"/>
            </a:ln>
            <a:effectLst/>
          </p:spPr>
        </p:cxnSp>
        <p:cxnSp>
          <p:nvCxnSpPr>
            <p:cNvPr id="17" name="Straight Arrow Connector 16"/>
            <p:cNvCxnSpPr>
              <a:stCxn id="13" idx="4"/>
              <a:endCxn id="14" idx="0"/>
            </p:cNvCxnSpPr>
            <p:nvPr/>
          </p:nvCxnSpPr>
          <p:spPr bwMode="auto">
            <a:xfrm>
              <a:off x="5391128" y="2806556"/>
              <a:ext cx="0" cy="1121987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lg" len="lg"/>
              <a:tailEnd type="triangle" w="lg" len="lg"/>
            </a:ln>
            <a:effectLst/>
          </p:spPr>
        </p:cxnSp>
        <p:sp>
          <p:nvSpPr>
            <p:cNvPr id="18" name="Oval 17"/>
            <p:cNvSpPr/>
            <p:nvPr/>
          </p:nvSpPr>
          <p:spPr bwMode="auto">
            <a:xfrm>
              <a:off x="3339789" y="4858070"/>
              <a:ext cx="512064" cy="509048"/>
            </a:xfrm>
            <a:prstGeom prst="ellipse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19" name="Diamond 18"/>
            <p:cNvSpPr/>
            <p:nvPr/>
          </p:nvSpPr>
          <p:spPr bwMode="auto">
            <a:xfrm>
              <a:off x="3218536" y="3793203"/>
              <a:ext cx="754569" cy="780528"/>
            </a:xfrm>
            <a:prstGeom prst="diamond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9144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Auth</a:t>
              </a:r>
              <a:endParaRPr kumimoji="0" lang="en-US" sz="14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0" name="Straight Arrow Connector 19"/>
            <p:cNvCxnSpPr>
              <a:stCxn id="19" idx="0"/>
              <a:endCxn id="15" idx="4"/>
            </p:cNvCxnSpPr>
            <p:nvPr/>
          </p:nvCxnSpPr>
          <p:spPr bwMode="auto">
            <a:xfrm flipV="1">
              <a:off x="3595821" y="2806556"/>
              <a:ext cx="0" cy="986647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  <a:effectLst/>
          </p:spPr>
        </p:cxnSp>
        <p:cxnSp>
          <p:nvCxnSpPr>
            <p:cNvPr id="21" name="Straight Arrow Connector 20"/>
            <p:cNvCxnSpPr>
              <a:stCxn id="14" idx="2"/>
              <a:endCxn id="19" idx="3"/>
            </p:cNvCxnSpPr>
            <p:nvPr/>
          </p:nvCxnSpPr>
          <p:spPr bwMode="auto">
            <a:xfrm flipH="1">
              <a:off x="3973105" y="4183067"/>
              <a:ext cx="1161991" cy="40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  <a:effectLst/>
          </p:spPr>
        </p:cxnSp>
        <p:cxnSp>
          <p:nvCxnSpPr>
            <p:cNvPr id="24" name="Straight Arrow Connector 23"/>
            <p:cNvCxnSpPr>
              <a:stCxn id="19" idx="2"/>
              <a:endCxn id="18" idx="0"/>
            </p:cNvCxnSpPr>
            <p:nvPr/>
          </p:nvCxnSpPr>
          <p:spPr bwMode="auto">
            <a:xfrm>
              <a:off x="3595821" y="4573731"/>
              <a:ext cx="0" cy="284339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  <a:effectLst/>
          </p:spPr>
        </p:cxnSp>
        <p:cxnSp>
          <p:nvCxnSpPr>
            <p:cNvPr id="25" name="Straight Arrow Connector 24"/>
            <p:cNvCxnSpPr>
              <a:stCxn id="29" idx="2"/>
              <a:endCxn id="15" idx="0"/>
            </p:cNvCxnSpPr>
            <p:nvPr/>
          </p:nvCxnSpPr>
          <p:spPr bwMode="auto">
            <a:xfrm>
              <a:off x="3595820" y="1863429"/>
              <a:ext cx="1" cy="434079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dash"/>
              <a:round/>
              <a:headEnd type="triangle" w="lg" len="lg"/>
              <a:tailEnd type="none" w="lg" len="lg"/>
            </a:ln>
            <a:effectLst/>
          </p:spPr>
        </p:cxnSp>
        <p:cxnSp>
          <p:nvCxnSpPr>
            <p:cNvPr id="26" name="Straight Arrow Connector 25"/>
            <p:cNvCxnSpPr>
              <a:stCxn id="27" idx="1"/>
              <a:endCxn id="14" idx="6"/>
            </p:cNvCxnSpPr>
            <p:nvPr/>
          </p:nvCxnSpPr>
          <p:spPr bwMode="auto">
            <a:xfrm flipH="1" flipV="1">
              <a:off x="5647160" y="4183067"/>
              <a:ext cx="523749" cy="40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dash"/>
              <a:round/>
              <a:headEnd type="triangle" w="lg" len="lg"/>
              <a:tailEnd type="none" w="lg" len="lg"/>
            </a:ln>
            <a:effectLst/>
          </p:spPr>
        </p:cxnSp>
        <p:sp>
          <p:nvSpPr>
            <p:cNvPr id="27" name="Rounded Rectangle 26"/>
            <p:cNvSpPr/>
            <p:nvPr/>
          </p:nvSpPr>
          <p:spPr bwMode="auto">
            <a:xfrm>
              <a:off x="6170909" y="4001299"/>
              <a:ext cx="577154" cy="364335"/>
            </a:xfrm>
            <a:prstGeom prst="roundRect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lang="en-US" sz="1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ATT</a:t>
              </a:r>
            </a:p>
          </p:txBody>
        </p:sp>
        <p:sp>
          <p:nvSpPr>
            <p:cNvPr id="29" name="Rounded Rectangle 28"/>
            <p:cNvSpPr/>
            <p:nvPr/>
          </p:nvSpPr>
          <p:spPr bwMode="auto">
            <a:xfrm>
              <a:off x="3307243" y="1499094"/>
              <a:ext cx="577154" cy="364335"/>
            </a:xfrm>
            <a:prstGeom prst="roundRect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lang="en-US" sz="1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UATT</a:t>
              </a:r>
              <a:endParaRPr kumimoji="0" lang="en-US" sz="14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0" name="Straight Connector 29"/>
            <p:cNvCxnSpPr/>
            <p:nvPr/>
          </p:nvCxnSpPr>
          <p:spPr bwMode="auto">
            <a:xfrm>
              <a:off x="5115586" y="1998544"/>
              <a:ext cx="551084" cy="0"/>
            </a:xfrm>
            <a:prstGeom prst="line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1" name="Straight Arrow Connector 30"/>
            <p:cNvCxnSpPr/>
            <p:nvPr/>
          </p:nvCxnSpPr>
          <p:spPr bwMode="auto">
            <a:xfrm>
              <a:off x="5115586" y="1998544"/>
              <a:ext cx="185492" cy="325767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sp>
          <p:nvSpPr>
            <p:cNvPr id="32" name="TextBox 31"/>
            <p:cNvSpPr txBox="1"/>
            <p:nvPr/>
          </p:nvSpPr>
          <p:spPr>
            <a:xfrm>
              <a:off x="4813769" y="1700967"/>
              <a:ext cx="124921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trustedTenants</a:t>
              </a:r>
              <a:endPara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4000346" y="2488178"/>
              <a:ext cx="103696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userOwner</a:t>
              </a:r>
              <a:endPara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4554100" y="3194655"/>
              <a:ext cx="103696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objOwner</a:t>
              </a:r>
              <a:endPara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5" name="Straight Arrow Connector 34"/>
            <p:cNvCxnSpPr>
              <a:stCxn id="13" idx="1"/>
              <a:endCxn id="29" idx="3"/>
            </p:cNvCxnSpPr>
            <p:nvPr/>
          </p:nvCxnSpPr>
          <p:spPr bwMode="auto">
            <a:xfrm flipH="1" flipV="1">
              <a:off x="3884397" y="1681262"/>
              <a:ext cx="1325689" cy="690794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lg" len="lg"/>
              <a:tailEnd type="triangle" w="lg" len="lg"/>
            </a:ln>
            <a:effectLst/>
          </p:spPr>
        </p:cxnSp>
        <p:cxnSp>
          <p:nvCxnSpPr>
            <p:cNvPr id="36" name="Straight Arrow Connector 35"/>
            <p:cNvCxnSpPr>
              <a:stCxn id="13" idx="5"/>
              <a:endCxn id="27" idx="0"/>
            </p:cNvCxnSpPr>
            <p:nvPr/>
          </p:nvCxnSpPr>
          <p:spPr bwMode="auto">
            <a:xfrm>
              <a:off x="5572170" y="2732008"/>
              <a:ext cx="887316" cy="1269291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lg" len="lg"/>
              <a:tailEnd type="triangle" w="lg" len="lg"/>
            </a:ln>
            <a:effectLst/>
          </p:spPr>
        </p:cxnSp>
        <p:cxnSp>
          <p:nvCxnSpPr>
            <p:cNvPr id="37" name="Straight Arrow Connector 36"/>
            <p:cNvCxnSpPr/>
            <p:nvPr/>
          </p:nvCxnSpPr>
          <p:spPr bwMode="auto">
            <a:xfrm>
              <a:off x="5429003" y="2026108"/>
              <a:ext cx="185492" cy="325767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  <a:scene3d>
              <a:camera prst="orthographicFront">
                <a:rot lat="0" lon="0" rev="18300000"/>
              </a:camera>
              <a:lightRig rig="threePt" dir="t"/>
            </a:scene3d>
          </p:spPr>
        </p:cxnSp>
        <p:sp>
          <p:nvSpPr>
            <p:cNvPr id="38" name="TextBox 37"/>
            <p:cNvSpPr txBox="1"/>
            <p:nvPr/>
          </p:nvSpPr>
          <p:spPr>
            <a:xfrm>
              <a:off x="5740921" y="2759977"/>
              <a:ext cx="103696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oattOwner</a:t>
              </a:r>
              <a:endPara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3809598" y="1977624"/>
              <a:ext cx="103696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uattOwner</a:t>
              </a:r>
              <a:endPara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0" name="Straight Arrow Connector 39"/>
            <p:cNvCxnSpPr/>
            <p:nvPr/>
          </p:nvCxnSpPr>
          <p:spPr bwMode="auto">
            <a:xfrm>
              <a:off x="3076820" y="5550717"/>
              <a:ext cx="458259" cy="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dash"/>
              <a:round/>
              <a:headEnd type="none" w="lg" len="lg"/>
              <a:tailEnd type="triangle"/>
            </a:ln>
            <a:effectLst/>
          </p:spPr>
        </p:cxnSp>
        <p:cxnSp>
          <p:nvCxnSpPr>
            <p:cNvPr id="41" name="Straight Arrow Connector 40"/>
            <p:cNvCxnSpPr/>
            <p:nvPr/>
          </p:nvCxnSpPr>
          <p:spPr bwMode="auto">
            <a:xfrm>
              <a:off x="4059839" y="5559229"/>
              <a:ext cx="458259" cy="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lg" len="lg"/>
              <a:tailEnd type="none"/>
            </a:ln>
            <a:effectLst/>
          </p:spPr>
        </p:cxnSp>
        <p:sp>
          <p:nvSpPr>
            <p:cNvPr id="42" name="TextBox 41"/>
            <p:cNvSpPr txBox="1"/>
            <p:nvPr/>
          </p:nvSpPr>
          <p:spPr>
            <a:xfrm>
              <a:off x="2845270" y="5559229"/>
              <a:ext cx="9427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Association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3709990" y="5563364"/>
              <a:ext cx="128439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Access Decision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4" name="Straight Arrow Connector 43"/>
            <p:cNvCxnSpPr/>
            <p:nvPr/>
          </p:nvCxnSpPr>
          <p:spPr bwMode="auto">
            <a:xfrm>
              <a:off x="5138526" y="5555414"/>
              <a:ext cx="458259" cy="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/>
            </a:ln>
            <a:effectLst/>
          </p:spPr>
        </p:cxnSp>
        <p:sp>
          <p:nvSpPr>
            <p:cNvPr id="45" name="TextBox 44"/>
            <p:cNvSpPr txBox="1"/>
            <p:nvPr/>
          </p:nvSpPr>
          <p:spPr>
            <a:xfrm>
              <a:off x="4545593" y="5563926"/>
              <a:ext cx="164412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Many-to-one</a:t>
              </a:r>
            </a:p>
            <a:p>
              <a:pPr algn="ctr"/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atomic-valued function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6" name="Straight Arrow Connector 45"/>
            <p:cNvCxnSpPr/>
            <p:nvPr/>
          </p:nvCxnSpPr>
          <p:spPr bwMode="auto">
            <a:xfrm>
              <a:off x="6489067" y="5539247"/>
              <a:ext cx="458259" cy="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triangle"/>
            </a:ln>
            <a:effectLst/>
          </p:spPr>
        </p:cxnSp>
        <p:sp>
          <p:nvSpPr>
            <p:cNvPr id="47" name="TextBox 46"/>
            <p:cNvSpPr txBox="1"/>
            <p:nvPr/>
          </p:nvSpPr>
          <p:spPr>
            <a:xfrm>
              <a:off x="6020052" y="5559577"/>
              <a:ext cx="13962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Many-to-many</a:t>
              </a:r>
            </a:p>
            <a:p>
              <a:pPr algn="ctr"/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set-valued function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8" name="TextBox 47"/>
          <p:cNvSpPr txBox="1"/>
          <p:nvPr/>
        </p:nvSpPr>
        <p:spPr>
          <a:xfrm>
            <a:off x="266395" y="2796071"/>
            <a:ext cx="29603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User attributes</a:t>
            </a:r>
            <a:r>
              <a:rPr lang="en-US" dirty="0" smtClean="0">
                <a:solidFill>
                  <a:srgbClr val="FF0000"/>
                </a:solidFill>
                <a:latin typeface="Calibri" panose="020F0502020204030204" pitchFamily="34" charset="0"/>
              </a:rPr>
              <a:t> assigned values from owning </a:t>
            </a:r>
            <a:r>
              <a:rPr lang="en-US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tenant </a:t>
            </a:r>
            <a:r>
              <a:rPr lang="en-US" dirty="0" smtClean="0">
                <a:solidFill>
                  <a:srgbClr val="FF0000"/>
                </a:solidFill>
                <a:latin typeface="Calibri" panose="020F0502020204030204" pitchFamily="34" charset="0"/>
              </a:rPr>
              <a:t>and trusted </a:t>
            </a:r>
            <a:r>
              <a:rPr lang="en-US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tenants</a:t>
            </a:r>
            <a:endParaRPr lang="en-US" i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cxnSp>
        <p:nvCxnSpPr>
          <p:cNvPr id="49" name="Straight Arrow Connector 48"/>
          <p:cNvCxnSpPr>
            <a:stCxn id="48" idx="0"/>
          </p:cNvCxnSpPr>
          <p:nvPr/>
        </p:nvCxnSpPr>
        <p:spPr bwMode="auto">
          <a:xfrm flipV="1">
            <a:off x="1746583" y="1705103"/>
            <a:ext cx="1065788" cy="1090968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0" name="TextBox 49"/>
          <p:cNvSpPr txBox="1"/>
          <p:nvPr/>
        </p:nvSpPr>
        <p:spPr>
          <a:xfrm>
            <a:off x="6145612" y="1340768"/>
            <a:ext cx="28188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Objects </a:t>
            </a:r>
            <a:r>
              <a:rPr lang="en-US" dirty="0" smtClean="0">
                <a:solidFill>
                  <a:srgbClr val="FF0000"/>
                </a:solidFill>
                <a:latin typeface="Calibri" panose="020F0502020204030204" pitchFamily="34" charset="0"/>
              </a:rPr>
              <a:t>only assigned values for </a:t>
            </a:r>
            <a:r>
              <a:rPr lang="en-US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attributes</a:t>
            </a:r>
            <a:r>
              <a:rPr lang="en-US" dirty="0" smtClean="0">
                <a:solidFill>
                  <a:srgbClr val="FF0000"/>
                </a:solidFill>
                <a:latin typeface="Calibri" panose="020F0502020204030204" pitchFamily="34" charset="0"/>
              </a:rPr>
              <a:t> owned by </a:t>
            </a:r>
            <a:r>
              <a:rPr lang="en-US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objects' </a:t>
            </a:r>
            <a:r>
              <a:rPr lang="en-US" dirty="0" smtClean="0">
                <a:solidFill>
                  <a:srgbClr val="FF0000"/>
                </a:solidFill>
                <a:latin typeface="Calibri" panose="020F0502020204030204" pitchFamily="34" charset="0"/>
              </a:rPr>
              <a:t>owner </a:t>
            </a:r>
            <a:r>
              <a:rPr lang="en-US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tenant</a:t>
            </a:r>
            <a:endParaRPr lang="en-US" i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cxnSp>
        <p:nvCxnSpPr>
          <p:cNvPr id="51" name="Straight Arrow Connector 50"/>
          <p:cNvCxnSpPr>
            <a:stCxn id="50" idx="2"/>
          </p:cNvCxnSpPr>
          <p:nvPr/>
        </p:nvCxnSpPr>
        <p:spPr bwMode="auto">
          <a:xfrm flipH="1">
            <a:off x="6341898" y="2264098"/>
            <a:ext cx="1213152" cy="1455303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77587825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7" name="TextBox 41"/>
          <p:cNvSpPr txBox="1">
            <a:spLocks noChangeArrowheads="1"/>
          </p:cNvSpPr>
          <p:nvPr/>
        </p:nvSpPr>
        <p:spPr bwMode="auto">
          <a:xfrm>
            <a:off x="2719077" y="6232974"/>
            <a:ext cx="4011126" cy="31458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2945" tIns="41473" rIns="82945" bIns="41473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500" i="1" dirty="0">
                <a:latin typeface="Calibri" panose="020F0502020204030204" pitchFamily="34" charset="0"/>
              </a:rPr>
              <a:t>World-Leading Research with Real-World Impact!</a:t>
            </a:r>
          </a:p>
        </p:txBody>
      </p:sp>
      <p:sp>
        <p:nvSpPr>
          <p:cNvPr id="54280" name="Title 1"/>
          <p:cNvSpPr>
            <a:spLocks/>
          </p:cNvSpPr>
          <p:nvPr/>
        </p:nvSpPr>
        <p:spPr bwMode="auto">
          <a:xfrm>
            <a:off x="2204640" y="37288"/>
            <a:ext cx="471456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2900" b="1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“Moving” to Cloud</a:t>
            </a: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79912" y="2348880"/>
            <a:ext cx="4263110" cy="2072672"/>
          </a:xfrm>
          <a:prstGeom prst="rect">
            <a:avLst/>
          </a:prstGeom>
        </p:spPr>
      </p:pic>
      <p:pic>
        <p:nvPicPr>
          <p:cNvPr id="30" name="图片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1394" y="2449802"/>
            <a:ext cx="577298" cy="577358"/>
          </a:xfrm>
          <a:prstGeom prst="rect">
            <a:avLst/>
          </a:prstGeom>
        </p:spPr>
      </p:pic>
      <p:cxnSp>
        <p:nvCxnSpPr>
          <p:cNvPr id="31" name="Straight Arrow Connector 30"/>
          <p:cNvCxnSpPr/>
          <p:nvPr/>
        </p:nvCxnSpPr>
        <p:spPr bwMode="auto">
          <a:xfrm flipH="1">
            <a:off x="4698147" y="2784006"/>
            <a:ext cx="1008112" cy="286297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2" name="Straight Arrow Connector 31"/>
          <p:cNvCxnSpPr/>
          <p:nvPr/>
        </p:nvCxnSpPr>
        <p:spPr bwMode="auto">
          <a:xfrm flipH="1">
            <a:off x="5364639" y="2926360"/>
            <a:ext cx="370510" cy="158481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3" name="Straight Arrow Connector 32"/>
          <p:cNvCxnSpPr/>
          <p:nvPr/>
        </p:nvCxnSpPr>
        <p:spPr bwMode="auto">
          <a:xfrm>
            <a:off x="6070043" y="3049484"/>
            <a:ext cx="0" cy="107846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4" name="Straight Arrow Connector 33"/>
          <p:cNvCxnSpPr/>
          <p:nvPr/>
        </p:nvCxnSpPr>
        <p:spPr bwMode="auto">
          <a:xfrm>
            <a:off x="6433827" y="2926360"/>
            <a:ext cx="356464" cy="175643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5" name="Straight Arrow Connector 34"/>
          <p:cNvCxnSpPr/>
          <p:nvPr/>
        </p:nvCxnSpPr>
        <p:spPr bwMode="auto">
          <a:xfrm>
            <a:off x="6464818" y="2784006"/>
            <a:ext cx="951764" cy="300835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pic>
        <p:nvPicPr>
          <p:cNvPr id="36" name="Picture 2" descr="http://static.itpro.co.uk/sites/itpro/files/styles/gallery_wide/public/images/dir_246/it_photo_123370.jpg?itok=7W22DtbC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2068" y="2862424"/>
            <a:ext cx="1173079" cy="7002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Cloud 36"/>
          <p:cNvSpPr/>
          <p:nvPr/>
        </p:nvSpPr>
        <p:spPr bwMode="auto">
          <a:xfrm>
            <a:off x="7176627" y="1524197"/>
            <a:ext cx="1440160" cy="648072"/>
          </a:xfrm>
          <a:prstGeom prst="cloud">
            <a:avLst/>
          </a:prstGeom>
          <a:solidFill>
            <a:srgbClr val="E2EEFE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Accessibility</a:t>
            </a:r>
          </a:p>
        </p:txBody>
      </p:sp>
      <p:sp>
        <p:nvSpPr>
          <p:cNvPr id="38" name="Cloud 37"/>
          <p:cNvSpPr/>
          <p:nvPr/>
        </p:nvSpPr>
        <p:spPr bwMode="auto">
          <a:xfrm>
            <a:off x="5459951" y="934831"/>
            <a:ext cx="1167871" cy="648072"/>
          </a:xfrm>
          <a:prstGeom prst="cloud">
            <a:avLst/>
          </a:prstGeom>
          <a:solidFill>
            <a:srgbClr val="E2EEFE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Flexibility</a:t>
            </a:r>
          </a:p>
        </p:txBody>
      </p:sp>
      <p:sp>
        <p:nvSpPr>
          <p:cNvPr id="39" name="Cloud 38"/>
          <p:cNvSpPr/>
          <p:nvPr/>
        </p:nvSpPr>
        <p:spPr bwMode="auto">
          <a:xfrm>
            <a:off x="3550229" y="1544513"/>
            <a:ext cx="1211010" cy="648072"/>
          </a:xfrm>
          <a:prstGeom prst="cloud">
            <a:avLst/>
          </a:prstGeom>
          <a:solidFill>
            <a:srgbClr val="E2EEFE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Reliability</a:t>
            </a:r>
          </a:p>
        </p:txBody>
      </p:sp>
      <p:sp>
        <p:nvSpPr>
          <p:cNvPr id="40" name="Cloud 39"/>
          <p:cNvSpPr/>
          <p:nvPr/>
        </p:nvSpPr>
        <p:spPr bwMode="auto">
          <a:xfrm>
            <a:off x="3966915" y="4874507"/>
            <a:ext cx="1084223" cy="648072"/>
          </a:xfrm>
          <a:prstGeom prst="cloud">
            <a:avLst/>
          </a:prstGeom>
          <a:solidFill>
            <a:srgbClr val="E2EEFE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Mobility</a:t>
            </a:r>
          </a:p>
        </p:txBody>
      </p:sp>
      <p:sp>
        <p:nvSpPr>
          <p:cNvPr id="41" name="Cloud 40"/>
          <p:cNvSpPr/>
          <p:nvPr/>
        </p:nvSpPr>
        <p:spPr bwMode="auto">
          <a:xfrm>
            <a:off x="6930215" y="4874507"/>
            <a:ext cx="985376" cy="648072"/>
          </a:xfrm>
          <a:prstGeom prst="cloud">
            <a:avLst/>
          </a:prstGeom>
          <a:solidFill>
            <a:srgbClr val="E2EEFE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security</a:t>
            </a:r>
          </a:p>
        </p:txBody>
      </p:sp>
      <p:pic>
        <p:nvPicPr>
          <p:cNvPr id="42" name="Picture 4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828" y="2463915"/>
            <a:ext cx="1780952" cy="2066667"/>
          </a:xfrm>
          <a:prstGeom prst="rect">
            <a:avLst/>
          </a:prstGeom>
        </p:spPr>
      </p:pic>
      <p:sp>
        <p:nvSpPr>
          <p:cNvPr id="43" name="Right Arrow 42"/>
          <p:cNvSpPr/>
          <p:nvPr/>
        </p:nvSpPr>
        <p:spPr bwMode="auto">
          <a:xfrm>
            <a:off x="2397059" y="3593573"/>
            <a:ext cx="1299494" cy="294186"/>
          </a:xfrm>
          <a:prstGeom prst="rightArrow">
            <a:avLst/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44" name="Straight Arrow Connector 43"/>
          <p:cNvCxnSpPr/>
          <p:nvPr/>
        </p:nvCxnSpPr>
        <p:spPr bwMode="auto">
          <a:xfrm>
            <a:off x="4509026" y="2192585"/>
            <a:ext cx="340609" cy="334856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triangle"/>
            <a:tailEnd type="triangle"/>
          </a:ln>
          <a:effectLst/>
        </p:spPr>
      </p:cxnSp>
      <p:cxnSp>
        <p:nvCxnSpPr>
          <p:cNvPr id="45" name="Straight Arrow Connector 44"/>
          <p:cNvCxnSpPr/>
          <p:nvPr/>
        </p:nvCxnSpPr>
        <p:spPr bwMode="auto">
          <a:xfrm>
            <a:off x="6043886" y="1798464"/>
            <a:ext cx="0" cy="373805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triangle"/>
            <a:tailEnd type="triangle"/>
          </a:ln>
          <a:effectLst/>
        </p:spPr>
      </p:cxnSp>
      <p:cxnSp>
        <p:nvCxnSpPr>
          <p:cNvPr id="46" name="Straight Arrow Connector 45"/>
          <p:cNvCxnSpPr/>
          <p:nvPr/>
        </p:nvCxnSpPr>
        <p:spPr bwMode="auto">
          <a:xfrm flipH="1">
            <a:off x="7416582" y="2348880"/>
            <a:ext cx="313373" cy="322577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triangle"/>
            <a:tailEnd type="triangle"/>
          </a:ln>
          <a:effectLst/>
        </p:spPr>
      </p:cxnSp>
      <p:cxnSp>
        <p:nvCxnSpPr>
          <p:cNvPr id="47" name="Straight Arrow Connector 46"/>
          <p:cNvCxnSpPr/>
          <p:nvPr/>
        </p:nvCxnSpPr>
        <p:spPr bwMode="auto">
          <a:xfrm flipH="1">
            <a:off x="4761239" y="4421552"/>
            <a:ext cx="160404" cy="338137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triangle"/>
            <a:tailEnd type="triangle"/>
          </a:ln>
          <a:effectLst/>
        </p:spPr>
      </p:cxnSp>
      <p:cxnSp>
        <p:nvCxnSpPr>
          <p:cNvPr id="48" name="Straight Arrow Connector 47"/>
          <p:cNvCxnSpPr/>
          <p:nvPr/>
        </p:nvCxnSpPr>
        <p:spPr bwMode="auto">
          <a:xfrm>
            <a:off x="7009875" y="4421552"/>
            <a:ext cx="216024" cy="343925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triangle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77959816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899592" y="5229200"/>
            <a:ext cx="4104456" cy="288032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lang="en-US"/>
          </a:p>
        </p:txBody>
      </p:sp>
      <p:sp>
        <p:nvSpPr>
          <p:cNvPr id="54277" name="TextBox 41"/>
          <p:cNvSpPr txBox="1">
            <a:spLocks noChangeArrowheads="1"/>
          </p:cNvSpPr>
          <p:nvPr/>
        </p:nvSpPr>
        <p:spPr bwMode="auto">
          <a:xfrm>
            <a:off x="2719077" y="6232974"/>
            <a:ext cx="4011126" cy="31458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2945" tIns="41473" rIns="82945" bIns="41473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500" i="1" dirty="0">
                <a:latin typeface="Calibri" panose="020F0502020204030204" pitchFamily="34" charset="0"/>
              </a:rPr>
              <a:t>World-Leading Research with Real-World Impact!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280" name="Title 1"/>
              <p:cNvSpPr>
                <a:spLocks/>
              </p:cNvSpPr>
              <p:nvPr/>
            </p:nvSpPr>
            <p:spPr bwMode="auto">
              <a:xfrm>
                <a:off x="2204640" y="37288"/>
                <a:ext cx="4959648" cy="620705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 defTabSz="41468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</m:ctrlPr>
                      </m:sSubPr>
                      <m:e>
                        <m:r>
                          <a:rPr lang="en-US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𝑴𝑻</m:t>
                        </m:r>
                        <m:r>
                          <a:rPr lang="en-US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−</m:t>
                        </m:r>
                        <m:r>
                          <a:rPr lang="en-US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𝑨𝑩𝑨𝑪</m:t>
                        </m:r>
                      </m:e>
                      <m:sub>
                        <m:r>
                          <a:rPr lang="en-US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sz="2900" b="1" kern="0" dirty="0" smtClean="0">
                    <a:solidFill>
                      <a:srgbClr val="131F49"/>
                    </a:solidFill>
                    <a:latin typeface="Calibri" panose="020F0502020204030204" pitchFamily="34" charset="0"/>
                    <a:ea typeface="ＭＳ Ｐゴシック" charset="-128"/>
                    <a:cs typeface="ＭＳ Ｐゴシック" charset="-128"/>
                  </a:rPr>
                  <a:t> Model Structure</a:t>
                </a:r>
                <a:endParaRPr lang="en-US" sz="2900" b="1" kern="0" dirty="0">
                  <a:solidFill>
                    <a:srgbClr val="131F49"/>
                  </a:solidFill>
                  <a:latin typeface="Calibri" panose="020F0502020204030204" pitchFamily="34" charset="0"/>
                  <a:ea typeface="ＭＳ Ｐゴシック" charset="-128"/>
                  <a:cs typeface="ＭＳ Ｐゴシック" charset="-128"/>
                </a:endParaRPr>
              </a:p>
            </p:txBody>
          </p:sp>
        </mc:Choice>
        <mc:Fallback xmlns="">
          <p:sp>
            <p:nvSpPr>
              <p:cNvPr id="54280" name="Tit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04640" y="37288"/>
                <a:ext cx="4959648" cy="620705"/>
              </a:xfrm>
              <a:prstGeom prst="rect">
                <a:avLst/>
              </a:prstGeom>
              <a:blipFill rotWithShape="0">
                <a:blip r:embed="rId3"/>
                <a:stretch>
                  <a:fillRect t="-2941" r="-2214" b="-21569"/>
                </a:stretch>
              </a:blip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Content Placeholder 2"/>
          <p:cNvSpPr txBox="1">
            <a:spLocks/>
          </p:cNvSpPr>
          <p:nvPr/>
        </p:nvSpPr>
        <p:spPr bwMode="auto">
          <a:xfrm>
            <a:off x="457922" y="1093075"/>
            <a:ext cx="8229600" cy="4825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t" anchorCtr="0" compatLnSpc="1">
            <a:prstTxWarp prst="textNoShape">
              <a:avLst/>
            </a:prstTxWarp>
            <a:normAutofit/>
          </a:bodyPr>
          <a:lstStyle>
            <a:lvl1pPr marL="311013" indent="-311013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  <a:defRPr sz="2903" kern="1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673860" indent="-259178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540" kern="1200">
                <a:solidFill>
                  <a:schemeClr val="tx2"/>
                </a:solidFill>
                <a:latin typeface="+mn-lt"/>
                <a:ea typeface="ＭＳ Ｐゴシック" charset="-128"/>
                <a:cs typeface="+mn-cs"/>
              </a:defRPr>
            </a:lvl2pPr>
            <a:lvl3pPr marL="1036707" indent="-207341" algn="l" rtl="0" eaLnBrk="1" fontAlgn="base" hangingPunct="1">
              <a:spcBef>
                <a:spcPct val="20000"/>
              </a:spcBef>
              <a:spcAft>
                <a:spcPct val="0"/>
              </a:spcAft>
              <a:buFont typeface="Courier New" pitchFamily="49" charset="0"/>
              <a:buChar char="o"/>
              <a:defRPr sz="2177" kern="1200">
                <a:solidFill>
                  <a:schemeClr val="accent1"/>
                </a:solidFill>
                <a:latin typeface="+mn-lt"/>
                <a:ea typeface="ＭＳ Ｐゴシック" charset="-128"/>
                <a:cs typeface="+mn-cs"/>
              </a:defRPr>
            </a:lvl3pPr>
            <a:lvl4pPr marL="1451391" indent="-207341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1814" kern="1200">
                <a:solidFill>
                  <a:schemeClr val="accent4"/>
                </a:solidFill>
                <a:latin typeface="+mn-lt"/>
                <a:ea typeface="ＭＳ Ｐゴシック" charset="-128"/>
                <a:cs typeface="+mn-cs"/>
              </a:defRPr>
            </a:lvl4pPr>
            <a:lvl5pPr marL="1866074" indent="-207341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14" kern="1200">
                <a:solidFill>
                  <a:schemeClr val="accent6">
                    <a:lumMod val="75000"/>
                  </a:schemeClr>
                </a:solidFill>
                <a:latin typeface="+mn-lt"/>
                <a:ea typeface="ＭＳ Ｐゴシック" charset="-128"/>
                <a:cs typeface="+mn-cs"/>
              </a:defRPr>
            </a:lvl5pPr>
            <a:lvl6pPr marL="2280758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95440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10124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524806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11013" marR="0" lvl="0" indent="-311013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en-US" dirty="0" smtClean="0">
                <a:solidFill>
                  <a:sysClr val="windowText" lastClr="000000"/>
                </a:solidFill>
                <a:latin typeface="Calibri"/>
              </a:rPr>
              <a:t>Attribute Functions</a:t>
            </a:r>
            <a:endParaRPr kumimoji="0" lang="en-US" sz="2903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ＭＳ Ｐゴシック" charset="-128"/>
            </a:endParaRPr>
          </a:p>
          <a:p>
            <a:pPr lvl="0">
              <a:defRPr/>
            </a:pPr>
            <a:endParaRPr lang="en-US" dirty="0" smtClean="0">
              <a:solidFill>
                <a:sysClr val="windowText" lastClr="000000"/>
              </a:solidFill>
              <a:latin typeface="Calibri"/>
            </a:endParaRPr>
          </a:p>
          <a:p>
            <a:pPr lvl="0">
              <a:defRPr/>
            </a:pPr>
            <a:endParaRPr lang="en-US" dirty="0">
              <a:solidFill>
                <a:sysClr val="windowText" lastClr="000000"/>
              </a:solidFill>
              <a:latin typeface="Calibri"/>
            </a:endParaRPr>
          </a:p>
          <a:p>
            <a:pPr lvl="0">
              <a:defRPr/>
            </a:pPr>
            <a:endParaRPr lang="en-US" dirty="0" smtClean="0">
              <a:solidFill>
                <a:sysClr val="windowText" lastClr="000000"/>
              </a:solidFill>
              <a:latin typeface="Calibri"/>
            </a:endParaRPr>
          </a:p>
          <a:p>
            <a:pPr lvl="0">
              <a:defRPr/>
            </a:pPr>
            <a:endParaRPr lang="en-US" dirty="0" smtClean="0">
              <a:solidFill>
                <a:sysClr val="windowText" lastClr="000000"/>
              </a:solidFill>
              <a:latin typeface="Calibri"/>
            </a:endParaRPr>
          </a:p>
          <a:p>
            <a:pPr lvl="0">
              <a:defRPr/>
            </a:pPr>
            <a:endParaRPr lang="en-US" sz="1800" dirty="0" smtClean="0">
              <a:solidFill>
                <a:sysClr val="windowText" lastClr="000000"/>
              </a:solidFill>
              <a:latin typeface="Calibri"/>
            </a:endParaRPr>
          </a:p>
          <a:p>
            <a:pPr lvl="0">
              <a:defRPr/>
            </a:pPr>
            <a:r>
              <a:rPr lang="en-US" dirty="0" smtClean="0">
                <a:solidFill>
                  <a:sysClr val="windowText" lastClr="000000"/>
                </a:solidFill>
                <a:latin typeface="Calibri"/>
              </a:rPr>
              <a:t>Authorization Policy</a:t>
            </a:r>
            <a:endParaRPr lang="en-US" dirty="0">
              <a:solidFill>
                <a:sysClr val="windowText" lastClr="000000"/>
              </a:solidFill>
              <a:latin typeface="Calibri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2490" y="1700808"/>
            <a:ext cx="6989971" cy="237626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7775" y="4684805"/>
            <a:ext cx="7409893" cy="1366955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 bwMode="auto">
          <a:xfrm>
            <a:off x="899592" y="5517232"/>
            <a:ext cx="7272808" cy="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3" name="Straight Connector 52"/>
          <p:cNvCxnSpPr/>
          <p:nvPr/>
        </p:nvCxnSpPr>
        <p:spPr bwMode="auto">
          <a:xfrm>
            <a:off x="899592" y="5805264"/>
            <a:ext cx="2808312" cy="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4" name="Straight Connector 53"/>
          <p:cNvCxnSpPr/>
          <p:nvPr/>
        </p:nvCxnSpPr>
        <p:spPr bwMode="auto">
          <a:xfrm>
            <a:off x="3851920" y="4077072"/>
            <a:ext cx="3024336" cy="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5" name="Straight Connector 54"/>
          <p:cNvCxnSpPr/>
          <p:nvPr/>
        </p:nvCxnSpPr>
        <p:spPr bwMode="auto">
          <a:xfrm>
            <a:off x="3635896" y="2780928"/>
            <a:ext cx="3672408" cy="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Straight Connector 55"/>
          <p:cNvCxnSpPr/>
          <p:nvPr/>
        </p:nvCxnSpPr>
        <p:spPr bwMode="auto">
          <a:xfrm>
            <a:off x="862490" y="3068960"/>
            <a:ext cx="5221678" cy="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69843975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899592" y="5229200"/>
            <a:ext cx="4104456" cy="288032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lang="en-US"/>
          </a:p>
        </p:txBody>
      </p:sp>
      <p:sp>
        <p:nvSpPr>
          <p:cNvPr id="54277" name="TextBox 41"/>
          <p:cNvSpPr txBox="1">
            <a:spLocks noChangeArrowheads="1"/>
          </p:cNvSpPr>
          <p:nvPr/>
        </p:nvSpPr>
        <p:spPr bwMode="auto">
          <a:xfrm>
            <a:off x="2719077" y="6232974"/>
            <a:ext cx="4011126" cy="31458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2945" tIns="41473" rIns="82945" bIns="41473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500" i="1" dirty="0">
                <a:latin typeface="Calibri" panose="020F0502020204030204" pitchFamily="34" charset="0"/>
              </a:rPr>
              <a:t>World-Leading Research with Real-World Impact!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280" name="Title 1"/>
              <p:cNvSpPr>
                <a:spLocks/>
              </p:cNvSpPr>
              <p:nvPr/>
            </p:nvSpPr>
            <p:spPr bwMode="auto">
              <a:xfrm>
                <a:off x="2204640" y="37288"/>
                <a:ext cx="4959648" cy="620705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 defTabSz="41468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</m:ctrlPr>
                      </m:sSubPr>
                      <m:e>
                        <m:r>
                          <a:rPr lang="en-US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𝑴𝑻</m:t>
                        </m:r>
                        <m:r>
                          <a:rPr lang="en-US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−</m:t>
                        </m:r>
                        <m:r>
                          <a:rPr lang="en-US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𝑨𝑩𝑨𝑪</m:t>
                        </m:r>
                      </m:e>
                      <m:sub>
                        <m:r>
                          <a:rPr lang="en-US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sz="2900" b="1" kern="0" dirty="0" smtClean="0">
                    <a:solidFill>
                      <a:srgbClr val="131F49"/>
                    </a:solidFill>
                    <a:latin typeface="Calibri" panose="020F0502020204030204" pitchFamily="34" charset="0"/>
                    <a:ea typeface="ＭＳ Ｐゴシック" charset="-128"/>
                    <a:cs typeface="ＭＳ Ｐゴシック" charset="-128"/>
                  </a:rPr>
                  <a:t> Model Structure</a:t>
                </a:r>
                <a:endParaRPr lang="en-US" sz="2900" b="1" kern="0" dirty="0">
                  <a:solidFill>
                    <a:srgbClr val="131F49"/>
                  </a:solidFill>
                  <a:latin typeface="Calibri" panose="020F0502020204030204" pitchFamily="34" charset="0"/>
                  <a:ea typeface="ＭＳ Ｐゴシック" charset="-128"/>
                  <a:cs typeface="ＭＳ Ｐゴシック" charset="-128"/>
                </a:endParaRPr>
              </a:p>
            </p:txBody>
          </p:sp>
        </mc:Choice>
        <mc:Fallback xmlns="">
          <p:sp>
            <p:nvSpPr>
              <p:cNvPr id="54280" name="Tit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04640" y="37288"/>
                <a:ext cx="4959648" cy="620705"/>
              </a:xfrm>
              <a:prstGeom prst="rect">
                <a:avLst/>
              </a:prstGeom>
              <a:blipFill rotWithShape="0">
                <a:blip r:embed="rId3"/>
                <a:stretch>
                  <a:fillRect t="-2941" r="-2214" b="-21569"/>
                </a:stretch>
              </a:blip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Content Placeholder 2"/>
          <p:cNvSpPr txBox="1">
            <a:spLocks/>
          </p:cNvSpPr>
          <p:nvPr/>
        </p:nvSpPr>
        <p:spPr bwMode="auto">
          <a:xfrm>
            <a:off x="457922" y="1093075"/>
            <a:ext cx="8229600" cy="4825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t" anchorCtr="0" compatLnSpc="1">
            <a:prstTxWarp prst="textNoShape">
              <a:avLst/>
            </a:prstTxWarp>
            <a:normAutofit/>
          </a:bodyPr>
          <a:lstStyle>
            <a:lvl1pPr marL="311013" indent="-311013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  <a:defRPr sz="2903" kern="1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673860" indent="-259178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540" kern="1200">
                <a:solidFill>
                  <a:schemeClr val="tx2"/>
                </a:solidFill>
                <a:latin typeface="+mn-lt"/>
                <a:ea typeface="ＭＳ Ｐゴシック" charset="-128"/>
                <a:cs typeface="+mn-cs"/>
              </a:defRPr>
            </a:lvl2pPr>
            <a:lvl3pPr marL="1036707" indent="-207341" algn="l" rtl="0" eaLnBrk="1" fontAlgn="base" hangingPunct="1">
              <a:spcBef>
                <a:spcPct val="20000"/>
              </a:spcBef>
              <a:spcAft>
                <a:spcPct val="0"/>
              </a:spcAft>
              <a:buFont typeface="Courier New" pitchFamily="49" charset="0"/>
              <a:buChar char="o"/>
              <a:defRPr sz="2177" kern="1200">
                <a:solidFill>
                  <a:schemeClr val="accent1"/>
                </a:solidFill>
                <a:latin typeface="+mn-lt"/>
                <a:ea typeface="ＭＳ Ｐゴシック" charset="-128"/>
                <a:cs typeface="+mn-cs"/>
              </a:defRPr>
            </a:lvl3pPr>
            <a:lvl4pPr marL="1451391" indent="-207341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1814" kern="1200">
                <a:solidFill>
                  <a:schemeClr val="accent4"/>
                </a:solidFill>
                <a:latin typeface="+mn-lt"/>
                <a:ea typeface="ＭＳ Ｐゴシック" charset="-128"/>
                <a:cs typeface="+mn-cs"/>
              </a:defRPr>
            </a:lvl4pPr>
            <a:lvl5pPr marL="1866074" indent="-207341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14" kern="1200">
                <a:solidFill>
                  <a:schemeClr val="accent6">
                    <a:lumMod val="75000"/>
                  </a:schemeClr>
                </a:solidFill>
                <a:latin typeface="+mn-lt"/>
                <a:ea typeface="ＭＳ Ｐゴシック" charset="-128"/>
                <a:cs typeface="+mn-cs"/>
              </a:defRPr>
            </a:lvl5pPr>
            <a:lvl6pPr marL="2280758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95440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10124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524806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11013" marR="0" lvl="0" indent="-311013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en-US" dirty="0" smtClean="0">
                <a:solidFill>
                  <a:sysClr val="windowText" lastClr="000000"/>
                </a:solidFill>
                <a:latin typeface="Calibri"/>
              </a:rPr>
              <a:t>Attribute Functions</a:t>
            </a:r>
            <a:endParaRPr kumimoji="0" lang="en-US" sz="2903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ＭＳ Ｐゴシック" charset="-128"/>
            </a:endParaRPr>
          </a:p>
          <a:p>
            <a:pPr lvl="0">
              <a:defRPr/>
            </a:pPr>
            <a:endParaRPr lang="en-US" dirty="0" smtClean="0">
              <a:solidFill>
                <a:sysClr val="windowText" lastClr="000000"/>
              </a:solidFill>
              <a:latin typeface="Calibri"/>
            </a:endParaRPr>
          </a:p>
          <a:p>
            <a:pPr lvl="0">
              <a:defRPr/>
            </a:pPr>
            <a:endParaRPr lang="en-US" dirty="0">
              <a:solidFill>
                <a:sysClr val="windowText" lastClr="000000"/>
              </a:solidFill>
              <a:latin typeface="Calibri"/>
            </a:endParaRPr>
          </a:p>
          <a:p>
            <a:pPr lvl="0">
              <a:defRPr/>
            </a:pPr>
            <a:endParaRPr lang="en-US" dirty="0" smtClean="0">
              <a:solidFill>
                <a:sysClr val="windowText" lastClr="000000"/>
              </a:solidFill>
              <a:latin typeface="Calibri"/>
            </a:endParaRPr>
          </a:p>
          <a:p>
            <a:pPr lvl="0">
              <a:defRPr/>
            </a:pPr>
            <a:endParaRPr lang="en-US" dirty="0" smtClean="0">
              <a:solidFill>
                <a:sysClr val="windowText" lastClr="000000"/>
              </a:solidFill>
              <a:latin typeface="Calibri"/>
            </a:endParaRPr>
          </a:p>
          <a:p>
            <a:pPr lvl="0">
              <a:defRPr/>
            </a:pPr>
            <a:endParaRPr lang="en-US" sz="1800" dirty="0" smtClean="0">
              <a:solidFill>
                <a:sysClr val="windowText" lastClr="000000"/>
              </a:solidFill>
              <a:latin typeface="Calibri"/>
            </a:endParaRPr>
          </a:p>
          <a:p>
            <a:pPr lvl="0">
              <a:defRPr/>
            </a:pPr>
            <a:r>
              <a:rPr lang="en-US" dirty="0" smtClean="0">
                <a:solidFill>
                  <a:sysClr val="windowText" lastClr="000000"/>
                </a:solidFill>
                <a:latin typeface="Calibri"/>
              </a:rPr>
              <a:t>Authorization Policy</a:t>
            </a:r>
            <a:endParaRPr lang="en-US" dirty="0">
              <a:solidFill>
                <a:sysClr val="windowText" lastClr="000000"/>
              </a:solidFill>
              <a:latin typeface="Calibri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2490" y="1700808"/>
            <a:ext cx="6989971" cy="237626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7775" y="4684805"/>
            <a:ext cx="7409893" cy="1366955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 bwMode="auto">
          <a:xfrm>
            <a:off x="899592" y="5517232"/>
            <a:ext cx="7272808" cy="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3" name="Straight Connector 52"/>
          <p:cNvCxnSpPr/>
          <p:nvPr/>
        </p:nvCxnSpPr>
        <p:spPr bwMode="auto">
          <a:xfrm>
            <a:off x="899592" y="5805264"/>
            <a:ext cx="2808312" cy="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4" name="Straight Connector 53"/>
          <p:cNvCxnSpPr/>
          <p:nvPr/>
        </p:nvCxnSpPr>
        <p:spPr bwMode="auto">
          <a:xfrm>
            <a:off x="3851920" y="4077072"/>
            <a:ext cx="3024336" cy="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5" name="Straight Connector 54"/>
          <p:cNvCxnSpPr/>
          <p:nvPr/>
        </p:nvCxnSpPr>
        <p:spPr bwMode="auto">
          <a:xfrm>
            <a:off x="3635896" y="2780928"/>
            <a:ext cx="3672408" cy="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Straight Connector 55"/>
          <p:cNvCxnSpPr/>
          <p:nvPr/>
        </p:nvCxnSpPr>
        <p:spPr bwMode="auto">
          <a:xfrm>
            <a:off x="862490" y="3068960"/>
            <a:ext cx="5221678" cy="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5754919" y="809979"/>
            <a:ext cx="2960376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User attributes</a:t>
            </a:r>
            <a:r>
              <a:rPr lang="en-US" dirty="0" smtClean="0">
                <a:solidFill>
                  <a:srgbClr val="FF0000"/>
                </a:solidFill>
                <a:latin typeface="Calibri" panose="020F0502020204030204" pitchFamily="34" charset="0"/>
              </a:rPr>
              <a:t> assigned values from owning </a:t>
            </a:r>
            <a:r>
              <a:rPr lang="en-US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tenant </a:t>
            </a:r>
            <a:r>
              <a:rPr lang="en-US" dirty="0" smtClean="0">
                <a:solidFill>
                  <a:srgbClr val="FF0000"/>
                </a:solidFill>
                <a:latin typeface="Calibri" panose="020F0502020204030204" pitchFamily="34" charset="0"/>
              </a:rPr>
              <a:t>and trusted </a:t>
            </a:r>
            <a:r>
              <a:rPr lang="en-US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tenants</a:t>
            </a:r>
            <a:endParaRPr lang="en-US" i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cxnSp>
        <p:nvCxnSpPr>
          <p:cNvPr id="16" name="Straight Arrow Connector 15"/>
          <p:cNvCxnSpPr>
            <a:stCxn id="15" idx="2"/>
          </p:cNvCxnSpPr>
          <p:nvPr/>
        </p:nvCxnSpPr>
        <p:spPr bwMode="auto">
          <a:xfrm flipH="1">
            <a:off x="5652121" y="1733309"/>
            <a:ext cx="1582986" cy="831595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5178786" y="4663026"/>
            <a:ext cx="2818876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Objects </a:t>
            </a:r>
            <a:r>
              <a:rPr lang="en-US" dirty="0" smtClean="0">
                <a:solidFill>
                  <a:srgbClr val="FF0000"/>
                </a:solidFill>
                <a:latin typeface="Calibri" panose="020F0502020204030204" pitchFamily="34" charset="0"/>
              </a:rPr>
              <a:t>only assigned values for </a:t>
            </a:r>
            <a:r>
              <a:rPr lang="en-US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attributes</a:t>
            </a:r>
            <a:r>
              <a:rPr lang="en-US" dirty="0" smtClean="0">
                <a:solidFill>
                  <a:srgbClr val="FF0000"/>
                </a:solidFill>
                <a:latin typeface="Calibri" panose="020F0502020204030204" pitchFamily="34" charset="0"/>
              </a:rPr>
              <a:t> owned by </a:t>
            </a:r>
            <a:r>
              <a:rPr lang="en-US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objects' </a:t>
            </a:r>
            <a:r>
              <a:rPr lang="en-US" dirty="0" smtClean="0">
                <a:solidFill>
                  <a:srgbClr val="FF0000"/>
                </a:solidFill>
                <a:latin typeface="Calibri" panose="020F0502020204030204" pitchFamily="34" charset="0"/>
              </a:rPr>
              <a:t>owner </a:t>
            </a:r>
            <a:r>
              <a:rPr lang="en-US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tenant</a:t>
            </a:r>
            <a:endParaRPr lang="en-US" i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cxnSp>
        <p:nvCxnSpPr>
          <p:cNvPr id="21" name="Straight Arrow Connector 20"/>
          <p:cNvCxnSpPr>
            <a:stCxn id="20" idx="0"/>
          </p:cNvCxnSpPr>
          <p:nvPr/>
        </p:nvCxnSpPr>
        <p:spPr bwMode="auto">
          <a:xfrm flipH="1" flipV="1">
            <a:off x="6037247" y="4128158"/>
            <a:ext cx="550977" cy="534868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42457632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899592" y="5229200"/>
            <a:ext cx="4104456" cy="288032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lang="en-US"/>
          </a:p>
        </p:txBody>
      </p:sp>
      <p:sp>
        <p:nvSpPr>
          <p:cNvPr id="54277" name="TextBox 41"/>
          <p:cNvSpPr txBox="1">
            <a:spLocks noChangeArrowheads="1"/>
          </p:cNvSpPr>
          <p:nvPr/>
        </p:nvSpPr>
        <p:spPr bwMode="auto">
          <a:xfrm>
            <a:off x="2719077" y="6232974"/>
            <a:ext cx="4011126" cy="31458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2945" tIns="41473" rIns="82945" bIns="41473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500" i="1" dirty="0">
                <a:latin typeface="Calibri" panose="020F0502020204030204" pitchFamily="34" charset="0"/>
              </a:rPr>
              <a:t>World-Leading Research with Real-World Impact!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280" name="Title 1"/>
              <p:cNvSpPr>
                <a:spLocks/>
              </p:cNvSpPr>
              <p:nvPr/>
            </p:nvSpPr>
            <p:spPr bwMode="auto">
              <a:xfrm>
                <a:off x="2204640" y="37288"/>
                <a:ext cx="4959648" cy="620705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 defTabSz="41468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</m:ctrlPr>
                      </m:sSubPr>
                      <m:e>
                        <m:r>
                          <a:rPr lang="en-US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𝑴𝑻</m:t>
                        </m:r>
                        <m:r>
                          <a:rPr lang="en-US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−</m:t>
                        </m:r>
                        <m:r>
                          <a:rPr lang="en-US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𝑨𝑩𝑨𝑪</m:t>
                        </m:r>
                      </m:e>
                      <m:sub>
                        <m:r>
                          <a:rPr lang="en-US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sz="2900" b="1" kern="0" dirty="0" smtClean="0">
                    <a:solidFill>
                      <a:srgbClr val="131F49"/>
                    </a:solidFill>
                    <a:latin typeface="Calibri" panose="020F0502020204030204" pitchFamily="34" charset="0"/>
                    <a:ea typeface="ＭＳ Ｐゴシック" charset="-128"/>
                    <a:cs typeface="ＭＳ Ｐゴシック" charset="-128"/>
                  </a:rPr>
                  <a:t> Model Structure</a:t>
                </a:r>
                <a:endParaRPr lang="en-US" sz="2900" b="1" kern="0" dirty="0">
                  <a:solidFill>
                    <a:srgbClr val="131F49"/>
                  </a:solidFill>
                  <a:latin typeface="Calibri" panose="020F0502020204030204" pitchFamily="34" charset="0"/>
                  <a:ea typeface="ＭＳ Ｐゴシック" charset="-128"/>
                  <a:cs typeface="ＭＳ Ｐゴシック" charset="-128"/>
                </a:endParaRPr>
              </a:p>
            </p:txBody>
          </p:sp>
        </mc:Choice>
        <mc:Fallback xmlns="">
          <p:sp>
            <p:nvSpPr>
              <p:cNvPr id="54280" name="Tit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04640" y="37288"/>
                <a:ext cx="4959648" cy="620705"/>
              </a:xfrm>
              <a:prstGeom prst="rect">
                <a:avLst/>
              </a:prstGeom>
              <a:blipFill rotWithShape="0">
                <a:blip r:embed="rId3"/>
                <a:stretch>
                  <a:fillRect t="-2941" r="-2214" b="-21569"/>
                </a:stretch>
              </a:blip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Content Placeholder 2"/>
          <p:cNvSpPr txBox="1">
            <a:spLocks/>
          </p:cNvSpPr>
          <p:nvPr/>
        </p:nvSpPr>
        <p:spPr bwMode="auto">
          <a:xfrm>
            <a:off x="457922" y="1093075"/>
            <a:ext cx="8229600" cy="4825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t" anchorCtr="0" compatLnSpc="1">
            <a:prstTxWarp prst="textNoShape">
              <a:avLst/>
            </a:prstTxWarp>
            <a:normAutofit/>
          </a:bodyPr>
          <a:lstStyle>
            <a:lvl1pPr marL="311013" indent="-311013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  <a:defRPr sz="2903" kern="1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673860" indent="-259178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540" kern="1200">
                <a:solidFill>
                  <a:schemeClr val="tx2"/>
                </a:solidFill>
                <a:latin typeface="+mn-lt"/>
                <a:ea typeface="ＭＳ Ｐゴシック" charset="-128"/>
                <a:cs typeface="+mn-cs"/>
              </a:defRPr>
            </a:lvl2pPr>
            <a:lvl3pPr marL="1036707" indent="-207341" algn="l" rtl="0" eaLnBrk="1" fontAlgn="base" hangingPunct="1">
              <a:spcBef>
                <a:spcPct val="20000"/>
              </a:spcBef>
              <a:spcAft>
                <a:spcPct val="0"/>
              </a:spcAft>
              <a:buFont typeface="Courier New" pitchFamily="49" charset="0"/>
              <a:buChar char="o"/>
              <a:defRPr sz="2177" kern="1200">
                <a:solidFill>
                  <a:schemeClr val="accent1"/>
                </a:solidFill>
                <a:latin typeface="+mn-lt"/>
                <a:ea typeface="ＭＳ Ｐゴシック" charset="-128"/>
                <a:cs typeface="+mn-cs"/>
              </a:defRPr>
            </a:lvl3pPr>
            <a:lvl4pPr marL="1451391" indent="-207341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1814" kern="1200">
                <a:solidFill>
                  <a:schemeClr val="accent4"/>
                </a:solidFill>
                <a:latin typeface="+mn-lt"/>
                <a:ea typeface="ＭＳ Ｐゴシック" charset="-128"/>
                <a:cs typeface="+mn-cs"/>
              </a:defRPr>
            </a:lvl4pPr>
            <a:lvl5pPr marL="1866074" indent="-207341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14" kern="1200">
                <a:solidFill>
                  <a:schemeClr val="accent6">
                    <a:lumMod val="75000"/>
                  </a:schemeClr>
                </a:solidFill>
                <a:latin typeface="+mn-lt"/>
                <a:ea typeface="ＭＳ Ｐゴシック" charset="-128"/>
                <a:cs typeface="+mn-cs"/>
              </a:defRPr>
            </a:lvl5pPr>
            <a:lvl6pPr marL="2280758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95440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10124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524806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11013" marR="0" lvl="0" indent="-311013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en-US" dirty="0" smtClean="0">
                <a:solidFill>
                  <a:sysClr val="windowText" lastClr="000000"/>
                </a:solidFill>
                <a:latin typeface="Calibri"/>
              </a:rPr>
              <a:t>Attribute Functions</a:t>
            </a:r>
            <a:endParaRPr kumimoji="0" lang="en-US" sz="2903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ＭＳ Ｐゴシック" charset="-128"/>
            </a:endParaRPr>
          </a:p>
          <a:p>
            <a:pPr lvl="0">
              <a:defRPr/>
            </a:pPr>
            <a:endParaRPr lang="en-US" dirty="0" smtClean="0">
              <a:solidFill>
                <a:sysClr val="windowText" lastClr="000000"/>
              </a:solidFill>
              <a:latin typeface="Calibri"/>
            </a:endParaRPr>
          </a:p>
          <a:p>
            <a:pPr lvl="0">
              <a:defRPr/>
            </a:pPr>
            <a:endParaRPr lang="en-US" dirty="0">
              <a:solidFill>
                <a:sysClr val="windowText" lastClr="000000"/>
              </a:solidFill>
              <a:latin typeface="Calibri"/>
            </a:endParaRPr>
          </a:p>
          <a:p>
            <a:pPr lvl="0">
              <a:defRPr/>
            </a:pPr>
            <a:endParaRPr lang="en-US" dirty="0" smtClean="0">
              <a:solidFill>
                <a:sysClr val="windowText" lastClr="000000"/>
              </a:solidFill>
              <a:latin typeface="Calibri"/>
            </a:endParaRPr>
          </a:p>
          <a:p>
            <a:pPr lvl="0">
              <a:defRPr/>
            </a:pPr>
            <a:endParaRPr lang="en-US" dirty="0" smtClean="0">
              <a:solidFill>
                <a:sysClr val="windowText" lastClr="000000"/>
              </a:solidFill>
              <a:latin typeface="Calibri"/>
            </a:endParaRPr>
          </a:p>
          <a:p>
            <a:pPr lvl="0">
              <a:defRPr/>
            </a:pPr>
            <a:endParaRPr lang="en-US" sz="1800" dirty="0" smtClean="0">
              <a:solidFill>
                <a:sysClr val="windowText" lastClr="000000"/>
              </a:solidFill>
              <a:latin typeface="Calibri"/>
            </a:endParaRPr>
          </a:p>
          <a:p>
            <a:pPr lvl="0">
              <a:defRPr/>
            </a:pPr>
            <a:r>
              <a:rPr lang="en-US" dirty="0" smtClean="0">
                <a:solidFill>
                  <a:sysClr val="windowText" lastClr="000000"/>
                </a:solidFill>
                <a:latin typeface="Calibri"/>
              </a:rPr>
              <a:t>Authorization Policy</a:t>
            </a:r>
            <a:endParaRPr lang="en-US" dirty="0">
              <a:solidFill>
                <a:sysClr val="windowText" lastClr="000000"/>
              </a:solidFill>
              <a:latin typeface="Calibri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2490" y="1700808"/>
            <a:ext cx="6989971" cy="237626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7775" y="4684805"/>
            <a:ext cx="7409893" cy="1366955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 bwMode="auto">
          <a:xfrm>
            <a:off x="899592" y="5517232"/>
            <a:ext cx="7272808" cy="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3" name="Straight Connector 52"/>
          <p:cNvCxnSpPr/>
          <p:nvPr/>
        </p:nvCxnSpPr>
        <p:spPr bwMode="auto">
          <a:xfrm>
            <a:off x="899592" y="5805264"/>
            <a:ext cx="2808312" cy="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4" name="Straight Connector 53"/>
          <p:cNvCxnSpPr/>
          <p:nvPr/>
        </p:nvCxnSpPr>
        <p:spPr bwMode="auto">
          <a:xfrm>
            <a:off x="3851920" y="4077072"/>
            <a:ext cx="3024336" cy="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5" name="Straight Connector 54"/>
          <p:cNvCxnSpPr/>
          <p:nvPr/>
        </p:nvCxnSpPr>
        <p:spPr bwMode="auto">
          <a:xfrm>
            <a:off x="3635896" y="2780928"/>
            <a:ext cx="3672408" cy="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Straight Connector 55"/>
          <p:cNvCxnSpPr/>
          <p:nvPr/>
        </p:nvCxnSpPr>
        <p:spPr bwMode="auto">
          <a:xfrm>
            <a:off x="862490" y="3068960"/>
            <a:ext cx="5221678" cy="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5754850" y="3362764"/>
            <a:ext cx="2818876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User </a:t>
            </a:r>
            <a:r>
              <a:rPr lang="en-US" dirty="0" smtClean="0">
                <a:solidFill>
                  <a:srgbClr val="FF0000"/>
                </a:solidFill>
                <a:latin typeface="Calibri" panose="020F0502020204030204" pitchFamily="34" charset="0"/>
              </a:rPr>
              <a:t>and </a:t>
            </a:r>
            <a:r>
              <a:rPr lang="en-US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object attribute owner one tenant or trust exist between them</a:t>
            </a:r>
            <a:endParaRPr lang="en-US" i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 bwMode="auto">
          <a:xfrm flipH="1">
            <a:off x="5508104" y="4286094"/>
            <a:ext cx="1656184" cy="943106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08063569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7" name="TextBox 41"/>
          <p:cNvSpPr txBox="1">
            <a:spLocks noChangeArrowheads="1"/>
          </p:cNvSpPr>
          <p:nvPr/>
        </p:nvSpPr>
        <p:spPr bwMode="auto">
          <a:xfrm>
            <a:off x="2719077" y="6232974"/>
            <a:ext cx="4011126" cy="31458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2945" tIns="41473" rIns="82945" bIns="41473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500" i="1" dirty="0">
                <a:latin typeface="Calibri" panose="020F0502020204030204" pitchFamily="34" charset="0"/>
              </a:rPr>
              <a:t>World-Leading Research with Real-World Impact!</a:t>
            </a:r>
          </a:p>
        </p:txBody>
      </p:sp>
      <p:sp>
        <p:nvSpPr>
          <p:cNvPr id="54280" name="Title 1"/>
          <p:cNvSpPr>
            <a:spLocks/>
          </p:cNvSpPr>
          <p:nvPr/>
        </p:nvSpPr>
        <p:spPr bwMode="auto">
          <a:xfrm>
            <a:off x="2204640" y="37288"/>
            <a:ext cx="471456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2900" b="1" kern="0" dirty="0" smtClean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Tenant-Trust</a:t>
            </a:r>
            <a:endParaRPr lang="en-US" sz="2900" b="1" kern="0" dirty="0">
              <a:solidFill>
                <a:srgbClr val="131F49"/>
              </a:solidFill>
              <a:latin typeface="Calibri" panose="020F0502020204030204" pitchFamily="34" charset="0"/>
              <a:ea typeface="ＭＳ Ｐゴシック" charset="-128"/>
              <a:cs typeface="ＭＳ Ｐゴシック" charset="-12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Content Placeholder 2"/>
              <p:cNvSpPr txBox="1">
                <a:spLocks/>
              </p:cNvSpPr>
              <p:nvPr/>
            </p:nvSpPr>
            <p:spPr bwMode="auto">
              <a:xfrm>
                <a:off x="453600" y="1124744"/>
                <a:ext cx="8229600" cy="48259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30" tIns="45716" rIns="91430" bIns="45716" numCol="1" anchor="t" anchorCtr="0" compatLnSpc="1">
                <a:prstTxWarp prst="textNoShape">
                  <a:avLst/>
                </a:prstTxWarp>
                <a:normAutofit/>
              </a:bodyPr>
              <a:lstStyle>
                <a:lvl1pPr marL="311013" indent="-311013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Font typeface="Wingdings" pitchFamily="2" charset="2"/>
                  <a:buChar char="Ø"/>
                  <a:defRPr sz="2903" kern="1200">
                    <a:solidFill>
                      <a:schemeClr val="tx1"/>
                    </a:solidFill>
                    <a:latin typeface="+mn-lt"/>
                    <a:ea typeface="ＭＳ Ｐゴシック" charset="-128"/>
                    <a:cs typeface="ＭＳ Ｐゴシック" charset="-128"/>
                  </a:defRPr>
                </a:lvl1pPr>
                <a:lvl2pPr marL="673860" indent="-259178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Font typeface="Wingdings" pitchFamily="2" charset="2"/>
                  <a:buChar char="v"/>
                  <a:defRPr sz="2540" kern="1200">
                    <a:solidFill>
                      <a:schemeClr val="tx2"/>
                    </a:solidFill>
                    <a:latin typeface="+mn-lt"/>
                    <a:ea typeface="ＭＳ Ｐゴシック" charset="-128"/>
                    <a:cs typeface="+mn-cs"/>
                  </a:defRPr>
                </a:lvl2pPr>
                <a:lvl3pPr marL="1036707" indent="-207341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Font typeface="Courier New" pitchFamily="49" charset="0"/>
                  <a:buChar char="o"/>
                  <a:defRPr sz="2177" kern="1200">
                    <a:solidFill>
                      <a:schemeClr val="accent1"/>
                    </a:solidFill>
                    <a:latin typeface="+mn-lt"/>
                    <a:ea typeface="ＭＳ Ｐゴシック" charset="-128"/>
                    <a:cs typeface="+mn-cs"/>
                  </a:defRPr>
                </a:lvl3pPr>
                <a:lvl4pPr marL="1451391" indent="-207341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Font typeface="Wingdings" pitchFamily="2" charset="2"/>
                  <a:buChar char="§"/>
                  <a:defRPr sz="1814" kern="1200">
                    <a:solidFill>
                      <a:schemeClr val="accent4"/>
                    </a:solidFill>
                    <a:latin typeface="+mn-lt"/>
                    <a:ea typeface="ＭＳ Ｐゴシック" charset="-128"/>
                    <a:cs typeface="+mn-cs"/>
                  </a:defRPr>
                </a:lvl4pPr>
                <a:lvl5pPr marL="1866074" indent="-207341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1814" kern="1200">
                    <a:solidFill>
                      <a:schemeClr val="accent6">
                        <a:lumMod val="75000"/>
                      </a:schemeClr>
                    </a:solidFill>
                    <a:latin typeface="+mn-lt"/>
                    <a:ea typeface="ＭＳ Ｐゴシック" charset="-128"/>
                    <a:cs typeface="+mn-cs"/>
                  </a:defRPr>
                </a:lvl5pPr>
                <a:lvl6pPr marL="2280758" indent="-207341" algn="l" defTabSz="829366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14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695440" indent="-207341" algn="l" defTabSz="829366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14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110124" indent="-207341" algn="l" defTabSz="829366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14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524806" indent="-207341" algn="l" defTabSz="829366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14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311013" marR="0" lvl="0" indent="-311013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 typeface="Wingdings" pitchFamily="2" charset="2"/>
                  <a:buChar char="Ø"/>
                  <a:tabLst/>
                  <a:defRPr/>
                </a:pPr>
                <a:r>
                  <a:rPr lang="en-US" dirty="0" smtClean="0">
                    <a:solidFill>
                      <a:sysClr val="windowText" lastClr="000000"/>
                    </a:solidFill>
                    <a:latin typeface="Calibri"/>
                  </a:rPr>
                  <a:t>Tenant-trust type-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ysClr val="windowText" lastClr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endParaRPr kumimoji="0" lang="en-US" sz="2903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 charset="-128"/>
                </a:endParaRPr>
              </a:p>
              <a:p>
                <a:pPr lvl="1"/>
                <a:r>
                  <a:rPr lang="en-US" dirty="0" smtClean="0">
                    <a:solidFill>
                      <a:srgbClr val="1F497D"/>
                    </a:solidFill>
                    <a:latin typeface="Calibri"/>
                  </a:rPr>
                  <a:t>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  <m:sSub>
                      <m:sSubPr>
                        <m:ctrlPr>
                          <a:rPr lang="en-US" b="0" i="1" smtClean="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⊴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sub>
                    </m:sSub>
                    <m:sSub>
                      <m:sSubPr>
                        <m:ctrlPr>
                          <a:rPr lang="en-US" b="0" i="1" smtClean="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rgbClr val="1F497D"/>
                    </a:solidFill>
                    <a:latin typeface="Calibri"/>
                  </a:rPr>
                  <a:t>, tenant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rgbClr val="1F497D"/>
                    </a:solidFill>
                    <a:latin typeface="Calibri"/>
                  </a:rPr>
                  <a:t> is </a:t>
                </a:r>
                <a:r>
                  <a:rPr lang="en-US" dirty="0">
                    <a:solidFill>
                      <a:srgbClr val="1F497D"/>
                    </a:solidFill>
                    <a:latin typeface="Calibri"/>
                  </a:rPr>
                  <a:t>authorized to assign values </a:t>
                </a:r>
                <a:r>
                  <a:rPr lang="en-US" dirty="0" smtClean="0">
                    <a:solidFill>
                      <a:srgbClr val="1F497D"/>
                    </a:solidFill>
                    <a:latin typeface="Calibri"/>
                  </a:rPr>
                  <a:t>for</a:t>
                </a:r>
                <a14:m>
                  <m:oMath xmlns:m="http://schemas.openxmlformats.org/officeDocument/2006/math">
                    <m:r>
                      <a:rPr lang="en-US" b="0" i="0" smtClean="0">
                        <a:solidFill>
                          <a:srgbClr val="1F497D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1F497D"/>
                    </a:solidFill>
                    <a:latin typeface="Calibri"/>
                  </a:rPr>
                  <a:t>'s user attributes to </a:t>
                </a:r>
                <a:r>
                  <a:rPr lang="en-US" dirty="0" smtClean="0">
                    <a:solidFill>
                      <a:srgbClr val="1F497D"/>
                    </a:solidFill>
                    <a:latin typeface="Calibri"/>
                  </a:rPr>
                  <a:t>tenant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1F497D"/>
                    </a:solidFill>
                    <a:latin typeface="Calibri"/>
                  </a:rPr>
                  <a:t>'s users. Tenant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1F497D"/>
                    </a:solidFill>
                    <a:latin typeface="Calibri"/>
                  </a:rPr>
                  <a:t>controls tenant-trust existence </a:t>
                </a:r>
                <a:r>
                  <a:rPr lang="en-US" dirty="0" smtClean="0">
                    <a:solidFill>
                      <a:srgbClr val="1F497D"/>
                    </a:solidFill>
                    <a:latin typeface="Calibri"/>
                  </a:rPr>
                  <a:t>and cross-tenant </a:t>
                </a:r>
                <a:r>
                  <a:rPr lang="en-US" dirty="0">
                    <a:solidFill>
                      <a:srgbClr val="1F497D"/>
                    </a:solidFill>
                    <a:latin typeface="Calibri"/>
                  </a:rPr>
                  <a:t>attribute assignments</a:t>
                </a:r>
                <a:r>
                  <a:rPr lang="en-US" dirty="0" smtClean="0">
                    <a:solidFill>
                      <a:srgbClr val="1F497D"/>
                    </a:solidFill>
                    <a:latin typeface="Calibri"/>
                  </a:rPr>
                  <a:t>.</a:t>
                </a:r>
                <a:endParaRPr lang="en-US" dirty="0">
                  <a:solidFill>
                    <a:srgbClr val="1F497D"/>
                  </a:solidFill>
                  <a:latin typeface="Calibri"/>
                </a:endParaRPr>
              </a:p>
              <a:p>
                <a:pPr lvl="2">
                  <a:defRPr/>
                </a:pPr>
                <a:endParaRPr lang="en-US" altLang="zh-CN" dirty="0">
                  <a:solidFill>
                    <a:srgbClr val="4F81BD"/>
                  </a:solidFill>
                  <a:latin typeface="Calibri"/>
                </a:endParaRPr>
              </a:p>
              <a:p>
                <a:pPr lvl="1"/>
                <a:endParaRPr lang="en-US" dirty="0" smtClean="0">
                  <a:solidFill>
                    <a:srgbClr val="1F497D"/>
                  </a:solidFill>
                  <a:latin typeface="Calibri"/>
                </a:endParaRPr>
              </a:p>
              <a:p>
                <a:pPr marL="1036707" marR="0" lvl="2" indent="-207341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 typeface="Courier New" pitchFamily="49" charset="0"/>
                  <a:buChar char="o"/>
                  <a:tabLst/>
                  <a:defRPr/>
                </a:pPr>
                <a:endParaRPr kumimoji="0" lang="en-US" altLang="zh-CN" sz="2177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4F81BD"/>
                  </a:solidFill>
                  <a:effectLst/>
                  <a:uLnTx/>
                  <a:uFillTx/>
                  <a:latin typeface="Calibri"/>
                  <a:ea typeface="ＭＳ Ｐゴシック" charset="-128"/>
                  <a:cs typeface="+mn-cs"/>
                </a:endParaRPr>
              </a:p>
            </p:txBody>
          </p:sp>
        </mc:Choice>
        <mc:Fallback xmlns="">
          <p:sp>
            <p:nvSpPr>
              <p:cNvPr id="27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3600" y="1124744"/>
                <a:ext cx="8229600" cy="4825946"/>
              </a:xfrm>
              <a:prstGeom prst="rect">
                <a:avLst/>
              </a:prstGeom>
              <a:blipFill rotWithShape="0">
                <a:blip r:embed="rId3"/>
                <a:stretch>
                  <a:fillRect l="-1407" t="-1264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Straight Arrow Connector 22"/>
          <p:cNvCxnSpPr>
            <a:stCxn id="24" idx="2"/>
          </p:cNvCxnSpPr>
          <p:nvPr/>
        </p:nvCxnSpPr>
        <p:spPr bwMode="auto">
          <a:xfrm>
            <a:off x="1669357" y="3869734"/>
            <a:ext cx="1534491" cy="1684952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1128599" y="3500402"/>
                <a:ext cx="108151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FF0000"/>
                    </a:solidFill>
                    <a:latin typeface="Calibri"/>
                  </a:rPr>
                  <a:t>tenant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</m:sub>
                    </m:sSub>
                  </m:oMath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8599" y="3500402"/>
                <a:ext cx="1081515" cy="369332"/>
              </a:xfrm>
              <a:prstGeom prst="rect">
                <a:avLst/>
              </a:prstGeom>
              <a:blipFill rotWithShape="0">
                <a:blip r:embed="rId4"/>
                <a:stretch>
                  <a:fillRect l="-4494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Straight Arrow Connector 24"/>
          <p:cNvCxnSpPr>
            <a:stCxn id="24" idx="2"/>
          </p:cNvCxnSpPr>
          <p:nvPr/>
        </p:nvCxnSpPr>
        <p:spPr bwMode="auto">
          <a:xfrm>
            <a:off x="1669357" y="3869734"/>
            <a:ext cx="3570706" cy="927418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26" name="Group 25"/>
          <p:cNvGrpSpPr/>
          <p:nvPr/>
        </p:nvGrpSpPr>
        <p:grpSpPr>
          <a:xfrm>
            <a:off x="3296596" y="3553566"/>
            <a:ext cx="2552252" cy="2365455"/>
            <a:chOff x="2344011" y="2119717"/>
            <a:chExt cx="2552252" cy="236545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Oval 27"/>
                <p:cNvSpPr/>
                <p:nvPr/>
              </p:nvSpPr>
              <p:spPr bwMode="auto">
                <a:xfrm>
                  <a:off x="2377470" y="2185741"/>
                  <a:ext cx="512064" cy="509048"/>
                </a:xfrm>
                <a:prstGeom prst="ellipse">
                  <a:avLst/>
                </a:prstGeom>
                <a:solidFill>
                  <a:schemeClr val="bg1"/>
                </a:solidFill>
                <a:ln w="158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457200" rtl="0" eaLnBrk="1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45000"/>
                    <a:buFont typeface="Wingdings" charset="2"/>
                    <a:buNone/>
                    <a:tabLst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0" lang="en-US" b="0" i="1" u="none" strike="noStrike" cap="none" normalizeH="0" baseline="0" smtClean="0">
                                <a:ln>
                                  <a:noFill/>
                                </a:ln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kumimoji="0" lang="en-US" b="0" i="1" u="none" strike="noStrike" cap="none" normalizeH="0" baseline="0" smtClean="0">
                                <a:ln>
                                  <a:noFill/>
                                </a:ln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kumimoji="0" lang="en-US" b="0" i="1" u="none" strike="noStrike" cap="none" normalizeH="0" baseline="0" smtClean="0">
                                <a:ln>
                                  <a:noFill/>
                                </a:ln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𝐴</m:t>
                            </m:r>
                          </m:sub>
                        </m:sSub>
                      </m:oMath>
                    </m:oMathPara>
                  </a14:m>
                  <a:endParaRPr kumimoji="0" lang="en-US" b="0" i="0" u="none" strike="noStrike" cap="none" normalizeH="0" baseline="0" dirty="0" smtClean="0">
                    <a:ln>
                      <a:noFill/>
                    </a:ln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28" name="Oval 2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377470" y="2185741"/>
                  <a:ext cx="512064" cy="509048"/>
                </a:xfrm>
                <a:prstGeom prst="ellipse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  <a:ln w="158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Oval 28"/>
                <p:cNvSpPr/>
                <p:nvPr/>
              </p:nvSpPr>
              <p:spPr bwMode="auto">
                <a:xfrm>
                  <a:off x="4355615" y="2119717"/>
                  <a:ext cx="512064" cy="509048"/>
                </a:xfrm>
                <a:prstGeom prst="ellipse">
                  <a:avLst/>
                </a:prstGeom>
                <a:solidFill>
                  <a:schemeClr val="bg1"/>
                </a:solidFill>
                <a:ln w="158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457200" rtl="0" eaLnBrk="1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45000"/>
                    <a:buFont typeface="Wingdings" charset="2"/>
                    <a:buNone/>
                    <a:tabLst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0" lang="en-US" b="0" i="1" u="none" strike="noStrike" cap="none" normalizeH="0" baseline="0" smtClean="0">
                                <a:ln>
                                  <a:noFill/>
                                </a:ln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kumimoji="0" lang="en-US" b="0" i="1" u="none" strike="noStrike" cap="none" normalizeH="0" baseline="0" smtClean="0">
                                <a:ln>
                                  <a:noFill/>
                                </a:ln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kumimoji="0" lang="en-US" b="0" i="1" u="none" strike="noStrike" cap="none" normalizeH="0" baseline="0" smtClean="0">
                                <a:ln>
                                  <a:noFill/>
                                </a:ln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kumimoji="0" lang="en-US" b="0" i="0" u="none" strike="noStrike" cap="none" normalizeH="0" baseline="0" dirty="0" smtClean="0">
                    <a:ln>
                      <a:noFill/>
                    </a:ln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29" name="Oval 2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355615" y="2119717"/>
                  <a:ext cx="512064" cy="509048"/>
                </a:xfrm>
                <a:prstGeom prst="ellipse">
                  <a:avLst/>
                </a:prstGeom>
                <a:blipFill rotWithShape="0">
                  <a:blip r:embed="rId6"/>
                  <a:stretch>
                    <a:fillRect/>
                  </a:stretch>
                </a:blipFill>
                <a:ln w="158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Oval 29"/>
                <p:cNvSpPr/>
                <p:nvPr/>
              </p:nvSpPr>
              <p:spPr bwMode="auto">
                <a:xfrm>
                  <a:off x="2377470" y="3139931"/>
                  <a:ext cx="512064" cy="509048"/>
                </a:xfrm>
                <a:prstGeom prst="ellipse">
                  <a:avLst/>
                </a:prstGeom>
                <a:solidFill>
                  <a:schemeClr val="bg1"/>
                </a:solidFill>
                <a:ln w="158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457200" rtl="0" eaLnBrk="1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45000"/>
                    <a:buFont typeface="Wingdings" charset="2"/>
                    <a:buNone/>
                    <a:tabLst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0" lang="en-US" b="0" i="1" u="none" strike="noStrike" cap="none" normalizeH="0" baseline="0" smtClean="0">
                                <a:ln>
                                  <a:noFill/>
                                </a:ln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kumimoji="0" lang="en-US" b="0" i="1" u="none" strike="noStrike" cap="none" normalizeH="0" baseline="0" smtClean="0">
                                <a:ln>
                                  <a:noFill/>
                                </a:ln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𝑈</m:t>
                            </m:r>
                          </m:e>
                          <m:sub>
                            <m:r>
                              <a:rPr kumimoji="0" lang="en-US" b="0" i="1" u="none" strike="noStrike" cap="none" normalizeH="0" baseline="0" smtClean="0">
                                <a:ln>
                                  <a:noFill/>
                                </a:ln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𝐴</m:t>
                            </m:r>
                          </m:sub>
                        </m:sSub>
                      </m:oMath>
                    </m:oMathPara>
                  </a14:m>
                  <a:endParaRPr kumimoji="0" lang="en-US" b="0" i="0" u="none" strike="noStrike" cap="none" normalizeH="0" baseline="0" dirty="0" smtClean="0">
                    <a:ln>
                      <a:noFill/>
                    </a:ln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30" name="Oval 2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377470" y="3139931"/>
                  <a:ext cx="512064" cy="509048"/>
                </a:xfrm>
                <a:prstGeom prst="ellipse">
                  <a:avLst/>
                </a:prstGeom>
                <a:blipFill rotWithShape="0">
                  <a:blip r:embed="rId7"/>
                  <a:stretch>
                    <a:fillRect/>
                  </a:stretch>
                </a:blipFill>
                <a:ln w="158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Oval 30"/>
                <p:cNvSpPr/>
                <p:nvPr/>
              </p:nvSpPr>
              <p:spPr bwMode="auto">
                <a:xfrm>
                  <a:off x="4355520" y="3138665"/>
                  <a:ext cx="512064" cy="509048"/>
                </a:xfrm>
                <a:prstGeom prst="ellipse">
                  <a:avLst/>
                </a:prstGeom>
                <a:solidFill>
                  <a:schemeClr val="bg1"/>
                </a:solidFill>
                <a:ln w="158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457200" rtl="0" eaLnBrk="1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45000"/>
                    <a:buFont typeface="Wingdings" charset="2"/>
                    <a:buNone/>
                    <a:tabLst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0" lang="en-US" b="0" i="1" u="none" strike="noStrike" cap="none" normalizeH="0" baseline="0" smtClean="0">
                                <a:ln>
                                  <a:noFill/>
                                </a:ln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kumimoji="0" lang="en-US" b="0" i="1" u="none" strike="noStrike" cap="none" normalizeH="0" baseline="0" smtClean="0">
                                <a:ln>
                                  <a:noFill/>
                                </a:ln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𝑈</m:t>
                            </m:r>
                          </m:e>
                          <m:sub>
                            <m:r>
                              <a:rPr kumimoji="0" lang="en-US" b="0" i="1" u="none" strike="noStrike" cap="none" normalizeH="0" baseline="0" smtClean="0">
                                <a:ln>
                                  <a:noFill/>
                                </a:ln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kumimoji="0" lang="en-US" b="0" i="0" u="none" strike="noStrike" cap="none" normalizeH="0" baseline="0" dirty="0" smtClean="0">
                    <a:ln>
                      <a:noFill/>
                    </a:ln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31" name="Oval 3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355520" y="3138665"/>
                  <a:ext cx="512064" cy="509048"/>
                </a:xfrm>
                <a:prstGeom prst="ellipse">
                  <a:avLst/>
                </a:prstGeom>
                <a:blipFill rotWithShape="0">
                  <a:blip r:embed="rId8"/>
                  <a:stretch>
                    <a:fillRect/>
                  </a:stretch>
                </a:blipFill>
                <a:ln w="158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2" name="Straight Arrow Connector 31"/>
            <p:cNvCxnSpPr>
              <a:stCxn id="29" idx="4"/>
              <a:endCxn id="31" idx="0"/>
            </p:cNvCxnSpPr>
            <p:nvPr/>
          </p:nvCxnSpPr>
          <p:spPr bwMode="auto">
            <a:xfrm flipH="1">
              <a:off x="4611552" y="2628765"/>
              <a:ext cx="95" cy="50990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lg" len="lg"/>
              <a:tailEnd type="triangle" w="lg" len="lg"/>
            </a:ln>
            <a:effectLst/>
          </p:spPr>
        </p:cxnSp>
        <p:cxnSp>
          <p:nvCxnSpPr>
            <p:cNvPr id="33" name="Straight Arrow Connector 32"/>
            <p:cNvCxnSpPr>
              <a:stCxn id="28" idx="4"/>
              <a:endCxn id="30" idx="0"/>
            </p:cNvCxnSpPr>
            <p:nvPr/>
          </p:nvCxnSpPr>
          <p:spPr bwMode="auto">
            <a:xfrm>
              <a:off x="2633502" y="2694789"/>
              <a:ext cx="0" cy="445142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lg" len="lg"/>
              <a:tailEnd type="triangle" w="lg" len="lg"/>
            </a:ln>
            <a:effectLst/>
          </p:spPr>
        </p:cxnSp>
        <p:sp>
          <p:nvSpPr>
            <p:cNvPr id="34" name="Rounded Rectangle 33"/>
            <p:cNvSpPr/>
            <p:nvPr/>
          </p:nvSpPr>
          <p:spPr bwMode="auto">
            <a:xfrm>
              <a:off x="4319109" y="4120837"/>
              <a:ext cx="577154" cy="364335"/>
            </a:xfrm>
            <a:prstGeom prst="roundRect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9144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lang="en-US" sz="11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Sec_Eng</a:t>
              </a:r>
              <a:endParaRPr kumimoji="0" lang="en-US" sz="11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5" name="Rounded Rectangle 34"/>
            <p:cNvSpPr/>
            <p:nvPr/>
          </p:nvSpPr>
          <p:spPr bwMode="auto">
            <a:xfrm>
              <a:off x="2344011" y="4120837"/>
              <a:ext cx="577154" cy="364335"/>
            </a:xfrm>
            <a:prstGeom prst="roundRect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9144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lang="en-US" sz="11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Sec_Mng</a:t>
              </a:r>
              <a:endParaRPr kumimoji="0" lang="en-US" sz="11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6" name="Straight Arrow Connector 35"/>
            <p:cNvCxnSpPr>
              <a:stCxn id="30" idx="4"/>
              <a:endCxn id="35" idx="0"/>
            </p:cNvCxnSpPr>
            <p:nvPr/>
          </p:nvCxnSpPr>
          <p:spPr bwMode="auto">
            <a:xfrm flipH="1">
              <a:off x="2632588" y="3648979"/>
              <a:ext cx="914" cy="471858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dash"/>
              <a:round/>
              <a:headEnd type="none" w="lg" len="lg"/>
              <a:tailEnd type="triangle" w="lg" len="lg"/>
            </a:ln>
            <a:effectLst/>
          </p:spPr>
        </p:cxnSp>
        <p:cxnSp>
          <p:nvCxnSpPr>
            <p:cNvPr id="37" name="Straight Arrow Connector 36"/>
            <p:cNvCxnSpPr>
              <a:stCxn id="31" idx="4"/>
              <a:endCxn id="34" idx="0"/>
            </p:cNvCxnSpPr>
            <p:nvPr/>
          </p:nvCxnSpPr>
          <p:spPr bwMode="auto">
            <a:xfrm flipH="1">
              <a:off x="4607686" y="3647713"/>
              <a:ext cx="3866" cy="473124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dash"/>
              <a:round/>
              <a:headEnd type="none" w="lg" len="lg"/>
              <a:tailEnd type="triangle" w="lg" len="lg"/>
            </a:ln>
            <a:effectLst/>
          </p:spPr>
        </p:cxnSp>
        <p:cxnSp>
          <p:nvCxnSpPr>
            <p:cNvPr id="38" name="Straight Arrow Connector 37"/>
            <p:cNvCxnSpPr>
              <a:stCxn id="31" idx="3"/>
              <a:endCxn id="35" idx="3"/>
            </p:cNvCxnSpPr>
            <p:nvPr/>
          </p:nvCxnSpPr>
          <p:spPr bwMode="auto">
            <a:xfrm flipH="1">
              <a:off x="2921165" y="3573165"/>
              <a:ext cx="1509345" cy="72984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rgbClr val="FF0000"/>
              </a:solidFill>
              <a:prstDash val="dash"/>
              <a:round/>
              <a:headEnd type="none" w="lg" len="lg"/>
              <a:tailEnd type="triangle" w="lg" len="lg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295546142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7" name="TextBox 41"/>
          <p:cNvSpPr txBox="1">
            <a:spLocks noChangeArrowheads="1"/>
          </p:cNvSpPr>
          <p:nvPr/>
        </p:nvSpPr>
        <p:spPr bwMode="auto">
          <a:xfrm>
            <a:off x="2719077" y="6232974"/>
            <a:ext cx="4011126" cy="31458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2945" tIns="41473" rIns="82945" bIns="41473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500" i="1" dirty="0">
                <a:latin typeface="Calibri" panose="020F0502020204030204" pitchFamily="34" charset="0"/>
              </a:rPr>
              <a:t>World-Leading Research with Real-World Impact!</a:t>
            </a:r>
          </a:p>
        </p:txBody>
      </p:sp>
      <p:sp>
        <p:nvSpPr>
          <p:cNvPr id="54280" name="Title 1"/>
          <p:cNvSpPr>
            <a:spLocks/>
          </p:cNvSpPr>
          <p:nvPr/>
        </p:nvSpPr>
        <p:spPr bwMode="auto">
          <a:xfrm>
            <a:off x="2204640" y="37288"/>
            <a:ext cx="471456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2900" b="1" kern="0" dirty="0" smtClean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Tenant-Trust</a:t>
            </a:r>
            <a:endParaRPr lang="en-US" sz="2900" b="1" kern="0" dirty="0">
              <a:solidFill>
                <a:srgbClr val="131F49"/>
              </a:solidFill>
              <a:latin typeface="Calibri" panose="020F0502020204030204" pitchFamily="34" charset="0"/>
              <a:ea typeface="ＭＳ Ｐゴシック" charset="-128"/>
              <a:cs typeface="ＭＳ Ｐゴシック" charset="-12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Content Placeholder 2"/>
              <p:cNvSpPr txBox="1">
                <a:spLocks/>
              </p:cNvSpPr>
              <p:nvPr/>
            </p:nvSpPr>
            <p:spPr bwMode="auto">
              <a:xfrm>
                <a:off x="453600" y="1124744"/>
                <a:ext cx="8229600" cy="48259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30" tIns="45716" rIns="91430" bIns="45716" numCol="1" anchor="t" anchorCtr="0" compatLnSpc="1">
                <a:prstTxWarp prst="textNoShape">
                  <a:avLst/>
                </a:prstTxWarp>
                <a:normAutofit/>
              </a:bodyPr>
              <a:lstStyle>
                <a:lvl1pPr marL="311013" indent="-311013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Font typeface="Wingdings" pitchFamily="2" charset="2"/>
                  <a:buChar char="Ø"/>
                  <a:defRPr sz="2903" kern="1200">
                    <a:solidFill>
                      <a:schemeClr val="tx1"/>
                    </a:solidFill>
                    <a:latin typeface="+mn-lt"/>
                    <a:ea typeface="ＭＳ Ｐゴシック" charset="-128"/>
                    <a:cs typeface="ＭＳ Ｐゴシック" charset="-128"/>
                  </a:defRPr>
                </a:lvl1pPr>
                <a:lvl2pPr marL="673860" indent="-259178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Font typeface="Wingdings" pitchFamily="2" charset="2"/>
                  <a:buChar char="v"/>
                  <a:defRPr sz="2540" kern="1200">
                    <a:solidFill>
                      <a:schemeClr val="tx2"/>
                    </a:solidFill>
                    <a:latin typeface="+mn-lt"/>
                    <a:ea typeface="ＭＳ Ｐゴシック" charset="-128"/>
                    <a:cs typeface="+mn-cs"/>
                  </a:defRPr>
                </a:lvl2pPr>
                <a:lvl3pPr marL="1036707" indent="-207341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Font typeface="Courier New" pitchFamily="49" charset="0"/>
                  <a:buChar char="o"/>
                  <a:defRPr sz="2177" kern="1200">
                    <a:solidFill>
                      <a:schemeClr val="accent1"/>
                    </a:solidFill>
                    <a:latin typeface="+mn-lt"/>
                    <a:ea typeface="ＭＳ Ｐゴシック" charset="-128"/>
                    <a:cs typeface="+mn-cs"/>
                  </a:defRPr>
                </a:lvl3pPr>
                <a:lvl4pPr marL="1451391" indent="-207341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Font typeface="Wingdings" pitchFamily="2" charset="2"/>
                  <a:buChar char="§"/>
                  <a:defRPr sz="1814" kern="1200">
                    <a:solidFill>
                      <a:schemeClr val="accent4"/>
                    </a:solidFill>
                    <a:latin typeface="+mn-lt"/>
                    <a:ea typeface="ＭＳ Ｐゴシック" charset="-128"/>
                    <a:cs typeface="+mn-cs"/>
                  </a:defRPr>
                </a:lvl4pPr>
                <a:lvl5pPr marL="1866074" indent="-207341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1814" kern="1200">
                    <a:solidFill>
                      <a:schemeClr val="accent6">
                        <a:lumMod val="75000"/>
                      </a:schemeClr>
                    </a:solidFill>
                    <a:latin typeface="+mn-lt"/>
                    <a:ea typeface="ＭＳ Ｐゴシック" charset="-128"/>
                    <a:cs typeface="+mn-cs"/>
                  </a:defRPr>
                </a:lvl5pPr>
                <a:lvl6pPr marL="2280758" indent="-207341" algn="l" defTabSz="829366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14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695440" indent="-207341" algn="l" defTabSz="829366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14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110124" indent="-207341" algn="l" defTabSz="829366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14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524806" indent="-207341" algn="l" defTabSz="829366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14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0">
                  <a:defRPr/>
                </a:pPr>
                <a:r>
                  <a:rPr lang="en-US" dirty="0" smtClean="0">
                    <a:solidFill>
                      <a:sysClr val="windowText" lastClr="000000"/>
                    </a:solidFill>
                    <a:latin typeface="Calibri"/>
                  </a:rPr>
                  <a:t>Tenant-trust </a:t>
                </a:r>
                <a:r>
                  <a:rPr lang="en-US" dirty="0">
                    <a:solidFill>
                      <a:sysClr val="windowText" lastClr="000000"/>
                    </a:solidFill>
                    <a:latin typeface="Calibri"/>
                  </a:rPr>
                  <a:t>type-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ysClr val="windowText" lastClr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𝛾</m:t>
                    </m:r>
                  </m:oMath>
                </a14:m>
                <a:endParaRPr lang="en-US" dirty="0">
                  <a:solidFill>
                    <a:sysClr val="windowText" lastClr="000000"/>
                  </a:solidFill>
                  <a:latin typeface="Calibri"/>
                </a:endParaRPr>
              </a:p>
              <a:p>
                <a:pPr lvl="1"/>
                <a:r>
                  <a:rPr lang="en-US" dirty="0">
                    <a:solidFill>
                      <a:srgbClr val="1F497D"/>
                    </a:solidFill>
                    <a:latin typeface="Calibri"/>
                  </a:rPr>
                  <a:t>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⊴</m:t>
                        </m:r>
                      </m:e>
                      <m:sub>
                        <m:r>
                          <a:rPr lang="en-US" i="1" smtClean="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𝛾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1F497D"/>
                    </a:solidFill>
                    <a:latin typeface="Calibri"/>
                  </a:rPr>
                  <a:t>, tenant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1F497D"/>
                    </a:solidFill>
                    <a:latin typeface="Calibri"/>
                  </a:rPr>
                  <a:t> is authorized to assign values for</a:t>
                </a:r>
                <a14:m>
                  <m:oMath xmlns:m="http://schemas.openxmlformats.org/officeDocument/2006/math">
                    <m:r>
                      <a:rPr lang="en-US">
                        <a:solidFill>
                          <a:srgbClr val="1F497D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1F497D"/>
                    </a:solidFill>
                    <a:latin typeface="Calibri"/>
                  </a:rPr>
                  <a:t>'s user attributes to </a:t>
                </a:r>
                <a:r>
                  <a:rPr lang="en-US" dirty="0" smtClean="0">
                    <a:solidFill>
                      <a:srgbClr val="1F497D"/>
                    </a:solidFill>
                    <a:latin typeface="Calibri"/>
                  </a:rPr>
                  <a:t>tenant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1F497D"/>
                    </a:solidFill>
                    <a:latin typeface="Calibri"/>
                  </a:rPr>
                  <a:t>'s users. Tenant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1F497D"/>
                    </a:solidFill>
                    <a:latin typeface="Calibri"/>
                  </a:rPr>
                  <a:t>controls tenant-trust existence while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1F497D"/>
                    </a:solidFill>
                    <a:latin typeface="Calibri"/>
                  </a:rPr>
                  <a:t> controls cross-tenant attribute assignments.</a:t>
                </a:r>
              </a:p>
              <a:p>
                <a:pPr lvl="1"/>
                <a:endParaRPr lang="en-US" dirty="0">
                  <a:solidFill>
                    <a:srgbClr val="1F497D"/>
                  </a:solidFill>
                  <a:latin typeface="Calibri"/>
                </a:endParaRPr>
              </a:p>
              <a:p>
                <a:pPr lvl="2">
                  <a:defRPr/>
                </a:pPr>
                <a:endParaRPr lang="en-US" altLang="zh-CN" dirty="0">
                  <a:solidFill>
                    <a:srgbClr val="4F81BD"/>
                  </a:solidFill>
                  <a:latin typeface="Calibri"/>
                </a:endParaRPr>
              </a:p>
              <a:p>
                <a:pPr lvl="1"/>
                <a:endParaRPr lang="en-US" dirty="0" smtClean="0">
                  <a:solidFill>
                    <a:srgbClr val="1F497D"/>
                  </a:solidFill>
                  <a:latin typeface="Calibri"/>
                </a:endParaRPr>
              </a:p>
              <a:p>
                <a:pPr marL="1036707" marR="0" lvl="2" indent="-207341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 typeface="Courier New" pitchFamily="49" charset="0"/>
                  <a:buChar char="o"/>
                  <a:tabLst/>
                  <a:defRPr/>
                </a:pPr>
                <a:endParaRPr kumimoji="0" lang="en-US" altLang="zh-CN" sz="2177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4F81BD"/>
                  </a:solidFill>
                  <a:effectLst/>
                  <a:uLnTx/>
                  <a:uFillTx/>
                  <a:latin typeface="Calibri"/>
                  <a:ea typeface="ＭＳ Ｐゴシック" charset="-128"/>
                  <a:cs typeface="+mn-cs"/>
                </a:endParaRPr>
              </a:p>
            </p:txBody>
          </p:sp>
        </mc:Choice>
        <mc:Fallback xmlns="">
          <p:sp>
            <p:nvSpPr>
              <p:cNvPr id="27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3600" y="1124744"/>
                <a:ext cx="8229600" cy="4825946"/>
              </a:xfrm>
              <a:prstGeom prst="rect">
                <a:avLst/>
              </a:prstGeom>
              <a:blipFill rotWithShape="0">
                <a:blip r:embed="rId3"/>
                <a:stretch>
                  <a:fillRect l="-1407" t="-1264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" name="Group 6"/>
          <p:cNvGrpSpPr/>
          <p:nvPr/>
        </p:nvGrpSpPr>
        <p:grpSpPr>
          <a:xfrm>
            <a:off x="3296596" y="3553566"/>
            <a:ext cx="2552252" cy="2365455"/>
            <a:chOff x="2344011" y="2119717"/>
            <a:chExt cx="2552252" cy="236545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Oval 7"/>
                <p:cNvSpPr/>
                <p:nvPr/>
              </p:nvSpPr>
              <p:spPr bwMode="auto">
                <a:xfrm>
                  <a:off x="2377470" y="2185741"/>
                  <a:ext cx="512064" cy="509048"/>
                </a:xfrm>
                <a:prstGeom prst="ellipse">
                  <a:avLst/>
                </a:prstGeom>
                <a:solidFill>
                  <a:schemeClr val="bg1"/>
                </a:solidFill>
                <a:ln w="158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457200" rtl="0" eaLnBrk="1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45000"/>
                    <a:buFont typeface="Wingdings" charset="2"/>
                    <a:buNone/>
                    <a:tabLst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0" lang="en-US" b="0" i="1" u="none" strike="noStrike" cap="none" normalizeH="0" baseline="0" smtClean="0">
                                <a:ln>
                                  <a:noFill/>
                                </a:ln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kumimoji="0" lang="en-US" b="0" i="1" u="none" strike="noStrike" cap="none" normalizeH="0" baseline="0" smtClean="0">
                                <a:ln>
                                  <a:noFill/>
                                </a:ln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kumimoji="0" lang="en-US" b="0" i="1" u="none" strike="noStrike" cap="none" normalizeH="0" baseline="0" smtClean="0">
                                <a:ln>
                                  <a:noFill/>
                                </a:ln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𝐴</m:t>
                            </m:r>
                          </m:sub>
                        </m:sSub>
                      </m:oMath>
                    </m:oMathPara>
                  </a14:m>
                  <a:endParaRPr kumimoji="0" lang="en-US" b="0" i="0" u="none" strike="noStrike" cap="none" normalizeH="0" baseline="0" dirty="0" smtClean="0">
                    <a:ln>
                      <a:noFill/>
                    </a:ln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8" name="Oval 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377470" y="2185741"/>
                  <a:ext cx="512064" cy="509048"/>
                </a:xfrm>
                <a:prstGeom prst="ellipse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  <a:ln w="158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Oval 8"/>
                <p:cNvSpPr/>
                <p:nvPr/>
              </p:nvSpPr>
              <p:spPr bwMode="auto">
                <a:xfrm>
                  <a:off x="4355615" y="2119717"/>
                  <a:ext cx="512064" cy="509048"/>
                </a:xfrm>
                <a:prstGeom prst="ellipse">
                  <a:avLst/>
                </a:prstGeom>
                <a:solidFill>
                  <a:schemeClr val="bg1"/>
                </a:solidFill>
                <a:ln w="158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457200" rtl="0" eaLnBrk="1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45000"/>
                    <a:buFont typeface="Wingdings" charset="2"/>
                    <a:buNone/>
                    <a:tabLst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0" lang="en-US" b="0" i="1" u="none" strike="noStrike" cap="none" normalizeH="0" baseline="0" smtClean="0">
                                <a:ln>
                                  <a:noFill/>
                                </a:ln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kumimoji="0" lang="en-US" b="0" i="1" u="none" strike="noStrike" cap="none" normalizeH="0" baseline="0" smtClean="0">
                                <a:ln>
                                  <a:noFill/>
                                </a:ln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kumimoji="0" lang="en-US" b="0" i="1" u="none" strike="noStrike" cap="none" normalizeH="0" baseline="0" smtClean="0">
                                <a:ln>
                                  <a:noFill/>
                                </a:ln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kumimoji="0" lang="en-US" b="0" i="0" u="none" strike="noStrike" cap="none" normalizeH="0" baseline="0" dirty="0" smtClean="0">
                    <a:ln>
                      <a:noFill/>
                    </a:ln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9" name="Oval 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355615" y="2119717"/>
                  <a:ext cx="512064" cy="509048"/>
                </a:xfrm>
                <a:prstGeom prst="ellipse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  <a:ln w="158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Oval 9"/>
                <p:cNvSpPr/>
                <p:nvPr/>
              </p:nvSpPr>
              <p:spPr bwMode="auto">
                <a:xfrm>
                  <a:off x="2377470" y="3139931"/>
                  <a:ext cx="512064" cy="509048"/>
                </a:xfrm>
                <a:prstGeom prst="ellipse">
                  <a:avLst/>
                </a:prstGeom>
                <a:solidFill>
                  <a:schemeClr val="bg1"/>
                </a:solidFill>
                <a:ln w="158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457200" rtl="0" eaLnBrk="1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45000"/>
                    <a:buFont typeface="Wingdings" charset="2"/>
                    <a:buNone/>
                    <a:tabLst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0" lang="en-US" b="0" i="1" u="none" strike="noStrike" cap="none" normalizeH="0" baseline="0" smtClean="0">
                                <a:ln>
                                  <a:noFill/>
                                </a:ln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kumimoji="0" lang="en-US" b="0" i="1" u="none" strike="noStrike" cap="none" normalizeH="0" baseline="0" smtClean="0">
                                <a:ln>
                                  <a:noFill/>
                                </a:ln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𝑈</m:t>
                            </m:r>
                          </m:e>
                          <m:sub>
                            <m:r>
                              <a:rPr kumimoji="0" lang="en-US" b="0" i="1" u="none" strike="noStrike" cap="none" normalizeH="0" baseline="0" smtClean="0">
                                <a:ln>
                                  <a:noFill/>
                                </a:ln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𝐴</m:t>
                            </m:r>
                          </m:sub>
                        </m:sSub>
                      </m:oMath>
                    </m:oMathPara>
                  </a14:m>
                  <a:endParaRPr kumimoji="0" lang="en-US" b="0" i="0" u="none" strike="noStrike" cap="none" normalizeH="0" baseline="0" dirty="0" smtClean="0">
                    <a:ln>
                      <a:noFill/>
                    </a:ln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10" name="Oval 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377470" y="3139931"/>
                  <a:ext cx="512064" cy="509048"/>
                </a:xfrm>
                <a:prstGeom prst="ellipse">
                  <a:avLst/>
                </a:prstGeom>
                <a:blipFill rotWithShape="0">
                  <a:blip r:embed="rId6"/>
                  <a:stretch>
                    <a:fillRect/>
                  </a:stretch>
                </a:blipFill>
                <a:ln w="158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Oval 10"/>
                <p:cNvSpPr/>
                <p:nvPr/>
              </p:nvSpPr>
              <p:spPr bwMode="auto">
                <a:xfrm>
                  <a:off x="4355520" y="3138665"/>
                  <a:ext cx="512064" cy="509048"/>
                </a:xfrm>
                <a:prstGeom prst="ellipse">
                  <a:avLst/>
                </a:prstGeom>
                <a:solidFill>
                  <a:schemeClr val="bg1"/>
                </a:solidFill>
                <a:ln w="158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457200" rtl="0" eaLnBrk="1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45000"/>
                    <a:buFont typeface="Wingdings" charset="2"/>
                    <a:buNone/>
                    <a:tabLst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0" lang="en-US" b="0" i="1" u="none" strike="noStrike" cap="none" normalizeH="0" baseline="0" smtClean="0">
                                <a:ln>
                                  <a:noFill/>
                                </a:ln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kumimoji="0" lang="en-US" b="0" i="1" u="none" strike="noStrike" cap="none" normalizeH="0" baseline="0" smtClean="0">
                                <a:ln>
                                  <a:noFill/>
                                </a:ln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𝑈</m:t>
                            </m:r>
                          </m:e>
                          <m:sub>
                            <m:r>
                              <a:rPr kumimoji="0" lang="en-US" b="0" i="1" u="none" strike="noStrike" cap="none" normalizeH="0" baseline="0" smtClean="0">
                                <a:ln>
                                  <a:noFill/>
                                </a:ln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kumimoji="0" lang="en-US" b="0" i="0" u="none" strike="noStrike" cap="none" normalizeH="0" baseline="0" dirty="0" smtClean="0">
                    <a:ln>
                      <a:noFill/>
                    </a:ln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11" name="Oval 1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355520" y="3138665"/>
                  <a:ext cx="512064" cy="509048"/>
                </a:xfrm>
                <a:prstGeom prst="ellipse">
                  <a:avLst/>
                </a:prstGeom>
                <a:blipFill rotWithShape="0">
                  <a:blip r:embed="rId7"/>
                  <a:stretch>
                    <a:fillRect/>
                  </a:stretch>
                </a:blipFill>
                <a:ln w="158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2" name="Straight Arrow Connector 11"/>
            <p:cNvCxnSpPr>
              <a:stCxn id="9" idx="4"/>
              <a:endCxn id="11" idx="0"/>
            </p:cNvCxnSpPr>
            <p:nvPr/>
          </p:nvCxnSpPr>
          <p:spPr bwMode="auto">
            <a:xfrm flipH="1">
              <a:off x="4611552" y="2628765"/>
              <a:ext cx="95" cy="50990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lg" len="lg"/>
              <a:tailEnd type="triangle" w="lg" len="lg"/>
            </a:ln>
            <a:effectLst/>
          </p:spPr>
        </p:cxnSp>
        <p:cxnSp>
          <p:nvCxnSpPr>
            <p:cNvPr id="13" name="Straight Arrow Connector 12"/>
            <p:cNvCxnSpPr>
              <a:stCxn id="8" idx="4"/>
              <a:endCxn id="10" idx="0"/>
            </p:cNvCxnSpPr>
            <p:nvPr/>
          </p:nvCxnSpPr>
          <p:spPr bwMode="auto">
            <a:xfrm>
              <a:off x="2633502" y="2694789"/>
              <a:ext cx="0" cy="445142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lg" len="lg"/>
              <a:tailEnd type="triangle" w="lg" len="lg"/>
            </a:ln>
            <a:effectLst/>
          </p:spPr>
        </p:cxnSp>
        <p:sp>
          <p:nvSpPr>
            <p:cNvPr id="14" name="Rounded Rectangle 13"/>
            <p:cNvSpPr/>
            <p:nvPr/>
          </p:nvSpPr>
          <p:spPr bwMode="auto">
            <a:xfrm>
              <a:off x="4319109" y="4120837"/>
              <a:ext cx="577154" cy="364335"/>
            </a:xfrm>
            <a:prstGeom prst="roundRect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9144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lang="en-US" sz="11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Sec_Eng</a:t>
              </a:r>
              <a:endParaRPr kumimoji="0" lang="en-US" sz="11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Rounded Rectangle 14"/>
            <p:cNvSpPr/>
            <p:nvPr/>
          </p:nvSpPr>
          <p:spPr bwMode="auto">
            <a:xfrm>
              <a:off x="2344011" y="4120837"/>
              <a:ext cx="577154" cy="364335"/>
            </a:xfrm>
            <a:prstGeom prst="roundRect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9144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lang="en-US" sz="11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Sec_Mng</a:t>
              </a:r>
              <a:endParaRPr kumimoji="0" lang="en-US" sz="11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6" name="Straight Arrow Connector 15"/>
            <p:cNvCxnSpPr>
              <a:stCxn id="10" idx="4"/>
              <a:endCxn id="15" idx="0"/>
            </p:cNvCxnSpPr>
            <p:nvPr/>
          </p:nvCxnSpPr>
          <p:spPr bwMode="auto">
            <a:xfrm flipH="1">
              <a:off x="2632588" y="3648979"/>
              <a:ext cx="914" cy="471858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dash"/>
              <a:round/>
              <a:headEnd type="none" w="lg" len="lg"/>
              <a:tailEnd type="triangle" w="lg" len="lg"/>
            </a:ln>
            <a:effectLst/>
          </p:spPr>
        </p:cxnSp>
        <p:cxnSp>
          <p:nvCxnSpPr>
            <p:cNvPr id="17" name="Straight Arrow Connector 16"/>
            <p:cNvCxnSpPr>
              <a:stCxn id="11" idx="4"/>
              <a:endCxn id="14" idx="0"/>
            </p:cNvCxnSpPr>
            <p:nvPr/>
          </p:nvCxnSpPr>
          <p:spPr bwMode="auto">
            <a:xfrm flipH="1">
              <a:off x="4607686" y="3647713"/>
              <a:ext cx="3866" cy="473124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dash"/>
              <a:round/>
              <a:headEnd type="none" w="lg" len="lg"/>
              <a:tailEnd type="triangle" w="lg" len="lg"/>
            </a:ln>
            <a:effectLst/>
          </p:spPr>
        </p:cxnSp>
        <p:cxnSp>
          <p:nvCxnSpPr>
            <p:cNvPr id="18" name="Straight Arrow Connector 17"/>
            <p:cNvCxnSpPr>
              <a:stCxn id="11" idx="3"/>
              <a:endCxn id="15" idx="3"/>
            </p:cNvCxnSpPr>
            <p:nvPr/>
          </p:nvCxnSpPr>
          <p:spPr bwMode="auto">
            <a:xfrm flipH="1">
              <a:off x="2921165" y="3573165"/>
              <a:ext cx="1509345" cy="72984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rgbClr val="FF0000"/>
              </a:solidFill>
              <a:prstDash val="dash"/>
              <a:round/>
              <a:headEnd type="none" w="lg" len="lg"/>
              <a:tailEnd type="triangle" w="lg" len="lg"/>
            </a:ln>
            <a:effectLst/>
          </p:spPr>
        </p:cxnSp>
      </p:grpSp>
      <p:cxnSp>
        <p:nvCxnSpPr>
          <p:cNvPr id="19" name="Straight Arrow Connector 18"/>
          <p:cNvCxnSpPr>
            <a:stCxn id="20" idx="2"/>
          </p:cNvCxnSpPr>
          <p:nvPr/>
        </p:nvCxnSpPr>
        <p:spPr bwMode="auto">
          <a:xfrm>
            <a:off x="1695902" y="3869734"/>
            <a:ext cx="1507946" cy="1684952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1128599" y="3500402"/>
                <a:ext cx="11346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FF0000"/>
                    </a:solidFill>
                    <a:latin typeface="Calibri"/>
                  </a:rPr>
                  <a:t>tenant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</m:sub>
                    </m:sSub>
                  </m:oMath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8599" y="3500402"/>
                <a:ext cx="1134606" cy="369332"/>
              </a:xfrm>
              <a:prstGeom prst="rect">
                <a:avLst/>
              </a:prstGeom>
              <a:blipFill rotWithShape="0">
                <a:blip r:embed="rId8"/>
                <a:stretch>
                  <a:fillRect l="-4301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Straight Arrow Connector 20"/>
          <p:cNvCxnSpPr>
            <a:stCxn id="20" idx="2"/>
          </p:cNvCxnSpPr>
          <p:nvPr/>
        </p:nvCxnSpPr>
        <p:spPr bwMode="auto">
          <a:xfrm>
            <a:off x="1695902" y="3869734"/>
            <a:ext cx="3544161" cy="927418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24811361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7" name="TextBox 41"/>
          <p:cNvSpPr txBox="1">
            <a:spLocks noChangeArrowheads="1"/>
          </p:cNvSpPr>
          <p:nvPr/>
        </p:nvSpPr>
        <p:spPr bwMode="auto">
          <a:xfrm>
            <a:off x="2719077" y="6232974"/>
            <a:ext cx="4011126" cy="31458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2945" tIns="41473" rIns="82945" bIns="41473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500" i="1" dirty="0">
                <a:latin typeface="Calibri" panose="020F0502020204030204" pitchFamily="34" charset="0"/>
              </a:rPr>
              <a:t>World-Leading Research with Real-World Impact!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280" name="Title 1"/>
              <p:cNvSpPr>
                <a:spLocks/>
              </p:cNvSpPr>
              <p:nvPr/>
            </p:nvSpPr>
            <p:spPr bwMode="auto">
              <a:xfrm>
                <a:off x="2204640" y="37288"/>
                <a:ext cx="4959648" cy="620705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 defTabSz="41468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</m:ctrlPr>
                      </m:sSubPr>
                      <m:e>
                        <m:r>
                          <a:rPr lang="en-US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𝑴𝑻</m:t>
                        </m:r>
                        <m:r>
                          <a:rPr lang="en-US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−</m:t>
                        </m:r>
                        <m:r>
                          <a:rPr lang="en-US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𝑹𝑩𝑨𝑪</m:t>
                        </m:r>
                      </m:e>
                      <m:sub>
                        <m:r>
                          <a:rPr lang="en-US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sz="2900" b="1" kern="0" dirty="0" smtClean="0">
                    <a:solidFill>
                      <a:srgbClr val="131F49"/>
                    </a:solidFill>
                    <a:latin typeface="Calibri" panose="020F0502020204030204" pitchFamily="34" charset="0"/>
                    <a:ea typeface="ＭＳ Ｐゴシック" charset="-128"/>
                    <a:cs typeface="ＭＳ Ｐゴシック" charset="-128"/>
                  </a:rPr>
                  <a:t> Model Structure</a:t>
                </a:r>
                <a:endParaRPr lang="en-US" sz="2900" b="1" kern="0" dirty="0">
                  <a:solidFill>
                    <a:srgbClr val="131F49"/>
                  </a:solidFill>
                  <a:latin typeface="Calibri" panose="020F0502020204030204" pitchFamily="34" charset="0"/>
                  <a:ea typeface="ＭＳ Ｐゴシック" charset="-128"/>
                  <a:cs typeface="ＭＳ Ｐゴシック" charset="-128"/>
                </a:endParaRPr>
              </a:p>
            </p:txBody>
          </p:sp>
        </mc:Choice>
        <mc:Fallback xmlns="">
          <p:sp>
            <p:nvSpPr>
              <p:cNvPr id="54280" name="Tit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04640" y="37288"/>
                <a:ext cx="4959648" cy="620705"/>
              </a:xfrm>
              <a:prstGeom prst="rect">
                <a:avLst/>
              </a:prstGeom>
              <a:blipFill rotWithShape="0">
                <a:blip r:embed="rId3"/>
                <a:stretch>
                  <a:fillRect t="-2941" r="-2337" b="-21569"/>
                </a:stretch>
              </a:blip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2" name="Group 51"/>
          <p:cNvGrpSpPr/>
          <p:nvPr/>
        </p:nvGrpSpPr>
        <p:grpSpPr>
          <a:xfrm>
            <a:off x="2493148" y="1484784"/>
            <a:ext cx="4462984" cy="3276648"/>
            <a:chOff x="2909627" y="1639519"/>
            <a:chExt cx="4462984" cy="3276648"/>
          </a:xfrm>
        </p:grpSpPr>
        <p:sp>
          <p:nvSpPr>
            <p:cNvPr id="53" name="Oval 52"/>
            <p:cNvSpPr/>
            <p:nvPr/>
          </p:nvSpPr>
          <p:spPr bwMode="auto">
            <a:xfrm>
              <a:off x="5543811" y="3055088"/>
              <a:ext cx="1828800" cy="1133405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endParaRPr kumimoji="0" lang="en-US" b="0" i="0" u="none" strike="noStrike" cap="none" normalizeH="0" baseline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4" name="Oval 53"/>
            <p:cNvSpPr/>
            <p:nvPr/>
          </p:nvSpPr>
          <p:spPr bwMode="auto">
            <a:xfrm>
              <a:off x="2909627" y="3387449"/>
              <a:ext cx="512064" cy="509048"/>
            </a:xfrm>
            <a:prstGeom prst="ellipse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U</a:t>
              </a:r>
            </a:p>
          </p:txBody>
        </p:sp>
        <p:sp>
          <p:nvSpPr>
            <p:cNvPr id="55" name="Oval 54"/>
            <p:cNvSpPr/>
            <p:nvPr/>
          </p:nvSpPr>
          <p:spPr bwMode="auto">
            <a:xfrm>
              <a:off x="4124135" y="3389055"/>
              <a:ext cx="512064" cy="509048"/>
            </a:xfrm>
            <a:prstGeom prst="ellipse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</a:p>
          </p:txBody>
        </p:sp>
        <p:cxnSp>
          <p:nvCxnSpPr>
            <p:cNvPr id="56" name="Straight Arrow Connector 55"/>
            <p:cNvCxnSpPr>
              <a:stCxn id="55" idx="2"/>
              <a:endCxn id="54" idx="6"/>
            </p:cNvCxnSpPr>
            <p:nvPr/>
          </p:nvCxnSpPr>
          <p:spPr bwMode="auto">
            <a:xfrm flipH="1" flipV="1">
              <a:off x="3421691" y="3641973"/>
              <a:ext cx="702444" cy="1606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triangle" w="lg" len="lg"/>
              <a:tailEnd type="triangle" w="lg" len="lg"/>
            </a:ln>
            <a:effectLst/>
          </p:spPr>
        </p:cxnSp>
        <p:cxnSp>
          <p:nvCxnSpPr>
            <p:cNvPr id="57" name="Straight Arrow Connector 56"/>
            <p:cNvCxnSpPr/>
            <p:nvPr/>
          </p:nvCxnSpPr>
          <p:spPr bwMode="auto">
            <a:xfrm flipH="1">
              <a:off x="4643273" y="3641973"/>
              <a:ext cx="900538" cy="11004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triangle" w="lg" len="lg"/>
              <a:tailEnd type="triangle" w="lg" len="lg"/>
            </a:ln>
            <a:effectLst/>
          </p:spPr>
        </p:cxnSp>
        <p:sp>
          <p:nvSpPr>
            <p:cNvPr id="58" name="Oval 57"/>
            <p:cNvSpPr/>
            <p:nvPr/>
          </p:nvSpPr>
          <p:spPr bwMode="auto">
            <a:xfrm>
              <a:off x="5704089" y="3355342"/>
              <a:ext cx="512064" cy="509048"/>
            </a:xfrm>
            <a:prstGeom prst="ellipse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9144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OPS</a:t>
              </a:r>
            </a:p>
          </p:txBody>
        </p:sp>
        <p:sp>
          <p:nvSpPr>
            <p:cNvPr id="59" name="Oval 58"/>
            <p:cNvSpPr/>
            <p:nvPr/>
          </p:nvSpPr>
          <p:spPr bwMode="auto">
            <a:xfrm>
              <a:off x="6707454" y="3367266"/>
              <a:ext cx="512064" cy="509048"/>
            </a:xfrm>
            <a:prstGeom prst="ellipse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9144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OBS</a:t>
              </a:r>
            </a:p>
          </p:txBody>
        </p:sp>
        <p:cxnSp>
          <p:nvCxnSpPr>
            <p:cNvPr id="60" name="Straight Arrow Connector 59"/>
            <p:cNvCxnSpPr>
              <a:stCxn id="59" idx="2"/>
              <a:endCxn id="58" idx="6"/>
            </p:cNvCxnSpPr>
            <p:nvPr/>
          </p:nvCxnSpPr>
          <p:spPr bwMode="auto">
            <a:xfrm flipH="1" flipV="1">
              <a:off x="6216153" y="3609866"/>
              <a:ext cx="491301" cy="11924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triangle" w="lg" len="lg"/>
              <a:tailEnd type="triangle" w="lg" len="lg"/>
            </a:ln>
            <a:effectLst/>
          </p:spPr>
        </p:cxnSp>
        <p:sp>
          <p:nvSpPr>
            <p:cNvPr id="61" name="TextBox 60"/>
            <p:cNvSpPr txBox="1"/>
            <p:nvPr/>
          </p:nvSpPr>
          <p:spPr>
            <a:xfrm>
              <a:off x="6092074" y="4157714"/>
              <a:ext cx="102342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PRMS</a:t>
              </a:r>
              <a:endParaRPr lang="en-US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3542007" y="3356948"/>
              <a:ext cx="49652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UA</a:t>
              </a:r>
              <a:endParaRPr lang="en-US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4900002" y="3381998"/>
              <a:ext cx="49652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PA</a:t>
              </a:r>
              <a:endParaRPr lang="en-US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4" name="Oval 63"/>
            <p:cNvSpPr/>
            <p:nvPr/>
          </p:nvSpPr>
          <p:spPr bwMode="auto">
            <a:xfrm>
              <a:off x="4124135" y="2201820"/>
              <a:ext cx="512064" cy="509048"/>
            </a:xfrm>
            <a:prstGeom prst="ellipse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</a:p>
          </p:txBody>
        </p:sp>
        <p:cxnSp>
          <p:nvCxnSpPr>
            <p:cNvPr id="65" name="Straight Arrow Connector 64"/>
            <p:cNvCxnSpPr>
              <a:stCxn id="64" idx="4"/>
              <a:endCxn id="55" idx="0"/>
            </p:cNvCxnSpPr>
            <p:nvPr/>
          </p:nvCxnSpPr>
          <p:spPr bwMode="auto">
            <a:xfrm>
              <a:off x="4380167" y="2710868"/>
              <a:ext cx="0" cy="678187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lg" len="lg"/>
              <a:tailEnd type="triangle" w="lg" len="lg"/>
            </a:ln>
            <a:effectLst/>
          </p:spPr>
        </p:cxnSp>
        <p:cxnSp>
          <p:nvCxnSpPr>
            <p:cNvPr id="66" name="Straight Arrow Connector 65"/>
            <p:cNvCxnSpPr>
              <a:stCxn id="64" idx="5"/>
              <a:endCxn id="59" idx="1"/>
            </p:cNvCxnSpPr>
            <p:nvPr/>
          </p:nvCxnSpPr>
          <p:spPr bwMode="auto">
            <a:xfrm>
              <a:off x="4561209" y="2636320"/>
              <a:ext cx="2221235" cy="805494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lg" len="lg"/>
              <a:tailEnd type="triangle" w="lg" len="lg"/>
            </a:ln>
            <a:effectLst/>
          </p:spPr>
        </p:cxnSp>
        <p:sp>
          <p:nvSpPr>
            <p:cNvPr id="67" name="TextBox 66"/>
            <p:cNvSpPr txBox="1"/>
            <p:nvPr/>
          </p:nvSpPr>
          <p:spPr>
            <a:xfrm>
              <a:off x="4345224" y="2901199"/>
              <a:ext cx="49652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RO</a:t>
              </a:r>
              <a:endParaRPr lang="en-US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5443627" y="2772211"/>
              <a:ext cx="49652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OO</a:t>
              </a:r>
              <a:endParaRPr lang="en-US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69" name="Straight Connector 68"/>
            <p:cNvCxnSpPr/>
            <p:nvPr/>
          </p:nvCxnSpPr>
          <p:spPr bwMode="auto">
            <a:xfrm>
              <a:off x="4015548" y="1904227"/>
              <a:ext cx="741245" cy="0"/>
            </a:xfrm>
            <a:prstGeom prst="line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0" name="Straight Arrow Connector 69"/>
            <p:cNvCxnSpPr>
              <a:endCxn id="64" idx="7"/>
            </p:cNvCxnSpPr>
            <p:nvPr/>
          </p:nvCxnSpPr>
          <p:spPr bwMode="auto">
            <a:xfrm flipH="1">
              <a:off x="4561209" y="1904227"/>
              <a:ext cx="189580" cy="372141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lg" len="lg"/>
              <a:tailEnd type="triangle" w="lg" len="lg"/>
            </a:ln>
            <a:effectLst/>
          </p:spPr>
        </p:cxnSp>
        <p:cxnSp>
          <p:nvCxnSpPr>
            <p:cNvPr id="71" name="Straight Arrow Connector 70"/>
            <p:cNvCxnSpPr>
              <a:endCxn id="64" idx="1"/>
            </p:cNvCxnSpPr>
            <p:nvPr/>
          </p:nvCxnSpPr>
          <p:spPr bwMode="auto">
            <a:xfrm>
              <a:off x="4009544" y="1904227"/>
              <a:ext cx="189581" cy="372141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sp>
          <p:nvSpPr>
            <p:cNvPr id="72" name="TextBox 71"/>
            <p:cNvSpPr txBox="1"/>
            <p:nvPr/>
          </p:nvSpPr>
          <p:spPr>
            <a:xfrm>
              <a:off x="4186670" y="1639519"/>
              <a:ext cx="44952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TT</a:t>
              </a:r>
              <a:endParaRPr lang="en-US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73" name="Straight Arrow Connector 72"/>
            <p:cNvCxnSpPr>
              <a:stCxn id="64" idx="3"/>
              <a:endCxn id="54" idx="7"/>
            </p:cNvCxnSpPr>
            <p:nvPr/>
          </p:nvCxnSpPr>
          <p:spPr bwMode="auto">
            <a:xfrm flipH="1">
              <a:off x="3346701" y="2636320"/>
              <a:ext cx="852424" cy="825677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lg" len="lg"/>
              <a:tailEnd type="triangle" w="lg" len="lg"/>
            </a:ln>
            <a:effectLst/>
          </p:spPr>
        </p:cxnSp>
        <p:sp>
          <p:nvSpPr>
            <p:cNvPr id="74" name="TextBox 73"/>
            <p:cNvSpPr txBox="1"/>
            <p:nvPr/>
          </p:nvSpPr>
          <p:spPr>
            <a:xfrm>
              <a:off x="3468812" y="2772049"/>
              <a:ext cx="49652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</a:t>
              </a:r>
              <a:r>
                <a:rPr lang="en-US" sz="1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  <a:endParaRPr lang="en-US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75" name="Straight Arrow Connector 74"/>
            <p:cNvCxnSpPr/>
            <p:nvPr/>
          </p:nvCxnSpPr>
          <p:spPr bwMode="auto">
            <a:xfrm>
              <a:off x="3761275" y="4639168"/>
              <a:ext cx="458259" cy="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/>
            </a:ln>
            <a:effectLst/>
          </p:spPr>
        </p:cxnSp>
        <p:sp>
          <p:nvSpPr>
            <p:cNvPr id="76" name="TextBox 75"/>
            <p:cNvSpPr txBox="1"/>
            <p:nvPr/>
          </p:nvSpPr>
          <p:spPr>
            <a:xfrm>
              <a:off x="3168342" y="4639168"/>
              <a:ext cx="164412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Many-to-one relation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77" name="Straight Arrow Connector 76"/>
            <p:cNvCxnSpPr/>
            <p:nvPr/>
          </p:nvCxnSpPr>
          <p:spPr bwMode="auto">
            <a:xfrm>
              <a:off x="5711019" y="4639168"/>
              <a:ext cx="458259" cy="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triangle"/>
            </a:ln>
            <a:effectLst/>
          </p:spPr>
        </p:cxnSp>
        <p:sp>
          <p:nvSpPr>
            <p:cNvPr id="78" name="TextBox 77"/>
            <p:cNvSpPr txBox="1"/>
            <p:nvPr/>
          </p:nvSpPr>
          <p:spPr>
            <a:xfrm>
              <a:off x="5100460" y="4639168"/>
              <a:ext cx="167937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Many-to-many relation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239750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7" name="TextBox 41"/>
          <p:cNvSpPr txBox="1">
            <a:spLocks noChangeArrowheads="1"/>
          </p:cNvSpPr>
          <p:nvPr/>
        </p:nvSpPr>
        <p:spPr bwMode="auto">
          <a:xfrm>
            <a:off x="2719077" y="6232974"/>
            <a:ext cx="4011126" cy="31458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2945" tIns="41473" rIns="82945" bIns="41473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500" i="1" dirty="0">
                <a:latin typeface="Calibri" panose="020F0502020204030204" pitchFamily="34" charset="0"/>
              </a:rPr>
              <a:t>World-Leading Research with Real-World Impact!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280" name="Title 1"/>
              <p:cNvSpPr>
                <a:spLocks/>
              </p:cNvSpPr>
              <p:nvPr/>
            </p:nvSpPr>
            <p:spPr bwMode="auto">
              <a:xfrm>
                <a:off x="2204640" y="37288"/>
                <a:ext cx="4959648" cy="620705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 defTabSz="41468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</m:ctrlPr>
                      </m:sSubPr>
                      <m:e>
                        <m:r>
                          <a:rPr lang="en-US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𝑴𝑻</m:t>
                        </m:r>
                        <m:r>
                          <a:rPr lang="en-US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−</m:t>
                        </m:r>
                        <m:r>
                          <a:rPr lang="en-US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𝑹𝑩𝑨𝑪</m:t>
                        </m:r>
                      </m:e>
                      <m:sub>
                        <m:r>
                          <a:rPr lang="en-US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sz="2900" b="1" kern="0" dirty="0" smtClean="0">
                    <a:solidFill>
                      <a:srgbClr val="131F49"/>
                    </a:solidFill>
                    <a:latin typeface="Calibri" panose="020F0502020204030204" pitchFamily="34" charset="0"/>
                    <a:ea typeface="ＭＳ Ｐゴシック" charset="-128"/>
                    <a:cs typeface="ＭＳ Ｐゴシック" charset="-128"/>
                  </a:rPr>
                  <a:t> Model Structure</a:t>
                </a:r>
                <a:endParaRPr lang="en-US" sz="2900" b="1" kern="0" dirty="0">
                  <a:solidFill>
                    <a:srgbClr val="131F49"/>
                  </a:solidFill>
                  <a:latin typeface="Calibri" panose="020F0502020204030204" pitchFamily="34" charset="0"/>
                  <a:ea typeface="ＭＳ Ｐゴシック" charset="-128"/>
                  <a:cs typeface="ＭＳ Ｐゴシック" charset="-128"/>
                </a:endParaRPr>
              </a:p>
            </p:txBody>
          </p:sp>
        </mc:Choice>
        <mc:Fallback xmlns="">
          <p:sp>
            <p:nvSpPr>
              <p:cNvPr id="54280" name="Tit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04640" y="37288"/>
                <a:ext cx="4959648" cy="620705"/>
              </a:xfrm>
              <a:prstGeom prst="rect">
                <a:avLst/>
              </a:prstGeom>
              <a:blipFill rotWithShape="0">
                <a:blip r:embed="rId3"/>
                <a:stretch>
                  <a:fillRect t="-2941" r="-2337" b="-21569"/>
                </a:stretch>
              </a:blip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2" name="Group 51"/>
          <p:cNvGrpSpPr/>
          <p:nvPr/>
        </p:nvGrpSpPr>
        <p:grpSpPr>
          <a:xfrm>
            <a:off x="2493148" y="1484784"/>
            <a:ext cx="4462984" cy="3276648"/>
            <a:chOff x="2909627" y="1639519"/>
            <a:chExt cx="4462984" cy="3276648"/>
          </a:xfrm>
        </p:grpSpPr>
        <p:sp>
          <p:nvSpPr>
            <p:cNvPr id="53" name="Oval 52"/>
            <p:cNvSpPr/>
            <p:nvPr/>
          </p:nvSpPr>
          <p:spPr bwMode="auto">
            <a:xfrm>
              <a:off x="5543811" y="3055088"/>
              <a:ext cx="1828800" cy="1133405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endParaRPr kumimoji="0" lang="en-US" b="0" i="0" u="none" strike="noStrike" cap="none" normalizeH="0" baseline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4" name="Oval 53"/>
            <p:cNvSpPr/>
            <p:nvPr/>
          </p:nvSpPr>
          <p:spPr bwMode="auto">
            <a:xfrm>
              <a:off x="2909627" y="3387449"/>
              <a:ext cx="512064" cy="509048"/>
            </a:xfrm>
            <a:prstGeom prst="ellipse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U</a:t>
              </a:r>
            </a:p>
          </p:txBody>
        </p:sp>
        <p:sp>
          <p:nvSpPr>
            <p:cNvPr id="55" name="Oval 54"/>
            <p:cNvSpPr/>
            <p:nvPr/>
          </p:nvSpPr>
          <p:spPr bwMode="auto">
            <a:xfrm>
              <a:off x="4124135" y="3389055"/>
              <a:ext cx="512064" cy="509048"/>
            </a:xfrm>
            <a:prstGeom prst="ellipse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</a:p>
          </p:txBody>
        </p:sp>
        <p:cxnSp>
          <p:nvCxnSpPr>
            <p:cNvPr id="56" name="Straight Arrow Connector 55"/>
            <p:cNvCxnSpPr>
              <a:stCxn id="55" idx="2"/>
              <a:endCxn id="54" idx="6"/>
            </p:cNvCxnSpPr>
            <p:nvPr/>
          </p:nvCxnSpPr>
          <p:spPr bwMode="auto">
            <a:xfrm flipH="1" flipV="1">
              <a:off x="3421691" y="3641973"/>
              <a:ext cx="702444" cy="1606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triangle" w="lg" len="lg"/>
              <a:tailEnd type="triangle" w="lg" len="lg"/>
            </a:ln>
            <a:effectLst/>
          </p:spPr>
        </p:cxnSp>
        <p:cxnSp>
          <p:nvCxnSpPr>
            <p:cNvPr id="57" name="Straight Arrow Connector 56"/>
            <p:cNvCxnSpPr/>
            <p:nvPr/>
          </p:nvCxnSpPr>
          <p:spPr bwMode="auto">
            <a:xfrm flipH="1">
              <a:off x="4643273" y="3641973"/>
              <a:ext cx="900538" cy="11004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triangle" w="lg" len="lg"/>
              <a:tailEnd type="triangle" w="lg" len="lg"/>
            </a:ln>
            <a:effectLst/>
          </p:spPr>
        </p:cxnSp>
        <p:sp>
          <p:nvSpPr>
            <p:cNvPr id="58" name="Oval 57"/>
            <p:cNvSpPr/>
            <p:nvPr/>
          </p:nvSpPr>
          <p:spPr bwMode="auto">
            <a:xfrm>
              <a:off x="5704089" y="3355342"/>
              <a:ext cx="512064" cy="509048"/>
            </a:xfrm>
            <a:prstGeom prst="ellipse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9144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OPS</a:t>
              </a:r>
            </a:p>
          </p:txBody>
        </p:sp>
        <p:sp>
          <p:nvSpPr>
            <p:cNvPr id="59" name="Oval 58"/>
            <p:cNvSpPr/>
            <p:nvPr/>
          </p:nvSpPr>
          <p:spPr bwMode="auto">
            <a:xfrm>
              <a:off x="6707454" y="3367266"/>
              <a:ext cx="512064" cy="509048"/>
            </a:xfrm>
            <a:prstGeom prst="ellipse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9144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OBS</a:t>
              </a:r>
            </a:p>
          </p:txBody>
        </p:sp>
        <p:cxnSp>
          <p:nvCxnSpPr>
            <p:cNvPr id="60" name="Straight Arrow Connector 59"/>
            <p:cNvCxnSpPr>
              <a:stCxn id="59" idx="2"/>
              <a:endCxn id="58" idx="6"/>
            </p:cNvCxnSpPr>
            <p:nvPr/>
          </p:nvCxnSpPr>
          <p:spPr bwMode="auto">
            <a:xfrm flipH="1" flipV="1">
              <a:off x="6216153" y="3609866"/>
              <a:ext cx="491301" cy="11924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triangle" w="lg" len="lg"/>
              <a:tailEnd type="triangle" w="lg" len="lg"/>
            </a:ln>
            <a:effectLst/>
          </p:spPr>
        </p:cxnSp>
        <p:sp>
          <p:nvSpPr>
            <p:cNvPr id="61" name="TextBox 60"/>
            <p:cNvSpPr txBox="1"/>
            <p:nvPr/>
          </p:nvSpPr>
          <p:spPr>
            <a:xfrm>
              <a:off x="6092074" y="4157714"/>
              <a:ext cx="102342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PRMS</a:t>
              </a:r>
              <a:endParaRPr lang="en-US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3542007" y="3356948"/>
              <a:ext cx="49652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UA</a:t>
              </a:r>
              <a:endParaRPr lang="en-US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4900002" y="3381998"/>
              <a:ext cx="49652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PA</a:t>
              </a:r>
              <a:endParaRPr lang="en-US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4" name="Oval 63"/>
            <p:cNvSpPr/>
            <p:nvPr/>
          </p:nvSpPr>
          <p:spPr bwMode="auto">
            <a:xfrm>
              <a:off x="4124135" y="2201820"/>
              <a:ext cx="512064" cy="509048"/>
            </a:xfrm>
            <a:prstGeom prst="ellipse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</a:p>
          </p:txBody>
        </p:sp>
        <p:cxnSp>
          <p:nvCxnSpPr>
            <p:cNvPr id="65" name="Straight Arrow Connector 64"/>
            <p:cNvCxnSpPr>
              <a:stCxn id="64" idx="4"/>
              <a:endCxn id="55" idx="0"/>
            </p:cNvCxnSpPr>
            <p:nvPr/>
          </p:nvCxnSpPr>
          <p:spPr bwMode="auto">
            <a:xfrm>
              <a:off x="4380167" y="2710868"/>
              <a:ext cx="0" cy="678187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lg" len="lg"/>
              <a:tailEnd type="triangle" w="lg" len="lg"/>
            </a:ln>
            <a:effectLst/>
          </p:spPr>
        </p:cxnSp>
        <p:cxnSp>
          <p:nvCxnSpPr>
            <p:cNvPr id="66" name="Straight Arrow Connector 65"/>
            <p:cNvCxnSpPr>
              <a:stCxn id="64" idx="5"/>
              <a:endCxn id="59" idx="1"/>
            </p:cNvCxnSpPr>
            <p:nvPr/>
          </p:nvCxnSpPr>
          <p:spPr bwMode="auto">
            <a:xfrm>
              <a:off x="4561209" y="2636320"/>
              <a:ext cx="2221235" cy="805494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lg" len="lg"/>
              <a:tailEnd type="triangle" w="lg" len="lg"/>
            </a:ln>
            <a:effectLst/>
          </p:spPr>
        </p:cxnSp>
        <p:sp>
          <p:nvSpPr>
            <p:cNvPr id="67" name="TextBox 66"/>
            <p:cNvSpPr txBox="1"/>
            <p:nvPr/>
          </p:nvSpPr>
          <p:spPr>
            <a:xfrm>
              <a:off x="4345224" y="2901199"/>
              <a:ext cx="49652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RO</a:t>
              </a:r>
              <a:endParaRPr lang="en-US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5443627" y="2772211"/>
              <a:ext cx="49652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OO</a:t>
              </a:r>
              <a:endParaRPr lang="en-US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69" name="Straight Connector 68"/>
            <p:cNvCxnSpPr/>
            <p:nvPr/>
          </p:nvCxnSpPr>
          <p:spPr bwMode="auto">
            <a:xfrm>
              <a:off x="4015548" y="1904227"/>
              <a:ext cx="741245" cy="0"/>
            </a:xfrm>
            <a:prstGeom prst="line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0" name="Straight Arrow Connector 69"/>
            <p:cNvCxnSpPr>
              <a:endCxn id="64" idx="7"/>
            </p:cNvCxnSpPr>
            <p:nvPr/>
          </p:nvCxnSpPr>
          <p:spPr bwMode="auto">
            <a:xfrm flipH="1">
              <a:off x="4561209" y="1904227"/>
              <a:ext cx="189580" cy="372141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lg" len="lg"/>
              <a:tailEnd type="triangle" w="lg" len="lg"/>
            </a:ln>
            <a:effectLst/>
          </p:spPr>
        </p:cxnSp>
        <p:cxnSp>
          <p:nvCxnSpPr>
            <p:cNvPr id="71" name="Straight Arrow Connector 70"/>
            <p:cNvCxnSpPr>
              <a:endCxn id="64" idx="1"/>
            </p:cNvCxnSpPr>
            <p:nvPr/>
          </p:nvCxnSpPr>
          <p:spPr bwMode="auto">
            <a:xfrm>
              <a:off x="4009544" y="1904227"/>
              <a:ext cx="189581" cy="372141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sp>
          <p:nvSpPr>
            <p:cNvPr id="72" name="TextBox 71"/>
            <p:cNvSpPr txBox="1"/>
            <p:nvPr/>
          </p:nvSpPr>
          <p:spPr>
            <a:xfrm>
              <a:off x="4186670" y="1639519"/>
              <a:ext cx="44952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TT</a:t>
              </a:r>
              <a:endParaRPr lang="en-US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73" name="Straight Arrow Connector 72"/>
            <p:cNvCxnSpPr>
              <a:stCxn id="64" idx="3"/>
              <a:endCxn id="54" idx="7"/>
            </p:cNvCxnSpPr>
            <p:nvPr/>
          </p:nvCxnSpPr>
          <p:spPr bwMode="auto">
            <a:xfrm flipH="1">
              <a:off x="3346701" y="2636320"/>
              <a:ext cx="852424" cy="825677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lg" len="lg"/>
              <a:tailEnd type="triangle" w="lg" len="lg"/>
            </a:ln>
            <a:effectLst/>
          </p:spPr>
        </p:cxnSp>
        <p:sp>
          <p:nvSpPr>
            <p:cNvPr id="74" name="TextBox 73"/>
            <p:cNvSpPr txBox="1"/>
            <p:nvPr/>
          </p:nvSpPr>
          <p:spPr>
            <a:xfrm>
              <a:off x="3468812" y="2772049"/>
              <a:ext cx="49652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</a:t>
              </a:r>
              <a:r>
                <a:rPr lang="en-US" sz="1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  <a:endParaRPr lang="en-US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75" name="Straight Arrow Connector 74"/>
            <p:cNvCxnSpPr/>
            <p:nvPr/>
          </p:nvCxnSpPr>
          <p:spPr bwMode="auto">
            <a:xfrm>
              <a:off x="3761275" y="4639168"/>
              <a:ext cx="458259" cy="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/>
            </a:ln>
            <a:effectLst/>
          </p:spPr>
        </p:cxnSp>
        <p:sp>
          <p:nvSpPr>
            <p:cNvPr id="76" name="TextBox 75"/>
            <p:cNvSpPr txBox="1"/>
            <p:nvPr/>
          </p:nvSpPr>
          <p:spPr>
            <a:xfrm>
              <a:off x="3168342" y="4639168"/>
              <a:ext cx="164412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Many-to-one relation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77" name="Straight Arrow Connector 76"/>
            <p:cNvCxnSpPr/>
            <p:nvPr/>
          </p:nvCxnSpPr>
          <p:spPr bwMode="auto">
            <a:xfrm>
              <a:off x="5711019" y="4639168"/>
              <a:ext cx="458259" cy="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triangle"/>
            </a:ln>
            <a:effectLst/>
          </p:spPr>
        </p:cxnSp>
        <p:sp>
          <p:nvSpPr>
            <p:cNvPr id="78" name="TextBox 77"/>
            <p:cNvSpPr txBox="1"/>
            <p:nvPr/>
          </p:nvSpPr>
          <p:spPr>
            <a:xfrm>
              <a:off x="5100460" y="4639168"/>
              <a:ext cx="167937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Many-to-many relation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79" name="TextBox 78"/>
          <p:cNvSpPr txBox="1"/>
          <p:nvPr/>
        </p:nvSpPr>
        <p:spPr>
          <a:xfrm>
            <a:off x="5550681" y="1238913"/>
            <a:ext cx="25047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Users, Roles, </a:t>
            </a:r>
            <a:r>
              <a:rPr lang="en-US" dirty="0" smtClean="0">
                <a:solidFill>
                  <a:srgbClr val="FF0000"/>
                </a:solidFill>
                <a:latin typeface="Calibri" panose="020F0502020204030204" pitchFamily="34" charset="0"/>
              </a:rPr>
              <a:t>and</a:t>
            </a:r>
            <a:r>
              <a:rPr lang="en-US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 Objects </a:t>
            </a:r>
            <a:r>
              <a:rPr lang="en-US" dirty="0" smtClean="0">
                <a:solidFill>
                  <a:srgbClr val="FF0000"/>
                </a:solidFill>
                <a:latin typeface="Calibri" panose="020F0502020204030204" pitchFamily="34" charset="0"/>
              </a:rPr>
              <a:t>owned by </a:t>
            </a:r>
            <a:r>
              <a:rPr lang="en-US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tenants</a:t>
            </a:r>
            <a:endParaRPr lang="en-US" i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cxnSp>
        <p:nvCxnSpPr>
          <p:cNvPr id="80" name="Straight Arrow Connector 79"/>
          <p:cNvCxnSpPr>
            <a:stCxn id="79" idx="2"/>
            <a:endCxn id="74" idx="3"/>
          </p:cNvCxnSpPr>
          <p:nvPr/>
        </p:nvCxnSpPr>
        <p:spPr bwMode="auto">
          <a:xfrm flipH="1">
            <a:off x="3548854" y="1885244"/>
            <a:ext cx="3254185" cy="885959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1" name="Straight Arrow Connector 80"/>
          <p:cNvCxnSpPr>
            <a:stCxn id="79" idx="2"/>
            <a:endCxn id="67" idx="3"/>
          </p:cNvCxnSpPr>
          <p:nvPr/>
        </p:nvCxnSpPr>
        <p:spPr bwMode="auto">
          <a:xfrm flipH="1">
            <a:off x="4425266" y="1885244"/>
            <a:ext cx="2377773" cy="1015109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2" name="Straight Arrow Connector 81"/>
          <p:cNvCxnSpPr>
            <a:stCxn id="79" idx="2"/>
            <a:endCxn id="68" idx="3"/>
          </p:cNvCxnSpPr>
          <p:nvPr/>
        </p:nvCxnSpPr>
        <p:spPr bwMode="auto">
          <a:xfrm flipH="1">
            <a:off x="5523669" y="1885244"/>
            <a:ext cx="1279370" cy="886121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57907755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7" name="TextBox 41"/>
          <p:cNvSpPr txBox="1">
            <a:spLocks noChangeArrowheads="1"/>
          </p:cNvSpPr>
          <p:nvPr/>
        </p:nvSpPr>
        <p:spPr bwMode="auto">
          <a:xfrm>
            <a:off x="2719077" y="6232974"/>
            <a:ext cx="4011126" cy="31458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2945" tIns="41473" rIns="82945" bIns="41473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500" i="1" dirty="0">
                <a:latin typeface="Calibri" panose="020F0502020204030204" pitchFamily="34" charset="0"/>
              </a:rPr>
              <a:t>World-Leading Research with Real-World Impact!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280" name="Title 1"/>
              <p:cNvSpPr>
                <a:spLocks/>
              </p:cNvSpPr>
              <p:nvPr/>
            </p:nvSpPr>
            <p:spPr bwMode="auto">
              <a:xfrm>
                <a:off x="2204640" y="37288"/>
                <a:ext cx="4959648" cy="620705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 defTabSz="41468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</m:ctrlPr>
                      </m:sSubPr>
                      <m:e>
                        <m:r>
                          <a:rPr lang="en-US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𝑴𝑻</m:t>
                        </m:r>
                        <m:r>
                          <a:rPr lang="en-US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−</m:t>
                        </m:r>
                        <m:r>
                          <a:rPr lang="en-US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𝑹𝑩𝑨𝑪</m:t>
                        </m:r>
                      </m:e>
                      <m:sub>
                        <m:r>
                          <a:rPr lang="en-US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sz="2900" b="1" kern="0" dirty="0" smtClean="0">
                    <a:solidFill>
                      <a:srgbClr val="131F49"/>
                    </a:solidFill>
                    <a:latin typeface="Calibri" panose="020F0502020204030204" pitchFamily="34" charset="0"/>
                    <a:ea typeface="ＭＳ Ｐゴシック" charset="-128"/>
                    <a:cs typeface="ＭＳ Ｐゴシック" charset="-128"/>
                  </a:rPr>
                  <a:t> Model Structure</a:t>
                </a:r>
                <a:endParaRPr lang="en-US" sz="2900" b="1" kern="0" dirty="0">
                  <a:solidFill>
                    <a:srgbClr val="131F49"/>
                  </a:solidFill>
                  <a:latin typeface="Calibri" panose="020F0502020204030204" pitchFamily="34" charset="0"/>
                  <a:ea typeface="ＭＳ Ｐゴシック" charset="-128"/>
                  <a:cs typeface="ＭＳ Ｐゴシック" charset="-128"/>
                </a:endParaRPr>
              </a:p>
            </p:txBody>
          </p:sp>
        </mc:Choice>
        <mc:Fallback xmlns="">
          <p:sp>
            <p:nvSpPr>
              <p:cNvPr id="54280" name="Tit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04640" y="37288"/>
                <a:ext cx="4959648" cy="620705"/>
              </a:xfrm>
              <a:prstGeom prst="rect">
                <a:avLst/>
              </a:prstGeom>
              <a:blipFill rotWithShape="0">
                <a:blip r:embed="rId3"/>
                <a:stretch>
                  <a:fillRect t="-2941" r="-2337" b="-21569"/>
                </a:stretch>
              </a:blip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2" name="Group 51"/>
          <p:cNvGrpSpPr/>
          <p:nvPr/>
        </p:nvGrpSpPr>
        <p:grpSpPr>
          <a:xfrm>
            <a:off x="2493148" y="1484784"/>
            <a:ext cx="4462984" cy="3276648"/>
            <a:chOff x="2909627" y="1639519"/>
            <a:chExt cx="4462984" cy="3276648"/>
          </a:xfrm>
        </p:grpSpPr>
        <p:sp>
          <p:nvSpPr>
            <p:cNvPr id="53" name="Oval 52"/>
            <p:cNvSpPr/>
            <p:nvPr/>
          </p:nvSpPr>
          <p:spPr bwMode="auto">
            <a:xfrm>
              <a:off x="5543811" y="3055088"/>
              <a:ext cx="1828800" cy="1133405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endParaRPr kumimoji="0" lang="en-US" b="0" i="0" u="none" strike="noStrike" cap="none" normalizeH="0" baseline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4" name="Oval 53"/>
            <p:cNvSpPr/>
            <p:nvPr/>
          </p:nvSpPr>
          <p:spPr bwMode="auto">
            <a:xfrm>
              <a:off x="2909627" y="3387449"/>
              <a:ext cx="512064" cy="509048"/>
            </a:xfrm>
            <a:prstGeom prst="ellipse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U</a:t>
              </a:r>
            </a:p>
          </p:txBody>
        </p:sp>
        <p:sp>
          <p:nvSpPr>
            <p:cNvPr id="55" name="Oval 54"/>
            <p:cNvSpPr/>
            <p:nvPr/>
          </p:nvSpPr>
          <p:spPr bwMode="auto">
            <a:xfrm>
              <a:off x="4124135" y="3389055"/>
              <a:ext cx="512064" cy="509048"/>
            </a:xfrm>
            <a:prstGeom prst="ellipse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</a:p>
          </p:txBody>
        </p:sp>
        <p:cxnSp>
          <p:nvCxnSpPr>
            <p:cNvPr id="56" name="Straight Arrow Connector 55"/>
            <p:cNvCxnSpPr>
              <a:stCxn id="55" idx="2"/>
              <a:endCxn id="54" idx="6"/>
            </p:cNvCxnSpPr>
            <p:nvPr/>
          </p:nvCxnSpPr>
          <p:spPr bwMode="auto">
            <a:xfrm flipH="1" flipV="1">
              <a:off x="3421691" y="3641973"/>
              <a:ext cx="702444" cy="1606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triangle" w="lg" len="lg"/>
              <a:tailEnd type="triangle" w="lg" len="lg"/>
            </a:ln>
            <a:effectLst/>
          </p:spPr>
        </p:cxnSp>
        <p:cxnSp>
          <p:nvCxnSpPr>
            <p:cNvPr id="57" name="Straight Arrow Connector 56"/>
            <p:cNvCxnSpPr/>
            <p:nvPr/>
          </p:nvCxnSpPr>
          <p:spPr bwMode="auto">
            <a:xfrm flipH="1">
              <a:off x="4643273" y="3641973"/>
              <a:ext cx="900538" cy="11004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triangle" w="lg" len="lg"/>
              <a:tailEnd type="triangle" w="lg" len="lg"/>
            </a:ln>
            <a:effectLst/>
          </p:spPr>
        </p:cxnSp>
        <p:sp>
          <p:nvSpPr>
            <p:cNvPr id="58" name="Oval 57"/>
            <p:cNvSpPr/>
            <p:nvPr/>
          </p:nvSpPr>
          <p:spPr bwMode="auto">
            <a:xfrm>
              <a:off x="5704089" y="3355342"/>
              <a:ext cx="512064" cy="509048"/>
            </a:xfrm>
            <a:prstGeom prst="ellipse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9144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OPS</a:t>
              </a:r>
            </a:p>
          </p:txBody>
        </p:sp>
        <p:sp>
          <p:nvSpPr>
            <p:cNvPr id="59" name="Oval 58"/>
            <p:cNvSpPr/>
            <p:nvPr/>
          </p:nvSpPr>
          <p:spPr bwMode="auto">
            <a:xfrm>
              <a:off x="6707454" y="3367266"/>
              <a:ext cx="512064" cy="509048"/>
            </a:xfrm>
            <a:prstGeom prst="ellipse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9144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OBS</a:t>
              </a:r>
            </a:p>
          </p:txBody>
        </p:sp>
        <p:cxnSp>
          <p:nvCxnSpPr>
            <p:cNvPr id="60" name="Straight Arrow Connector 59"/>
            <p:cNvCxnSpPr>
              <a:stCxn id="59" idx="2"/>
              <a:endCxn id="58" idx="6"/>
            </p:cNvCxnSpPr>
            <p:nvPr/>
          </p:nvCxnSpPr>
          <p:spPr bwMode="auto">
            <a:xfrm flipH="1" flipV="1">
              <a:off x="6216153" y="3609866"/>
              <a:ext cx="491301" cy="11924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triangle" w="lg" len="lg"/>
              <a:tailEnd type="triangle" w="lg" len="lg"/>
            </a:ln>
            <a:effectLst/>
          </p:spPr>
        </p:cxnSp>
        <p:sp>
          <p:nvSpPr>
            <p:cNvPr id="61" name="TextBox 60"/>
            <p:cNvSpPr txBox="1"/>
            <p:nvPr/>
          </p:nvSpPr>
          <p:spPr>
            <a:xfrm>
              <a:off x="6092074" y="4157714"/>
              <a:ext cx="102342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PRMS</a:t>
              </a:r>
              <a:endParaRPr lang="en-US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3542007" y="3356948"/>
              <a:ext cx="49652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UA</a:t>
              </a:r>
              <a:endParaRPr lang="en-US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4900002" y="3381998"/>
              <a:ext cx="49652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PA</a:t>
              </a:r>
              <a:endParaRPr lang="en-US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4" name="Oval 63"/>
            <p:cNvSpPr/>
            <p:nvPr/>
          </p:nvSpPr>
          <p:spPr bwMode="auto">
            <a:xfrm>
              <a:off x="4124135" y="2201820"/>
              <a:ext cx="512064" cy="509048"/>
            </a:xfrm>
            <a:prstGeom prst="ellipse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</a:p>
          </p:txBody>
        </p:sp>
        <p:cxnSp>
          <p:nvCxnSpPr>
            <p:cNvPr id="65" name="Straight Arrow Connector 64"/>
            <p:cNvCxnSpPr>
              <a:stCxn id="64" idx="4"/>
              <a:endCxn id="55" idx="0"/>
            </p:cNvCxnSpPr>
            <p:nvPr/>
          </p:nvCxnSpPr>
          <p:spPr bwMode="auto">
            <a:xfrm>
              <a:off x="4380167" y="2710868"/>
              <a:ext cx="0" cy="678187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lg" len="lg"/>
              <a:tailEnd type="triangle" w="lg" len="lg"/>
            </a:ln>
            <a:effectLst/>
          </p:spPr>
        </p:cxnSp>
        <p:cxnSp>
          <p:nvCxnSpPr>
            <p:cNvPr id="66" name="Straight Arrow Connector 65"/>
            <p:cNvCxnSpPr>
              <a:stCxn id="64" idx="5"/>
              <a:endCxn id="59" idx="1"/>
            </p:cNvCxnSpPr>
            <p:nvPr/>
          </p:nvCxnSpPr>
          <p:spPr bwMode="auto">
            <a:xfrm>
              <a:off x="4561209" y="2636320"/>
              <a:ext cx="2221235" cy="805494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lg" len="lg"/>
              <a:tailEnd type="triangle" w="lg" len="lg"/>
            </a:ln>
            <a:effectLst/>
          </p:spPr>
        </p:cxnSp>
        <p:sp>
          <p:nvSpPr>
            <p:cNvPr id="67" name="TextBox 66"/>
            <p:cNvSpPr txBox="1"/>
            <p:nvPr/>
          </p:nvSpPr>
          <p:spPr>
            <a:xfrm>
              <a:off x="4345224" y="2901199"/>
              <a:ext cx="49652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RO</a:t>
              </a:r>
              <a:endParaRPr lang="en-US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5443627" y="2772211"/>
              <a:ext cx="49652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OO</a:t>
              </a:r>
              <a:endParaRPr lang="en-US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69" name="Straight Connector 68"/>
            <p:cNvCxnSpPr/>
            <p:nvPr/>
          </p:nvCxnSpPr>
          <p:spPr bwMode="auto">
            <a:xfrm>
              <a:off x="4015548" y="1904227"/>
              <a:ext cx="741245" cy="0"/>
            </a:xfrm>
            <a:prstGeom prst="line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0" name="Straight Arrow Connector 69"/>
            <p:cNvCxnSpPr>
              <a:endCxn id="64" idx="7"/>
            </p:cNvCxnSpPr>
            <p:nvPr/>
          </p:nvCxnSpPr>
          <p:spPr bwMode="auto">
            <a:xfrm flipH="1">
              <a:off x="4561209" y="1904227"/>
              <a:ext cx="189580" cy="372141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lg" len="lg"/>
              <a:tailEnd type="triangle" w="lg" len="lg"/>
            </a:ln>
            <a:effectLst/>
          </p:spPr>
        </p:cxnSp>
        <p:cxnSp>
          <p:nvCxnSpPr>
            <p:cNvPr id="71" name="Straight Arrow Connector 70"/>
            <p:cNvCxnSpPr>
              <a:endCxn id="64" idx="1"/>
            </p:cNvCxnSpPr>
            <p:nvPr/>
          </p:nvCxnSpPr>
          <p:spPr bwMode="auto">
            <a:xfrm>
              <a:off x="4009544" y="1904227"/>
              <a:ext cx="189581" cy="372141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sp>
          <p:nvSpPr>
            <p:cNvPr id="72" name="TextBox 71"/>
            <p:cNvSpPr txBox="1"/>
            <p:nvPr/>
          </p:nvSpPr>
          <p:spPr>
            <a:xfrm>
              <a:off x="4186670" y="1639519"/>
              <a:ext cx="44952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TT</a:t>
              </a:r>
              <a:endParaRPr lang="en-US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73" name="Straight Arrow Connector 72"/>
            <p:cNvCxnSpPr>
              <a:stCxn id="64" idx="3"/>
              <a:endCxn id="54" idx="7"/>
            </p:cNvCxnSpPr>
            <p:nvPr/>
          </p:nvCxnSpPr>
          <p:spPr bwMode="auto">
            <a:xfrm flipH="1">
              <a:off x="3346701" y="2636320"/>
              <a:ext cx="852424" cy="825677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lg" len="lg"/>
              <a:tailEnd type="triangle" w="lg" len="lg"/>
            </a:ln>
            <a:effectLst/>
          </p:spPr>
        </p:cxnSp>
        <p:sp>
          <p:nvSpPr>
            <p:cNvPr id="74" name="TextBox 73"/>
            <p:cNvSpPr txBox="1"/>
            <p:nvPr/>
          </p:nvSpPr>
          <p:spPr>
            <a:xfrm>
              <a:off x="3468812" y="2772049"/>
              <a:ext cx="49652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</a:t>
              </a:r>
              <a:r>
                <a:rPr lang="en-US" sz="1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  <a:endParaRPr lang="en-US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75" name="Straight Arrow Connector 74"/>
            <p:cNvCxnSpPr/>
            <p:nvPr/>
          </p:nvCxnSpPr>
          <p:spPr bwMode="auto">
            <a:xfrm>
              <a:off x="3761275" y="4639168"/>
              <a:ext cx="458259" cy="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/>
            </a:ln>
            <a:effectLst/>
          </p:spPr>
        </p:cxnSp>
        <p:sp>
          <p:nvSpPr>
            <p:cNvPr id="76" name="TextBox 75"/>
            <p:cNvSpPr txBox="1"/>
            <p:nvPr/>
          </p:nvSpPr>
          <p:spPr>
            <a:xfrm>
              <a:off x="3168342" y="4639168"/>
              <a:ext cx="164412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Many-to-one relation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77" name="Straight Arrow Connector 76"/>
            <p:cNvCxnSpPr/>
            <p:nvPr/>
          </p:nvCxnSpPr>
          <p:spPr bwMode="auto">
            <a:xfrm>
              <a:off x="5711019" y="4639168"/>
              <a:ext cx="458259" cy="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triangle"/>
            </a:ln>
            <a:effectLst/>
          </p:spPr>
        </p:cxnSp>
        <p:sp>
          <p:nvSpPr>
            <p:cNvPr id="78" name="TextBox 77"/>
            <p:cNvSpPr txBox="1"/>
            <p:nvPr/>
          </p:nvSpPr>
          <p:spPr>
            <a:xfrm>
              <a:off x="5100460" y="4639168"/>
              <a:ext cx="167937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Many-to-many relation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9" name="TextBox 78"/>
              <p:cNvSpPr txBox="1"/>
              <p:nvPr/>
            </p:nvSpPr>
            <p:spPr>
              <a:xfrm>
                <a:off x="529324" y="2585855"/>
                <a:ext cx="2542071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lvl="1"/>
                <a:r>
                  <a:rPr lang="en-US" dirty="0" smtClean="0">
                    <a:solidFill>
                      <a:srgbClr val="FF0000"/>
                    </a:solidFill>
                    <a:latin typeface="Calibri"/>
                  </a:rPr>
                  <a:t>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⊴</m:t>
                    </m:r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FF0000"/>
                    </a:solidFill>
                    <a:latin typeface="Calibri"/>
                  </a:rPr>
                  <a:t>, tenant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FF0000"/>
                    </a:solidFill>
                    <a:latin typeface="Calibri"/>
                  </a:rPr>
                  <a:t> is authorized to assign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FF0000"/>
                    </a:solidFill>
                    <a:latin typeface="Calibri"/>
                  </a:rPr>
                  <a:t>'s </a:t>
                </a:r>
                <a:r>
                  <a:rPr lang="en-US" dirty="0" smtClean="0">
                    <a:solidFill>
                      <a:srgbClr val="FF0000"/>
                    </a:solidFill>
                    <a:latin typeface="Calibri"/>
                  </a:rPr>
                  <a:t>users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rgbClr val="FF0000"/>
                    </a:solidFill>
                    <a:latin typeface="Calibri"/>
                  </a:rPr>
                  <a:t>’s roles</a:t>
                </a:r>
                <a:endParaRPr lang="en-US" i="1" dirty="0">
                  <a:solidFill>
                    <a:srgbClr val="FF0000"/>
                  </a:solidFill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79" name="TextBox 7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324" y="2585855"/>
                <a:ext cx="2542071" cy="923330"/>
              </a:xfrm>
              <a:prstGeom prst="rect">
                <a:avLst/>
              </a:prstGeom>
              <a:blipFill rotWithShape="0">
                <a:blip r:embed="rId4"/>
                <a:stretch>
                  <a:fillRect l="-2158" t="-3289" r="-959" b="-9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0" name="Straight Arrow Connector 79"/>
          <p:cNvCxnSpPr>
            <a:stCxn id="79" idx="0"/>
            <a:endCxn id="72" idx="1"/>
          </p:cNvCxnSpPr>
          <p:nvPr/>
        </p:nvCxnSpPr>
        <p:spPr bwMode="auto">
          <a:xfrm flipV="1">
            <a:off x="1800360" y="1638673"/>
            <a:ext cx="1969831" cy="947182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3" name="TextBox 82"/>
          <p:cNvSpPr txBox="1"/>
          <p:nvPr/>
        </p:nvSpPr>
        <p:spPr>
          <a:xfrm>
            <a:off x="5105148" y="1076698"/>
            <a:ext cx="29564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dirty="0" smtClean="0">
                <a:solidFill>
                  <a:srgbClr val="FF0000"/>
                </a:solidFill>
                <a:latin typeface="Calibri"/>
              </a:rPr>
              <a:t>User-assignment is same tenant or user owner tenant trusts role owner tenant</a:t>
            </a:r>
            <a:endParaRPr lang="en-US" i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cxnSp>
        <p:nvCxnSpPr>
          <p:cNvPr id="84" name="Straight Arrow Connector 83"/>
          <p:cNvCxnSpPr>
            <a:stCxn id="83" idx="2"/>
          </p:cNvCxnSpPr>
          <p:nvPr/>
        </p:nvCxnSpPr>
        <p:spPr bwMode="auto">
          <a:xfrm flipH="1">
            <a:off x="3548854" y="2000028"/>
            <a:ext cx="3034524" cy="1270514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28558804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7" name="TextBox 41"/>
          <p:cNvSpPr txBox="1">
            <a:spLocks noChangeArrowheads="1"/>
          </p:cNvSpPr>
          <p:nvPr/>
        </p:nvSpPr>
        <p:spPr bwMode="auto">
          <a:xfrm>
            <a:off x="2719077" y="6232974"/>
            <a:ext cx="4011126" cy="31458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2945" tIns="41473" rIns="82945" bIns="41473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500" i="1" dirty="0">
                <a:latin typeface="Calibri" panose="020F0502020204030204" pitchFamily="34" charset="0"/>
              </a:rPr>
              <a:t>World-Leading Research with Real-World Impact!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280" name="Title 1"/>
              <p:cNvSpPr>
                <a:spLocks/>
              </p:cNvSpPr>
              <p:nvPr/>
            </p:nvSpPr>
            <p:spPr bwMode="auto">
              <a:xfrm>
                <a:off x="1800360" y="37288"/>
                <a:ext cx="5723968" cy="620705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 defTabSz="41468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  <a:defRPr/>
                </a:pPr>
                <a:r>
                  <a:rPr lang="pt-BR" sz="2200" b="1" kern="0" dirty="0" smtClean="0">
                    <a:solidFill>
                      <a:srgbClr val="131F49"/>
                    </a:solidFill>
                    <a:ea typeface="ＭＳ Ｐゴシック" charset="-128"/>
                    <a:cs typeface="ＭＳ Ｐゴシック" charset="-128"/>
                  </a:rPr>
                  <a:t>Configuring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sz="22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</m:ctrlPr>
                      </m:sSubPr>
                      <m:e>
                        <m:r>
                          <a:rPr lang="en-US" sz="22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𝑴𝑻</m:t>
                        </m:r>
                        <m:r>
                          <a:rPr lang="en-US" sz="22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−</m:t>
                        </m:r>
                        <m:r>
                          <a:rPr lang="en-US" sz="22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𝑹𝑩𝑨𝑪</m:t>
                        </m:r>
                      </m:e>
                      <m:sub>
                        <m:r>
                          <a:rPr lang="en-US" sz="22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sz="2200" b="1" kern="0" dirty="0" smtClean="0">
                    <a:solidFill>
                      <a:srgbClr val="131F49"/>
                    </a:solidFill>
                    <a:latin typeface="Calibri" panose="020F0502020204030204" pitchFamily="34" charset="0"/>
                    <a:ea typeface="ＭＳ Ｐゴシック" charset="-128"/>
                    <a:cs typeface="ＭＳ Ｐゴシック" charset="-128"/>
                  </a:rPr>
                  <a:t>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sz="2200" b="1" i="1" ker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</m:ctrlPr>
                      </m:sSubPr>
                      <m:e>
                        <m:r>
                          <a:rPr lang="en-US" sz="2200" b="1" i="1" ker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𝑴𝑻</m:t>
                        </m:r>
                        <m:r>
                          <a:rPr lang="en-US" sz="2200" b="1" i="1" ker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−</m:t>
                        </m:r>
                        <m:r>
                          <a:rPr lang="en-US" sz="22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𝑨</m:t>
                        </m:r>
                        <m:r>
                          <a:rPr lang="en-US" sz="2200" b="1" i="1" ker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𝑩𝑨𝑪</m:t>
                        </m:r>
                      </m:e>
                      <m:sub>
                        <m:r>
                          <a:rPr lang="en-US" sz="2200" b="1" i="1" ker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𝟎</m:t>
                        </m:r>
                      </m:sub>
                    </m:sSub>
                  </m:oMath>
                </a14:m>
                <a:endParaRPr lang="en-US" sz="2200" b="1" kern="0" dirty="0">
                  <a:solidFill>
                    <a:srgbClr val="131F49"/>
                  </a:solidFill>
                  <a:latin typeface="Calibri" panose="020F0502020204030204" pitchFamily="34" charset="0"/>
                  <a:ea typeface="ＭＳ Ｐゴシック" charset="-128"/>
                  <a:cs typeface="ＭＳ Ｐゴシック" charset="-128"/>
                </a:endParaRPr>
              </a:p>
            </p:txBody>
          </p:sp>
        </mc:Choice>
        <mc:Fallback xmlns="">
          <p:sp>
            <p:nvSpPr>
              <p:cNvPr id="54280" name="Tit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800360" y="37288"/>
                <a:ext cx="5723968" cy="620705"/>
              </a:xfrm>
              <a:prstGeom prst="rect">
                <a:avLst/>
              </a:prstGeom>
              <a:blipFill rotWithShape="0">
                <a:blip r:embed="rId3"/>
                <a:stretch>
                  <a:fillRect b="-4902"/>
                </a:stretch>
              </a:blip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Content Placeholder 2"/>
              <p:cNvSpPr txBox="1">
                <a:spLocks/>
              </p:cNvSpPr>
              <p:nvPr/>
            </p:nvSpPr>
            <p:spPr bwMode="auto">
              <a:xfrm>
                <a:off x="457922" y="1093075"/>
                <a:ext cx="8229600" cy="48259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30" tIns="45716" rIns="91430" bIns="45716" numCol="1" anchor="t" anchorCtr="0" compatLnSpc="1">
                <a:prstTxWarp prst="textNoShape">
                  <a:avLst/>
                </a:prstTxWarp>
                <a:normAutofit/>
              </a:bodyPr>
              <a:lstStyle>
                <a:lvl1pPr marL="311013" indent="-311013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Font typeface="Wingdings" pitchFamily="2" charset="2"/>
                  <a:buChar char="Ø"/>
                  <a:defRPr sz="2903" kern="1200">
                    <a:solidFill>
                      <a:schemeClr val="tx1"/>
                    </a:solidFill>
                    <a:latin typeface="+mn-lt"/>
                    <a:ea typeface="ＭＳ Ｐゴシック" charset="-128"/>
                    <a:cs typeface="ＭＳ Ｐゴシック" charset="-128"/>
                  </a:defRPr>
                </a:lvl1pPr>
                <a:lvl2pPr marL="673860" indent="-259178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Font typeface="Wingdings" pitchFamily="2" charset="2"/>
                  <a:buChar char="v"/>
                  <a:defRPr sz="2540" kern="1200">
                    <a:solidFill>
                      <a:schemeClr val="tx2"/>
                    </a:solidFill>
                    <a:latin typeface="+mn-lt"/>
                    <a:ea typeface="ＭＳ Ｐゴシック" charset="-128"/>
                    <a:cs typeface="+mn-cs"/>
                  </a:defRPr>
                </a:lvl2pPr>
                <a:lvl3pPr marL="1036707" indent="-207341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Font typeface="Courier New" pitchFamily="49" charset="0"/>
                  <a:buChar char="o"/>
                  <a:defRPr sz="2177" kern="1200">
                    <a:solidFill>
                      <a:schemeClr val="accent1"/>
                    </a:solidFill>
                    <a:latin typeface="+mn-lt"/>
                    <a:ea typeface="ＭＳ Ｐゴシック" charset="-128"/>
                    <a:cs typeface="+mn-cs"/>
                  </a:defRPr>
                </a:lvl3pPr>
                <a:lvl4pPr marL="1451391" indent="-207341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Font typeface="Wingdings" pitchFamily="2" charset="2"/>
                  <a:buChar char="§"/>
                  <a:defRPr sz="1814" kern="1200">
                    <a:solidFill>
                      <a:schemeClr val="accent4"/>
                    </a:solidFill>
                    <a:latin typeface="+mn-lt"/>
                    <a:ea typeface="ＭＳ Ｐゴシック" charset="-128"/>
                    <a:cs typeface="+mn-cs"/>
                  </a:defRPr>
                </a:lvl4pPr>
                <a:lvl5pPr marL="1866074" indent="-207341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1814" kern="1200">
                    <a:solidFill>
                      <a:schemeClr val="accent6">
                        <a:lumMod val="75000"/>
                      </a:schemeClr>
                    </a:solidFill>
                    <a:latin typeface="+mn-lt"/>
                    <a:ea typeface="ＭＳ Ｐゴシック" charset="-128"/>
                    <a:cs typeface="+mn-cs"/>
                  </a:defRPr>
                </a:lvl5pPr>
                <a:lvl6pPr marL="2280758" indent="-207341" algn="l" defTabSz="829366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14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695440" indent="-207341" algn="l" defTabSz="829366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14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110124" indent="-207341" algn="l" defTabSz="829366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14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524806" indent="-207341" algn="l" defTabSz="829366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814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311013" marR="0" lvl="0" indent="-311013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 typeface="Wingdings" pitchFamily="2" charset="2"/>
                  <a:buChar char="Ø"/>
                  <a:tabLst/>
                  <a:defRPr/>
                </a:pPr>
                <a:r>
                  <a:rPr lang="en-US" dirty="0" smtClean="0">
                    <a:solidFill>
                      <a:sysClr val="windowText" lastClr="000000"/>
                    </a:solidFill>
                    <a:latin typeface="Calibri"/>
                  </a:rPr>
                  <a:t>Role as attribute</a:t>
                </a:r>
                <a:endParaRPr kumimoji="0" lang="en-US" sz="2903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ＭＳ Ｐゴシック" charset="-128"/>
                </a:endParaRPr>
              </a:p>
              <a:p>
                <a:pPr lvl="1"/>
                <a:r>
                  <a:rPr lang="en-US" dirty="0" smtClean="0">
                    <a:solidFill>
                      <a:srgbClr val="1F497D"/>
                    </a:solidFill>
                    <a:latin typeface="Calibri" panose="020F0502020204030204" pitchFamily="34" charset="0"/>
                  </a:rPr>
                  <a:t>A set-valued attribute function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𝑈𝑠𝑒𝑟𝑅𝑜𝑙</m:t>
                    </m:r>
                    <m:sSub>
                      <m:sSubPr>
                        <m:ctrlPr>
                          <a:rPr lang="en-US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kumimoji="0" lang="en-US" sz="254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1F497D"/>
                    </a:solidFill>
                    <a:effectLst/>
                    <a:uLnTx/>
                    <a:uFillTx/>
                    <a:latin typeface="Calibri" panose="020F0502020204030204" pitchFamily="34" charset="0"/>
                  </a:rPr>
                  <a:t> where </a:t>
                </a:r>
                <a:r>
                  <a:rPr kumimoji="0" lang="en-US" sz="2540" b="0" i="1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1F497D"/>
                    </a:solidFill>
                    <a:effectLst/>
                    <a:uLnTx/>
                    <a:uFillTx/>
                    <a:latin typeface="Calibri" panose="020F0502020204030204" pitchFamily="34" charset="0"/>
                  </a:rPr>
                  <a:t>j</a:t>
                </a:r>
                <a:r>
                  <a:rPr kumimoji="0" lang="en-US" sz="254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1F497D"/>
                    </a:solidFill>
                    <a:effectLst/>
                    <a:uLnTx/>
                    <a:uFillTx/>
                    <a:latin typeface="Calibri" panose="020F0502020204030204" pitchFamily="34" charset="0"/>
                  </a:rPr>
                  <a:t> represents</a:t>
                </a:r>
                <a:r>
                  <a:rPr kumimoji="0" lang="en-US" sz="2540" b="0" i="0" u="none" strike="noStrike" kern="1200" cap="none" spc="0" normalizeH="0" noProof="0" dirty="0" smtClean="0">
                    <a:ln>
                      <a:noFill/>
                    </a:ln>
                    <a:solidFill>
                      <a:srgbClr val="1F497D"/>
                    </a:solidFill>
                    <a:effectLst/>
                    <a:uLnTx/>
                    <a:uFillTx/>
                    <a:latin typeface="Calibri" panose="020F0502020204030204" pitchFamily="34" charset="0"/>
                  </a:rPr>
                  <a:t> owner tenant.</a:t>
                </a:r>
              </a:p>
              <a:p>
                <a:pPr lvl="1"/>
                <a:r>
                  <a:rPr lang="en-US" dirty="0">
                    <a:solidFill>
                      <a:srgbClr val="1F497D"/>
                    </a:solidFill>
                    <a:latin typeface="Calibri" panose="020F0502020204030204" pitchFamily="34" charset="0"/>
                  </a:rPr>
                  <a:t>A set-valued attribute function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𝑂𝑏𝑗𝑅</m:t>
                    </m:r>
                    <m:r>
                      <a:rPr lang="en-US" i="1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𝑜𝑙</m:t>
                    </m:r>
                    <m:sSub>
                      <m:sSubPr>
                        <m:ctrlPr>
                          <a:rPr lang="en-US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sz="4000" dirty="0">
                    <a:solidFill>
                      <a:srgbClr val="1F497D"/>
                    </a:solidFill>
                    <a:latin typeface="Calibri" panose="020F0502020204030204" pitchFamily="34" charset="0"/>
                  </a:rPr>
                  <a:t> </a:t>
                </a:r>
                <a:r>
                  <a:rPr lang="en-US" sz="2500" dirty="0">
                    <a:solidFill>
                      <a:srgbClr val="1F497D"/>
                    </a:solidFill>
                    <a:latin typeface="Calibri" panose="020F0502020204030204" pitchFamily="34" charset="0"/>
                  </a:rPr>
                  <a:t>where </a:t>
                </a:r>
                <a:r>
                  <a:rPr lang="en-US" sz="2500" i="1" dirty="0" err="1" smtClean="0">
                    <a:solidFill>
                      <a:srgbClr val="1F497D"/>
                    </a:solidFill>
                    <a:latin typeface="Calibri" panose="020F0502020204030204" pitchFamily="34" charset="0"/>
                  </a:rPr>
                  <a:t>i</a:t>
                </a:r>
                <a:r>
                  <a:rPr lang="en-US" sz="2500" dirty="0" smtClean="0">
                    <a:solidFill>
                      <a:srgbClr val="1F497D"/>
                    </a:solidFill>
                    <a:latin typeface="Calibri" panose="020F0502020204030204" pitchFamily="34" charset="0"/>
                  </a:rPr>
                  <a:t> </a:t>
                </a:r>
                <a:r>
                  <a:rPr lang="en-US" sz="2500" dirty="0">
                    <a:solidFill>
                      <a:srgbClr val="1F497D"/>
                    </a:solidFill>
                    <a:latin typeface="Calibri" panose="020F0502020204030204" pitchFamily="34" charset="0"/>
                  </a:rPr>
                  <a:t>represents </a:t>
                </a:r>
                <a:r>
                  <a:rPr lang="en-US" sz="2500" dirty="0" smtClean="0">
                    <a:solidFill>
                      <a:srgbClr val="1F497D"/>
                    </a:solidFill>
                    <a:latin typeface="Calibri" panose="020F0502020204030204" pitchFamily="34" charset="0"/>
                  </a:rPr>
                  <a:t>an operation and </a:t>
                </a:r>
                <a:r>
                  <a:rPr lang="en-US" sz="2500" i="1" dirty="0" smtClean="0">
                    <a:solidFill>
                      <a:srgbClr val="1F497D"/>
                    </a:solidFill>
                    <a:latin typeface="Calibri" panose="020F0502020204030204" pitchFamily="34" charset="0"/>
                  </a:rPr>
                  <a:t>k</a:t>
                </a:r>
                <a:r>
                  <a:rPr lang="en-US" sz="2500" dirty="0" smtClean="0">
                    <a:solidFill>
                      <a:srgbClr val="1F497D"/>
                    </a:solidFill>
                    <a:latin typeface="Calibri" panose="020F0502020204030204" pitchFamily="34" charset="0"/>
                  </a:rPr>
                  <a:t> owner </a:t>
                </a:r>
                <a:r>
                  <a:rPr lang="en-US" sz="2500" dirty="0">
                    <a:solidFill>
                      <a:srgbClr val="1F497D"/>
                    </a:solidFill>
                    <a:latin typeface="Calibri" panose="020F0502020204030204" pitchFamily="34" charset="0"/>
                  </a:rPr>
                  <a:t>tenant</a:t>
                </a:r>
                <a:r>
                  <a:rPr lang="en-US" sz="2500" dirty="0" smtClean="0">
                    <a:solidFill>
                      <a:srgbClr val="1F497D"/>
                    </a:solidFill>
                    <a:latin typeface="Calibri" panose="020F0502020204030204" pitchFamily="34" charset="0"/>
                  </a:rPr>
                  <a:t>.</a:t>
                </a:r>
                <a:endParaRPr kumimoji="0" lang="en-US" sz="2500" b="0" i="0" u="none" strike="noStrike" kern="1200" cap="none" spc="0" normalizeH="0" noProof="0" dirty="0" smtClean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Calibri" panose="020F0502020204030204" pitchFamily="34" charset="0"/>
                </a:endParaRPr>
              </a:p>
              <a:p>
                <a:pPr lvl="0">
                  <a:defRPr/>
                </a:pPr>
                <a:r>
                  <a:rPr lang="en-US" dirty="0" smtClean="0">
                    <a:solidFill>
                      <a:sysClr val="windowText" lastClr="000000"/>
                    </a:solidFill>
                    <a:latin typeface="Calibri"/>
                  </a:rPr>
                  <a:t>Authorization</a:t>
                </a:r>
                <a:endParaRPr lang="en-US" dirty="0">
                  <a:solidFill>
                    <a:sysClr val="windowText" lastClr="000000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37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922" y="1093075"/>
                <a:ext cx="8229600" cy="4825946"/>
              </a:xfrm>
              <a:prstGeom prst="rect">
                <a:avLst/>
              </a:prstGeom>
              <a:blipFill rotWithShape="0">
                <a:blip r:embed="rId4"/>
                <a:stretch>
                  <a:fillRect l="-1407" t="-1263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8196" y="4365104"/>
            <a:ext cx="7992888" cy="782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682618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7" name="TextBox 41"/>
          <p:cNvSpPr txBox="1">
            <a:spLocks noChangeArrowheads="1"/>
          </p:cNvSpPr>
          <p:nvPr/>
        </p:nvSpPr>
        <p:spPr bwMode="auto">
          <a:xfrm>
            <a:off x="2719077" y="6232974"/>
            <a:ext cx="4011126" cy="31458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2945" tIns="41473" rIns="82945" bIns="41473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500" i="1" dirty="0">
                <a:latin typeface="Calibri" panose="020F0502020204030204" pitchFamily="34" charset="0"/>
              </a:rPr>
              <a:t>World-Leading Research with Real-World Impact!</a:t>
            </a:r>
          </a:p>
        </p:txBody>
      </p:sp>
      <p:sp>
        <p:nvSpPr>
          <p:cNvPr id="54280" name="Title 1"/>
          <p:cNvSpPr>
            <a:spLocks/>
          </p:cNvSpPr>
          <p:nvPr/>
        </p:nvSpPr>
        <p:spPr bwMode="auto">
          <a:xfrm>
            <a:off x="2204640" y="37288"/>
            <a:ext cx="471456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2900" b="1" kern="0" dirty="0" smtClean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Conclusion</a:t>
            </a:r>
            <a:endParaRPr lang="en-US" sz="2900" b="1" kern="0" dirty="0">
              <a:solidFill>
                <a:srgbClr val="131F49"/>
              </a:solidFill>
              <a:latin typeface="Calibri" panose="020F0502020204030204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7" name="Content Placeholder 2"/>
          <p:cNvSpPr txBox="1">
            <a:spLocks/>
          </p:cNvSpPr>
          <p:nvPr/>
        </p:nvSpPr>
        <p:spPr bwMode="auto">
          <a:xfrm>
            <a:off x="457922" y="1093075"/>
            <a:ext cx="8229600" cy="4825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t" anchorCtr="0" compatLnSpc="1">
            <a:prstTxWarp prst="textNoShape">
              <a:avLst/>
            </a:prstTxWarp>
            <a:normAutofit/>
          </a:bodyPr>
          <a:lstStyle>
            <a:lvl1pPr marL="311013" indent="-311013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  <a:defRPr sz="2903" kern="1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673860" indent="-259178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540" kern="1200">
                <a:solidFill>
                  <a:schemeClr val="tx2"/>
                </a:solidFill>
                <a:latin typeface="+mn-lt"/>
                <a:ea typeface="ＭＳ Ｐゴシック" charset="-128"/>
                <a:cs typeface="+mn-cs"/>
              </a:defRPr>
            </a:lvl2pPr>
            <a:lvl3pPr marL="1036707" indent="-207341" algn="l" rtl="0" eaLnBrk="1" fontAlgn="base" hangingPunct="1">
              <a:spcBef>
                <a:spcPct val="20000"/>
              </a:spcBef>
              <a:spcAft>
                <a:spcPct val="0"/>
              </a:spcAft>
              <a:buFont typeface="Courier New" pitchFamily="49" charset="0"/>
              <a:buChar char="o"/>
              <a:defRPr sz="2177" kern="1200">
                <a:solidFill>
                  <a:schemeClr val="accent1"/>
                </a:solidFill>
                <a:latin typeface="+mn-lt"/>
                <a:ea typeface="ＭＳ Ｐゴシック" charset="-128"/>
                <a:cs typeface="+mn-cs"/>
              </a:defRPr>
            </a:lvl3pPr>
            <a:lvl4pPr marL="1451391" indent="-207341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1814" kern="1200">
                <a:solidFill>
                  <a:schemeClr val="accent4"/>
                </a:solidFill>
                <a:latin typeface="+mn-lt"/>
                <a:ea typeface="ＭＳ Ｐゴシック" charset="-128"/>
                <a:cs typeface="+mn-cs"/>
              </a:defRPr>
            </a:lvl4pPr>
            <a:lvl5pPr marL="1866074" indent="-207341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14" kern="1200">
                <a:solidFill>
                  <a:schemeClr val="accent6">
                    <a:lumMod val="75000"/>
                  </a:schemeClr>
                </a:solidFill>
                <a:latin typeface="+mn-lt"/>
                <a:ea typeface="ＭＳ Ｐゴシック" charset="-128"/>
                <a:cs typeface="+mn-cs"/>
              </a:defRPr>
            </a:lvl5pPr>
            <a:lvl6pPr marL="2280758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95440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10124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524806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11013" marR="0" lvl="0" indent="-311013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en-US" dirty="0" smtClean="0">
                <a:solidFill>
                  <a:sysClr val="windowText" lastClr="000000"/>
                </a:solidFill>
                <a:latin typeface="Calibri"/>
              </a:rPr>
              <a:t>Multi-tenant attribute-based access control model</a:t>
            </a:r>
            <a:endParaRPr kumimoji="0" lang="en-US" sz="2903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ＭＳ Ｐゴシック" charset="-128"/>
            </a:endParaRPr>
          </a:p>
          <a:p>
            <a:pPr marL="673860" marR="0" lvl="1" indent="-25917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en-US" sz="2540" b="0" i="0" u="none" strike="noStrike" kern="1200" cap="none" spc="0" normalizeH="0" baseline="0" noProof="0" dirty="0" smtClean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ＭＳ Ｐゴシック" charset="-128"/>
                <a:cs typeface="+mn-cs"/>
              </a:rPr>
              <a:t>Collaboration</a:t>
            </a:r>
            <a:r>
              <a:rPr kumimoji="0" lang="en-US" sz="2540" b="0" i="0" u="none" strike="noStrike" kern="1200" cap="none" spc="0" normalizeH="0" noProof="0" dirty="0" smtClean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ＭＳ Ｐゴシック" charset="-128"/>
                <a:cs typeface="+mn-cs"/>
              </a:rPr>
              <a:t> is enabled through cross-tenant attribute assignment.</a:t>
            </a:r>
          </a:p>
          <a:p>
            <a:pPr marL="673860" marR="0" lvl="1" indent="-25917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lang="en-US" altLang="zh-CN" baseline="0" dirty="0" smtClean="0">
                <a:solidFill>
                  <a:srgbClr val="1F497D"/>
                </a:solidFill>
                <a:latin typeface="Calibri"/>
              </a:rPr>
              <a:t>Trust</a:t>
            </a:r>
            <a:r>
              <a:rPr lang="en-US" altLang="zh-CN" dirty="0" smtClean="0">
                <a:solidFill>
                  <a:srgbClr val="1F497D"/>
                </a:solidFill>
                <a:latin typeface="Calibri"/>
              </a:rPr>
              <a:t> as a required attribute function.</a:t>
            </a:r>
          </a:p>
          <a:p>
            <a:pPr marL="673860" marR="0" lvl="1" indent="-25917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en-US" altLang="zh-CN" sz="2540" b="0" i="0" u="none" strike="noStrike" kern="1200" cap="none" spc="0" normalizeH="0" baseline="0" noProof="0" dirty="0" smtClean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ＭＳ Ｐゴシック" charset="-128"/>
                <a:cs typeface="+mn-cs"/>
              </a:rPr>
              <a:t>Isolated</a:t>
            </a:r>
            <a:r>
              <a:rPr kumimoji="0" lang="en-US" altLang="zh-CN" sz="2540" b="0" i="0" u="none" strike="noStrike" kern="1200" cap="none" spc="0" normalizeH="0" noProof="0" dirty="0" smtClean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ＭＳ Ｐゴシック" charset="-128"/>
                <a:cs typeface="+mn-cs"/>
              </a:rPr>
              <a:t> attributes within tenants.</a:t>
            </a:r>
          </a:p>
          <a:p>
            <a:pPr marL="673860" marR="0" lvl="1" indent="-25917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endParaRPr kumimoji="0" lang="en-US" altLang="zh-CN" sz="2540" b="0" i="0" u="none" strike="noStrike" kern="1200" cap="none" spc="0" normalizeH="0" baseline="0" noProof="0" dirty="0" smtClean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Calibri"/>
              <a:ea typeface="ＭＳ Ｐゴシック" charset="-128"/>
              <a:cs typeface="+mn-cs"/>
            </a:endParaRPr>
          </a:p>
          <a:p>
            <a:pPr lvl="0">
              <a:defRPr/>
            </a:pPr>
            <a:r>
              <a:rPr lang="en-US" dirty="0" smtClean="0">
                <a:solidFill>
                  <a:sysClr val="windowText" lastClr="000000"/>
                </a:solidFill>
                <a:latin typeface="Calibri"/>
              </a:rPr>
              <a:t>Future Work</a:t>
            </a:r>
            <a:endParaRPr lang="en-US" dirty="0">
              <a:solidFill>
                <a:sysClr val="windowText" lastClr="000000"/>
              </a:solidFill>
              <a:latin typeface="Calibri"/>
            </a:endParaRPr>
          </a:p>
          <a:p>
            <a:pPr lvl="1">
              <a:defRPr/>
            </a:pPr>
            <a:r>
              <a:rPr lang="en-US" dirty="0" smtClean="0">
                <a:solidFill>
                  <a:srgbClr val="1F497D"/>
                </a:solidFill>
                <a:latin typeface="Calibri"/>
              </a:rPr>
              <a:t>Other trust types.</a:t>
            </a:r>
          </a:p>
          <a:p>
            <a:pPr lvl="1">
              <a:defRPr/>
            </a:pPr>
            <a:r>
              <a:rPr lang="en-US" dirty="0" smtClean="0">
                <a:solidFill>
                  <a:srgbClr val="1F497D"/>
                </a:solidFill>
                <a:latin typeface="Calibri"/>
              </a:rPr>
              <a:t>Multi-cloud environments.</a:t>
            </a:r>
          </a:p>
          <a:p>
            <a:pPr lvl="1">
              <a:defRPr/>
            </a:pPr>
            <a:r>
              <a:rPr lang="en-US" altLang="zh-CN" dirty="0" smtClean="0">
                <a:solidFill>
                  <a:srgbClr val="1F497D"/>
                </a:solidFill>
                <a:latin typeface="Calibri"/>
              </a:rPr>
              <a:t>Relaxing object attribute assignments.</a:t>
            </a:r>
            <a:endParaRPr lang="en-US" altLang="zh-CN" dirty="0">
              <a:solidFill>
                <a:srgbClr val="1F497D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6094936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7" name="TextBox 41"/>
          <p:cNvSpPr txBox="1">
            <a:spLocks noChangeArrowheads="1"/>
          </p:cNvSpPr>
          <p:nvPr/>
        </p:nvSpPr>
        <p:spPr bwMode="auto">
          <a:xfrm>
            <a:off x="2719077" y="6232974"/>
            <a:ext cx="4011126" cy="31458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2945" tIns="41473" rIns="82945" bIns="41473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500" i="1" dirty="0">
                <a:latin typeface="Calibri" panose="020F0502020204030204" pitchFamily="34" charset="0"/>
              </a:rPr>
              <a:t>World-Leading Research with Real-World Impact!</a:t>
            </a:r>
          </a:p>
        </p:txBody>
      </p:sp>
      <p:sp>
        <p:nvSpPr>
          <p:cNvPr id="54280" name="Title 1"/>
          <p:cNvSpPr>
            <a:spLocks/>
          </p:cNvSpPr>
          <p:nvPr/>
        </p:nvSpPr>
        <p:spPr bwMode="auto">
          <a:xfrm>
            <a:off x="2204640" y="37288"/>
            <a:ext cx="471456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2900" b="1" kern="0" dirty="0" smtClean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Why Collaboration ?</a:t>
            </a:r>
            <a:endParaRPr lang="en-US" sz="2900" b="1" kern="0" dirty="0">
              <a:solidFill>
                <a:srgbClr val="131F49"/>
              </a:solidFill>
              <a:latin typeface="Calibri" panose="020F0502020204030204" pitchFamily="34" charset="0"/>
              <a:ea typeface="ＭＳ Ｐゴシック" charset="-128"/>
              <a:cs typeface="ＭＳ Ｐゴシック" charset="-128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2938182" y="844726"/>
            <a:ext cx="5745018" cy="4603286"/>
            <a:chOff x="2950758" y="1401107"/>
            <a:chExt cx="5745018" cy="4603286"/>
          </a:xfrm>
        </p:grpSpPr>
        <p:pic>
          <p:nvPicPr>
            <p:cNvPr id="51" name="Picture 5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50758" y="1401107"/>
              <a:ext cx="5745018" cy="4603286"/>
            </a:xfrm>
            <a:prstGeom prst="rect">
              <a:avLst/>
            </a:prstGeom>
          </p:spPr>
        </p:pic>
        <p:sp>
          <p:nvSpPr>
            <p:cNvPr id="2" name="Oval 1"/>
            <p:cNvSpPr/>
            <p:nvPr/>
          </p:nvSpPr>
          <p:spPr bwMode="auto">
            <a:xfrm rot="19593933">
              <a:off x="5959179" y="2117098"/>
              <a:ext cx="2232248" cy="1728192"/>
            </a:xfrm>
            <a:prstGeom prst="ellipse">
              <a:avLst/>
            </a:prstGeom>
            <a:solidFill>
              <a:schemeClr val="bg1"/>
            </a:solidFill>
            <a:ln w="15875" cap="flat" cmpd="sng" algn="ctr">
              <a:solidFill>
                <a:srgbClr val="6E97C9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effectLst/>
                <a:latin typeface="Arial" charset="0"/>
              </a:endParaRPr>
            </a:p>
          </p:txBody>
        </p:sp>
        <p:sp>
          <p:nvSpPr>
            <p:cNvPr id="52" name="Oval 51"/>
            <p:cNvSpPr/>
            <p:nvPr/>
          </p:nvSpPr>
          <p:spPr bwMode="auto">
            <a:xfrm rot="1349571">
              <a:off x="3258956" y="2227810"/>
              <a:ext cx="2232248" cy="1728192"/>
            </a:xfrm>
            <a:prstGeom prst="ellipse">
              <a:avLst/>
            </a:prstGeom>
            <a:solidFill>
              <a:schemeClr val="bg1"/>
            </a:solidFill>
            <a:ln w="15875" cap="flat" cmpd="sng" algn="ctr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effectLst/>
                <a:latin typeface="Arial" charset="0"/>
              </a:endParaRPr>
            </a:p>
          </p:txBody>
        </p:sp>
        <p:sp>
          <p:nvSpPr>
            <p:cNvPr id="53" name="Oval 52"/>
            <p:cNvSpPr/>
            <p:nvPr/>
          </p:nvSpPr>
          <p:spPr bwMode="auto">
            <a:xfrm>
              <a:off x="4793601" y="3855464"/>
              <a:ext cx="2232248" cy="1728192"/>
            </a:xfrm>
            <a:prstGeom prst="ellipse">
              <a:avLst/>
            </a:prstGeom>
            <a:solidFill>
              <a:schemeClr val="bg1"/>
            </a:solidFill>
            <a:ln w="15875" cap="flat" cmpd="sng" algn="ctr">
              <a:solidFill>
                <a:srgbClr val="6E97C9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effectLst/>
                <a:latin typeface="Arial" charset="0"/>
              </a:endParaRPr>
            </a:p>
          </p:txBody>
        </p:sp>
        <p:pic>
          <p:nvPicPr>
            <p:cNvPr id="57" name="Picture 56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415162" y="2870442"/>
              <a:ext cx="550000" cy="536667"/>
            </a:xfrm>
            <a:prstGeom prst="rect">
              <a:avLst/>
            </a:prstGeom>
          </p:spPr>
        </p:pic>
        <p:pic>
          <p:nvPicPr>
            <p:cNvPr id="58" name="Picture 5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960464" y="3183177"/>
              <a:ext cx="550000" cy="536667"/>
            </a:xfrm>
            <a:prstGeom prst="rect">
              <a:avLst/>
            </a:prstGeom>
          </p:spPr>
        </p:pic>
        <p:pic>
          <p:nvPicPr>
            <p:cNvPr id="59" name="Picture 5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184194" y="3138776"/>
              <a:ext cx="550000" cy="536667"/>
            </a:xfrm>
            <a:prstGeom prst="rect">
              <a:avLst/>
            </a:prstGeom>
          </p:spPr>
        </p:pic>
        <p:pic>
          <p:nvPicPr>
            <p:cNvPr id="60" name="Picture 59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241067" y="4876230"/>
              <a:ext cx="550000" cy="536667"/>
            </a:xfrm>
            <a:prstGeom prst="rect">
              <a:avLst/>
            </a:prstGeom>
          </p:spPr>
        </p:pic>
        <p:pic>
          <p:nvPicPr>
            <p:cNvPr id="61" name="Picture 60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726822" y="4598004"/>
              <a:ext cx="576667" cy="510000"/>
            </a:xfrm>
            <a:prstGeom prst="rect">
              <a:avLst/>
            </a:prstGeom>
          </p:spPr>
        </p:pic>
        <p:pic>
          <p:nvPicPr>
            <p:cNvPr id="62" name="Picture 61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620365" y="3899711"/>
              <a:ext cx="563333" cy="616667"/>
            </a:xfrm>
            <a:prstGeom prst="rect">
              <a:avLst/>
            </a:prstGeom>
          </p:spPr>
        </p:pic>
        <p:pic>
          <p:nvPicPr>
            <p:cNvPr id="63" name="Picture 62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911110" y="2341991"/>
              <a:ext cx="563333" cy="616667"/>
            </a:xfrm>
            <a:prstGeom prst="rect">
              <a:avLst/>
            </a:prstGeom>
          </p:spPr>
        </p:pic>
        <p:pic>
          <p:nvPicPr>
            <p:cNvPr id="64" name="Picture 63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566320" y="2608709"/>
              <a:ext cx="563333" cy="616667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6927484" y="3958376"/>
              <a:ext cx="68780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 smtClean="0">
                  <a:solidFill>
                    <a:srgbClr val="6E97C9"/>
                  </a:solidFill>
                  <a:latin typeface="Calibri" panose="020F0502020204030204" pitchFamily="34" charset="0"/>
                </a:rPr>
                <a:t>Intel</a:t>
              </a:r>
              <a:endParaRPr lang="en-US" i="1" dirty="0">
                <a:solidFill>
                  <a:srgbClr val="6E97C9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4552822" y="1895516"/>
              <a:ext cx="12045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 smtClean="0">
                  <a:solidFill>
                    <a:srgbClr val="FF0000"/>
                  </a:solidFill>
                  <a:latin typeface="Calibri" panose="020F0502020204030204" pitchFamily="34" charset="0"/>
                </a:rPr>
                <a:t>Rackspace</a:t>
              </a:r>
              <a:endParaRPr lang="en-US" i="1" dirty="0">
                <a:solidFill>
                  <a:srgbClr val="FF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6" name="Up-Down Arrow 15"/>
            <p:cNvSpPr/>
            <p:nvPr/>
          </p:nvSpPr>
          <p:spPr bwMode="auto">
            <a:xfrm rot="2071457">
              <a:off x="6436683" y="3510952"/>
              <a:ext cx="288032" cy="814947"/>
            </a:xfrm>
            <a:prstGeom prst="upDownArrow">
              <a:avLst/>
            </a:prstGeom>
            <a:solidFill>
              <a:srgbClr val="6E97C9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effectLst/>
                <a:latin typeface="Arial" charset="0"/>
              </a:endParaRPr>
            </a:p>
          </p:txBody>
        </p:sp>
        <p:sp>
          <p:nvSpPr>
            <p:cNvPr id="17" name="Left-Right Arrow 16"/>
            <p:cNvSpPr/>
            <p:nvPr/>
          </p:nvSpPr>
          <p:spPr bwMode="auto">
            <a:xfrm>
              <a:off x="4724640" y="2401950"/>
              <a:ext cx="1923104" cy="217509"/>
            </a:xfrm>
            <a:prstGeom prst="leftRightArrow">
              <a:avLst/>
            </a:prstGeom>
            <a:solidFill>
              <a:srgbClr val="00B05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effectLst/>
                <a:latin typeface="Arial" charset="0"/>
              </a:endParaRP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6684227" y="2022619"/>
              <a:ext cx="12268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002060"/>
                  </a:solidFill>
                  <a:latin typeface="Calibri" panose="020F0502020204030204" pitchFamily="34" charset="0"/>
                </a:rPr>
                <a:t>Software Development</a:t>
              </a:r>
            </a:p>
            <a:p>
              <a:pPr algn="ctr"/>
              <a:r>
                <a:rPr lang="en-US" sz="1200" dirty="0" smtClean="0">
                  <a:solidFill>
                    <a:srgbClr val="002060"/>
                  </a:solidFill>
                  <a:latin typeface="Calibri" panose="020F0502020204030204" pitchFamily="34" charset="0"/>
                </a:rPr>
                <a:t>Tenant</a:t>
              </a:r>
              <a:endParaRPr lang="en-US" sz="1200" dirty="0">
                <a:solidFill>
                  <a:srgbClr val="002060"/>
                </a:solidFill>
                <a:latin typeface="Calibri" panose="020F0502020204030204" pitchFamily="34" charset="0"/>
              </a:endParaRPr>
            </a:p>
          </p:txBody>
        </p:sp>
        <p:pic>
          <p:nvPicPr>
            <p:cNvPr id="56" name="Picture 55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3857287" y="3173853"/>
              <a:ext cx="563333" cy="616667"/>
            </a:xfrm>
            <a:prstGeom prst="rect">
              <a:avLst/>
            </a:prstGeom>
          </p:spPr>
        </p:pic>
        <p:sp>
          <p:nvSpPr>
            <p:cNvPr id="69" name="TextBox 68"/>
            <p:cNvSpPr txBox="1"/>
            <p:nvPr/>
          </p:nvSpPr>
          <p:spPr>
            <a:xfrm>
              <a:off x="4177926" y="3250194"/>
              <a:ext cx="12268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FF0000"/>
                  </a:solidFill>
                  <a:latin typeface="Calibri" panose="020F0502020204030204" pitchFamily="34" charset="0"/>
                </a:rPr>
                <a:t>Software Development</a:t>
              </a:r>
            </a:p>
            <a:p>
              <a:pPr algn="ctr"/>
              <a:r>
                <a:rPr lang="en-US" sz="1200" dirty="0" smtClean="0">
                  <a:solidFill>
                    <a:srgbClr val="FF0000"/>
                  </a:solidFill>
                  <a:latin typeface="Calibri" panose="020F0502020204030204" pitchFamily="34" charset="0"/>
                </a:rPr>
                <a:t>Tenant</a:t>
              </a:r>
              <a:endParaRPr lang="en-US" sz="1200" dirty="0">
                <a:solidFill>
                  <a:srgbClr val="FF0000"/>
                </a:solidFill>
                <a:latin typeface="Calibri" panose="020F0502020204030204" pitchFamily="34" charset="0"/>
              </a:endParaRPr>
            </a:p>
          </p:txBody>
        </p:sp>
        <p:pic>
          <p:nvPicPr>
            <p:cNvPr id="55" name="Picture 54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6586266" y="2612910"/>
              <a:ext cx="576667" cy="603334"/>
            </a:xfrm>
            <a:prstGeom prst="rect">
              <a:avLst/>
            </a:prstGeom>
          </p:spPr>
        </p:pic>
        <p:pic>
          <p:nvPicPr>
            <p:cNvPr id="54" name="Picture 53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7389203" y="2661819"/>
              <a:ext cx="563333" cy="616667"/>
            </a:xfrm>
            <a:prstGeom prst="rect">
              <a:avLst/>
            </a:prstGeom>
          </p:spPr>
        </p:pic>
        <p:sp>
          <p:nvSpPr>
            <p:cNvPr id="70" name="TextBox 69"/>
            <p:cNvSpPr txBox="1"/>
            <p:nvPr/>
          </p:nvSpPr>
          <p:spPr>
            <a:xfrm>
              <a:off x="4682924" y="4461381"/>
              <a:ext cx="122680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002060"/>
                  </a:solidFill>
                  <a:latin typeface="Calibri" panose="020F0502020204030204" pitchFamily="34" charset="0"/>
                </a:rPr>
                <a:t>Financial</a:t>
              </a:r>
            </a:p>
            <a:p>
              <a:pPr algn="ctr"/>
              <a:r>
                <a:rPr lang="en-US" sz="1200" dirty="0" smtClean="0">
                  <a:solidFill>
                    <a:srgbClr val="002060"/>
                  </a:solidFill>
                  <a:latin typeface="Calibri" panose="020F0502020204030204" pitchFamily="34" charset="0"/>
                </a:rPr>
                <a:t>Tenant</a:t>
              </a:r>
              <a:endParaRPr lang="en-US" sz="1200" dirty="0">
                <a:solidFill>
                  <a:srgbClr val="002060"/>
                </a:solidFill>
                <a:latin typeface="Calibri" panose="020F0502020204030204" pitchFamily="34" charset="0"/>
              </a:endParaRPr>
            </a:p>
          </p:txBody>
        </p:sp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6347112" y="4329191"/>
              <a:ext cx="556667" cy="570000"/>
            </a:xfrm>
            <a:prstGeom prst="rect">
              <a:avLst/>
            </a:prstGeom>
          </p:spPr>
        </p:pic>
      </p:grpSp>
      <p:sp>
        <p:nvSpPr>
          <p:cNvPr id="65" name="Content Placeholder 2"/>
          <p:cNvSpPr txBox="1">
            <a:spLocks/>
          </p:cNvSpPr>
          <p:nvPr/>
        </p:nvSpPr>
        <p:spPr bwMode="auto">
          <a:xfrm>
            <a:off x="405120" y="4498355"/>
            <a:ext cx="3515890" cy="1518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t" anchorCtr="0" compatLnSpc="1">
            <a:prstTxWarp prst="textNoShape">
              <a:avLst/>
            </a:prstTxWarp>
            <a:normAutofit/>
          </a:bodyPr>
          <a:lstStyle>
            <a:lvl1pPr marL="311013" indent="-311013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  <a:defRPr sz="2903" kern="1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673860" indent="-259178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540" kern="1200">
                <a:solidFill>
                  <a:schemeClr val="tx2"/>
                </a:solidFill>
                <a:latin typeface="+mn-lt"/>
                <a:ea typeface="ＭＳ Ｐゴシック" charset="-128"/>
                <a:cs typeface="+mn-cs"/>
              </a:defRPr>
            </a:lvl2pPr>
            <a:lvl3pPr marL="1036707" indent="-207341" algn="l" rtl="0" eaLnBrk="1" fontAlgn="base" hangingPunct="1">
              <a:spcBef>
                <a:spcPct val="20000"/>
              </a:spcBef>
              <a:spcAft>
                <a:spcPct val="0"/>
              </a:spcAft>
              <a:buFont typeface="Courier New" pitchFamily="49" charset="0"/>
              <a:buChar char="o"/>
              <a:defRPr sz="2177" kern="1200">
                <a:solidFill>
                  <a:schemeClr val="accent1"/>
                </a:solidFill>
                <a:latin typeface="+mn-lt"/>
                <a:ea typeface="ＭＳ Ｐゴシック" charset="-128"/>
                <a:cs typeface="+mn-cs"/>
              </a:defRPr>
            </a:lvl3pPr>
            <a:lvl4pPr marL="1451391" indent="-207341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1814" kern="1200">
                <a:solidFill>
                  <a:schemeClr val="accent4"/>
                </a:solidFill>
                <a:latin typeface="+mn-lt"/>
                <a:ea typeface="ＭＳ Ｐゴシック" charset="-128"/>
                <a:cs typeface="+mn-cs"/>
              </a:defRPr>
            </a:lvl4pPr>
            <a:lvl5pPr marL="1866074" indent="-207341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14" kern="1200">
                <a:solidFill>
                  <a:schemeClr val="accent6">
                    <a:lumMod val="75000"/>
                  </a:schemeClr>
                </a:solidFill>
                <a:latin typeface="+mn-lt"/>
                <a:ea typeface="ＭＳ Ｐゴシック" charset="-128"/>
                <a:cs typeface="+mn-cs"/>
              </a:defRPr>
            </a:lvl5pPr>
            <a:lvl6pPr marL="2280758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95440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10124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524806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94735" indent="-342900"/>
            <a:r>
              <a:rPr kumimoji="0" lang="en-US" sz="2163" b="0" i="0" u="none" strike="noStrike" kern="1200" cap="none" spc="0" normalizeH="0" baseline="0" noProof="0" dirty="0" smtClean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ＭＳ Ｐゴシック" charset="-128"/>
                <a:cs typeface="+mn-cs"/>
              </a:rPr>
              <a:t>Large Organization</a:t>
            </a:r>
            <a:r>
              <a:rPr lang="en-US" sz="2163" dirty="0">
                <a:solidFill>
                  <a:srgbClr val="1F497D"/>
                </a:solidFill>
                <a:latin typeface="Calibri"/>
                <a:cs typeface="+mn-cs"/>
              </a:rPr>
              <a:t/>
            </a:r>
            <a:br>
              <a:rPr lang="en-US" sz="2163" dirty="0">
                <a:solidFill>
                  <a:srgbClr val="1F497D"/>
                </a:solidFill>
                <a:latin typeface="Calibri"/>
                <a:cs typeface="+mn-cs"/>
              </a:rPr>
            </a:br>
            <a:r>
              <a:rPr kumimoji="0" lang="en-US" sz="2163" b="0" i="0" u="none" strike="noStrike" kern="1200" cap="none" spc="0" normalizeH="0" noProof="0" dirty="0" smtClean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ＭＳ Ｐゴシック" charset="-128"/>
                <a:cs typeface="+mn-cs"/>
              </a:rPr>
              <a:t>with multiple tenants</a:t>
            </a:r>
          </a:p>
          <a:p>
            <a:pPr marL="394735" indent="-342900"/>
            <a:r>
              <a:rPr kumimoji="0" lang="en-US" altLang="zh-CN" sz="2163" b="0" i="0" u="none" strike="noStrike" kern="1200" cap="none" spc="0" normalizeH="0" baseline="0" noProof="0" dirty="0" smtClean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ＭＳ Ｐゴシック" charset="-128"/>
                <a:cs typeface="+mn-cs"/>
              </a:rPr>
              <a:t>Distinct Organizations’ Collaborative</a:t>
            </a:r>
            <a:r>
              <a:rPr kumimoji="0" lang="en-US" altLang="zh-CN" sz="2163" b="0" i="0" u="none" strike="noStrike" kern="1200" cap="none" spc="0" normalizeH="0" noProof="0" dirty="0" smtClean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ＭＳ Ｐゴシック" charset="-128"/>
                <a:cs typeface="+mn-cs"/>
              </a:rPr>
              <a:t> tasks</a:t>
            </a:r>
            <a:endParaRPr kumimoji="0" lang="en-US" altLang="zh-CN" sz="2163" b="0" i="0" u="none" strike="noStrike" kern="1200" cap="none" spc="0" normalizeH="0" baseline="0" noProof="0" dirty="0" smtClean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Calibri"/>
              <a:ea typeface="ＭＳ Ｐゴシック" charset="-128"/>
              <a:cs typeface="+mn-cs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4717382" y="5405392"/>
            <a:ext cx="25267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alibri" panose="020F0502020204030204" pitchFamily="34" charset="0"/>
              </a:rPr>
              <a:t>Cloud Service Provider</a:t>
            </a:r>
            <a:endParaRPr lang="en-US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683277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7" name="TextBox 41"/>
          <p:cNvSpPr txBox="1">
            <a:spLocks noChangeArrowheads="1"/>
          </p:cNvSpPr>
          <p:nvPr/>
        </p:nvSpPr>
        <p:spPr bwMode="auto">
          <a:xfrm>
            <a:off x="2719077" y="6232974"/>
            <a:ext cx="4011126" cy="31458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2945" tIns="41473" rIns="82945" bIns="41473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500" i="1" dirty="0">
                <a:latin typeface="Calibri" panose="020F0502020204030204" pitchFamily="34" charset="0"/>
              </a:rPr>
              <a:t>World-Leading Research with Real-World Impact!</a:t>
            </a:r>
          </a:p>
        </p:txBody>
      </p:sp>
      <p:sp>
        <p:nvSpPr>
          <p:cNvPr id="54280" name="Title 1"/>
          <p:cNvSpPr>
            <a:spLocks/>
          </p:cNvSpPr>
          <p:nvPr/>
        </p:nvSpPr>
        <p:spPr bwMode="auto">
          <a:xfrm>
            <a:off x="2204640" y="37288"/>
            <a:ext cx="471456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2900" b="1" kern="0" dirty="0" smtClean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Scope of Contribution</a:t>
            </a:r>
            <a:endParaRPr lang="en-US" sz="2900" b="1" kern="0" dirty="0">
              <a:solidFill>
                <a:srgbClr val="131F49"/>
              </a:solidFill>
              <a:latin typeface="Calibri" panose="020F0502020204030204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7" name="Content Placeholder 2"/>
          <p:cNvSpPr txBox="1">
            <a:spLocks/>
          </p:cNvSpPr>
          <p:nvPr/>
        </p:nvSpPr>
        <p:spPr bwMode="auto">
          <a:xfrm>
            <a:off x="457922" y="1093075"/>
            <a:ext cx="8229600" cy="4825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t" anchorCtr="0" compatLnSpc="1">
            <a:prstTxWarp prst="textNoShape">
              <a:avLst/>
            </a:prstTxWarp>
            <a:normAutofit/>
          </a:bodyPr>
          <a:lstStyle>
            <a:lvl1pPr marL="311013" indent="-311013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  <a:defRPr sz="2903" kern="1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673860" indent="-259178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540" kern="1200">
                <a:solidFill>
                  <a:schemeClr val="tx2"/>
                </a:solidFill>
                <a:latin typeface="+mn-lt"/>
                <a:ea typeface="ＭＳ Ｐゴシック" charset="-128"/>
                <a:cs typeface="+mn-cs"/>
              </a:defRPr>
            </a:lvl2pPr>
            <a:lvl3pPr marL="1036707" indent="-207341" algn="l" rtl="0" eaLnBrk="1" fontAlgn="base" hangingPunct="1">
              <a:spcBef>
                <a:spcPct val="20000"/>
              </a:spcBef>
              <a:spcAft>
                <a:spcPct val="0"/>
              </a:spcAft>
              <a:buFont typeface="Courier New" pitchFamily="49" charset="0"/>
              <a:buChar char="o"/>
              <a:defRPr sz="2177" kern="1200">
                <a:solidFill>
                  <a:schemeClr val="accent1"/>
                </a:solidFill>
                <a:latin typeface="+mn-lt"/>
                <a:ea typeface="ＭＳ Ｐゴシック" charset="-128"/>
                <a:cs typeface="+mn-cs"/>
              </a:defRPr>
            </a:lvl3pPr>
            <a:lvl4pPr marL="1451391" indent="-207341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1814" kern="1200">
                <a:solidFill>
                  <a:schemeClr val="accent4"/>
                </a:solidFill>
                <a:latin typeface="+mn-lt"/>
                <a:ea typeface="ＭＳ Ｐゴシック" charset="-128"/>
                <a:cs typeface="+mn-cs"/>
              </a:defRPr>
            </a:lvl4pPr>
            <a:lvl5pPr marL="1866074" indent="-207341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14" kern="1200">
                <a:solidFill>
                  <a:schemeClr val="accent6">
                    <a:lumMod val="75000"/>
                  </a:schemeClr>
                </a:solidFill>
                <a:latin typeface="+mn-lt"/>
                <a:ea typeface="ＭＳ Ｐゴシック" charset="-128"/>
                <a:cs typeface="+mn-cs"/>
              </a:defRPr>
            </a:lvl5pPr>
            <a:lvl6pPr marL="2280758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95440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10124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524806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11013" marR="0" lvl="0" indent="-311013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en-US" dirty="0" smtClean="0">
                <a:solidFill>
                  <a:sysClr val="windowText" lastClr="000000"/>
                </a:solidFill>
                <a:latin typeface="Calibri"/>
              </a:rPr>
              <a:t>Contribution</a:t>
            </a:r>
            <a:endParaRPr kumimoji="0" lang="en-US" sz="2903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ＭＳ Ｐゴシック" charset="-128"/>
            </a:endParaRPr>
          </a:p>
          <a:p>
            <a:pPr marL="673860" marR="0" lvl="1" indent="-25917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en-US" sz="2540" b="0" i="0" u="none" strike="noStrike" kern="1200" cap="none" spc="0" normalizeH="0" baseline="0" noProof="0" dirty="0" smtClean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ＭＳ Ｐゴシック" charset="-128"/>
                <a:cs typeface="+mn-cs"/>
              </a:rPr>
              <a:t>An Attribute Based Access Control Model to enable collaboration between trusted tenants </a:t>
            </a:r>
          </a:p>
          <a:p>
            <a:pPr marL="673860" marR="0" lvl="1" indent="-25917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lang="en-US" altLang="zh-CN" dirty="0" smtClean="0">
                <a:solidFill>
                  <a:srgbClr val="1F497D"/>
                </a:solidFill>
                <a:latin typeface="Calibri"/>
              </a:rPr>
              <a:t>Cross-tenant attribute assignment</a:t>
            </a:r>
          </a:p>
          <a:p>
            <a:pPr marL="673860" marR="0" lvl="1" indent="-25917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lang="en-US" altLang="zh-CN" dirty="0" smtClean="0">
                <a:solidFill>
                  <a:srgbClr val="1F497D"/>
                </a:solidFill>
                <a:latin typeface="Calibri"/>
              </a:rPr>
              <a:t>Users cross-tenant access consistent with trust relation </a:t>
            </a:r>
          </a:p>
          <a:p>
            <a:pPr marL="673860" marR="0" lvl="1" indent="-25917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endParaRPr kumimoji="0" lang="en-US" altLang="zh-CN" sz="2540" b="0" i="0" u="none" strike="noStrike" kern="1200" cap="none" spc="0" normalizeH="0" baseline="0" noProof="0" dirty="0" smtClean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Calibri"/>
              <a:ea typeface="ＭＳ Ｐゴシック" charset="-128"/>
              <a:cs typeface="+mn-cs"/>
            </a:endParaRPr>
          </a:p>
          <a:p>
            <a:pPr lvl="0">
              <a:defRPr/>
            </a:pPr>
            <a:r>
              <a:rPr lang="en-US" dirty="0" smtClean="0">
                <a:solidFill>
                  <a:sysClr val="windowText" lastClr="000000"/>
                </a:solidFill>
                <a:latin typeface="Calibri"/>
              </a:rPr>
              <a:t>Scope</a:t>
            </a:r>
            <a:endParaRPr lang="en-US" dirty="0">
              <a:solidFill>
                <a:sysClr val="windowText" lastClr="000000"/>
              </a:solidFill>
              <a:latin typeface="Calibri"/>
            </a:endParaRPr>
          </a:p>
          <a:p>
            <a:pPr lvl="1">
              <a:defRPr/>
            </a:pPr>
            <a:r>
              <a:rPr lang="en-US" altLang="zh-CN" dirty="0" smtClean="0">
                <a:solidFill>
                  <a:srgbClr val="1F497D"/>
                </a:solidFill>
                <a:latin typeface="Calibri"/>
              </a:rPr>
              <a:t>Infrastructure-as-a-Service </a:t>
            </a:r>
            <a:r>
              <a:rPr lang="en-US" altLang="zh-CN" dirty="0" smtClean="0">
                <a:solidFill>
                  <a:srgbClr val="1F497D"/>
                </a:solidFill>
                <a:latin typeface="Calibri"/>
              </a:rPr>
              <a:t>(</a:t>
            </a:r>
            <a:r>
              <a:rPr lang="en-US" altLang="zh-CN" dirty="0" smtClean="0">
                <a:solidFill>
                  <a:srgbClr val="1F497D"/>
                </a:solidFill>
                <a:latin typeface="Calibri"/>
              </a:rPr>
              <a:t>IaaS)</a:t>
            </a:r>
          </a:p>
          <a:p>
            <a:pPr lvl="1">
              <a:defRPr/>
            </a:pPr>
            <a:r>
              <a:rPr lang="en-US" altLang="zh-CN" dirty="0" smtClean="0">
                <a:solidFill>
                  <a:srgbClr val="1F497D"/>
                </a:solidFill>
                <a:latin typeface="Calibri"/>
              </a:rPr>
              <a:t>Single </a:t>
            </a:r>
            <a:r>
              <a:rPr lang="en-US" altLang="zh-CN" dirty="0" smtClean="0">
                <a:solidFill>
                  <a:srgbClr val="1F497D"/>
                </a:solidFill>
                <a:latin typeface="Calibri"/>
              </a:rPr>
              <a:t>cloud</a:t>
            </a:r>
          </a:p>
          <a:p>
            <a:pPr lvl="1">
              <a:defRPr/>
            </a:pPr>
            <a:r>
              <a:rPr lang="en-US" altLang="zh-CN" dirty="0" smtClean="0">
                <a:solidFill>
                  <a:srgbClr val="1F497D"/>
                </a:solidFill>
                <a:latin typeface="Calibri"/>
              </a:rPr>
              <a:t>Multi-tenant</a:t>
            </a:r>
          </a:p>
        </p:txBody>
      </p:sp>
    </p:spTree>
    <p:extLst>
      <p:ext uri="{BB962C8B-B14F-4D97-AF65-F5344CB8AC3E}">
        <p14:creationId xmlns:p14="http://schemas.microsoft.com/office/powerpoint/2010/main" val="253460353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7" name="TextBox 41"/>
          <p:cNvSpPr txBox="1">
            <a:spLocks noChangeArrowheads="1"/>
          </p:cNvSpPr>
          <p:nvPr/>
        </p:nvSpPr>
        <p:spPr bwMode="auto">
          <a:xfrm>
            <a:off x="2719077" y="6232974"/>
            <a:ext cx="4011126" cy="31458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2945" tIns="41473" rIns="82945" bIns="41473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500" i="1" dirty="0">
                <a:latin typeface="Calibri" panose="020F0502020204030204" pitchFamily="34" charset="0"/>
              </a:rPr>
              <a:t>World-Leading Research with Real-World Impact!</a:t>
            </a:r>
          </a:p>
        </p:txBody>
      </p:sp>
      <p:sp>
        <p:nvSpPr>
          <p:cNvPr id="54280" name="Title 1"/>
          <p:cNvSpPr>
            <a:spLocks/>
          </p:cNvSpPr>
          <p:nvPr/>
        </p:nvSpPr>
        <p:spPr bwMode="auto">
          <a:xfrm>
            <a:off x="2204640" y="37288"/>
            <a:ext cx="471456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2900" b="1" kern="0" dirty="0" smtClean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Multi-Tenancy</a:t>
            </a:r>
            <a:endParaRPr lang="en-US" sz="2900" b="1" kern="0" dirty="0">
              <a:solidFill>
                <a:srgbClr val="131F49"/>
              </a:solidFill>
              <a:latin typeface="Calibri" panose="020F0502020204030204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7" name="Content Placeholder 2"/>
          <p:cNvSpPr txBox="1">
            <a:spLocks/>
          </p:cNvSpPr>
          <p:nvPr/>
        </p:nvSpPr>
        <p:spPr bwMode="auto">
          <a:xfrm>
            <a:off x="457922" y="1093075"/>
            <a:ext cx="8229600" cy="4825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t" anchorCtr="0" compatLnSpc="1">
            <a:prstTxWarp prst="textNoShape">
              <a:avLst/>
            </a:prstTxWarp>
            <a:normAutofit/>
          </a:bodyPr>
          <a:lstStyle>
            <a:lvl1pPr marL="311013" indent="-311013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  <a:defRPr sz="2903" kern="1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673860" indent="-259178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540" kern="1200">
                <a:solidFill>
                  <a:schemeClr val="tx2"/>
                </a:solidFill>
                <a:latin typeface="+mn-lt"/>
                <a:ea typeface="ＭＳ Ｐゴシック" charset="-128"/>
                <a:cs typeface="+mn-cs"/>
              </a:defRPr>
            </a:lvl2pPr>
            <a:lvl3pPr marL="1036707" indent="-207341" algn="l" rtl="0" eaLnBrk="1" fontAlgn="base" hangingPunct="1">
              <a:spcBef>
                <a:spcPct val="20000"/>
              </a:spcBef>
              <a:spcAft>
                <a:spcPct val="0"/>
              </a:spcAft>
              <a:buFont typeface="Courier New" pitchFamily="49" charset="0"/>
              <a:buChar char="o"/>
              <a:defRPr sz="2177" kern="1200">
                <a:solidFill>
                  <a:schemeClr val="accent1"/>
                </a:solidFill>
                <a:latin typeface="+mn-lt"/>
                <a:ea typeface="ＭＳ Ｐゴシック" charset="-128"/>
                <a:cs typeface="+mn-cs"/>
              </a:defRPr>
            </a:lvl3pPr>
            <a:lvl4pPr marL="1451391" indent="-207341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1814" kern="1200">
                <a:solidFill>
                  <a:schemeClr val="accent4"/>
                </a:solidFill>
                <a:latin typeface="+mn-lt"/>
                <a:ea typeface="ＭＳ Ｐゴシック" charset="-128"/>
                <a:cs typeface="+mn-cs"/>
              </a:defRPr>
            </a:lvl4pPr>
            <a:lvl5pPr marL="1866074" indent="-207341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14" kern="1200">
                <a:solidFill>
                  <a:schemeClr val="accent6">
                    <a:lumMod val="75000"/>
                  </a:schemeClr>
                </a:solidFill>
                <a:latin typeface="+mn-lt"/>
                <a:ea typeface="ＭＳ Ｐゴシック" charset="-128"/>
                <a:cs typeface="+mn-cs"/>
              </a:defRPr>
            </a:lvl5pPr>
            <a:lvl6pPr marL="2280758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95440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10124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524806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11013" marR="0" lvl="0" indent="-311013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2903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charset="-128"/>
              </a:rPr>
              <a:t>Multi-tenancy</a:t>
            </a:r>
          </a:p>
          <a:p>
            <a:pPr marL="673860" marR="0" lvl="1" indent="-25917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en-US" sz="2540" b="0" i="0" u="none" strike="noStrike" kern="1200" cap="none" spc="0" normalizeH="0" baseline="0" noProof="0" dirty="0" smtClean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ＭＳ Ｐゴシック" charset="-128"/>
                <a:cs typeface="+mn-cs"/>
              </a:rPr>
              <a:t>From</a:t>
            </a:r>
            <a:r>
              <a:rPr kumimoji="0" lang="zh-CN" altLang="en-US" sz="2540" b="0" i="0" u="none" strike="noStrike" kern="1200" cap="none" spc="0" normalizeH="0" baseline="0" noProof="0" dirty="0" smtClean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ＭＳ Ｐゴシック" charset="-128"/>
                <a:cs typeface="+mn-cs"/>
              </a:rPr>
              <a:t> </a:t>
            </a:r>
            <a:r>
              <a:rPr kumimoji="0" lang="en-US" altLang="zh-CN" sz="2540" b="0" i="0" u="none" strike="noStrike" kern="1200" cap="none" spc="0" normalizeH="0" baseline="0" noProof="0" dirty="0" smtClean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ＭＳ Ｐゴシック" charset="-128"/>
                <a:cs typeface="+mn-cs"/>
              </a:rPr>
              <a:t>Cloud Service Provider (CSP) perspective</a:t>
            </a:r>
          </a:p>
          <a:p>
            <a:pPr marL="1036707" marR="0" lvl="2" indent="-207341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  <a:defRPr/>
            </a:pPr>
            <a:r>
              <a:rPr kumimoji="0" lang="en-US" altLang="zh-CN" sz="2177" b="0" i="0" u="none" strike="noStrike" kern="1200" cap="none" spc="0" normalizeH="0" baseline="0" noProof="0" dirty="0" smtClean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Calibri"/>
                <a:ea typeface="ＭＳ Ｐゴシック" charset="-128"/>
                <a:cs typeface="+mn-cs"/>
              </a:rPr>
              <a:t>Each customer bounded to </a:t>
            </a:r>
            <a:r>
              <a:rPr lang="en-US" altLang="zh-CN" dirty="0" smtClean="0">
                <a:solidFill>
                  <a:srgbClr val="4F81BD"/>
                </a:solidFill>
                <a:latin typeface="Calibri"/>
              </a:rPr>
              <a:t>a tenant, isolated from each other</a:t>
            </a:r>
          </a:p>
          <a:p>
            <a:pPr marL="1036707" marR="0" lvl="2" indent="-207341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  <a:defRPr/>
            </a:pPr>
            <a:r>
              <a:rPr kumimoji="0" lang="en-US" altLang="zh-CN" sz="2177" b="0" i="0" u="none" strike="noStrike" kern="1200" cap="none" spc="0" normalizeH="0" baseline="0" noProof="0" dirty="0" smtClean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Calibri"/>
                <a:ea typeface="ＭＳ Ｐゴシック" charset="-128"/>
                <a:cs typeface="+mn-cs"/>
              </a:rPr>
              <a:t>Manages</a:t>
            </a:r>
            <a:r>
              <a:rPr kumimoji="0" lang="zh-CN" altLang="en-US" sz="2177" b="0" i="0" u="none" strike="noStrike" kern="1200" cap="none" spc="0" normalizeH="0" baseline="0" noProof="0" dirty="0" smtClean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Calibri"/>
                <a:ea typeface="ＭＳ Ｐゴシック" charset="-128"/>
                <a:cs typeface="+mn-cs"/>
              </a:rPr>
              <a:t> </a:t>
            </a:r>
            <a:r>
              <a:rPr kumimoji="0" lang="en-US" altLang="zh-CN" sz="2177" b="0" i="0" u="none" strike="noStrike" kern="1200" cap="none" spc="0" normalizeH="0" baseline="0" noProof="0" dirty="0" smtClean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Calibri"/>
                <a:ea typeface="ＭＳ Ｐゴシック" charset="-128"/>
                <a:cs typeface="+mn-cs"/>
              </a:rPr>
              <a:t>its</a:t>
            </a:r>
            <a:r>
              <a:rPr kumimoji="0" lang="zh-CN" altLang="en-US" sz="2177" b="0" i="0" u="none" strike="noStrike" kern="1200" cap="none" spc="0" normalizeH="0" baseline="0" noProof="0" dirty="0" smtClean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Calibri"/>
                <a:ea typeface="ＭＳ Ｐゴシック" charset="-128"/>
                <a:cs typeface="+mn-cs"/>
              </a:rPr>
              <a:t> </a:t>
            </a:r>
            <a:r>
              <a:rPr kumimoji="0" lang="en-US" altLang="zh-CN" sz="2177" b="0" i="0" u="none" strike="noStrike" kern="1200" cap="none" spc="0" normalizeH="0" baseline="0" noProof="0" dirty="0" smtClean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Calibri"/>
                <a:ea typeface="ＭＳ Ｐゴシック" charset="-128"/>
                <a:cs typeface="+mn-cs"/>
              </a:rPr>
              <a:t>own</a:t>
            </a:r>
            <a:r>
              <a:rPr kumimoji="0" lang="zh-CN" altLang="en-US" sz="2177" b="0" i="0" u="none" strike="noStrike" kern="1200" cap="none" spc="0" normalizeH="0" baseline="0" noProof="0" dirty="0" smtClean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Calibri"/>
                <a:ea typeface="ＭＳ Ｐゴシック" charset="-128"/>
                <a:cs typeface="+mn-cs"/>
              </a:rPr>
              <a:t> </a:t>
            </a:r>
            <a:r>
              <a:rPr kumimoji="0" lang="en-US" altLang="zh-CN" sz="2177" b="0" i="0" u="none" strike="noStrike" kern="1200" cap="none" spc="0" normalizeH="0" baseline="0" noProof="0" dirty="0" smtClean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Calibri"/>
                <a:ea typeface="ＭＳ Ｐゴシック" charset="-128"/>
                <a:cs typeface="+mn-cs"/>
              </a:rPr>
              <a:t>users</a:t>
            </a:r>
            <a:r>
              <a:rPr kumimoji="0" lang="zh-CN" altLang="en-US" sz="2177" b="0" i="0" u="none" strike="noStrike" kern="1200" cap="none" spc="0" normalizeH="0" baseline="0" noProof="0" dirty="0" smtClean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Calibri"/>
                <a:ea typeface="ＭＳ Ｐゴシック" charset="-128"/>
                <a:cs typeface="+mn-cs"/>
              </a:rPr>
              <a:t> </a:t>
            </a:r>
            <a:r>
              <a:rPr kumimoji="0" lang="en-US" altLang="zh-CN" sz="2177" b="0" i="0" u="none" strike="noStrike" kern="1200" cap="none" spc="0" normalizeH="0" baseline="0" noProof="0" dirty="0" smtClean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Calibri"/>
                <a:ea typeface="ＭＳ Ｐゴシック" charset="-128"/>
                <a:cs typeface="+mn-cs"/>
              </a:rPr>
              <a:t>and</a:t>
            </a:r>
            <a:r>
              <a:rPr kumimoji="0" lang="zh-CN" altLang="en-US" sz="2177" b="0" i="0" u="none" strike="noStrike" kern="1200" cap="none" spc="0" normalizeH="0" baseline="0" noProof="0" dirty="0" smtClean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Calibri"/>
                <a:ea typeface="ＭＳ Ｐゴシック" charset="-128"/>
                <a:cs typeface="+mn-cs"/>
              </a:rPr>
              <a:t> </a:t>
            </a:r>
            <a:r>
              <a:rPr kumimoji="0" lang="en-US" altLang="zh-CN" sz="2177" b="0" i="0" u="none" strike="noStrike" kern="1200" cap="none" spc="0" normalizeH="0" baseline="0" noProof="0" dirty="0" smtClean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Calibri"/>
                <a:ea typeface="ＭＳ Ｐゴシック" charset="-128"/>
                <a:cs typeface="+mn-cs"/>
              </a:rPr>
              <a:t>cloud</a:t>
            </a:r>
            <a:r>
              <a:rPr kumimoji="0" lang="zh-CN" altLang="en-US" sz="2177" b="0" i="0" u="none" strike="noStrike" kern="1200" cap="none" spc="0" normalizeH="0" baseline="0" noProof="0" dirty="0" smtClean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Calibri"/>
                <a:ea typeface="ＭＳ Ｐゴシック" charset="-128"/>
                <a:cs typeface="+mn-cs"/>
              </a:rPr>
              <a:t> </a:t>
            </a:r>
            <a:r>
              <a:rPr kumimoji="0" lang="en-US" altLang="zh-CN" sz="2177" b="0" i="0" u="none" strike="noStrike" kern="1200" cap="none" spc="0" normalizeH="0" baseline="0" noProof="0" dirty="0" smtClean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Calibri"/>
                <a:ea typeface="ＭＳ Ｐゴシック" charset="-128"/>
                <a:cs typeface="+mn-cs"/>
              </a:rPr>
              <a:t>resources</a:t>
            </a:r>
          </a:p>
          <a:p>
            <a:pPr marL="1036707" marR="0" lvl="2" indent="-207341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  <a:defRPr/>
            </a:pPr>
            <a:endParaRPr kumimoji="0" lang="en-US" altLang="zh-CN" sz="2177" b="0" i="0" u="none" strike="noStrike" kern="1200" cap="none" spc="0" normalizeH="0" baseline="0" noProof="0" dirty="0" smtClean="0">
              <a:ln>
                <a:noFill/>
              </a:ln>
              <a:solidFill>
                <a:srgbClr val="4F81BD"/>
              </a:solidFill>
              <a:effectLst/>
              <a:uLnTx/>
              <a:uFillTx/>
              <a:latin typeface="Calibri"/>
              <a:ea typeface="ＭＳ Ｐゴシック" charset="-128"/>
              <a:cs typeface="+mn-cs"/>
            </a:endParaRPr>
          </a:p>
          <a:p>
            <a:pPr marL="673860" marR="0" lvl="1" indent="-25917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en-US" sz="2540" b="0" i="0" u="none" strike="noStrike" kern="1200" cap="none" spc="0" normalizeH="0" baseline="0" noProof="0" dirty="0" smtClean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ＭＳ Ｐゴシック" charset="-128"/>
                <a:cs typeface="+mn-cs"/>
              </a:rPr>
              <a:t>Tenant owner</a:t>
            </a:r>
            <a:endParaRPr kumimoji="0" lang="en-US" altLang="zh-CN" sz="2540" b="0" i="0" u="none" strike="noStrike" kern="1200" cap="none" spc="0" normalizeH="0" baseline="0" noProof="0" dirty="0" smtClean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Calibri"/>
              <a:ea typeface="ＭＳ Ｐゴシック" charset="-128"/>
              <a:cs typeface="+mn-cs"/>
            </a:endParaRPr>
          </a:p>
          <a:p>
            <a:pPr marL="1036707" marR="0" lvl="2" indent="-207341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  <a:defRPr/>
            </a:pPr>
            <a:r>
              <a:rPr kumimoji="0" lang="en-US" altLang="zh-CN" sz="2177" b="0" i="0" u="none" strike="noStrike" kern="1200" cap="none" spc="0" normalizeH="0" baseline="0" noProof="0" dirty="0" smtClean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Calibri"/>
                <a:ea typeface="ＭＳ Ｐゴシック" charset="-128"/>
                <a:cs typeface="+mn-cs"/>
              </a:rPr>
              <a:t>An</a:t>
            </a:r>
            <a:r>
              <a:rPr kumimoji="0" lang="zh-CN" altLang="en-US" sz="2177" b="0" i="0" u="none" strike="noStrike" kern="1200" cap="none" spc="0" normalizeH="0" baseline="0" noProof="0" dirty="0" smtClean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Calibri"/>
                <a:ea typeface="ＭＳ Ｐゴシック" charset="-128"/>
                <a:cs typeface="+mn-cs"/>
              </a:rPr>
              <a:t> </a:t>
            </a:r>
            <a:r>
              <a:rPr kumimoji="0" lang="en-US" altLang="zh-CN" sz="2177" b="0" i="0" u="none" strike="noStrike" kern="1200" cap="none" spc="0" normalizeH="0" baseline="0" noProof="0" dirty="0" smtClean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Calibri"/>
                <a:ea typeface="ＭＳ Ｐゴシック" charset="-128"/>
                <a:cs typeface="+mn-cs"/>
              </a:rPr>
              <a:t>individual</a:t>
            </a:r>
          </a:p>
          <a:p>
            <a:pPr marL="1036707" marR="0" lvl="2" indent="-207341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  <a:defRPr/>
            </a:pPr>
            <a:r>
              <a:rPr kumimoji="0" lang="en-US" altLang="zh-CN" sz="2177" b="0" i="0" u="none" strike="noStrike" kern="1200" cap="none" spc="0" normalizeH="0" baseline="0" noProof="0" dirty="0" smtClean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Calibri"/>
                <a:ea typeface="ＭＳ Ｐゴシック" charset="-128"/>
                <a:cs typeface="+mn-cs"/>
              </a:rPr>
              <a:t>An</a:t>
            </a:r>
            <a:r>
              <a:rPr kumimoji="0" lang="zh-CN" altLang="en-US" sz="2177" b="0" i="0" u="none" strike="noStrike" kern="1200" cap="none" spc="0" normalizeH="0" baseline="0" noProof="0" dirty="0" smtClean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Calibri"/>
                <a:ea typeface="ＭＳ Ｐゴシック" charset="-128"/>
                <a:cs typeface="+mn-cs"/>
              </a:rPr>
              <a:t> </a:t>
            </a:r>
            <a:r>
              <a:rPr kumimoji="0" lang="en-US" altLang="zh-CN" sz="2177" b="0" i="0" u="none" strike="noStrike" kern="1200" cap="none" spc="0" normalizeH="0" baseline="0" noProof="0" dirty="0" smtClean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Calibri"/>
                <a:ea typeface="ＭＳ Ｐゴシック" charset="-128"/>
                <a:cs typeface="+mn-cs"/>
              </a:rPr>
              <a:t>organization</a:t>
            </a:r>
          </a:p>
          <a:p>
            <a:pPr marL="1036707" marR="0" lvl="2" indent="-207341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  <a:defRPr/>
            </a:pPr>
            <a:r>
              <a:rPr kumimoji="0" lang="en-US" altLang="zh-CN" sz="2177" b="0" i="0" u="none" strike="noStrike" kern="1200" cap="none" spc="0" normalizeH="0" baseline="0" noProof="0" dirty="0" smtClean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Calibri"/>
                <a:ea typeface="ＭＳ Ｐゴシック" charset="-128"/>
                <a:cs typeface="+mn-cs"/>
              </a:rPr>
              <a:t>A</a:t>
            </a:r>
            <a:r>
              <a:rPr kumimoji="0" lang="zh-CN" altLang="en-US" sz="2177" b="0" i="0" u="none" strike="noStrike" kern="1200" cap="none" spc="0" normalizeH="0" baseline="0" noProof="0" dirty="0" smtClean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Calibri"/>
                <a:ea typeface="ＭＳ Ｐゴシック" charset="-128"/>
                <a:cs typeface="+mn-cs"/>
              </a:rPr>
              <a:t> </a:t>
            </a:r>
            <a:r>
              <a:rPr kumimoji="0" lang="en-US" altLang="zh-CN" sz="2177" b="0" i="0" u="none" strike="noStrike" kern="1200" cap="none" spc="0" normalizeH="0" baseline="0" noProof="0" dirty="0" smtClean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Calibri"/>
                <a:ea typeface="ＭＳ Ｐゴシック" charset="-128"/>
                <a:cs typeface="+mn-cs"/>
              </a:rPr>
              <a:t>department</a:t>
            </a:r>
            <a:r>
              <a:rPr kumimoji="0" lang="zh-CN" altLang="en-US" sz="2177" b="0" i="0" u="none" strike="noStrike" kern="1200" cap="none" spc="0" normalizeH="0" baseline="0" noProof="0" dirty="0" smtClean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Calibri"/>
                <a:ea typeface="ＭＳ Ｐゴシック" charset="-128"/>
                <a:cs typeface="+mn-cs"/>
              </a:rPr>
              <a:t> </a:t>
            </a:r>
            <a:r>
              <a:rPr kumimoji="0" lang="en-US" altLang="zh-CN" sz="2177" b="0" i="0" u="none" strike="noStrike" kern="1200" cap="none" spc="0" normalizeH="0" baseline="0" noProof="0" dirty="0" smtClean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Calibri"/>
                <a:ea typeface="ＭＳ Ｐゴシック" charset="-128"/>
                <a:cs typeface="+mn-cs"/>
              </a:rPr>
              <a:t>of</a:t>
            </a:r>
            <a:r>
              <a:rPr kumimoji="0" lang="zh-CN" altLang="en-US" sz="2177" b="0" i="0" u="none" strike="noStrike" kern="1200" cap="none" spc="0" normalizeH="0" baseline="0" noProof="0" dirty="0" smtClean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Calibri"/>
                <a:ea typeface="ＭＳ Ｐゴシック" charset="-128"/>
                <a:cs typeface="+mn-cs"/>
              </a:rPr>
              <a:t> </a:t>
            </a:r>
            <a:r>
              <a:rPr kumimoji="0" lang="en-US" altLang="zh-CN" sz="2177" b="0" i="0" u="none" strike="noStrike" kern="1200" cap="none" spc="0" normalizeH="0" baseline="0" noProof="0" dirty="0" smtClean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Calibri"/>
                <a:ea typeface="ＭＳ Ｐゴシック" charset="-128"/>
                <a:cs typeface="+mn-cs"/>
              </a:rPr>
              <a:t>an</a:t>
            </a:r>
            <a:r>
              <a:rPr kumimoji="0" lang="zh-CN" altLang="en-US" sz="2177" b="0" i="0" u="none" strike="noStrike" kern="1200" cap="none" spc="0" normalizeH="0" baseline="0" noProof="0" dirty="0" smtClean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Calibri"/>
                <a:ea typeface="ＭＳ Ｐゴシック" charset="-128"/>
                <a:cs typeface="+mn-cs"/>
              </a:rPr>
              <a:t> </a:t>
            </a:r>
            <a:r>
              <a:rPr kumimoji="0" lang="en-US" altLang="zh-CN" sz="2177" b="0" i="0" u="none" strike="noStrike" kern="1200" cap="none" spc="0" normalizeH="0" baseline="0" noProof="0" dirty="0" smtClean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Calibri"/>
                <a:ea typeface="ＭＳ Ｐゴシック" charset="-128"/>
                <a:cs typeface="+mn-cs"/>
              </a:rPr>
              <a:t>organization</a:t>
            </a:r>
          </a:p>
        </p:txBody>
      </p:sp>
    </p:spTree>
    <p:extLst>
      <p:ext uri="{BB962C8B-B14F-4D97-AF65-F5344CB8AC3E}">
        <p14:creationId xmlns:p14="http://schemas.microsoft.com/office/powerpoint/2010/main" val="72528076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7" name="TextBox 41"/>
          <p:cNvSpPr txBox="1">
            <a:spLocks noChangeArrowheads="1"/>
          </p:cNvSpPr>
          <p:nvPr/>
        </p:nvSpPr>
        <p:spPr bwMode="auto">
          <a:xfrm>
            <a:off x="2719077" y="6232974"/>
            <a:ext cx="4011126" cy="31458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2945" tIns="41473" rIns="82945" bIns="41473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500" i="1" dirty="0">
                <a:latin typeface="Calibri" panose="020F0502020204030204" pitchFamily="34" charset="0"/>
              </a:rPr>
              <a:t>World-Leading Research with Real-World Impact!</a:t>
            </a:r>
          </a:p>
        </p:txBody>
      </p:sp>
      <p:sp>
        <p:nvSpPr>
          <p:cNvPr id="54280" name="Title 1"/>
          <p:cNvSpPr>
            <a:spLocks/>
          </p:cNvSpPr>
          <p:nvPr/>
        </p:nvSpPr>
        <p:spPr bwMode="auto">
          <a:xfrm>
            <a:off x="1700304" y="5041"/>
            <a:ext cx="6048672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2700" b="1" kern="0" dirty="0" smtClean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Attribute Based Access Control (ABAC)</a:t>
            </a:r>
            <a:endParaRPr lang="en-US" sz="2700" b="1" kern="0" dirty="0">
              <a:solidFill>
                <a:srgbClr val="131F49"/>
              </a:solidFill>
              <a:latin typeface="Calibri" panose="020F0502020204030204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7" name="Content Placeholder 2"/>
          <p:cNvSpPr txBox="1">
            <a:spLocks/>
          </p:cNvSpPr>
          <p:nvPr/>
        </p:nvSpPr>
        <p:spPr bwMode="auto">
          <a:xfrm>
            <a:off x="457922" y="1093075"/>
            <a:ext cx="8229600" cy="4825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t" anchorCtr="0" compatLnSpc="1">
            <a:prstTxWarp prst="textNoShape">
              <a:avLst/>
            </a:prstTxWarp>
            <a:normAutofit fontScale="92500" lnSpcReduction="20000"/>
          </a:bodyPr>
          <a:lstStyle>
            <a:lvl1pPr marL="311013" indent="-311013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  <a:defRPr sz="2903" kern="1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673860" indent="-259178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540" kern="1200">
                <a:solidFill>
                  <a:schemeClr val="tx2"/>
                </a:solidFill>
                <a:latin typeface="+mn-lt"/>
                <a:ea typeface="ＭＳ Ｐゴシック" charset="-128"/>
                <a:cs typeface="+mn-cs"/>
              </a:defRPr>
            </a:lvl2pPr>
            <a:lvl3pPr marL="1036707" indent="-207341" algn="l" rtl="0" eaLnBrk="1" fontAlgn="base" hangingPunct="1">
              <a:spcBef>
                <a:spcPct val="20000"/>
              </a:spcBef>
              <a:spcAft>
                <a:spcPct val="0"/>
              </a:spcAft>
              <a:buFont typeface="Courier New" pitchFamily="49" charset="0"/>
              <a:buChar char="o"/>
              <a:defRPr sz="2177" kern="1200">
                <a:solidFill>
                  <a:schemeClr val="accent1"/>
                </a:solidFill>
                <a:latin typeface="+mn-lt"/>
                <a:ea typeface="ＭＳ Ｐゴシック" charset="-128"/>
                <a:cs typeface="+mn-cs"/>
              </a:defRPr>
            </a:lvl3pPr>
            <a:lvl4pPr marL="1451391" indent="-207341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1814" kern="1200">
                <a:solidFill>
                  <a:schemeClr val="accent4"/>
                </a:solidFill>
                <a:latin typeface="+mn-lt"/>
                <a:ea typeface="ＭＳ Ｐゴシック" charset="-128"/>
                <a:cs typeface="+mn-cs"/>
              </a:defRPr>
            </a:lvl4pPr>
            <a:lvl5pPr marL="1866074" indent="-207341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14" kern="1200">
                <a:solidFill>
                  <a:schemeClr val="accent6">
                    <a:lumMod val="75000"/>
                  </a:schemeClr>
                </a:solidFill>
                <a:latin typeface="+mn-lt"/>
                <a:ea typeface="ＭＳ Ｐゴシック" charset="-128"/>
                <a:cs typeface="+mn-cs"/>
              </a:defRPr>
            </a:lvl5pPr>
            <a:lvl6pPr marL="2280758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95440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10124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524806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11013" marR="0" lvl="0" indent="-311013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en-US" dirty="0" smtClean="0">
                <a:solidFill>
                  <a:sysClr val="windowText" lastClr="000000"/>
                </a:solidFill>
                <a:latin typeface="Calibri"/>
              </a:rPr>
              <a:t>Attributes </a:t>
            </a:r>
            <a:r>
              <a:rPr lang="en-US" dirty="0" smtClean="0">
                <a:solidFill>
                  <a:sysClr val="windowText" lastClr="000000"/>
                </a:solidFill>
                <a:latin typeface="Calibri"/>
              </a:rPr>
              <a:t>are </a:t>
            </a:r>
            <a:r>
              <a:rPr lang="en-US" i="1" dirty="0" err="1" smtClean="0">
                <a:solidFill>
                  <a:sysClr val="windowText" lastClr="000000"/>
                </a:solidFill>
                <a:latin typeface="Calibri"/>
              </a:rPr>
              <a:t>name:value</a:t>
            </a:r>
            <a:r>
              <a:rPr lang="en-US" dirty="0" smtClean="0">
                <a:solidFill>
                  <a:sysClr val="windowText" lastClr="000000"/>
                </a:solidFill>
                <a:latin typeface="Calibri"/>
              </a:rPr>
              <a:t> </a:t>
            </a:r>
            <a:r>
              <a:rPr lang="en-US" dirty="0" smtClean="0">
                <a:solidFill>
                  <a:sysClr val="windowText" lastClr="000000"/>
                </a:solidFill>
                <a:latin typeface="Calibri"/>
              </a:rPr>
              <a:t>pairs</a:t>
            </a:r>
            <a:endParaRPr kumimoji="0" lang="en-US" sz="2903" b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</a:endParaRPr>
          </a:p>
          <a:p>
            <a:pPr lvl="1"/>
            <a:r>
              <a:rPr lang="en-US" dirty="0" smtClean="0">
                <a:solidFill>
                  <a:srgbClr val="1F497D"/>
                </a:solidFill>
                <a:latin typeface="Calibri"/>
                <a:cs typeface="+mn-cs"/>
              </a:rPr>
              <a:t>Represents user </a:t>
            </a:r>
            <a:r>
              <a:rPr lang="en-US" dirty="0">
                <a:solidFill>
                  <a:srgbClr val="1F497D"/>
                </a:solidFill>
                <a:latin typeface="Calibri"/>
                <a:cs typeface="+mn-cs"/>
              </a:rPr>
              <a:t>and </a:t>
            </a:r>
            <a:r>
              <a:rPr lang="en-US" dirty="0" smtClean="0">
                <a:solidFill>
                  <a:srgbClr val="1F497D"/>
                </a:solidFill>
                <a:latin typeface="Calibri"/>
                <a:cs typeface="+mn-cs"/>
              </a:rPr>
              <a:t>resource properties</a:t>
            </a:r>
            <a:endParaRPr lang="en-US" dirty="0">
              <a:solidFill>
                <a:srgbClr val="1F497D"/>
              </a:solidFill>
              <a:latin typeface="Calibri"/>
            </a:endParaRPr>
          </a:p>
          <a:p>
            <a:pPr marL="414682" lvl="1" indent="0">
              <a:buNone/>
            </a:pPr>
            <a:r>
              <a:rPr lang="en-US" altLang="zh-CN" dirty="0" smtClean="0">
                <a:solidFill>
                  <a:srgbClr val="4F81BD"/>
                </a:solidFill>
                <a:latin typeface="Calibri"/>
              </a:rPr>
              <a:t>	</a:t>
            </a:r>
            <a:endParaRPr kumimoji="0" lang="en-US" altLang="zh-CN" sz="2177" b="0" i="0" u="none" strike="noStrike" kern="1200" cap="none" spc="0" normalizeH="0" baseline="0" noProof="0" dirty="0" smtClean="0">
              <a:ln>
                <a:noFill/>
              </a:ln>
              <a:solidFill>
                <a:srgbClr val="4F81BD"/>
              </a:solidFill>
              <a:effectLst/>
              <a:uLnTx/>
              <a:uFillTx/>
              <a:latin typeface="Calibri"/>
              <a:ea typeface="ＭＳ Ｐゴシック" charset="-128"/>
              <a:cs typeface="+mn-cs"/>
            </a:endParaRPr>
          </a:p>
          <a:p>
            <a:pPr lvl="0">
              <a:defRPr/>
            </a:pPr>
            <a:r>
              <a:rPr lang="en-US" dirty="0" smtClean="0">
                <a:solidFill>
                  <a:sysClr val="windowText" lastClr="000000"/>
                </a:solidFill>
                <a:latin typeface="Calibri"/>
              </a:rPr>
              <a:t>Associated with</a:t>
            </a:r>
          </a:p>
          <a:p>
            <a:pPr lvl="1">
              <a:defRPr/>
            </a:pPr>
            <a:r>
              <a:rPr lang="en-US" dirty="0" smtClean="0">
                <a:solidFill>
                  <a:srgbClr val="1F497D"/>
                </a:solidFill>
                <a:latin typeface="Calibri"/>
              </a:rPr>
              <a:t>Users</a:t>
            </a:r>
          </a:p>
          <a:p>
            <a:pPr lvl="1">
              <a:defRPr/>
            </a:pPr>
            <a:r>
              <a:rPr lang="en-US" altLang="zh-CN" dirty="0" smtClean="0">
                <a:solidFill>
                  <a:srgbClr val="1F497D"/>
                </a:solidFill>
                <a:latin typeface="Calibri"/>
              </a:rPr>
              <a:t>Objects</a:t>
            </a:r>
          </a:p>
          <a:p>
            <a:pPr lvl="1">
              <a:defRPr/>
            </a:pPr>
            <a:r>
              <a:rPr lang="en-US" altLang="zh-CN" dirty="0" smtClean="0">
                <a:solidFill>
                  <a:srgbClr val="1F497D"/>
                </a:solidFill>
                <a:latin typeface="Calibri"/>
              </a:rPr>
              <a:t>Tenants</a:t>
            </a:r>
          </a:p>
          <a:p>
            <a:pPr lvl="1">
              <a:defRPr/>
            </a:pPr>
            <a:r>
              <a:rPr lang="en-US" altLang="zh-CN" dirty="0" smtClean="0">
                <a:solidFill>
                  <a:srgbClr val="1F497D"/>
                </a:solidFill>
                <a:latin typeface="Calibri"/>
              </a:rPr>
              <a:t>Contexts</a:t>
            </a:r>
          </a:p>
          <a:p>
            <a:pPr lvl="2">
              <a:defRPr/>
            </a:pPr>
            <a:endParaRPr lang="en-US" altLang="zh-CN" dirty="0" smtClean="0">
              <a:solidFill>
                <a:srgbClr val="1F497D"/>
              </a:solidFill>
              <a:latin typeface="Calibri"/>
            </a:endParaRPr>
          </a:p>
          <a:p>
            <a:pPr lvl="0">
              <a:defRPr/>
            </a:pPr>
            <a:r>
              <a:rPr lang="en-US" dirty="0" smtClean="0">
                <a:solidFill>
                  <a:sysClr val="windowText" lastClr="000000"/>
                </a:solidFill>
                <a:latin typeface="Calibri"/>
              </a:rPr>
              <a:t>Converted to rights by authorization policies</a:t>
            </a:r>
            <a:endParaRPr lang="en-US" dirty="0">
              <a:solidFill>
                <a:sysClr val="windowText" lastClr="000000"/>
              </a:solidFill>
              <a:latin typeface="Calibri"/>
            </a:endParaRPr>
          </a:p>
          <a:p>
            <a:pPr lvl="1">
              <a:defRPr/>
            </a:pPr>
            <a:r>
              <a:rPr lang="en-US" dirty="0" smtClean="0">
                <a:solidFill>
                  <a:srgbClr val="1F497D"/>
                </a:solidFill>
                <a:latin typeface="Calibri"/>
              </a:rPr>
              <a:t>In-time</a:t>
            </a:r>
          </a:p>
          <a:p>
            <a:pPr lvl="1">
              <a:defRPr/>
            </a:pPr>
            <a:r>
              <a:rPr lang="en-US" dirty="0" smtClean="0">
                <a:solidFill>
                  <a:srgbClr val="1F497D"/>
                </a:solidFill>
                <a:latin typeface="Calibri"/>
              </a:rPr>
              <a:t>Entity attributes</a:t>
            </a:r>
          </a:p>
          <a:p>
            <a:pPr lvl="1">
              <a:defRPr/>
            </a:pPr>
            <a:r>
              <a:rPr lang="en-US" dirty="0" smtClean="0">
                <a:solidFill>
                  <a:srgbClr val="1F497D"/>
                </a:solidFill>
                <a:latin typeface="Calibri"/>
              </a:rPr>
              <a:t>Set of actions</a:t>
            </a:r>
            <a:endParaRPr lang="en-US" dirty="0">
              <a:solidFill>
                <a:srgbClr val="1F497D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1868511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7" name="TextBox 41"/>
          <p:cNvSpPr txBox="1">
            <a:spLocks noChangeArrowheads="1"/>
          </p:cNvSpPr>
          <p:nvPr/>
        </p:nvSpPr>
        <p:spPr bwMode="auto">
          <a:xfrm>
            <a:off x="2719077" y="6232974"/>
            <a:ext cx="4011126" cy="31458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2945" tIns="41473" rIns="82945" bIns="41473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500" i="1" dirty="0">
                <a:latin typeface="Calibri" panose="020F0502020204030204" pitchFamily="34" charset="0"/>
              </a:rPr>
              <a:t>World-Leading Research with Real-World Impact!</a:t>
            </a:r>
          </a:p>
        </p:txBody>
      </p:sp>
      <p:sp>
        <p:nvSpPr>
          <p:cNvPr id="54280" name="Title 1"/>
          <p:cNvSpPr>
            <a:spLocks/>
          </p:cNvSpPr>
          <p:nvPr/>
        </p:nvSpPr>
        <p:spPr bwMode="auto">
          <a:xfrm>
            <a:off x="2204640" y="37288"/>
            <a:ext cx="471456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2900" b="1" kern="0" dirty="0" smtClean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Why Another Model</a:t>
            </a:r>
            <a:endParaRPr lang="en-US" sz="2900" b="1" kern="0" dirty="0">
              <a:solidFill>
                <a:srgbClr val="131F49"/>
              </a:solidFill>
              <a:latin typeface="Calibri" panose="020F0502020204030204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7" name="Content Placeholder 2"/>
          <p:cNvSpPr txBox="1">
            <a:spLocks/>
          </p:cNvSpPr>
          <p:nvPr/>
        </p:nvSpPr>
        <p:spPr bwMode="auto">
          <a:xfrm>
            <a:off x="457922" y="1093075"/>
            <a:ext cx="8229600" cy="4825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t" anchorCtr="0" compatLnSpc="1">
            <a:prstTxWarp prst="textNoShape">
              <a:avLst/>
            </a:prstTxWarp>
            <a:normAutofit/>
          </a:bodyPr>
          <a:lstStyle>
            <a:lvl1pPr marL="311013" indent="-311013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  <a:defRPr sz="2903" kern="1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673860" indent="-259178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540" kern="1200">
                <a:solidFill>
                  <a:schemeClr val="tx2"/>
                </a:solidFill>
                <a:latin typeface="+mn-lt"/>
                <a:ea typeface="ＭＳ Ｐゴシック" charset="-128"/>
                <a:cs typeface="+mn-cs"/>
              </a:defRPr>
            </a:lvl2pPr>
            <a:lvl3pPr marL="1036707" indent="-207341" algn="l" rtl="0" eaLnBrk="1" fontAlgn="base" hangingPunct="1">
              <a:spcBef>
                <a:spcPct val="20000"/>
              </a:spcBef>
              <a:spcAft>
                <a:spcPct val="0"/>
              </a:spcAft>
              <a:buFont typeface="Courier New" pitchFamily="49" charset="0"/>
              <a:buChar char="o"/>
              <a:defRPr sz="2177" kern="1200">
                <a:solidFill>
                  <a:schemeClr val="accent1"/>
                </a:solidFill>
                <a:latin typeface="+mn-lt"/>
                <a:ea typeface="ＭＳ Ｐゴシック" charset="-128"/>
                <a:cs typeface="+mn-cs"/>
              </a:defRPr>
            </a:lvl3pPr>
            <a:lvl4pPr marL="1451391" indent="-207341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1814" kern="1200">
                <a:solidFill>
                  <a:schemeClr val="accent4"/>
                </a:solidFill>
                <a:latin typeface="+mn-lt"/>
                <a:ea typeface="ＭＳ Ｐゴシック" charset="-128"/>
                <a:cs typeface="+mn-cs"/>
              </a:defRPr>
            </a:lvl4pPr>
            <a:lvl5pPr marL="1866074" indent="-207341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14" kern="1200">
                <a:solidFill>
                  <a:schemeClr val="accent6">
                    <a:lumMod val="75000"/>
                  </a:schemeClr>
                </a:solidFill>
                <a:latin typeface="+mn-lt"/>
                <a:ea typeface="ＭＳ Ｐゴシック" charset="-128"/>
                <a:cs typeface="+mn-cs"/>
              </a:defRPr>
            </a:lvl5pPr>
            <a:lvl6pPr marL="2280758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95440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10124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524806" indent="-207341" algn="l" defTabSz="8293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11013" marR="0" lvl="0" indent="-311013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en-US" dirty="0" smtClean="0">
                <a:solidFill>
                  <a:sysClr val="windowText" lastClr="000000"/>
                </a:solidFill>
                <a:latin typeface="Calibri"/>
              </a:rPr>
              <a:t>ABAC</a:t>
            </a:r>
            <a:endParaRPr kumimoji="0" lang="en-US" sz="2903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ＭＳ Ｐゴシック" charset="-128"/>
            </a:endParaRPr>
          </a:p>
          <a:p>
            <a:pPr marL="673860" marR="0" lvl="1" indent="-25917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en-US" sz="2540" b="0" i="0" u="none" strike="noStrike" kern="1200" cap="none" spc="0" normalizeH="0" baseline="0" noProof="0" dirty="0" smtClean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ＭＳ Ｐゴシック" charset="-128"/>
                <a:cs typeface="+mn-cs"/>
              </a:rPr>
              <a:t>RBAC shortcomings</a:t>
            </a:r>
            <a:r>
              <a:rPr kumimoji="0" lang="en-US" sz="2540" b="0" i="0" u="none" strike="noStrike" kern="1200" cap="none" spc="0" normalizeH="0" noProof="0" dirty="0" smtClean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ＭＳ Ｐゴシック" charset="-128"/>
                <a:cs typeface="+mn-cs"/>
              </a:rPr>
              <a:t> needs custom extension</a:t>
            </a:r>
            <a:endParaRPr kumimoji="0" lang="en-US" altLang="zh-CN" sz="2540" b="0" i="0" u="none" strike="noStrike" kern="1200" cap="none" spc="0" normalizeH="0" baseline="0" noProof="0" dirty="0" smtClean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Calibri"/>
              <a:ea typeface="ＭＳ Ｐゴシック" charset="-128"/>
              <a:cs typeface="+mn-cs"/>
            </a:endParaRPr>
          </a:p>
          <a:p>
            <a:pPr marL="1036707" marR="0" lvl="2" indent="-207341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  <a:defRPr/>
            </a:pPr>
            <a:r>
              <a:rPr lang="en-US" altLang="zh-CN" dirty="0" smtClean="0">
                <a:solidFill>
                  <a:srgbClr val="4F81BD"/>
                </a:solidFill>
                <a:latin typeface="Calibri"/>
              </a:rPr>
              <a:t>For example real time environmental parameters.</a:t>
            </a:r>
            <a:endParaRPr kumimoji="0" lang="en-US" altLang="zh-CN" sz="2177" b="0" i="0" u="none" strike="noStrike" kern="1200" cap="none" spc="0" normalizeH="0" baseline="0" noProof="0" dirty="0" smtClean="0">
              <a:ln>
                <a:noFill/>
              </a:ln>
              <a:solidFill>
                <a:srgbClr val="4F81BD"/>
              </a:solidFill>
              <a:effectLst/>
              <a:uLnTx/>
              <a:uFillTx/>
              <a:latin typeface="Calibri"/>
              <a:ea typeface="ＭＳ Ｐゴシック" charset="-128"/>
              <a:cs typeface="+mn-cs"/>
            </a:endParaRPr>
          </a:p>
          <a:p>
            <a:pPr lvl="1">
              <a:defRPr/>
            </a:pPr>
            <a:r>
              <a:rPr lang="en-US" dirty="0" smtClean="0">
                <a:solidFill>
                  <a:srgbClr val="1F497D"/>
                </a:solidFill>
                <a:latin typeface="Calibri"/>
              </a:rPr>
              <a:t>ABAC is more flexible</a:t>
            </a:r>
            <a:endParaRPr lang="en-US" altLang="zh-CN" dirty="0">
              <a:solidFill>
                <a:srgbClr val="1F497D"/>
              </a:solidFill>
              <a:latin typeface="Calibri"/>
            </a:endParaRPr>
          </a:p>
          <a:p>
            <a:pPr lvl="2">
              <a:defRPr/>
            </a:pPr>
            <a:r>
              <a:rPr lang="en-US" altLang="zh-CN" dirty="0" smtClean="0">
                <a:solidFill>
                  <a:srgbClr val="4F81BD"/>
                </a:solidFill>
                <a:latin typeface="Calibri"/>
              </a:rPr>
              <a:t>Accommodate environmental parameters.</a:t>
            </a:r>
            <a:r>
              <a:rPr lang="en-US" altLang="zh-CN" dirty="0">
                <a:solidFill>
                  <a:srgbClr val="4F81BD"/>
                </a:solidFill>
                <a:latin typeface="Calibri"/>
              </a:rPr>
              <a:t>	</a:t>
            </a:r>
            <a:r>
              <a:rPr lang="en-US" altLang="zh-CN" dirty="0" smtClean="0">
                <a:solidFill>
                  <a:srgbClr val="4F81BD"/>
                </a:solidFill>
                <a:latin typeface="Calibri"/>
              </a:rPr>
              <a:t>			</a:t>
            </a:r>
            <a:endParaRPr kumimoji="0" lang="en-US" altLang="zh-CN" sz="2177" b="0" i="0" u="none" strike="noStrike" kern="1200" cap="none" spc="0" normalizeH="0" baseline="0" noProof="0" dirty="0" smtClean="0">
              <a:ln>
                <a:noFill/>
              </a:ln>
              <a:solidFill>
                <a:srgbClr val="4F81BD"/>
              </a:solidFill>
              <a:effectLst/>
              <a:uLnTx/>
              <a:uFillTx/>
              <a:latin typeface="Calibri"/>
              <a:ea typeface="ＭＳ Ｐゴシック" charset="-128"/>
              <a:cs typeface="+mn-cs"/>
            </a:endParaRPr>
          </a:p>
          <a:p>
            <a:pPr lvl="0">
              <a:defRPr/>
            </a:pPr>
            <a:r>
              <a:rPr lang="en-US" dirty="0" smtClean="0">
                <a:solidFill>
                  <a:sysClr val="windowText" lastClr="000000"/>
                </a:solidFill>
                <a:latin typeface="Calibri"/>
              </a:rPr>
              <a:t>MT-ABAC</a:t>
            </a:r>
          </a:p>
          <a:p>
            <a:pPr lvl="1">
              <a:defRPr/>
            </a:pPr>
            <a:r>
              <a:rPr lang="en-US" dirty="0" smtClean="0">
                <a:solidFill>
                  <a:srgbClr val="1F497D"/>
                </a:solidFill>
                <a:latin typeface="Calibri"/>
              </a:rPr>
              <a:t>Multi-tenancy</a:t>
            </a:r>
          </a:p>
          <a:p>
            <a:pPr lvl="1">
              <a:defRPr/>
            </a:pPr>
            <a:r>
              <a:rPr lang="en-US" altLang="zh-CN" dirty="0" smtClean="0">
                <a:solidFill>
                  <a:srgbClr val="1F497D"/>
                </a:solidFill>
                <a:latin typeface="Calibri"/>
              </a:rPr>
              <a:t>Collaboration consistent with trust</a:t>
            </a:r>
          </a:p>
        </p:txBody>
      </p:sp>
    </p:spTree>
    <p:extLst>
      <p:ext uri="{BB962C8B-B14F-4D97-AF65-F5344CB8AC3E}">
        <p14:creationId xmlns:p14="http://schemas.microsoft.com/office/powerpoint/2010/main" val="385523949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7" name="TextBox 41"/>
          <p:cNvSpPr txBox="1">
            <a:spLocks noChangeArrowheads="1"/>
          </p:cNvSpPr>
          <p:nvPr/>
        </p:nvSpPr>
        <p:spPr bwMode="auto">
          <a:xfrm>
            <a:off x="2719077" y="6232974"/>
            <a:ext cx="4011126" cy="31458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2945" tIns="41473" rIns="82945" bIns="41473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500" i="1" dirty="0">
                <a:latin typeface="Calibri" panose="020F0502020204030204" pitchFamily="34" charset="0"/>
              </a:rPr>
              <a:t>World-Leading Research with Real-World Impact!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280" name="Title 1"/>
              <p:cNvSpPr>
                <a:spLocks/>
              </p:cNvSpPr>
              <p:nvPr/>
            </p:nvSpPr>
            <p:spPr bwMode="auto">
              <a:xfrm>
                <a:off x="2204640" y="37288"/>
                <a:ext cx="4714560" cy="620705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 defTabSz="41468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sz="2900" b="1" i="1" ker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</m:ctrlPr>
                      </m:sSubPr>
                      <m:e>
                        <m:r>
                          <a:rPr lang="en-US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𝑨𝑩𝑨𝑪</m:t>
                        </m:r>
                      </m:e>
                      <m:sub>
                        <m:r>
                          <a:rPr lang="en-US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sz="2900" b="1" kern="0" dirty="0" smtClean="0">
                    <a:solidFill>
                      <a:srgbClr val="131F49"/>
                    </a:solidFill>
                    <a:latin typeface="Calibri" panose="020F0502020204030204" pitchFamily="34" charset="0"/>
                    <a:ea typeface="ＭＳ Ｐゴシック" charset="-128"/>
                    <a:cs typeface="ＭＳ Ｐゴシック" charset="-128"/>
                  </a:rPr>
                  <a:t> Model Structure</a:t>
                </a:r>
                <a:endParaRPr lang="en-US" sz="2900" b="1" kern="0" dirty="0">
                  <a:solidFill>
                    <a:srgbClr val="131F49"/>
                  </a:solidFill>
                  <a:latin typeface="Calibri" panose="020F0502020204030204" pitchFamily="34" charset="0"/>
                  <a:ea typeface="ＭＳ Ｐゴシック" charset="-128"/>
                  <a:cs typeface="ＭＳ Ｐゴシック" charset="-128"/>
                </a:endParaRPr>
              </a:p>
            </p:txBody>
          </p:sp>
        </mc:Choice>
        <mc:Fallback xmlns="">
          <p:sp>
            <p:nvSpPr>
              <p:cNvPr id="54280" name="Tit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04640" y="37288"/>
                <a:ext cx="4714560" cy="620705"/>
              </a:xfrm>
              <a:prstGeom prst="rect">
                <a:avLst/>
              </a:prstGeom>
              <a:blipFill rotWithShape="0">
                <a:blip r:embed="rId3"/>
                <a:stretch>
                  <a:fillRect t="-2941" b="-21569"/>
                </a:stretch>
              </a:blip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oup 1"/>
          <p:cNvGrpSpPr/>
          <p:nvPr/>
        </p:nvGrpSpPr>
        <p:grpSpPr>
          <a:xfrm>
            <a:off x="3275856" y="1916832"/>
            <a:ext cx="2693539" cy="2751780"/>
            <a:chOff x="3465868" y="1513328"/>
            <a:chExt cx="2693539" cy="2751780"/>
          </a:xfrm>
        </p:grpSpPr>
        <p:sp>
          <p:nvSpPr>
            <p:cNvPr id="7" name="Oval 6"/>
            <p:cNvSpPr/>
            <p:nvPr/>
          </p:nvSpPr>
          <p:spPr bwMode="auto">
            <a:xfrm>
              <a:off x="5549753" y="2322256"/>
              <a:ext cx="512064" cy="509048"/>
            </a:xfrm>
            <a:prstGeom prst="ellipse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</a:p>
          </p:txBody>
        </p:sp>
        <p:sp>
          <p:nvSpPr>
            <p:cNvPr id="8" name="Oval 7"/>
            <p:cNvSpPr/>
            <p:nvPr/>
          </p:nvSpPr>
          <p:spPr bwMode="auto">
            <a:xfrm>
              <a:off x="3498414" y="2320650"/>
              <a:ext cx="512064" cy="509048"/>
            </a:xfrm>
            <a:prstGeom prst="ellipse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U</a:t>
              </a:r>
            </a:p>
          </p:txBody>
        </p:sp>
        <p:sp>
          <p:nvSpPr>
            <p:cNvPr id="9" name="Oval 8"/>
            <p:cNvSpPr/>
            <p:nvPr/>
          </p:nvSpPr>
          <p:spPr bwMode="auto">
            <a:xfrm>
              <a:off x="4492512" y="3276345"/>
              <a:ext cx="512064" cy="509048"/>
            </a:xfrm>
            <a:prstGeom prst="ellipse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Diamond 9"/>
            <p:cNvSpPr/>
            <p:nvPr/>
          </p:nvSpPr>
          <p:spPr bwMode="auto">
            <a:xfrm>
              <a:off x="4371259" y="2186516"/>
              <a:ext cx="754569" cy="780528"/>
            </a:xfrm>
            <a:prstGeom prst="diamond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Auth</a:t>
              </a:r>
              <a:endParaRPr kumimoji="0" lang="en-US" sz="14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1" name="Straight Arrow Connector 10"/>
            <p:cNvCxnSpPr>
              <a:stCxn id="10" idx="1"/>
              <a:endCxn id="8" idx="6"/>
            </p:cNvCxnSpPr>
            <p:nvPr/>
          </p:nvCxnSpPr>
          <p:spPr bwMode="auto">
            <a:xfrm flipH="1" flipV="1">
              <a:off x="4010478" y="2575174"/>
              <a:ext cx="360781" cy="1606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  <a:effectLst/>
          </p:spPr>
        </p:cxnSp>
        <p:cxnSp>
          <p:nvCxnSpPr>
            <p:cNvPr id="12" name="Straight Arrow Connector 11"/>
            <p:cNvCxnSpPr>
              <a:stCxn id="7" idx="2"/>
              <a:endCxn id="10" idx="3"/>
            </p:cNvCxnSpPr>
            <p:nvPr/>
          </p:nvCxnSpPr>
          <p:spPr bwMode="auto">
            <a:xfrm flipH="1">
              <a:off x="5125828" y="2576780"/>
              <a:ext cx="423925" cy="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  <a:effectLst/>
          </p:spPr>
        </p:cxnSp>
        <p:cxnSp>
          <p:nvCxnSpPr>
            <p:cNvPr id="13" name="Straight Arrow Connector 12"/>
            <p:cNvCxnSpPr>
              <a:stCxn id="10" idx="2"/>
              <a:endCxn id="9" idx="0"/>
            </p:cNvCxnSpPr>
            <p:nvPr/>
          </p:nvCxnSpPr>
          <p:spPr bwMode="auto">
            <a:xfrm>
              <a:off x="4748544" y="2967044"/>
              <a:ext cx="0" cy="309301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  <a:effectLst/>
          </p:spPr>
        </p:cxnSp>
        <p:cxnSp>
          <p:nvCxnSpPr>
            <p:cNvPr id="14" name="Straight Arrow Connector 13"/>
            <p:cNvCxnSpPr>
              <a:stCxn id="17" idx="2"/>
              <a:endCxn id="8" idx="0"/>
            </p:cNvCxnSpPr>
            <p:nvPr/>
          </p:nvCxnSpPr>
          <p:spPr bwMode="auto">
            <a:xfrm>
              <a:off x="3754445" y="1886571"/>
              <a:ext cx="1" cy="434079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dash"/>
              <a:round/>
              <a:headEnd type="triangle" w="lg" len="lg"/>
              <a:tailEnd type="none" w="lg" len="lg"/>
            </a:ln>
            <a:effectLst/>
          </p:spPr>
        </p:cxnSp>
        <p:cxnSp>
          <p:nvCxnSpPr>
            <p:cNvPr id="15" name="Straight Arrow Connector 14"/>
            <p:cNvCxnSpPr>
              <a:stCxn id="16" idx="2"/>
              <a:endCxn id="7" idx="0"/>
            </p:cNvCxnSpPr>
            <p:nvPr/>
          </p:nvCxnSpPr>
          <p:spPr bwMode="auto">
            <a:xfrm>
              <a:off x="5805785" y="1877663"/>
              <a:ext cx="0" cy="444593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dash"/>
              <a:round/>
              <a:headEnd type="triangle" w="lg" len="lg"/>
              <a:tailEnd type="none" w="lg" len="lg"/>
            </a:ln>
            <a:effectLst/>
          </p:spPr>
        </p:cxnSp>
        <p:sp>
          <p:nvSpPr>
            <p:cNvPr id="16" name="Rounded Rectangle 15"/>
            <p:cNvSpPr/>
            <p:nvPr/>
          </p:nvSpPr>
          <p:spPr bwMode="auto">
            <a:xfrm>
              <a:off x="5517208" y="1513328"/>
              <a:ext cx="577154" cy="364335"/>
            </a:xfrm>
            <a:prstGeom prst="roundRect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OATT</a:t>
              </a:r>
            </a:p>
          </p:txBody>
        </p:sp>
        <p:sp>
          <p:nvSpPr>
            <p:cNvPr id="17" name="Rounded Rectangle 16"/>
            <p:cNvSpPr/>
            <p:nvPr/>
          </p:nvSpPr>
          <p:spPr bwMode="auto">
            <a:xfrm>
              <a:off x="3465868" y="1522236"/>
              <a:ext cx="577154" cy="364335"/>
            </a:xfrm>
            <a:prstGeom prst="roundRect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lang="en-US" sz="1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ATT</a:t>
              </a:r>
            </a:p>
          </p:txBody>
        </p:sp>
        <p:cxnSp>
          <p:nvCxnSpPr>
            <p:cNvPr id="18" name="Straight Arrow Connector 17"/>
            <p:cNvCxnSpPr/>
            <p:nvPr/>
          </p:nvCxnSpPr>
          <p:spPr bwMode="auto">
            <a:xfrm>
              <a:off x="3949487" y="3975462"/>
              <a:ext cx="458259" cy="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dash"/>
              <a:round/>
              <a:headEnd type="none" w="lg" len="lg"/>
              <a:tailEnd type="triangle"/>
            </a:ln>
            <a:effectLst/>
          </p:spPr>
        </p:cxnSp>
        <p:cxnSp>
          <p:nvCxnSpPr>
            <p:cNvPr id="19" name="Straight Arrow Connector 18"/>
            <p:cNvCxnSpPr/>
            <p:nvPr/>
          </p:nvCxnSpPr>
          <p:spPr bwMode="auto">
            <a:xfrm>
              <a:off x="5224857" y="3983974"/>
              <a:ext cx="458259" cy="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lg" len="lg"/>
              <a:tailEnd type="none"/>
            </a:ln>
            <a:effectLst/>
          </p:spPr>
        </p:cxnSp>
        <p:sp>
          <p:nvSpPr>
            <p:cNvPr id="20" name="TextBox 19"/>
            <p:cNvSpPr txBox="1"/>
            <p:nvPr/>
          </p:nvSpPr>
          <p:spPr>
            <a:xfrm>
              <a:off x="3717937" y="3983974"/>
              <a:ext cx="9427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Association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875008" y="3988109"/>
              <a:ext cx="128439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Access Decision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1741480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7" name="TextBox 41"/>
          <p:cNvSpPr txBox="1">
            <a:spLocks noChangeArrowheads="1"/>
          </p:cNvSpPr>
          <p:nvPr/>
        </p:nvSpPr>
        <p:spPr bwMode="auto">
          <a:xfrm>
            <a:off x="2719077" y="6232974"/>
            <a:ext cx="4011126" cy="31458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2945" tIns="41473" rIns="82945" bIns="41473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500" i="1" dirty="0">
                <a:latin typeface="Calibri" panose="020F0502020204030204" pitchFamily="34" charset="0"/>
              </a:rPr>
              <a:t>World-Leading Research with Real-World Impact!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280" name="Title 1"/>
              <p:cNvSpPr>
                <a:spLocks/>
              </p:cNvSpPr>
              <p:nvPr/>
            </p:nvSpPr>
            <p:spPr bwMode="auto">
              <a:xfrm>
                <a:off x="2204640" y="37288"/>
                <a:ext cx="4714560" cy="620705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 defTabSz="41468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sz="2900" b="1" i="1" ker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</m:ctrlPr>
                      </m:sSubPr>
                      <m:e>
                        <m:r>
                          <a:rPr lang="en-US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𝑨𝑩𝑨𝑪</m:t>
                        </m:r>
                      </m:e>
                      <m:sub>
                        <m:r>
                          <a:rPr lang="en-US" sz="2900" b="1" i="1" kern="0" smtClean="0">
                            <a:solidFill>
                              <a:srgbClr val="131F49"/>
                            </a:solidFill>
                            <a:latin typeface="Cambria Math" panose="02040503050406030204" pitchFamily="18" charset="0"/>
                            <a:ea typeface="ＭＳ Ｐゴシック" charset="-128"/>
                            <a:cs typeface="ＭＳ Ｐゴシック" charset="-128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sz="2900" b="1" kern="0" dirty="0" smtClean="0">
                    <a:solidFill>
                      <a:srgbClr val="131F49"/>
                    </a:solidFill>
                    <a:latin typeface="Calibri" panose="020F0502020204030204" pitchFamily="34" charset="0"/>
                    <a:ea typeface="ＭＳ Ｐゴシック" charset="-128"/>
                    <a:cs typeface="ＭＳ Ｐゴシック" charset="-128"/>
                  </a:rPr>
                  <a:t> Model Structure</a:t>
                </a:r>
                <a:endParaRPr lang="en-US" sz="2900" b="1" kern="0" dirty="0">
                  <a:solidFill>
                    <a:srgbClr val="131F49"/>
                  </a:solidFill>
                  <a:latin typeface="Calibri" panose="020F0502020204030204" pitchFamily="34" charset="0"/>
                  <a:ea typeface="ＭＳ Ｐゴシック" charset="-128"/>
                  <a:cs typeface="ＭＳ Ｐゴシック" charset="-128"/>
                </a:endParaRPr>
              </a:p>
            </p:txBody>
          </p:sp>
        </mc:Choice>
        <mc:Fallback xmlns="">
          <p:sp>
            <p:nvSpPr>
              <p:cNvPr id="54280" name="Tit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04640" y="37288"/>
                <a:ext cx="4714560" cy="620705"/>
              </a:xfrm>
              <a:prstGeom prst="rect">
                <a:avLst/>
              </a:prstGeom>
              <a:blipFill rotWithShape="0">
                <a:blip r:embed="rId3"/>
                <a:stretch>
                  <a:fillRect t="-2941" b="-21569"/>
                </a:stretch>
              </a:blip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oup 1"/>
          <p:cNvGrpSpPr/>
          <p:nvPr/>
        </p:nvGrpSpPr>
        <p:grpSpPr>
          <a:xfrm>
            <a:off x="3275856" y="1916832"/>
            <a:ext cx="2693539" cy="2751780"/>
            <a:chOff x="3465868" y="1513328"/>
            <a:chExt cx="2693539" cy="2751780"/>
          </a:xfrm>
        </p:grpSpPr>
        <p:sp>
          <p:nvSpPr>
            <p:cNvPr id="7" name="Oval 6"/>
            <p:cNvSpPr/>
            <p:nvPr/>
          </p:nvSpPr>
          <p:spPr bwMode="auto">
            <a:xfrm>
              <a:off x="5549753" y="2322256"/>
              <a:ext cx="512064" cy="509048"/>
            </a:xfrm>
            <a:prstGeom prst="ellipse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</a:p>
          </p:txBody>
        </p:sp>
        <p:sp>
          <p:nvSpPr>
            <p:cNvPr id="8" name="Oval 7"/>
            <p:cNvSpPr/>
            <p:nvPr/>
          </p:nvSpPr>
          <p:spPr bwMode="auto">
            <a:xfrm>
              <a:off x="3498414" y="2320650"/>
              <a:ext cx="512064" cy="509048"/>
            </a:xfrm>
            <a:prstGeom prst="ellipse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U</a:t>
              </a:r>
            </a:p>
          </p:txBody>
        </p:sp>
        <p:sp>
          <p:nvSpPr>
            <p:cNvPr id="9" name="Oval 8"/>
            <p:cNvSpPr/>
            <p:nvPr/>
          </p:nvSpPr>
          <p:spPr bwMode="auto">
            <a:xfrm>
              <a:off x="4492512" y="3276345"/>
              <a:ext cx="512064" cy="509048"/>
            </a:xfrm>
            <a:prstGeom prst="ellipse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Diamond 9"/>
            <p:cNvSpPr/>
            <p:nvPr/>
          </p:nvSpPr>
          <p:spPr bwMode="auto">
            <a:xfrm>
              <a:off x="4371259" y="2186516"/>
              <a:ext cx="754569" cy="780528"/>
            </a:xfrm>
            <a:prstGeom prst="diamond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Auth</a:t>
              </a:r>
              <a:endParaRPr kumimoji="0" lang="en-US" sz="14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1" name="Straight Arrow Connector 10"/>
            <p:cNvCxnSpPr>
              <a:stCxn id="10" idx="1"/>
              <a:endCxn id="8" idx="6"/>
            </p:cNvCxnSpPr>
            <p:nvPr/>
          </p:nvCxnSpPr>
          <p:spPr bwMode="auto">
            <a:xfrm flipH="1" flipV="1">
              <a:off x="4010478" y="2575174"/>
              <a:ext cx="360781" cy="1606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  <a:effectLst/>
          </p:spPr>
        </p:cxnSp>
        <p:cxnSp>
          <p:nvCxnSpPr>
            <p:cNvPr id="12" name="Straight Arrow Connector 11"/>
            <p:cNvCxnSpPr>
              <a:stCxn id="7" idx="2"/>
              <a:endCxn id="10" idx="3"/>
            </p:cNvCxnSpPr>
            <p:nvPr/>
          </p:nvCxnSpPr>
          <p:spPr bwMode="auto">
            <a:xfrm flipH="1">
              <a:off x="5125828" y="2576780"/>
              <a:ext cx="423925" cy="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  <a:effectLst/>
          </p:spPr>
        </p:cxnSp>
        <p:cxnSp>
          <p:nvCxnSpPr>
            <p:cNvPr id="13" name="Straight Arrow Connector 12"/>
            <p:cNvCxnSpPr>
              <a:stCxn id="10" idx="2"/>
              <a:endCxn id="9" idx="0"/>
            </p:cNvCxnSpPr>
            <p:nvPr/>
          </p:nvCxnSpPr>
          <p:spPr bwMode="auto">
            <a:xfrm>
              <a:off x="4748544" y="2967044"/>
              <a:ext cx="0" cy="309301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  <a:effectLst/>
          </p:spPr>
        </p:cxnSp>
        <p:cxnSp>
          <p:nvCxnSpPr>
            <p:cNvPr id="14" name="Straight Arrow Connector 13"/>
            <p:cNvCxnSpPr>
              <a:stCxn id="17" idx="2"/>
              <a:endCxn id="8" idx="0"/>
            </p:cNvCxnSpPr>
            <p:nvPr/>
          </p:nvCxnSpPr>
          <p:spPr bwMode="auto">
            <a:xfrm>
              <a:off x="3754445" y="1886571"/>
              <a:ext cx="1" cy="434079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dash"/>
              <a:round/>
              <a:headEnd type="triangle" w="lg" len="lg"/>
              <a:tailEnd type="none" w="lg" len="lg"/>
            </a:ln>
            <a:effectLst/>
          </p:spPr>
        </p:cxnSp>
        <p:cxnSp>
          <p:nvCxnSpPr>
            <p:cNvPr id="15" name="Straight Arrow Connector 14"/>
            <p:cNvCxnSpPr>
              <a:stCxn id="16" idx="2"/>
              <a:endCxn id="7" idx="0"/>
            </p:cNvCxnSpPr>
            <p:nvPr/>
          </p:nvCxnSpPr>
          <p:spPr bwMode="auto">
            <a:xfrm>
              <a:off x="5805785" y="1877663"/>
              <a:ext cx="0" cy="444593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dash"/>
              <a:round/>
              <a:headEnd type="triangle" w="lg" len="lg"/>
              <a:tailEnd type="none" w="lg" len="lg"/>
            </a:ln>
            <a:effectLst/>
          </p:spPr>
        </p:cxnSp>
        <p:sp>
          <p:nvSpPr>
            <p:cNvPr id="16" name="Rounded Rectangle 15"/>
            <p:cNvSpPr/>
            <p:nvPr/>
          </p:nvSpPr>
          <p:spPr bwMode="auto">
            <a:xfrm>
              <a:off x="5517208" y="1513328"/>
              <a:ext cx="577154" cy="364335"/>
            </a:xfrm>
            <a:prstGeom prst="roundRect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OATT</a:t>
              </a:r>
            </a:p>
          </p:txBody>
        </p:sp>
        <p:sp>
          <p:nvSpPr>
            <p:cNvPr id="17" name="Rounded Rectangle 16"/>
            <p:cNvSpPr/>
            <p:nvPr/>
          </p:nvSpPr>
          <p:spPr bwMode="auto">
            <a:xfrm>
              <a:off x="3465868" y="1522236"/>
              <a:ext cx="577154" cy="364335"/>
            </a:xfrm>
            <a:prstGeom prst="roundRect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5720" rIns="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lang="en-US" sz="1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ATT</a:t>
              </a:r>
            </a:p>
          </p:txBody>
        </p:sp>
        <p:cxnSp>
          <p:nvCxnSpPr>
            <p:cNvPr id="18" name="Straight Arrow Connector 17"/>
            <p:cNvCxnSpPr/>
            <p:nvPr/>
          </p:nvCxnSpPr>
          <p:spPr bwMode="auto">
            <a:xfrm>
              <a:off x="3949487" y="3975462"/>
              <a:ext cx="458259" cy="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dash"/>
              <a:round/>
              <a:headEnd type="none" w="lg" len="lg"/>
              <a:tailEnd type="triangle"/>
            </a:ln>
            <a:effectLst/>
          </p:spPr>
        </p:cxnSp>
        <p:cxnSp>
          <p:nvCxnSpPr>
            <p:cNvPr id="19" name="Straight Arrow Connector 18"/>
            <p:cNvCxnSpPr/>
            <p:nvPr/>
          </p:nvCxnSpPr>
          <p:spPr bwMode="auto">
            <a:xfrm>
              <a:off x="5224857" y="3983974"/>
              <a:ext cx="458259" cy="0"/>
            </a:xfrm>
            <a:prstGeom prst="straightConnector1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lg" len="lg"/>
              <a:tailEnd type="none"/>
            </a:ln>
            <a:effectLst/>
          </p:spPr>
        </p:cxnSp>
        <p:sp>
          <p:nvSpPr>
            <p:cNvPr id="20" name="TextBox 19"/>
            <p:cNvSpPr txBox="1"/>
            <p:nvPr/>
          </p:nvSpPr>
          <p:spPr>
            <a:xfrm>
              <a:off x="3717937" y="3983974"/>
              <a:ext cx="9427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Association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875008" y="3988109"/>
              <a:ext cx="128439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Access Decision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235171" y="1177861"/>
            <a:ext cx="29460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</a:rPr>
              <a:t>F</a:t>
            </a:r>
            <a:r>
              <a:rPr lang="en-US" dirty="0" smtClean="0">
                <a:solidFill>
                  <a:srgbClr val="FF0000"/>
                </a:solidFill>
                <a:latin typeface="Calibri" panose="020F0502020204030204" pitchFamily="34" charset="0"/>
              </a:rPr>
              <a:t>inite set of </a:t>
            </a:r>
            <a:r>
              <a:rPr lang="en-US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users</a:t>
            </a:r>
            <a:r>
              <a:rPr lang="en-US" dirty="0" smtClean="0">
                <a:solidFill>
                  <a:srgbClr val="FF0000"/>
                </a:solidFill>
                <a:latin typeface="Calibri" panose="020F0502020204030204" pitchFamily="34" charset="0"/>
              </a:rPr>
              <a:t> and </a:t>
            </a:r>
            <a:r>
              <a:rPr lang="en-US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objects</a:t>
            </a:r>
            <a:endParaRPr lang="en-US" i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cxnSp>
        <p:nvCxnSpPr>
          <p:cNvPr id="5" name="Straight Arrow Connector 4"/>
          <p:cNvCxnSpPr>
            <a:stCxn id="3" idx="2"/>
          </p:cNvCxnSpPr>
          <p:nvPr/>
        </p:nvCxnSpPr>
        <p:spPr bwMode="auto">
          <a:xfrm>
            <a:off x="2708209" y="1547193"/>
            <a:ext cx="600192" cy="1042827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Straight Arrow Connector 24"/>
          <p:cNvCxnSpPr>
            <a:stCxn id="3" idx="2"/>
          </p:cNvCxnSpPr>
          <p:nvPr/>
        </p:nvCxnSpPr>
        <p:spPr bwMode="auto">
          <a:xfrm>
            <a:off x="2708209" y="1547193"/>
            <a:ext cx="2588388" cy="1154877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1" name="TextBox 30"/>
          <p:cNvSpPr txBox="1"/>
          <p:nvPr/>
        </p:nvSpPr>
        <p:spPr>
          <a:xfrm>
            <a:off x="4883643" y="5048051"/>
            <a:ext cx="4071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alibri" panose="020F0502020204030204" pitchFamily="34" charset="0"/>
              </a:rPr>
              <a:t>Set of </a:t>
            </a:r>
            <a:r>
              <a:rPr lang="en-US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actions</a:t>
            </a:r>
            <a:endParaRPr lang="en-US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r>
              <a:rPr lang="en-US" dirty="0" smtClean="0">
                <a:solidFill>
                  <a:srgbClr val="FF0000"/>
                </a:solidFill>
                <a:latin typeface="Calibri" panose="020F0502020204030204" pitchFamily="34" charset="0"/>
              </a:rPr>
              <a:t>typically = {create, read, update, delete}</a:t>
            </a:r>
            <a:endParaRPr lang="en-US" i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cxnSp>
        <p:nvCxnSpPr>
          <p:cNvPr id="32" name="Straight Arrow Connector 31"/>
          <p:cNvCxnSpPr/>
          <p:nvPr/>
        </p:nvCxnSpPr>
        <p:spPr bwMode="auto">
          <a:xfrm flipH="1" flipV="1">
            <a:off x="4806817" y="4188898"/>
            <a:ext cx="808956" cy="859153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74934521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ic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4405</TotalTime>
  <Words>870</Words>
  <Application>Microsoft Office PowerPoint</Application>
  <PresentationFormat>On-screen Show (4:3)</PresentationFormat>
  <Paragraphs>440</Paragraphs>
  <Slides>29</Slides>
  <Notes>29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29</vt:i4>
      </vt:variant>
    </vt:vector>
  </HeadingPairs>
  <TitlesOfParts>
    <vt:vector size="42" baseType="lpstr">
      <vt:lpstr>ＭＳ Ｐゴシック</vt:lpstr>
      <vt:lpstr>宋体</vt:lpstr>
      <vt:lpstr>Arial</vt:lpstr>
      <vt:lpstr>Bitstream Charter</vt:lpstr>
      <vt:lpstr>Calibri</vt:lpstr>
      <vt:lpstr>Cambria Math</vt:lpstr>
      <vt:lpstr>Courier New</vt:lpstr>
      <vt:lpstr>Symbol</vt:lpstr>
      <vt:lpstr>Times New Roman</vt:lpstr>
      <vt:lpstr>Wingdings</vt:lpstr>
      <vt:lpstr>Office 主题</vt:lpstr>
      <vt:lpstr>3_Default Design</vt:lpstr>
      <vt:lpstr>ics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xinjin</dc:creator>
  <cp:lastModifiedBy>Pustchi, Navid</cp:lastModifiedBy>
  <cp:revision>297</cp:revision>
  <dcterms:created xsi:type="dcterms:W3CDTF">2014-10-12T23:29:49Z</dcterms:created>
  <dcterms:modified xsi:type="dcterms:W3CDTF">2015-11-03T21:48:49Z</dcterms:modified>
</cp:coreProperties>
</file>