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4"/>
  </p:notesMasterIdLst>
  <p:handoutMasterIdLst>
    <p:handoutMasterId r:id="rId35"/>
  </p:handoutMasterIdLst>
  <p:sldIdLst>
    <p:sldId id="256" r:id="rId2"/>
    <p:sldId id="284" r:id="rId3"/>
    <p:sldId id="310" r:id="rId4"/>
    <p:sldId id="380" r:id="rId5"/>
    <p:sldId id="379" r:id="rId6"/>
    <p:sldId id="381" r:id="rId7"/>
    <p:sldId id="346" r:id="rId8"/>
    <p:sldId id="352" r:id="rId9"/>
    <p:sldId id="347" r:id="rId10"/>
    <p:sldId id="350" r:id="rId11"/>
    <p:sldId id="349" r:id="rId12"/>
    <p:sldId id="353" r:id="rId13"/>
    <p:sldId id="356" r:id="rId14"/>
    <p:sldId id="363" r:id="rId15"/>
    <p:sldId id="364" r:id="rId16"/>
    <p:sldId id="355" r:id="rId17"/>
    <p:sldId id="365" r:id="rId18"/>
    <p:sldId id="367" r:id="rId19"/>
    <p:sldId id="368" r:id="rId20"/>
    <p:sldId id="369" r:id="rId21"/>
    <p:sldId id="371" r:id="rId22"/>
    <p:sldId id="372" r:id="rId23"/>
    <p:sldId id="373" r:id="rId24"/>
    <p:sldId id="374" r:id="rId25"/>
    <p:sldId id="375" r:id="rId26"/>
    <p:sldId id="357" r:id="rId27"/>
    <p:sldId id="361" r:id="rId28"/>
    <p:sldId id="376" r:id="rId29"/>
    <p:sldId id="358" r:id="rId30"/>
    <p:sldId id="359" r:id="rId31"/>
    <p:sldId id="360" r:id="rId32"/>
    <p:sldId id="348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27" autoAdjust="0"/>
    <p:restoredTop sz="80498" autoAdjust="0"/>
  </p:normalViewPr>
  <p:slideViewPr>
    <p:cSldViewPr snapToGrid="0" snapToObjects="1">
      <p:cViewPr>
        <p:scale>
          <a:sx n="104" d="100"/>
          <a:sy n="104" d="100"/>
        </p:scale>
        <p:origin x="-1824" y="-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98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5C0FE-85EA-5A41-B493-8AB6D991EFC4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037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67372-A515-A941-97F8-5AA9394712B9}" type="datetimeFigureOut">
              <a:rPr lang="en-US" smtClean="0"/>
              <a:pPr/>
              <a:t>10/1/2012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69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51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70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98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53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807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Multiple policies having weight in authorization result in decision conflicts inevitably. While</a:t>
            </a:r>
            <a:r>
              <a:rPr lang="en-US" baseline="0" dirty="0" smtClean="0"/>
              <a:t> assuming policies specified by the system will always be unambiguous, conflict resolution policies are responsible for interpreting how the potential policy conflicts within each category of user-specified policies can be resolved in terms of the precedence or connectives over relationship types</a:t>
            </a:r>
            <a:endParaRPr 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6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	9/21/10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3751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CN" sz="3600" dirty="0" smtClean="0"/>
              <a:t>Relationship-based Access Control for Online Social Networks: Beyond User-to-User Relationships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717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Sep. 3, 2012</a:t>
            </a:r>
          </a:p>
          <a:p>
            <a:r>
              <a:rPr lang="en-US" sz="2400" dirty="0" smtClean="0"/>
              <a:t>PASSAT 2012, Amsterdam, The Netherlands</a:t>
            </a:r>
          </a:p>
          <a:p>
            <a:endParaRPr lang="en-US" sz="2400" dirty="0" smtClean="0"/>
          </a:p>
          <a:p>
            <a:r>
              <a:rPr lang="en-US" sz="2400" dirty="0" smtClean="0"/>
              <a:t>Yuan Cheng, </a:t>
            </a:r>
            <a:r>
              <a:rPr lang="en-US" sz="2400" dirty="0" err="1" smtClean="0"/>
              <a:t>Jaehong</a:t>
            </a:r>
            <a:r>
              <a:rPr lang="en-US" sz="2400" dirty="0" smtClean="0"/>
              <a:t> Park and Ravi </a:t>
            </a:r>
            <a:r>
              <a:rPr lang="en-US" sz="2400" dirty="0" err="1" smtClean="0"/>
              <a:t>Sandhu</a:t>
            </a:r>
            <a:endParaRPr lang="en-US" sz="2400" dirty="0" smtClean="0"/>
          </a:p>
          <a:p>
            <a:r>
              <a:rPr lang="en-US" sz="2400" dirty="0" smtClean="0"/>
              <a:t>Institute for Cyber Security</a:t>
            </a:r>
          </a:p>
          <a:p>
            <a:r>
              <a:rPr lang="en-US" sz="2400" dirty="0" smtClean="0"/>
              <a:t>University of Texas at San Antonio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 smtClean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Control Models for OSNs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8068"/>
            <a:ext cx="9144000" cy="2441864"/>
          </a:xfrm>
          <a:prstGeom prst="rect">
            <a:avLst/>
          </a:prstGeom>
        </p:spPr>
      </p:pic>
      <p:sp>
        <p:nvSpPr>
          <p:cNvPr id="6" name="内容占位符 2"/>
          <p:cNvSpPr txBox="1">
            <a:spLocks/>
          </p:cNvSpPr>
          <p:nvPr/>
        </p:nvSpPr>
        <p:spPr>
          <a:xfrm>
            <a:off x="457200" y="4522689"/>
            <a:ext cx="8229600" cy="160347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advantages of URRAC: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Path </a:t>
            </a:r>
            <a:r>
              <a:rPr lang="en-US" dirty="0">
                <a:solidFill>
                  <a:srgbClr val="FF0000"/>
                </a:solidFill>
              </a:rPr>
              <a:t>pattern of different relationship types </a:t>
            </a:r>
            <a:r>
              <a:rPr lang="en-US" dirty="0" smtClean="0"/>
              <a:t>and </a:t>
            </a:r>
            <a:r>
              <a:rPr lang="en-US" dirty="0" err="1" smtClean="0">
                <a:solidFill>
                  <a:srgbClr val="FF0000"/>
                </a:solidFill>
              </a:rPr>
              <a:t>hopcount</a:t>
            </a:r>
            <a:r>
              <a:rPr lang="en-US" dirty="0" smtClean="0">
                <a:solidFill>
                  <a:srgbClr val="FF0000"/>
                </a:solidFill>
              </a:rPr>
              <a:t> skipping</a:t>
            </a:r>
            <a:r>
              <a:rPr lang="en-US" dirty="0" smtClean="0"/>
              <a:t> make </a:t>
            </a:r>
            <a:r>
              <a:rPr lang="en-US" dirty="0"/>
              <a:t>policy specification more </a:t>
            </a:r>
            <a:r>
              <a:rPr lang="en-US" dirty="0" smtClean="0"/>
              <a:t>expressive</a:t>
            </a:r>
          </a:p>
          <a:p>
            <a:pPr lvl="1"/>
            <a:r>
              <a:rPr lang="en-US" dirty="0" smtClean="0"/>
              <a:t>System-level </a:t>
            </a:r>
            <a:r>
              <a:rPr lang="en-US" dirty="0" smtClean="0">
                <a:solidFill>
                  <a:srgbClr val="FF0000"/>
                </a:solidFill>
              </a:rPr>
              <a:t>conflict resolution </a:t>
            </a:r>
            <a:r>
              <a:rPr lang="en-US" dirty="0" smtClean="0"/>
              <a:t>policy</a:t>
            </a:r>
          </a:p>
          <a:p>
            <a:pPr lvl="1"/>
            <a:endParaRPr lang="en-US" dirty="0" smtClean="0"/>
          </a:p>
        </p:txBody>
      </p:sp>
      <p:sp>
        <p:nvSpPr>
          <p:cNvPr id="7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44609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Motivation</a:t>
            </a:r>
          </a:p>
          <a:p>
            <a:r>
              <a:rPr lang="en-US" dirty="0" smtClean="0"/>
              <a:t>Model Components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Model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Use Cases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56025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URRAC Model Components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16" y="1600200"/>
            <a:ext cx="6323184" cy="4050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84092" y="1978799"/>
            <a:ext cx="265990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AU: Accessing User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AS: Accessing Session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TU: Target User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TS: Target Session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O: Object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P: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P</a:t>
            </a:r>
            <a:r>
              <a:rPr lang="en-US" sz="1600" baseline="-25000" dirty="0" smtClean="0">
                <a:solidFill>
                  <a:srgbClr val="00B050"/>
                </a:solidFill>
              </a:rPr>
              <a:t>AU</a:t>
            </a:r>
            <a:r>
              <a:rPr lang="en-US" sz="1600" dirty="0" smtClean="0">
                <a:solidFill>
                  <a:srgbClr val="00B050"/>
                </a:solidFill>
              </a:rPr>
              <a:t>: Accessing User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P</a:t>
            </a:r>
            <a:r>
              <a:rPr lang="en-US" sz="1600" baseline="-25000" dirty="0" smtClean="0">
                <a:solidFill>
                  <a:srgbClr val="00B050"/>
                </a:solidFill>
              </a:rPr>
              <a:t>AS</a:t>
            </a:r>
            <a:r>
              <a:rPr lang="en-US" sz="1600" dirty="0" smtClean="0">
                <a:solidFill>
                  <a:srgbClr val="00B050"/>
                </a:solidFill>
              </a:rPr>
              <a:t>: Accessing Session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P</a:t>
            </a:r>
            <a:r>
              <a:rPr lang="en-US" sz="1600" baseline="-25000" dirty="0" smtClean="0">
                <a:solidFill>
                  <a:srgbClr val="00B050"/>
                </a:solidFill>
              </a:rPr>
              <a:t>TU</a:t>
            </a:r>
            <a:r>
              <a:rPr lang="en-US" sz="1600" dirty="0" smtClean="0">
                <a:solidFill>
                  <a:srgbClr val="00B050"/>
                </a:solidFill>
              </a:rPr>
              <a:t>: Target User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P</a:t>
            </a:r>
            <a:r>
              <a:rPr lang="en-US" sz="1600" baseline="-25000" dirty="0" smtClean="0">
                <a:solidFill>
                  <a:srgbClr val="00B050"/>
                </a:solidFill>
              </a:rPr>
              <a:t>TS</a:t>
            </a:r>
            <a:r>
              <a:rPr lang="en-US" sz="1600" dirty="0" smtClean="0">
                <a:solidFill>
                  <a:srgbClr val="00B050"/>
                </a:solidFill>
              </a:rPr>
              <a:t>: Target Session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P</a:t>
            </a:r>
            <a:r>
              <a:rPr lang="en-US" sz="1600" baseline="-25000" dirty="0" smtClean="0">
                <a:solidFill>
                  <a:srgbClr val="00B050"/>
                </a:solidFill>
              </a:rPr>
              <a:t>O</a:t>
            </a:r>
            <a:r>
              <a:rPr lang="en-US" sz="1600" dirty="0" smtClean="0">
                <a:solidFill>
                  <a:srgbClr val="00B050"/>
                </a:solidFill>
              </a:rPr>
              <a:t>: Object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P</a:t>
            </a:r>
            <a:r>
              <a:rPr lang="en-US" sz="1600" baseline="-25000" dirty="0" smtClean="0">
                <a:solidFill>
                  <a:srgbClr val="00B050"/>
                </a:solidFill>
              </a:rPr>
              <a:t>P</a:t>
            </a:r>
            <a:r>
              <a:rPr lang="en-US" sz="1600" dirty="0" smtClean="0">
                <a:solidFill>
                  <a:srgbClr val="00B050"/>
                </a:solidFill>
              </a:rPr>
              <a:t>: Policy for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P</a:t>
            </a:r>
            <a:r>
              <a:rPr lang="en-US" sz="1600" baseline="-25000" dirty="0" smtClean="0">
                <a:solidFill>
                  <a:srgbClr val="00B050"/>
                </a:solidFill>
              </a:rPr>
              <a:t>Sys</a:t>
            </a:r>
            <a:r>
              <a:rPr lang="en-US" sz="1600" dirty="0" smtClean="0">
                <a:solidFill>
                  <a:srgbClr val="00B050"/>
                </a:solidFill>
              </a:rPr>
              <a:t>: System Policy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7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3169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Motivation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Model Components</a:t>
            </a:r>
          </a:p>
          <a:p>
            <a:r>
              <a:rPr lang="en-US" dirty="0" smtClean="0"/>
              <a:t>Model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Use Cases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17812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URRAC in OSNs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Policy Individualization</a:t>
            </a:r>
          </a:p>
          <a:p>
            <a:pPr lvl="1"/>
            <a:r>
              <a:rPr lang="en-US" dirty="0" smtClean="0"/>
              <a:t>Users define their own privacy and activity preferences</a:t>
            </a:r>
          </a:p>
          <a:p>
            <a:pPr lvl="1"/>
            <a:r>
              <a:rPr lang="en-US" dirty="0" smtClean="0"/>
              <a:t>Related users can configure policies too</a:t>
            </a:r>
          </a:p>
          <a:p>
            <a:pPr lvl="1"/>
            <a:r>
              <a:rPr lang="en-US" dirty="0" smtClean="0"/>
              <a:t>Collectively used by the system for control decision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Policy Administration</a:t>
            </a:r>
          </a:p>
          <a:p>
            <a:pPr lvl="1"/>
            <a:r>
              <a:rPr lang="en-US" dirty="0" smtClean="0"/>
              <a:t>Policy and Relationship Management</a:t>
            </a:r>
          </a:p>
          <a:p>
            <a:pPr lvl="1"/>
            <a:r>
              <a:rPr lang="en-US" dirty="0" smtClean="0"/>
              <a:t>Users specify </a:t>
            </a:r>
            <a:r>
              <a:rPr lang="en-US" dirty="0"/>
              <a:t>policies for other users and </a:t>
            </a:r>
            <a:r>
              <a:rPr lang="en-US" dirty="0" smtClean="0"/>
              <a:t>resources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User-session Distinction</a:t>
            </a:r>
          </a:p>
          <a:p>
            <a:pPr lvl="1"/>
            <a:r>
              <a:rPr lang="en-US" dirty="0"/>
              <a:t>A user can have </a:t>
            </a:r>
            <a:r>
              <a:rPr lang="en-US" dirty="0" smtClean="0"/>
              <a:t>multiple sessions </a:t>
            </a:r>
            <a:r>
              <a:rPr lang="en-US" dirty="0"/>
              <a:t>with different sets of </a:t>
            </a:r>
            <a:r>
              <a:rPr lang="en-US" dirty="0" smtClean="0"/>
              <a:t>privileges</a:t>
            </a:r>
          </a:p>
          <a:p>
            <a:pPr lvl="1"/>
            <a:r>
              <a:rPr lang="en-US" dirty="0" smtClean="0"/>
              <a:t>Especially useful in mobile and location-based applications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Relationship-based Access Control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0053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Networks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 graph is modeled as </a:t>
            </a:r>
            <a:r>
              <a:rPr lang="en-US" dirty="0" smtClean="0">
                <a:solidFill>
                  <a:srgbClr val="FF0000"/>
                </a:solidFill>
              </a:rPr>
              <a:t>a directed labeled simple graph </a:t>
            </a:r>
            <a:r>
              <a:rPr lang="en-US" i="1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=&lt;</a:t>
            </a:r>
            <a:r>
              <a:rPr lang="en-US" i="1" dirty="0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i="1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l-GR" i="1" dirty="0" smtClean="0">
                <a:solidFill>
                  <a:srgbClr val="FF0000"/>
                </a:solidFill>
              </a:rPr>
              <a:t>Σ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lvl="1"/>
            <a:r>
              <a:rPr lang="en-US" i="1" dirty="0" smtClean="0"/>
              <a:t>V</a:t>
            </a:r>
            <a:r>
              <a:rPr lang="en-US" dirty="0" smtClean="0"/>
              <a:t> = </a:t>
            </a:r>
            <a:r>
              <a:rPr lang="en-US" i="1" dirty="0" smtClean="0"/>
              <a:t>U</a:t>
            </a:r>
            <a:r>
              <a:rPr lang="en-US" dirty="0" smtClean="0"/>
              <a:t> U </a:t>
            </a:r>
            <a:r>
              <a:rPr lang="en-US" i="1" dirty="0" smtClean="0"/>
              <a:t>R</a:t>
            </a:r>
            <a:r>
              <a:rPr lang="en-US" dirty="0" smtClean="0"/>
              <a:t>, where </a:t>
            </a:r>
            <a:r>
              <a:rPr lang="en-US" i="1" dirty="0" smtClean="0"/>
              <a:t>U</a:t>
            </a:r>
            <a:r>
              <a:rPr lang="en-US" dirty="0" smtClean="0"/>
              <a:t> is users and </a:t>
            </a:r>
            <a:r>
              <a:rPr lang="en-US" i="1" dirty="0" smtClean="0"/>
              <a:t>R</a:t>
            </a:r>
            <a:r>
              <a:rPr lang="en-US" dirty="0" smtClean="0"/>
              <a:t> is resources </a:t>
            </a:r>
          </a:p>
          <a:p>
            <a:pPr lvl="1"/>
            <a:r>
              <a:rPr lang="en-US" dirty="0" smtClean="0"/>
              <a:t>Edges </a:t>
            </a:r>
            <a:r>
              <a:rPr lang="en-US" i="1" dirty="0" smtClean="0"/>
              <a:t>E</a:t>
            </a:r>
            <a:r>
              <a:rPr lang="en-US" dirty="0" smtClean="0"/>
              <a:t> as relationships</a:t>
            </a:r>
          </a:p>
          <a:p>
            <a:pPr lvl="1"/>
            <a:r>
              <a:rPr lang="en-US" dirty="0" smtClean="0"/>
              <a:t>Σ={</a:t>
            </a:r>
            <a:r>
              <a:rPr lang="el-GR" dirty="0" smtClean="0"/>
              <a:t>σ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l-GR" dirty="0"/>
              <a:t> </a:t>
            </a:r>
            <a:r>
              <a:rPr lang="el-GR" dirty="0" smtClean="0"/>
              <a:t>σ</a:t>
            </a:r>
            <a:r>
              <a:rPr lang="en-US" baseline="-25000" dirty="0" smtClean="0"/>
              <a:t>2</a:t>
            </a:r>
            <a:r>
              <a:rPr lang="en-US" dirty="0" smtClean="0"/>
              <a:t>,</a:t>
            </a:r>
            <a:r>
              <a:rPr lang="el-GR" dirty="0"/>
              <a:t> </a:t>
            </a:r>
            <a:r>
              <a:rPr lang="en-US" dirty="0" smtClean="0"/>
              <a:t>…,</a:t>
            </a:r>
            <a:r>
              <a:rPr lang="el-GR" dirty="0" smtClean="0"/>
              <a:t>σ</a:t>
            </a:r>
            <a:r>
              <a:rPr lang="en-US" baseline="-25000" dirty="0" smtClean="0"/>
              <a:t>n</a:t>
            </a:r>
            <a:r>
              <a:rPr lang="en-US" dirty="0" smtClean="0"/>
              <a:t>,</a:t>
            </a:r>
            <a:r>
              <a:rPr lang="el-GR" dirty="0"/>
              <a:t> σ</a:t>
            </a:r>
            <a:r>
              <a:rPr lang="en-US" baseline="-25000" dirty="0" smtClean="0"/>
              <a:t>1</a:t>
            </a:r>
            <a:r>
              <a:rPr lang="en-US" baseline="30000" dirty="0" smtClean="0"/>
              <a:t>-1</a:t>
            </a:r>
            <a:r>
              <a:rPr lang="en-US" dirty="0" smtClean="0"/>
              <a:t>,</a:t>
            </a:r>
            <a:r>
              <a:rPr lang="el-GR" dirty="0"/>
              <a:t> </a:t>
            </a:r>
            <a:r>
              <a:rPr lang="el-GR" dirty="0" smtClean="0"/>
              <a:t>σ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-1</a:t>
            </a:r>
            <a:r>
              <a:rPr lang="en-US" dirty="0" smtClean="0"/>
              <a:t>,…,</a:t>
            </a:r>
            <a:r>
              <a:rPr lang="el-GR" dirty="0" smtClean="0"/>
              <a:t> σ</a:t>
            </a:r>
            <a:r>
              <a:rPr lang="en-US" baseline="-25000" dirty="0" smtClean="0"/>
              <a:t>n</a:t>
            </a:r>
            <a:r>
              <a:rPr lang="en-US" baseline="30000" dirty="0" smtClean="0"/>
              <a:t>-1</a:t>
            </a:r>
            <a:r>
              <a:rPr lang="en-US" dirty="0" smtClean="0"/>
              <a:t>} as relationship types supported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86325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URRAC Social Graph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1417638"/>
            <a:ext cx="6143625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74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 and Access Request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B050"/>
                </a:solidFill>
              </a:rPr>
              <a:t>ACT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= {</a:t>
            </a:r>
            <a:r>
              <a:rPr lang="en-US" i="1" dirty="0">
                <a:solidFill>
                  <a:srgbClr val="00B050"/>
                </a:solidFill>
              </a:rPr>
              <a:t>act</a:t>
            </a:r>
            <a:r>
              <a:rPr lang="en-US" i="1" baseline="-2500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</a:rPr>
              <a:t>, </a:t>
            </a:r>
            <a:r>
              <a:rPr lang="en-US" i="1" dirty="0">
                <a:solidFill>
                  <a:srgbClr val="00B050"/>
                </a:solidFill>
              </a:rPr>
              <a:t>act</a:t>
            </a:r>
            <a:r>
              <a:rPr lang="en-US" i="1" baseline="-25000" dirty="0">
                <a:solidFill>
                  <a:srgbClr val="00B050"/>
                </a:solidFill>
              </a:rPr>
              <a:t>2</a:t>
            </a:r>
            <a:r>
              <a:rPr lang="en-US" dirty="0">
                <a:solidFill>
                  <a:srgbClr val="00B050"/>
                </a:solidFill>
              </a:rPr>
              <a:t>,. . .,</a:t>
            </a:r>
            <a:r>
              <a:rPr lang="en-US" i="1" dirty="0" err="1" smtClean="0">
                <a:solidFill>
                  <a:srgbClr val="00B050"/>
                </a:solidFill>
              </a:rPr>
              <a:t>act</a:t>
            </a:r>
            <a:r>
              <a:rPr lang="en-US" i="1" baseline="-25000" dirty="0" err="1" smtClean="0">
                <a:solidFill>
                  <a:srgbClr val="00B050"/>
                </a:solidFill>
              </a:rPr>
              <a:t>n</a:t>
            </a:r>
            <a:r>
              <a:rPr lang="en-US" dirty="0">
                <a:solidFill>
                  <a:srgbClr val="00B050"/>
                </a:solidFill>
              </a:rPr>
              <a:t>} </a:t>
            </a:r>
            <a:r>
              <a:rPr lang="en-US" dirty="0" smtClean="0"/>
              <a:t>is </a:t>
            </a:r>
            <a:r>
              <a:rPr lang="en-US" dirty="0"/>
              <a:t>the set </a:t>
            </a:r>
            <a:r>
              <a:rPr lang="en-US" dirty="0" smtClean="0"/>
              <a:t>of OSN </a:t>
            </a:r>
            <a:r>
              <a:rPr lang="en-US" dirty="0"/>
              <a:t>supported </a:t>
            </a:r>
            <a:r>
              <a:rPr lang="en-US" dirty="0" smtClean="0"/>
              <a:t>actions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Access </a:t>
            </a:r>
            <a:r>
              <a:rPr lang="en-US" dirty="0">
                <a:solidFill>
                  <a:srgbClr val="00B050"/>
                </a:solidFill>
              </a:rPr>
              <a:t>Request </a:t>
            </a:r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en-US" i="1" dirty="0" smtClean="0">
                <a:solidFill>
                  <a:srgbClr val="00B050"/>
                </a:solidFill>
              </a:rPr>
              <a:t>s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i="1" dirty="0" smtClean="0">
                <a:solidFill>
                  <a:srgbClr val="00B050"/>
                </a:solidFill>
              </a:rPr>
              <a:t>act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i="1" dirty="0" smtClean="0">
                <a:solidFill>
                  <a:srgbClr val="00B050"/>
                </a:solidFill>
              </a:rPr>
              <a:t>T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n-US" i="1" dirty="0" smtClean="0"/>
              <a:t>s</a:t>
            </a:r>
            <a:r>
              <a:rPr lang="en-US" i="1" baseline="-25000" dirty="0" smtClean="0"/>
              <a:t> </a:t>
            </a:r>
            <a:r>
              <a:rPr lang="en-US" dirty="0" smtClean="0"/>
              <a:t> </a:t>
            </a:r>
            <a:r>
              <a:rPr lang="en-US" dirty="0"/>
              <a:t>tries to perform </a:t>
            </a:r>
            <a:r>
              <a:rPr lang="en-US" i="1" dirty="0" smtClean="0"/>
              <a:t>act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i="1" dirty="0" smtClean="0"/>
              <a:t>T</a:t>
            </a:r>
            <a:endParaRPr lang="en-US" i="1" dirty="0"/>
          </a:p>
          <a:p>
            <a:pPr lvl="1"/>
            <a:r>
              <a:rPr lang="en-US" dirty="0"/>
              <a:t>Target </a:t>
            </a:r>
            <a:r>
              <a:rPr lang="en-US" i="1" dirty="0" smtClean="0"/>
              <a:t>T</a:t>
            </a:r>
            <a:r>
              <a:rPr lang="en-US" dirty="0" smtClean="0"/>
              <a:t> ⊆ (2</a:t>
            </a:r>
            <a:r>
              <a:rPr lang="en-US" i="1" baseline="30000" dirty="0" smtClean="0"/>
              <a:t>TU</a:t>
            </a:r>
            <a:r>
              <a:rPr lang="en-US" baseline="30000" dirty="0" smtClean="0"/>
              <a:t> ∪ </a:t>
            </a:r>
            <a:r>
              <a:rPr lang="en-US" i="1" baseline="30000" dirty="0" smtClean="0"/>
              <a:t>R</a:t>
            </a:r>
            <a:r>
              <a:rPr lang="en-US" baseline="30000" dirty="0" smtClean="0"/>
              <a:t> </a:t>
            </a:r>
            <a:r>
              <a:rPr lang="en-US" dirty="0" smtClean="0"/>
              <a:t>- Ø) is a non-empty set of users and resources</a:t>
            </a:r>
          </a:p>
          <a:p>
            <a:pPr lvl="2"/>
            <a:r>
              <a:rPr lang="en-US" dirty="0"/>
              <a:t>T may contain multiple</a:t>
            </a:r>
            <a:r>
              <a:rPr lang="en-US" dirty="0" smtClean="0"/>
              <a:t> targets</a:t>
            </a:r>
            <a:endParaRPr lang="en-US" i="1" baseline="-250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423127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Authorization Policy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867150"/>
            <a:ext cx="8229600" cy="2259012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i="1" dirty="0" smtClean="0">
                <a:solidFill>
                  <a:srgbClr val="00B050"/>
                </a:solidFill>
              </a:rPr>
              <a:t>action</a:t>
            </a:r>
            <a:r>
              <a:rPr lang="en-US" i="1" baseline="30000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 in TUP, TSP, OP and PP is the passive form since it applies to the recipient of action</a:t>
            </a:r>
          </a:p>
          <a:p>
            <a:r>
              <a:rPr lang="en-US" dirty="0" smtClean="0"/>
              <a:t>SP does not differentiate the active and passive forms</a:t>
            </a:r>
          </a:p>
          <a:p>
            <a:r>
              <a:rPr lang="en-US" dirty="0" smtClean="0"/>
              <a:t>SP for resource needs </a:t>
            </a:r>
            <a:r>
              <a:rPr lang="en-US" i="1" dirty="0" err="1" smtClean="0">
                <a:solidFill>
                  <a:srgbClr val="00B050"/>
                </a:solidFill>
              </a:rPr>
              <a:t>o.type</a:t>
            </a:r>
            <a:r>
              <a:rPr lang="en-US" dirty="0" smtClean="0"/>
              <a:t> to refine the scope of the resource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32" y="1219199"/>
            <a:ext cx="7386074" cy="3073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37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Rule Grammar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7" name="内容占位符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50" y="1417638"/>
            <a:ext cx="8947044" cy="4119562"/>
          </a:xfrm>
        </p:spPr>
      </p:pic>
      <p:sp>
        <p:nvSpPr>
          <p:cNvPr id="8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448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Model Components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Model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Use Cases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Hopcount</a:t>
            </a:r>
            <a:r>
              <a:rPr lang="en-US" dirty="0" smtClean="0"/>
              <a:t> Skipping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Six degrees of separation</a:t>
            </a:r>
          </a:p>
          <a:p>
            <a:pPr lvl="1"/>
            <a:r>
              <a:rPr lang="en-US" dirty="0" smtClean="0"/>
              <a:t>Any pair </a:t>
            </a:r>
            <a:r>
              <a:rPr lang="en-US" dirty="0"/>
              <a:t>of persons are distanced by about </a:t>
            </a:r>
            <a:r>
              <a:rPr lang="en-US" dirty="0" smtClean="0">
                <a:solidFill>
                  <a:srgbClr val="00B050"/>
                </a:solidFill>
              </a:rPr>
              <a:t>6</a:t>
            </a:r>
            <a:r>
              <a:rPr lang="en-US" dirty="0" smtClean="0"/>
              <a:t> </a:t>
            </a:r>
            <a:r>
              <a:rPr lang="en-US" dirty="0"/>
              <a:t>people on average</a:t>
            </a:r>
            <a:r>
              <a:rPr lang="en-US" dirty="0" smtClean="0"/>
              <a:t>. (</a:t>
            </a:r>
            <a:r>
              <a:rPr lang="en-US" dirty="0" smtClean="0">
                <a:solidFill>
                  <a:srgbClr val="00B050"/>
                </a:solidFill>
              </a:rPr>
              <a:t>4.74</a:t>
            </a:r>
            <a:r>
              <a:rPr lang="en-US" dirty="0" smtClean="0"/>
              <a:t> shown by recent study)</a:t>
            </a:r>
          </a:p>
          <a:p>
            <a:pPr lvl="1"/>
            <a:r>
              <a:rPr lang="en-US" dirty="0" err="1" smtClean="0"/>
              <a:t>Hopcount</a:t>
            </a:r>
            <a:r>
              <a:rPr lang="en-US" dirty="0" smtClean="0"/>
              <a:t> for U2U relationships is practically small</a:t>
            </a:r>
          </a:p>
          <a:p>
            <a:r>
              <a:rPr lang="en-US" dirty="0" smtClean="0"/>
              <a:t>U2R and R2R relationships may form a long sequence</a:t>
            </a:r>
          </a:p>
          <a:p>
            <a:pPr lvl="1"/>
            <a:r>
              <a:rPr lang="en-US" dirty="0"/>
              <a:t>Omit the distance created by </a:t>
            </a:r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Local </a:t>
            </a:r>
            <a:r>
              <a:rPr lang="en-US" dirty="0" err="1"/>
              <a:t>hopcount</a:t>
            </a:r>
            <a:r>
              <a:rPr lang="en-US" dirty="0"/>
              <a:t> stated </a:t>
            </a:r>
            <a:r>
              <a:rPr lang="en-US" dirty="0" smtClean="0"/>
              <a:t>inside “[[]]” </a:t>
            </a:r>
            <a:r>
              <a:rPr lang="en-US" dirty="0"/>
              <a:t>will not be counted in </a:t>
            </a:r>
            <a:r>
              <a:rPr lang="en-US" dirty="0" smtClean="0"/>
              <a:t>global </a:t>
            </a:r>
            <a:r>
              <a:rPr lang="en-US" dirty="0" err="1"/>
              <a:t>hopcount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E.g., </a:t>
            </a:r>
            <a:r>
              <a:rPr lang="en-US" dirty="0" smtClean="0">
                <a:solidFill>
                  <a:srgbClr val="00B050"/>
                </a:solidFill>
              </a:rPr>
              <a:t>“([</a:t>
            </a:r>
            <a:r>
              <a:rPr lang="en-US" i="1" dirty="0" smtClean="0">
                <a:solidFill>
                  <a:srgbClr val="00B050"/>
                </a:solidFill>
              </a:rPr>
              <a:t>f*</a:t>
            </a:r>
            <a:r>
              <a:rPr lang="en-US" dirty="0" smtClean="0">
                <a:solidFill>
                  <a:srgbClr val="00B050"/>
                </a:solidFill>
              </a:rPr>
              <a:t>,</a:t>
            </a:r>
            <a:r>
              <a:rPr lang="en-US" dirty="0">
                <a:solidFill>
                  <a:srgbClr val="00B050"/>
                </a:solidFill>
              </a:rPr>
              <a:t>3][[</a:t>
            </a:r>
            <a:r>
              <a:rPr lang="en-US" i="1" dirty="0" smtClean="0">
                <a:solidFill>
                  <a:srgbClr val="00B050"/>
                </a:solidFill>
              </a:rPr>
              <a:t>c*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dirty="0">
                <a:solidFill>
                  <a:srgbClr val="00B050"/>
                </a:solidFill>
              </a:rPr>
              <a:t>2</a:t>
            </a:r>
            <a:r>
              <a:rPr lang="en-US" dirty="0" smtClean="0">
                <a:solidFill>
                  <a:srgbClr val="00B050"/>
                </a:solidFill>
              </a:rPr>
              <a:t>]],3</a:t>
            </a:r>
            <a:r>
              <a:rPr lang="en-US" dirty="0">
                <a:solidFill>
                  <a:srgbClr val="00B050"/>
                </a:solidFill>
              </a:rPr>
              <a:t>)”</a:t>
            </a:r>
            <a:r>
              <a:rPr lang="en-US" dirty="0"/>
              <a:t>, the local </a:t>
            </a:r>
            <a:r>
              <a:rPr lang="en-US" dirty="0" err="1"/>
              <a:t>hopcount</a:t>
            </a:r>
            <a:r>
              <a:rPr lang="en-US" dirty="0"/>
              <a:t> 2 for </a:t>
            </a:r>
            <a:r>
              <a:rPr lang="en-US" i="1" dirty="0" smtClean="0">
                <a:solidFill>
                  <a:srgbClr val="00B050"/>
                </a:solidFill>
              </a:rPr>
              <a:t>c*</a:t>
            </a:r>
            <a:r>
              <a:rPr lang="en-US" dirty="0" smtClean="0"/>
              <a:t> </a:t>
            </a:r>
            <a:r>
              <a:rPr lang="en-US" dirty="0"/>
              <a:t>does not apply to the </a:t>
            </a:r>
            <a:r>
              <a:rPr lang="en-US" dirty="0" smtClean="0"/>
              <a:t>global </a:t>
            </a:r>
            <a:r>
              <a:rPr lang="en-US" dirty="0" err="1" smtClean="0"/>
              <a:t>hopcount</a:t>
            </a:r>
            <a:r>
              <a:rPr lang="en-US" dirty="0" smtClean="0"/>
              <a:t> </a:t>
            </a:r>
            <a:r>
              <a:rPr lang="en-US" dirty="0"/>
              <a:t>3, thus allowing </a:t>
            </a:r>
            <a:r>
              <a:rPr lang="en-US" i="1" dirty="0" smtClean="0">
                <a:solidFill>
                  <a:srgbClr val="00B050"/>
                </a:solidFill>
              </a:rPr>
              <a:t>f*</a:t>
            </a:r>
            <a:r>
              <a:rPr lang="en-US" dirty="0" smtClean="0"/>
              <a:t> </a:t>
            </a:r>
            <a:r>
              <a:rPr lang="en-US" dirty="0"/>
              <a:t>to have up to 3 hops.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91909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Conflict Resolution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System-defined conflict resolution for potential conflicts among user-specified policies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Disjunctive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50"/>
                </a:solidFill>
              </a:rPr>
              <a:t>conjunctive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B050"/>
                </a:solidFill>
              </a:rPr>
              <a:t>prioritized order </a:t>
            </a:r>
            <a:r>
              <a:rPr lang="en-US" dirty="0" smtClean="0"/>
              <a:t>between relationship types</a:t>
            </a:r>
          </a:p>
          <a:p>
            <a:pPr lvl="1"/>
            <a:r>
              <a:rPr lang="en-US" dirty="0" smtClean="0"/>
              <a:t>∧,∨, &gt;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represent disjunction, conjunction and precedence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@ is a special relationship “null’’ that denotes “self”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09982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Conflict Resolution (cont.)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336" y="1600200"/>
            <a:ext cx="6132298" cy="4236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99255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Evaluation Procedure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Policy Collecting</a:t>
            </a:r>
          </a:p>
          <a:p>
            <a:pPr lvl="1"/>
            <a:r>
              <a:rPr lang="en-US" dirty="0" smtClean="0"/>
              <a:t>To authorize </a:t>
            </a:r>
            <a:r>
              <a:rPr lang="en-US" dirty="0" smtClean="0">
                <a:solidFill>
                  <a:srgbClr val="00B050"/>
                </a:solidFill>
              </a:rPr>
              <a:t>&lt;</a:t>
            </a:r>
            <a:r>
              <a:rPr lang="en-US" i="1" dirty="0" smtClean="0">
                <a:solidFill>
                  <a:srgbClr val="00B050"/>
                </a:solidFill>
              </a:rPr>
              <a:t>s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i="1" dirty="0" smtClean="0">
                <a:solidFill>
                  <a:srgbClr val="00B050"/>
                </a:solidFill>
              </a:rPr>
              <a:t>act</a:t>
            </a:r>
            <a:r>
              <a:rPr lang="en-US" dirty="0" smtClean="0">
                <a:solidFill>
                  <a:srgbClr val="00B050"/>
                </a:solidFill>
              </a:rPr>
              <a:t>, </a:t>
            </a:r>
            <a:r>
              <a:rPr lang="en-US" i="1" dirty="0" smtClean="0">
                <a:solidFill>
                  <a:srgbClr val="00B050"/>
                </a:solidFill>
              </a:rPr>
              <a:t>T</a:t>
            </a:r>
            <a:r>
              <a:rPr lang="en-US" dirty="0" smtClean="0">
                <a:solidFill>
                  <a:srgbClr val="00B050"/>
                </a:solidFill>
              </a:rPr>
              <a:t>&gt;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we need the following policies: </a:t>
            </a:r>
          </a:p>
          <a:p>
            <a:pPr lvl="2"/>
            <a:r>
              <a:rPr lang="en-US" i="1" dirty="0" smtClean="0">
                <a:solidFill>
                  <a:srgbClr val="00B050"/>
                </a:solidFill>
              </a:rPr>
              <a:t>s</a:t>
            </a:r>
            <a:r>
              <a:rPr lang="en-US" dirty="0" smtClean="0"/>
              <a:t>’s session policy about </a:t>
            </a:r>
            <a:r>
              <a:rPr lang="en-US" i="1" dirty="0" smtClean="0">
                <a:solidFill>
                  <a:srgbClr val="00B050"/>
                </a:solidFill>
              </a:rPr>
              <a:t>act</a:t>
            </a:r>
          </a:p>
          <a:p>
            <a:pPr lvl="2"/>
            <a:r>
              <a:rPr lang="en-US" dirty="0" smtClean="0"/>
              <a:t>a collection of </a:t>
            </a:r>
            <a:r>
              <a:rPr lang="en-US" i="1" dirty="0" smtClean="0">
                <a:solidFill>
                  <a:srgbClr val="00B050"/>
                </a:solidFill>
              </a:rPr>
              <a:t>act</a:t>
            </a:r>
            <a:r>
              <a:rPr lang="en-US" i="1" baseline="30000" dirty="0" smtClean="0">
                <a:solidFill>
                  <a:srgbClr val="00B050"/>
                </a:solidFill>
              </a:rPr>
              <a:t>-1</a:t>
            </a:r>
            <a:r>
              <a:rPr lang="en-US" dirty="0" smtClean="0"/>
              <a:t> policies </a:t>
            </a:r>
            <a:r>
              <a:rPr lang="en-US" dirty="0"/>
              <a:t>from each target in </a:t>
            </a:r>
            <a:r>
              <a:rPr lang="en-US" i="1" dirty="0" smtClean="0">
                <a:solidFill>
                  <a:srgbClr val="00B050"/>
                </a:solidFill>
              </a:rPr>
              <a:t>T</a:t>
            </a:r>
          </a:p>
          <a:p>
            <a:pPr lvl="2"/>
            <a:r>
              <a:rPr lang="en-US" dirty="0" smtClean="0"/>
              <a:t>system </a:t>
            </a:r>
            <a:r>
              <a:rPr lang="en-US" dirty="0"/>
              <a:t>policies over </a:t>
            </a:r>
            <a:r>
              <a:rPr lang="en-US" i="1" dirty="0">
                <a:solidFill>
                  <a:srgbClr val="00B050"/>
                </a:solidFill>
              </a:rPr>
              <a:t>act</a:t>
            </a:r>
            <a:r>
              <a:rPr lang="en-US" dirty="0"/>
              <a:t> and </a:t>
            </a:r>
            <a:r>
              <a:rPr lang="en-US" i="1" dirty="0">
                <a:solidFill>
                  <a:srgbClr val="00B050"/>
                </a:solidFill>
              </a:rPr>
              <a:t>object type</a:t>
            </a:r>
            <a:r>
              <a:rPr lang="en-US" dirty="0"/>
              <a:t>, if target </a:t>
            </a:r>
            <a:r>
              <a:rPr lang="en-US" dirty="0" smtClean="0"/>
              <a:t>is an object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410612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Extraction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Policy: &lt;</a:t>
            </a:r>
            <a:r>
              <a:rPr lang="en-US" i="1" dirty="0" smtClean="0"/>
              <a:t>action</a:t>
            </a:r>
            <a:r>
              <a:rPr lang="en-US" dirty="0" smtClean="0"/>
              <a:t>, (</a:t>
            </a:r>
            <a:r>
              <a:rPr lang="en-US" i="1" dirty="0" err="1" smtClean="0"/>
              <a:t>r.type</a:t>
            </a:r>
            <a:r>
              <a:rPr lang="en-US" i="1" dirty="0" smtClean="0"/>
              <a:t>)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0000"/>
                </a:solidFill>
              </a:rPr>
              <a:t>graph rule</a:t>
            </a:r>
            <a:r>
              <a:rPr lang="en-US" dirty="0" smtClean="0"/>
              <a:t>&gt;</a:t>
            </a:r>
          </a:p>
          <a:p>
            <a:endParaRPr lang="en-US" dirty="0" smtClean="0"/>
          </a:p>
          <a:p>
            <a:r>
              <a:rPr lang="en-US" dirty="0" smtClean="0"/>
              <a:t>Graph Rule: </a:t>
            </a:r>
            <a:r>
              <a:rPr lang="en-US" i="1" dirty="0" smtClean="0">
                <a:solidFill>
                  <a:srgbClr val="00B050"/>
                </a:solidFill>
              </a:rPr>
              <a:t>start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FF0000"/>
                </a:solidFill>
              </a:rPr>
              <a:t>path rule</a:t>
            </a:r>
          </a:p>
          <a:p>
            <a:endParaRPr lang="en-US" dirty="0" smtClean="0"/>
          </a:p>
          <a:p>
            <a:r>
              <a:rPr lang="en-US" dirty="0" smtClean="0"/>
              <a:t>Path Rule: </a:t>
            </a:r>
            <a:r>
              <a:rPr lang="en-US" i="1" dirty="0" smtClean="0">
                <a:solidFill>
                  <a:srgbClr val="FF0000"/>
                </a:solidFill>
              </a:rPr>
              <a:t>path spec </a:t>
            </a:r>
            <a:r>
              <a:rPr lang="en-US" dirty="0" smtClean="0"/>
              <a:t>∧|∨ </a:t>
            </a:r>
            <a:r>
              <a:rPr lang="en-US" i="1" dirty="0" smtClean="0">
                <a:solidFill>
                  <a:srgbClr val="FF0000"/>
                </a:solidFill>
              </a:rPr>
              <a:t>path spec</a:t>
            </a:r>
          </a:p>
          <a:p>
            <a:endParaRPr lang="en-US" dirty="0" smtClean="0"/>
          </a:p>
          <a:p>
            <a:r>
              <a:rPr lang="en-US" dirty="0" smtClean="0"/>
              <a:t>Path Spec: </a:t>
            </a:r>
            <a:r>
              <a:rPr lang="en-US" i="1" dirty="0" smtClean="0">
                <a:solidFill>
                  <a:srgbClr val="FF0000"/>
                </a:solidFill>
              </a:rPr>
              <a:t>path</a:t>
            </a:r>
            <a:r>
              <a:rPr lang="en-US" dirty="0" smtClean="0"/>
              <a:t>, </a:t>
            </a:r>
            <a:r>
              <a:rPr lang="en-US" i="1" dirty="0" err="1" smtClean="0">
                <a:solidFill>
                  <a:srgbClr val="FF0000"/>
                </a:solidFill>
              </a:rPr>
              <a:t>hopcount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下箭头 5"/>
          <p:cNvSpPr/>
          <p:nvPr/>
        </p:nvSpPr>
        <p:spPr>
          <a:xfrm>
            <a:off x="3694608" y="2380733"/>
            <a:ext cx="238897" cy="31303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下箭头 6"/>
          <p:cNvSpPr/>
          <p:nvPr/>
        </p:nvSpPr>
        <p:spPr>
          <a:xfrm>
            <a:off x="3694607" y="3554627"/>
            <a:ext cx="238897" cy="31303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下箭头 7"/>
          <p:cNvSpPr/>
          <p:nvPr/>
        </p:nvSpPr>
        <p:spPr>
          <a:xfrm>
            <a:off x="3694606" y="4753233"/>
            <a:ext cx="238897" cy="31303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标注 8"/>
          <p:cNvSpPr/>
          <p:nvPr/>
        </p:nvSpPr>
        <p:spPr>
          <a:xfrm>
            <a:off x="2650050" y="1062677"/>
            <a:ext cx="1672281" cy="1631094"/>
          </a:xfrm>
          <a:prstGeom prst="wedge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It</a:t>
            </a:r>
            <a:r>
              <a:rPr lang="en-US" dirty="0" smtClean="0"/>
              <a:t> determines the starting node, where the evaluation starts</a:t>
            </a:r>
            <a:endParaRPr lang="en-US" dirty="0"/>
          </a:p>
        </p:txBody>
      </p:sp>
      <p:sp>
        <p:nvSpPr>
          <p:cNvPr id="5" name="矩形 4"/>
          <p:cNvSpPr/>
          <p:nvPr/>
        </p:nvSpPr>
        <p:spPr>
          <a:xfrm>
            <a:off x="7043351" y="1062677"/>
            <a:ext cx="1750541" cy="23186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is </a:t>
            </a:r>
            <a:r>
              <a:rPr lang="en-US" i="1" dirty="0" smtClean="0"/>
              <a:t>start</a:t>
            </a:r>
            <a:r>
              <a:rPr lang="en-US" dirty="0" smtClean="0"/>
              <a:t>, then every </a:t>
            </a:r>
            <a:r>
              <a:rPr lang="en-US" i="1" dirty="0" smtClean="0"/>
              <a:t>t</a:t>
            </a:r>
            <a:r>
              <a:rPr lang="en-US" dirty="0" smtClean="0"/>
              <a:t> in </a:t>
            </a:r>
            <a:r>
              <a:rPr lang="en-US" i="1" dirty="0" smtClean="0"/>
              <a:t>T</a:t>
            </a:r>
            <a:r>
              <a:rPr lang="en-US" dirty="0" smtClean="0"/>
              <a:t> (and </a:t>
            </a:r>
            <a:r>
              <a:rPr lang="en-US" i="1" dirty="0" smtClean="0"/>
              <a:t>u</a:t>
            </a:r>
            <a:r>
              <a:rPr lang="en-US" i="1" baseline="-25000" dirty="0" smtClean="0"/>
              <a:t>c</a:t>
            </a:r>
            <a:r>
              <a:rPr lang="en-US" dirty="0" smtClean="0"/>
              <a:t>) becomes the evaluating node; otherwise, </a:t>
            </a:r>
            <a:r>
              <a:rPr lang="en-US" i="1" dirty="0" smtClean="0"/>
              <a:t>s</a:t>
            </a:r>
            <a:r>
              <a:rPr lang="en-US" dirty="0" smtClean="0"/>
              <a:t> is the evaluating node. </a:t>
            </a:r>
          </a:p>
        </p:txBody>
      </p:sp>
      <p:sp>
        <p:nvSpPr>
          <p:cNvPr id="12" name="矩形 11"/>
          <p:cNvSpPr/>
          <p:nvPr/>
        </p:nvSpPr>
        <p:spPr>
          <a:xfrm>
            <a:off x="7043350" y="4396218"/>
            <a:ext cx="1750541" cy="17052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Path-check each path spec using Algorithm 2 </a:t>
            </a:r>
            <a:r>
              <a:rPr lang="en-US" dirty="0" smtClean="0"/>
              <a:t>in Cheng et al [11]</a:t>
            </a:r>
            <a:endParaRPr lang="en-US" dirty="0"/>
          </a:p>
        </p:txBody>
      </p:sp>
      <p:sp>
        <p:nvSpPr>
          <p:cNvPr id="11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49592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8" grpId="0" animBg="1"/>
      <p:bldP spid="9" grpId="0" animBg="1"/>
      <p:bldP spid="9" grpId="1" animBg="1"/>
      <p:bldP spid="5" grpId="0" animBg="1"/>
      <p:bldP spid="5" grpId="1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Evaluation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Evaluate a combined result based on conjunctive or disjunctive connectives between path specs</a:t>
            </a:r>
          </a:p>
          <a:p>
            <a:r>
              <a:rPr lang="en-US" dirty="0" smtClean="0"/>
              <a:t>Make a collective result for multiple policies in each policy set. </a:t>
            </a:r>
          </a:p>
          <a:p>
            <a:pPr lvl="1"/>
            <a:r>
              <a:rPr lang="en-US" dirty="0" smtClean="0"/>
              <a:t>Policy conflicts may arise. We apply </a:t>
            </a:r>
            <a:r>
              <a:rPr lang="en-US" i="1" dirty="0" smtClean="0">
                <a:solidFill>
                  <a:srgbClr val="00B050"/>
                </a:solidFill>
              </a:rPr>
              <a:t>CRP</a:t>
            </a:r>
            <a:r>
              <a:rPr lang="en-US" i="1" baseline="-25000" dirty="0" smtClean="0">
                <a:solidFill>
                  <a:srgbClr val="00B050"/>
                </a:solidFill>
              </a:rPr>
              <a:t>Sys</a:t>
            </a:r>
            <a:r>
              <a:rPr lang="en-US" dirty="0" smtClean="0"/>
              <a:t> to resolve conflicts.</a:t>
            </a:r>
          </a:p>
          <a:p>
            <a:r>
              <a:rPr lang="en-US" dirty="0" smtClean="0"/>
              <a:t>Compose the final result from the result of each policy set (</a:t>
            </a:r>
            <a:r>
              <a:rPr lang="en-US" i="1" dirty="0" smtClean="0">
                <a:solidFill>
                  <a:srgbClr val="00B050"/>
                </a:solidFill>
              </a:rPr>
              <a:t>P</a:t>
            </a:r>
            <a:r>
              <a:rPr lang="en-US" i="1" baseline="-25000" dirty="0" smtClean="0">
                <a:solidFill>
                  <a:srgbClr val="00B050"/>
                </a:solidFill>
              </a:rPr>
              <a:t>AS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B050"/>
                </a:solidFill>
              </a:rPr>
              <a:t>P</a:t>
            </a:r>
            <a:r>
              <a:rPr lang="en-US" i="1" baseline="-25000" dirty="0" smtClean="0">
                <a:solidFill>
                  <a:srgbClr val="00B050"/>
                </a:solidFill>
              </a:rPr>
              <a:t>TU</a:t>
            </a:r>
            <a:r>
              <a:rPr lang="en-US" dirty="0" smtClean="0"/>
              <a:t>/</a:t>
            </a:r>
            <a:r>
              <a:rPr lang="en-US" i="1" dirty="0" smtClean="0">
                <a:solidFill>
                  <a:srgbClr val="00B050"/>
                </a:solidFill>
              </a:rPr>
              <a:t>P</a:t>
            </a:r>
            <a:r>
              <a:rPr lang="en-US" i="1" baseline="-25000" dirty="0" smtClean="0">
                <a:solidFill>
                  <a:srgbClr val="00B050"/>
                </a:solidFill>
              </a:rPr>
              <a:t>TS</a:t>
            </a:r>
            <a:r>
              <a:rPr lang="en-US" dirty="0" smtClean="0"/>
              <a:t>/</a:t>
            </a:r>
            <a:r>
              <a:rPr lang="en-US" i="1" dirty="0" smtClean="0">
                <a:solidFill>
                  <a:srgbClr val="00B050"/>
                </a:solidFill>
              </a:rPr>
              <a:t>P</a:t>
            </a:r>
            <a:r>
              <a:rPr lang="en-US" i="1" baseline="-25000" dirty="0" smtClean="0">
                <a:solidFill>
                  <a:srgbClr val="00B050"/>
                </a:solidFill>
              </a:rPr>
              <a:t>O</a:t>
            </a:r>
            <a:r>
              <a:rPr lang="en-US" dirty="0" smtClean="0"/>
              <a:t>/</a:t>
            </a:r>
            <a:r>
              <a:rPr lang="en-US" i="1" dirty="0" smtClean="0">
                <a:solidFill>
                  <a:srgbClr val="00B050"/>
                </a:solidFill>
              </a:rPr>
              <a:t>P</a:t>
            </a:r>
            <a:r>
              <a:rPr lang="en-US" i="1" baseline="-25000" dirty="0" smtClean="0">
                <a:solidFill>
                  <a:srgbClr val="00B050"/>
                </a:solidFill>
              </a:rPr>
              <a:t>P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00B050"/>
                </a:solidFill>
              </a:rPr>
              <a:t>P</a:t>
            </a:r>
            <a:r>
              <a:rPr lang="en-US" i="1" baseline="-25000" dirty="0" smtClean="0">
                <a:solidFill>
                  <a:srgbClr val="00B050"/>
                </a:solidFill>
              </a:rPr>
              <a:t>Sys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56354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Motivation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Model Components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Model</a:t>
            </a:r>
          </a:p>
          <a:p>
            <a:r>
              <a:rPr lang="en-US" dirty="0" smtClean="0"/>
              <a:t>Use Cases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17812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8600" y="1600200"/>
            <a:ext cx="8762999" cy="4525963"/>
          </a:xfrm>
        </p:spPr>
        <p:txBody>
          <a:bodyPr>
            <a:normAutofit/>
          </a:bodyPr>
          <a:lstStyle/>
          <a:p>
            <a:r>
              <a:rPr lang="en-US" sz="2400" b="1" dirty="0"/>
              <a:t>View a photo where a friend is tagged. </a:t>
            </a:r>
            <a:r>
              <a:rPr lang="en-US" sz="2400" i="1" dirty="0" smtClean="0"/>
              <a:t>Bob and </a:t>
            </a:r>
            <a:r>
              <a:rPr lang="en-US" sz="2400" i="1" dirty="0"/>
              <a:t>Ed are friends of Alice, but not friends of each </a:t>
            </a:r>
            <a:r>
              <a:rPr lang="en-US" sz="2400" i="1" dirty="0" smtClean="0"/>
              <a:t>other. </a:t>
            </a:r>
            <a:r>
              <a:rPr lang="en-US" sz="2400" i="1" dirty="0" smtClean="0">
                <a:solidFill>
                  <a:srgbClr val="FF0000"/>
                </a:solidFill>
              </a:rPr>
              <a:t>Alice </a:t>
            </a:r>
            <a:r>
              <a:rPr lang="en-US" sz="2400" i="1" dirty="0">
                <a:solidFill>
                  <a:srgbClr val="FF0000"/>
                </a:solidFill>
              </a:rPr>
              <a:t>posted a photo </a:t>
            </a:r>
            <a:r>
              <a:rPr lang="en-US" sz="2400" i="1" dirty="0"/>
              <a:t>and </a:t>
            </a:r>
            <a:r>
              <a:rPr lang="en-US" sz="2400" i="1" dirty="0">
                <a:solidFill>
                  <a:srgbClr val="FF0000"/>
                </a:solidFill>
              </a:rPr>
              <a:t>tagged Ed</a:t>
            </a:r>
            <a:r>
              <a:rPr lang="en-US" sz="2400" i="1" dirty="0"/>
              <a:t> on it. Later, Bob sees </a:t>
            </a:r>
            <a:r>
              <a:rPr lang="en-US" sz="2400" i="1" dirty="0" smtClean="0"/>
              <a:t>the activity </a:t>
            </a:r>
            <a:r>
              <a:rPr lang="en-US" sz="2400" i="1" dirty="0"/>
              <a:t>from his news feed and decides to view the photo</a:t>
            </a:r>
            <a:r>
              <a:rPr lang="en-US" sz="2400" i="1" dirty="0" smtClean="0">
                <a:solidFill>
                  <a:srgbClr val="FF0000"/>
                </a:solidFill>
              </a:rPr>
              <a:t>: (</a:t>
            </a:r>
            <a:r>
              <a:rPr lang="en-US" sz="2400" i="1" dirty="0">
                <a:solidFill>
                  <a:srgbClr val="FF0000"/>
                </a:solidFill>
              </a:rPr>
              <a:t>Bob, read, Photo2)</a:t>
            </a:r>
          </a:p>
          <a:p>
            <a:pPr lvl="1"/>
            <a:r>
              <a:rPr lang="en-US" sz="2400" i="1" dirty="0" smtClean="0"/>
              <a:t>Bob</a:t>
            </a:r>
            <a:r>
              <a:rPr lang="en-US" sz="2400" dirty="0" smtClean="0"/>
              <a:t>’s </a:t>
            </a:r>
            <a:r>
              <a:rPr lang="en-US" sz="2400" i="1" dirty="0" smtClean="0"/>
              <a:t>P</a:t>
            </a:r>
            <a:r>
              <a:rPr lang="en-US" sz="2400" i="1" baseline="-25000" dirty="0" smtClean="0"/>
              <a:t>AS</a:t>
            </a:r>
            <a:r>
              <a:rPr lang="en-US" sz="2400" i="1" dirty="0" smtClean="0"/>
              <a:t>(read)</a:t>
            </a:r>
            <a:r>
              <a:rPr lang="en-US" sz="2400" dirty="0" smtClean="0"/>
              <a:t>: </a:t>
            </a:r>
            <a:r>
              <a:rPr lang="en-US" sz="2400" i="1" dirty="0" smtClean="0">
                <a:solidFill>
                  <a:srgbClr val="00B050"/>
                </a:solidFill>
              </a:rPr>
              <a:t>&lt;read,(u</a:t>
            </a:r>
            <a:r>
              <a:rPr lang="en-US" sz="2400" i="1" baseline="-25000" dirty="0" smtClean="0">
                <a:solidFill>
                  <a:srgbClr val="00B050"/>
                </a:solidFill>
              </a:rPr>
              <a:t>a</a:t>
            </a:r>
            <a:r>
              <a:rPr lang="en-US" sz="2400" i="1" dirty="0" smtClean="0">
                <a:solidFill>
                  <a:srgbClr val="00B050"/>
                </a:solidFill>
              </a:rPr>
              <a:t>,([</a:t>
            </a:r>
            <a:r>
              <a:rPr lang="el-GR" sz="2400" i="1" dirty="0" smtClean="0">
                <a:solidFill>
                  <a:srgbClr val="00B050"/>
                </a:solidFill>
              </a:rPr>
              <a:t>Σ</a:t>
            </a:r>
            <a:r>
              <a:rPr lang="en-US" sz="2400" i="1" baseline="-25000" dirty="0" smtClean="0">
                <a:solidFill>
                  <a:srgbClr val="00B050"/>
                </a:solidFill>
              </a:rPr>
              <a:t>u_u</a:t>
            </a:r>
            <a:r>
              <a:rPr lang="en-US" sz="2400" i="1" dirty="0" smtClean="0">
                <a:solidFill>
                  <a:srgbClr val="00B050"/>
                </a:solidFill>
              </a:rPr>
              <a:t>*,2][[</a:t>
            </a:r>
            <a:r>
              <a:rPr lang="el-GR" sz="2400" i="1" dirty="0" smtClean="0">
                <a:solidFill>
                  <a:srgbClr val="00B050"/>
                </a:solidFill>
              </a:rPr>
              <a:t>Σ</a:t>
            </a:r>
            <a:r>
              <a:rPr lang="en-US" sz="2400" i="1" baseline="-25000" dirty="0" err="1" smtClean="0">
                <a:solidFill>
                  <a:srgbClr val="00B050"/>
                </a:solidFill>
              </a:rPr>
              <a:t>u_r</a:t>
            </a:r>
            <a:r>
              <a:rPr lang="en-US" sz="2400" i="1" baseline="-25000" dirty="0" smtClean="0">
                <a:solidFill>
                  <a:srgbClr val="00B050"/>
                </a:solidFill>
              </a:rPr>
              <a:t> </a:t>
            </a:r>
            <a:r>
              <a:rPr lang="en-US" sz="2400" i="1" dirty="0" smtClean="0">
                <a:solidFill>
                  <a:srgbClr val="00B050"/>
                </a:solidFill>
              </a:rPr>
              <a:t>,1]],2))&gt;</a:t>
            </a:r>
          </a:p>
          <a:p>
            <a:pPr lvl="1"/>
            <a:r>
              <a:rPr lang="en-US" sz="2400" i="1" dirty="0" smtClean="0"/>
              <a:t>Photo2</a:t>
            </a:r>
            <a:r>
              <a:rPr lang="en-US" sz="2400" dirty="0" smtClean="0"/>
              <a:t>’s </a:t>
            </a:r>
            <a:r>
              <a:rPr lang="en-US" sz="2400" i="1" dirty="0" smtClean="0"/>
              <a:t>P</a:t>
            </a:r>
            <a:r>
              <a:rPr lang="en-US" sz="2400" i="1" baseline="-25000" dirty="0" smtClean="0"/>
              <a:t>O</a:t>
            </a:r>
            <a:r>
              <a:rPr lang="en-US" sz="2400" i="1" dirty="0" smtClean="0"/>
              <a:t>(read</a:t>
            </a:r>
            <a:r>
              <a:rPr lang="en-US" sz="2400" i="1" baseline="30000" dirty="0" smtClean="0"/>
              <a:t>-1</a:t>
            </a:r>
            <a:r>
              <a:rPr lang="en-US" sz="2400" i="1" dirty="0" smtClean="0"/>
              <a:t>)</a:t>
            </a:r>
            <a:r>
              <a:rPr lang="en-US" sz="2400" dirty="0" smtClean="0"/>
              <a:t> by </a:t>
            </a:r>
            <a:r>
              <a:rPr lang="en-US" sz="2400" i="1" dirty="0" smtClean="0"/>
              <a:t>Alice</a:t>
            </a:r>
            <a:r>
              <a:rPr lang="en-US" sz="2400" dirty="0" smtClean="0"/>
              <a:t>: </a:t>
            </a:r>
            <a:r>
              <a:rPr lang="en-US" sz="2400" i="1" dirty="0" smtClean="0">
                <a:solidFill>
                  <a:srgbClr val="00B050"/>
                </a:solidFill>
              </a:rPr>
              <a:t>&lt;read</a:t>
            </a:r>
            <a:r>
              <a:rPr lang="en-US" sz="2400" i="1" baseline="30000" dirty="0" smtClean="0">
                <a:solidFill>
                  <a:srgbClr val="00B050"/>
                </a:solidFill>
              </a:rPr>
              <a:t>-1</a:t>
            </a:r>
            <a:r>
              <a:rPr lang="en-US" sz="2400" i="1" dirty="0" smtClean="0">
                <a:solidFill>
                  <a:srgbClr val="00B050"/>
                </a:solidFill>
              </a:rPr>
              <a:t>,(t,([post</a:t>
            </a:r>
            <a:r>
              <a:rPr lang="en-US" sz="2400" i="1" baseline="30000" dirty="0" smtClean="0">
                <a:solidFill>
                  <a:srgbClr val="00B050"/>
                </a:solidFill>
              </a:rPr>
              <a:t>-1</a:t>
            </a:r>
            <a:r>
              <a:rPr lang="en-US" sz="2400" i="1" dirty="0" smtClean="0">
                <a:solidFill>
                  <a:srgbClr val="00B050"/>
                </a:solidFill>
              </a:rPr>
              <a:t>,1][friend*,3],4))&gt;</a:t>
            </a:r>
          </a:p>
          <a:p>
            <a:pPr lvl="1"/>
            <a:r>
              <a:rPr lang="en-US" sz="2400" i="1" dirty="0" smtClean="0"/>
              <a:t>Photo2</a:t>
            </a:r>
            <a:r>
              <a:rPr lang="en-US" sz="2400" dirty="0" smtClean="0"/>
              <a:t>’s </a:t>
            </a:r>
            <a:r>
              <a:rPr lang="en-US" sz="2400" i="1" dirty="0" smtClean="0"/>
              <a:t>P</a:t>
            </a:r>
            <a:r>
              <a:rPr lang="en-US" sz="2400" i="1" baseline="-25000" dirty="0" smtClean="0"/>
              <a:t>O</a:t>
            </a:r>
            <a:r>
              <a:rPr lang="en-US" sz="2400" i="1" dirty="0" smtClean="0"/>
              <a:t>(read</a:t>
            </a:r>
            <a:r>
              <a:rPr lang="en-US" sz="2400" i="1" baseline="30000" dirty="0" smtClean="0"/>
              <a:t>-1</a:t>
            </a:r>
            <a:r>
              <a:rPr lang="en-US" sz="2400" i="1" dirty="0" smtClean="0"/>
              <a:t>)</a:t>
            </a:r>
            <a:r>
              <a:rPr lang="en-US" sz="2400" dirty="0" smtClean="0"/>
              <a:t> by </a:t>
            </a:r>
            <a:r>
              <a:rPr lang="en-US" sz="2400" i="1" dirty="0" smtClean="0"/>
              <a:t>Ed</a:t>
            </a:r>
            <a:r>
              <a:rPr lang="en-US" sz="2400" dirty="0" smtClean="0"/>
              <a:t>: </a:t>
            </a:r>
            <a:r>
              <a:rPr lang="en-US" sz="2400" i="1" dirty="0" smtClean="0">
                <a:solidFill>
                  <a:srgbClr val="00B050"/>
                </a:solidFill>
              </a:rPr>
              <a:t>&lt;read</a:t>
            </a:r>
            <a:r>
              <a:rPr lang="en-US" sz="2400" i="1" baseline="30000" dirty="0" smtClean="0">
                <a:solidFill>
                  <a:srgbClr val="00B050"/>
                </a:solidFill>
              </a:rPr>
              <a:t>-1</a:t>
            </a:r>
            <a:r>
              <a:rPr lang="en-US" sz="2400" i="1" dirty="0" smtClean="0">
                <a:solidFill>
                  <a:srgbClr val="00B050"/>
                </a:solidFill>
              </a:rPr>
              <a:t>,(u</a:t>
            </a:r>
            <a:r>
              <a:rPr lang="en-US" sz="2400" i="1" baseline="-25000" dirty="0" smtClean="0">
                <a:solidFill>
                  <a:srgbClr val="00B050"/>
                </a:solidFill>
              </a:rPr>
              <a:t>c</a:t>
            </a:r>
            <a:r>
              <a:rPr lang="en-US" sz="2400" i="1" dirty="0" smtClean="0">
                <a:solidFill>
                  <a:srgbClr val="00B050"/>
                </a:solidFill>
              </a:rPr>
              <a:t>,([friend],1))&gt;</a:t>
            </a:r>
          </a:p>
          <a:p>
            <a:pPr lvl="1"/>
            <a:r>
              <a:rPr lang="en-US" sz="2400" i="1" dirty="0" smtClean="0"/>
              <a:t>AP</a:t>
            </a:r>
            <a:r>
              <a:rPr lang="en-US" sz="2400" i="1" baseline="-25000" dirty="0" smtClean="0"/>
              <a:t>Sys</a:t>
            </a:r>
            <a:r>
              <a:rPr lang="en-US" sz="2400" i="1" dirty="0" smtClean="0"/>
              <a:t>(read)</a:t>
            </a:r>
            <a:r>
              <a:rPr lang="en-US" sz="2400" dirty="0" smtClean="0"/>
              <a:t>: </a:t>
            </a:r>
            <a:r>
              <a:rPr lang="en-US" sz="2400" i="1" dirty="0" smtClean="0">
                <a:solidFill>
                  <a:srgbClr val="00B050"/>
                </a:solidFill>
              </a:rPr>
              <a:t>&lt;read,(ua,([</a:t>
            </a:r>
            <a:r>
              <a:rPr lang="el-GR" sz="2400" i="1" dirty="0" smtClean="0">
                <a:solidFill>
                  <a:srgbClr val="00B050"/>
                </a:solidFill>
              </a:rPr>
              <a:t>Σ</a:t>
            </a:r>
            <a:r>
              <a:rPr lang="en-US" sz="2400" i="1" baseline="-25000" dirty="0" smtClean="0">
                <a:solidFill>
                  <a:srgbClr val="00B050"/>
                </a:solidFill>
              </a:rPr>
              <a:t>u_u</a:t>
            </a:r>
            <a:r>
              <a:rPr lang="en-US" sz="2400" i="1" dirty="0" smtClean="0">
                <a:solidFill>
                  <a:srgbClr val="00B050"/>
                </a:solidFill>
              </a:rPr>
              <a:t>*,5][[</a:t>
            </a:r>
            <a:r>
              <a:rPr lang="el-GR" sz="2400" i="1" dirty="0" smtClean="0">
                <a:solidFill>
                  <a:srgbClr val="00B050"/>
                </a:solidFill>
              </a:rPr>
              <a:t>Σ</a:t>
            </a:r>
            <a:r>
              <a:rPr lang="en-US" sz="2400" i="1" baseline="-25000" dirty="0" err="1" smtClean="0">
                <a:solidFill>
                  <a:srgbClr val="00B050"/>
                </a:solidFill>
              </a:rPr>
              <a:t>u_r</a:t>
            </a:r>
            <a:r>
              <a:rPr lang="en-US" sz="2400" i="1" baseline="-25000" dirty="0" smtClean="0">
                <a:solidFill>
                  <a:srgbClr val="00B050"/>
                </a:solidFill>
              </a:rPr>
              <a:t> </a:t>
            </a:r>
            <a:r>
              <a:rPr lang="en-US" sz="2400" i="1" dirty="0" smtClean="0">
                <a:solidFill>
                  <a:srgbClr val="00B050"/>
                </a:solidFill>
              </a:rPr>
              <a:t>,1]],5))&gt;</a:t>
            </a:r>
          </a:p>
          <a:p>
            <a:pPr lvl="1"/>
            <a:r>
              <a:rPr lang="en-US" sz="2400" i="1" dirty="0" smtClean="0"/>
              <a:t>CRP</a:t>
            </a:r>
            <a:r>
              <a:rPr lang="en-US" sz="2400" i="1" baseline="-25000" dirty="0" smtClean="0"/>
              <a:t>Sys</a:t>
            </a:r>
            <a:r>
              <a:rPr lang="en-US" sz="2400" i="1" dirty="0" smtClean="0"/>
              <a:t>(read)</a:t>
            </a:r>
            <a:r>
              <a:rPr lang="en-US" sz="2400" dirty="0" smtClean="0"/>
              <a:t>: </a:t>
            </a:r>
            <a:r>
              <a:rPr lang="en-US" sz="2400" i="1" dirty="0" smtClean="0">
                <a:solidFill>
                  <a:srgbClr val="00B050"/>
                </a:solidFill>
              </a:rPr>
              <a:t>&lt;read</a:t>
            </a:r>
            <a:r>
              <a:rPr lang="en-US" sz="2400" i="1" baseline="30000" dirty="0" smtClean="0">
                <a:solidFill>
                  <a:srgbClr val="00B050"/>
                </a:solidFill>
              </a:rPr>
              <a:t>-1</a:t>
            </a:r>
            <a:r>
              <a:rPr lang="en-US" sz="2400" i="1" dirty="0" smtClean="0">
                <a:solidFill>
                  <a:srgbClr val="00B050"/>
                </a:solidFill>
              </a:rPr>
              <a:t>,(own</a:t>
            </a:r>
            <a:r>
              <a:rPr lang="en-US" sz="2400" i="1" dirty="0" smtClean="0">
                <a:solidFill>
                  <a:srgbClr val="008000"/>
                </a:solidFill>
              </a:rPr>
              <a:t>∧</a:t>
            </a:r>
            <a:r>
              <a:rPr lang="en-US" sz="2400" i="1" dirty="0" smtClean="0">
                <a:solidFill>
                  <a:srgbClr val="00B050"/>
                </a:solidFill>
              </a:rPr>
              <a:t>tag)&gt;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  <p:sp>
        <p:nvSpPr>
          <p:cNvPr id="8" name="矩形标注 7"/>
          <p:cNvSpPr/>
          <p:nvPr/>
        </p:nvSpPr>
        <p:spPr>
          <a:xfrm>
            <a:off x="7534274" y="4124325"/>
            <a:ext cx="1323976" cy="390525"/>
          </a:xfrm>
          <a:prstGeom prst="wedgeRectCallout">
            <a:avLst>
              <a:gd name="adj1" fmla="val -87083"/>
              <a:gd name="adj2" fmla="val -5213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 conflicts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0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(cont.)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6225" y="1600200"/>
            <a:ext cx="8562975" cy="4525963"/>
          </a:xfrm>
        </p:spPr>
        <p:txBody>
          <a:bodyPr>
            <a:normAutofit/>
          </a:bodyPr>
          <a:lstStyle/>
          <a:p>
            <a:r>
              <a:rPr lang="en-US" sz="2400" b="1" dirty="0"/>
              <a:t>Parental control of policies. </a:t>
            </a:r>
            <a:r>
              <a:rPr lang="en-US" sz="2400" i="1" dirty="0"/>
              <a:t>The </a:t>
            </a:r>
            <a:r>
              <a:rPr lang="en-US" sz="2400" i="1" dirty="0" smtClean="0"/>
              <a:t>system features </a:t>
            </a:r>
            <a:r>
              <a:rPr lang="en-US" sz="2400" i="1" dirty="0"/>
              <a:t>parental control such as allowing parents to </a:t>
            </a:r>
            <a:r>
              <a:rPr lang="en-US" sz="2400" i="1" dirty="0" smtClean="0"/>
              <a:t>configure their </a:t>
            </a:r>
            <a:r>
              <a:rPr lang="en-US" sz="2400" i="1" dirty="0"/>
              <a:t>children’s policies. The policies are used to control </a:t>
            </a:r>
            <a:r>
              <a:rPr lang="en-US" sz="2400" i="1" dirty="0" smtClean="0"/>
              <a:t>the incoming </a:t>
            </a:r>
            <a:r>
              <a:rPr lang="en-US" sz="2400" i="1" dirty="0"/>
              <a:t>or outgoing activities of children, but are subject </a:t>
            </a:r>
            <a:r>
              <a:rPr lang="en-US" sz="2400" i="1" dirty="0" smtClean="0"/>
              <a:t>to the </a:t>
            </a:r>
            <a:r>
              <a:rPr lang="en-US" sz="2400" i="1" dirty="0"/>
              <a:t>parents’ will. For instance, </a:t>
            </a:r>
            <a:r>
              <a:rPr lang="en-US" sz="2400" i="1" dirty="0">
                <a:solidFill>
                  <a:srgbClr val="FF0000"/>
                </a:solidFill>
              </a:rPr>
              <a:t>Bob’s mother Carol </a:t>
            </a:r>
            <a:r>
              <a:rPr lang="en-US" sz="2400" i="1" dirty="0" smtClean="0"/>
              <a:t>requests to </a:t>
            </a:r>
            <a:r>
              <a:rPr lang="en-US" sz="2400" i="1" dirty="0"/>
              <a:t>set some policy, say Policy1</a:t>
            </a:r>
            <a:r>
              <a:rPr lang="en-US" sz="2400" dirty="0"/>
              <a:t> </a:t>
            </a:r>
            <a:r>
              <a:rPr lang="en-US" sz="2400" i="1" dirty="0"/>
              <a:t>for Bob</a:t>
            </a:r>
            <a:r>
              <a:rPr lang="en-US" sz="2400" i="1" dirty="0" smtClean="0"/>
              <a:t>: </a:t>
            </a:r>
            <a:r>
              <a:rPr lang="en-US" sz="2400" i="1" dirty="0" smtClean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Carol, specify policy, Policy1</a:t>
            </a:r>
            <a:r>
              <a:rPr lang="en-US" sz="2400" i="1" dirty="0" smtClean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sz="2000" i="1" dirty="0" smtClean="0"/>
              <a:t>Carol</a:t>
            </a:r>
            <a:r>
              <a:rPr lang="en-US" sz="2000" dirty="0" smtClean="0"/>
              <a:t>’s </a:t>
            </a:r>
            <a:r>
              <a:rPr lang="en-US" sz="2000" i="1" dirty="0" err="1" smtClean="0"/>
              <a:t>P</a:t>
            </a:r>
            <a:r>
              <a:rPr lang="en-US" sz="2000" i="1" baseline="-25000" dirty="0" err="1" smtClean="0"/>
              <a:t>AS</a:t>
            </a:r>
            <a:r>
              <a:rPr lang="en-US" sz="2000" i="1" dirty="0" err="1" smtClean="0"/>
              <a:t>(specify_policy</a:t>
            </a:r>
            <a:r>
              <a:rPr lang="en-US" sz="2000" i="1" dirty="0" smtClean="0"/>
              <a:t>)</a:t>
            </a:r>
            <a:r>
              <a:rPr lang="en-US" sz="2000" dirty="0" smtClean="0"/>
              <a:t>: </a:t>
            </a:r>
            <a:r>
              <a:rPr lang="en-US" sz="2000" i="1" dirty="0" smtClean="0">
                <a:solidFill>
                  <a:srgbClr val="00B050"/>
                </a:solidFill>
              </a:rPr>
              <a:t>&lt;specify_policy,(u</a:t>
            </a:r>
            <a:r>
              <a:rPr lang="en-US" sz="2000" i="1" baseline="-25000" dirty="0" smtClean="0">
                <a:solidFill>
                  <a:srgbClr val="00B050"/>
                </a:solidFill>
              </a:rPr>
              <a:t>a</a:t>
            </a:r>
            <a:r>
              <a:rPr lang="en-US" sz="2000" i="1" dirty="0" smtClean="0">
                <a:solidFill>
                  <a:srgbClr val="00B050"/>
                </a:solidFill>
              </a:rPr>
              <a:t>,([own],1)</a:t>
            </a:r>
            <a:r>
              <a:rPr lang="en-US" sz="2000" i="1" dirty="0" smtClean="0">
                <a:solidFill>
                  <a:srgbClr val="008000"/>
                </a:solidFill>
              </a:rPr>
              <a:t>∨</a:t>
            </a:r>
            <a:r>
              <a:rPr lang="en-US" sz="2000" i="1" dirty="0" smtClean="0">
                <a:solidFill>
                  <a:srgbClr val="00B050"/>
                </a:solidFill>
                <a:cs typeface="Times New Roman"/>
              </a:rPr>
              <a:t>([child·own],2)</a:t>
            </a:r>
            <a:r>
              <a:rPr lang="en-US" sz="2000" i="1" dirty="0" smtClean="0">
                <a:solidFill>
                  <a:srgbClr val="00B050"/>
                </a:solidFill>
              </a:rPr>
              <a:t>)&gt;</a:t>
            </a:r>
          </a:p>
          <a:p>
            <a:pPr lvl="1"/>
            <a:r>
              <a:rPr lang="en-US" sz="2000" i="1" dirty="0" smtClean="0"/>
              <a:t>Policy1</a:t>
            </a:r>
            <a:r>
              <a:rPr lang="en-US" sz="2000" dirty="0" smtClean="0"/>
              <a:t>’s </a:t>
            </a:r>
            <a:r>
              <a:rPr lang="en-US" sz="2000" i="1" dirty="0" smtClean="0"/>
              <a:t>P</a:t>
            </a:r>
            <a:r>
              <a:rPr lang="en-US" sz="2000" i="1" baseline="-25000" dirty="0" smtClean="0"/>
              <a:t>P</a:t>
            </a:r>
            <a:r>
              <a:rPr lang="en-US" sz="2000" i="1" dirty="0" smtClean="0"/>
              <a:t>(specify_policy</a:t>
            </a:r>
            <a:r>
              <a:rPr lang="en-US" sz="2000" i="1" baseline="30000" dirty="0" smtClean="0"/>
              <a:t>-1</a:t>
            </a:r>
            <a:r>
              <a:rPr lang="en-US" sz="2000" i="1" dirty="0" smtClean="0"/>
              <a:t>)</a:t>
            </a:r>
            <a:r>
              <a:rPr lang="en-US" sz="2000" dirty="0" smtClean="0"/>
              <a:t> by </a:t>
            </a:r>
            <a:r>
              <a:rPr lang="en-US" sz="2000" i="1" dirty="0" smtClean="0"/>
              <a:t>Bob</a:t>
            </a:r>
            <a:r>
              <a:rPr lang="en-US" sz="2000" dirty="0" smtClean="0"/>
              <a:t>: </a:t>
            </a:r>
            <a:r>
              <a:rPr lang="en-US" sz="2000" i="1" dirty="0" smtClean="0">
                <a:solidFill>
                  <a:srgbClr val="00B050"/>
                </a:solidFill>
              </a:rPr>
              <a:t>&lt;specify_policy</a:t>
            </a:r>
            <a:r>
              <a:rPr lang="en-US" sz="2000" i="1" baseline="30000" dirty="0" smtClean="0">
                <a:solidFill>
                  <a:srgbClr val="00B050"/>
                </a:solidFill>
              </a:rPr>
              <a:t>-1</a:t>
            </a:r>
            <a:r>
              <a:rPr lang="en-US" sz="2000" i="1" dirty="0" smtClean="0">
                <a:solidFill>
                  <a:srgbClr val="00B050"/>
                </a:solidFill>
              </a:rPr>
              <a:t>,(t,([own</a:t>
            </a:r>
            <a:r>
              <a:rPr lang="en-US" sz="2000" i="1" baseline="30000" dirty="0" smtClean="0">
                <a:solidFill>
                  <a:srgbClr val="00B050"/>
                </a:solidFill>
              </a:rPr>
              <a:t>-1</a:t>
            </a:r>
            <a:r>
              <a:rPr lang="en-US" sz="2000" i="1" dirty="0" smtClean="0">
                <a:solidFill>
                  <a:srgbClr val="00B050"/>
                </a:solidFill>
              </a:rPr>
              <a:t>],1))&gt;</a:t>
            </a:r>
          </a:p>
          <a:p>
            <a:pPr lvl="1"/>
            <a:r>
              <a:rPr lang="en-US" sz="2000" i="1" dirty="0" err="1" smtClean="0"/>
              <a:t>P</a:t>
            </a:r>
            <a:r>
              <a:rPr lang="en-US" sz="2000" i="1" baseline="-25000" dirty="0" err="1" smtClean="0"/>
              <a:t>Sys</a:t>
            </a:r>
            <a:r>
              <a:rPr lang="en-US" sz="2000" i="1" dirty="0" err="1" smtClean="0"/>
              <a:t>(specify_policy</a:t>
            </a:r>
            <a:r>
              <a:rPr lang="en-US" sz="2000" i="1" dirty="0" smtClean="0"/>
              <a:t>)</a:t>
            </a:r>
            <a:r>
              <a:rPr lang="en-US" sz="2000" dirty="0" smtClean="0"/>
              <a:t>: </a:t>
            </a:r>
            <a:r>
              <a:rPr lang="en-US" sz="2000" i="1" dirty="0" smtClean="0">
                <a:solidFill>
                  <a:srgbClr val="00B050"/>
                </a:solidFill>
              </a:rPr>
              <a:t>&lt;specify_policy,(u</a:t>
            </a:r>
            <a:r>
              <a:rPr lang="en-US" sz="2000" i="1" baseline="-25000" dirty="0" smtClean="0">
                <a:solidFill>
                  <a:srgbClr val="00B050"/>
                </a:solidFill>
              </a:rPr>
              <a:t>a</a:t>
            </a:r>
            <a:r>
              <a:rPr lang="en-US" sz="2000" i="1" dirty="0" smtClean="0">
                <a:solidFill>
                  <a:srgbClr val="00B050"/>
                </a:solidFill>
              </a:rPr>
              <a:t>,([own],1)</a:t>
            </a:r>
            <a:r>
              <a:rPr lang="en-US" sz="2000" i="1" dirty="0" smtClean="0">
                <a:solidFill>
                  <a:srgbClr val="008000"/>
                </a:solidFill>
              </a:rPr>
              <a:t>∨</a:t>
            </a:r>
            <a:r>
              <a:rPr lang="en-US" sz="2000" i="1" dirty="0" smtClean="0">
                <a:solidFill>
                  <a:srgbClr val="00B050"/>
                </a:solidFill>
                <a:cs typeface="Times New Roman"/>
              </a:rPr>
              <a:t>([child·own],2)</a:t>
            </a:r>
            <a:r>
              <a:rPr lang="en-US" sz="2000" i="1" dirty="0" smtClean="0">
                <a:solidFill>
                  <a:srgbClr val="00B050"/>
                </a:solidFill>
              </a:rPr>
              <a:t>)&gt;</a:t>
            </a:r>
          </a:p>
          <a:p>
            <a:pPr lvl="1"/>
            <a:r>
              <a:rPr lang="en-US" sz="2000" i="1" dirty="0" err="1" smtClean="0"/>
              <a:t>CRP</a:t>
            </a:r>
            <a:r>
              <a:rPr lang="en-US" sz="2000" i="1" baseline="-25000" dirty="0" err="1" smtClean="0"/>
              <a:t>Sys</a:t>
            </a:r>
            <a:r>
              <a:rPr lang="en-US" sz="2000" i="1" dirty="0" err="1" smtClean="0"/>
              <a:t>(specify_policy</a:t>
            </a:r>
            <a:r>
              <a:rPr lang="en-US" sz="2000" i="1" dirty="0" smtClean="0"/>
              <a:t>)</a:t>
            </a:r>
            <a:r>
              <a:rPr lang="en-US" sz="2000" dirty="0" smtClean="0"/>
              <a:t>: </a:t>
            </a:r>
            <a:r>
              <a:rPr lang="en-US" sz="2000" i="1" dirty="0" smtClean="0">
                <a:solidFill>
                  <a:srgbClr val="00B050"/>
                </a:solidFill>
              </a:rPr>
              <a:t>&lt;</a:t>
            </a:r>
            <a:r>
              <a:rPr lang="en-US" sz="2000" i="1" dirty="0" err="1" smtClean="0">
                <a:solidFill>
                  <a:srgbClr val="00B050"/>
                </a:solidFill>
              </a:rPr>
              <a:t>specify_policy</a:t>
            </a:r>
            <a:r>
              <a:rPr lang="en-US" sz="2000" i="1" dirty="0" smtClean="0">
                <a:solidFill>
                  <a:srgbClr val="00B050"/>
                </a:solidFill>
              </a:rPr>
              <a:t>, (parent </a:t>
            </a:r>
            <a:r>
              <a:rPr lang="en-US" sz="2000" i="1" dirty="0" smtClean="0">
                <a:solidFill>
                  <a:srgbClr val="008000"/>
                </a:solidFill>
              </a:rPr>
              <a:t>∧</a:t>
            </a:r>
            <a:r>
              <a:rPr lang="en-US" sz="2000" i="1" dirty="0" smtClean="0">
                <a:solidFill>
                  <a:srgbClr val="00B050"/>
                </a:solidFill>
                <a:cs typeface="Times New Roman"/>
              </a:rPr>
              <a:t> @</a:t>
            </a:r>
            <a:r>
              <a:rPr lang="en-US" sz="2000" i="1" dirty="0" smtClean="0">
                <a:solidFill>
                  <a:srgbClr val="00B050"/>
                </a:solidFill>
              </a:rPr>
              <a:t>)&gt;</a:t>
            </a:r>
            <a:endParaRPr lang="en-US" sz="2000" i="1" dirty="0">
              <a:solidFill>
                <a:srgbClr val="00B05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31094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Motivation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Model Components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Model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Use Cases</a:t>
            </a:r>
          </a:p>
          <a:p>
            <a:r>
              <a:rPr lang="en-US" dirty="0" smtClean="0"/>
              <a:t>Conclusions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17812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Relationship-based Access Control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5163139" cy="4525963"/>
          </a:xfrm>
        </p:spPr>
        <p:txBody>
          <a:bodyPr/>
          <a:lstStyle/>
          <a:p>
            <a:r>
              <a:rPr lang="en-US" sz="2800" dirty="0" smtClean="0"/>
              <a:t>Users in Online Social Networks (</a:t>
            </a:r>
            <a:r>
              <a:rPr lang="en-US" sz="2800" dirty="0" err="1" smtClean="0"/>
              <a:t>OSNs</a:t>
            </a:r>
            <a:r>
              <a:rPr lang="en-US" sz="2800" dirty="0" smtClean="0"/>
              <a:t>) are connected with social relationships (</a:t>
            </a:r>
            <a:r>
              <a:rPr lang="en-US" sz="2800" dirty="0" smtClean="0">
                <a:solidFill>
                  <a:srgbClr val="FF0000"/>
                </a:solidFill>
              </a:rPr>
              <a:t>user-to-user relationships</a:t>
            </a:r>
            <a:r>
              <a:rPr lang="en-US" sz="2800" dirty="0" smtClean="0"/>
              <a:t>)</a:t>
            </a:r>
          </a:p>
          <a:p>
            <a:endParaRPr lang="en-US" sz="2800" dirty="0" smtClean="0"/>
          </a:p>
          <a:p>
            <a:r>
              <a:rPr lang="en-US" sz="2800" dirty="0" smtClean="0"/>
              <a:t>Owner of the resource can control its release based on such relationships between the access requester and the owner</a:t>
            </a:r>
            <a:endParaRPr lang="en-US" sz="2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0339" y="2331306"/>
            <a:ext cx="3306119" cy="2479590"/>
          </a:xfrm>
          <a:prstGeom prst="rect">
            <a:avLst/>
          </a:prstGeom>
        </p:spPr>
      </p:pic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14804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Proposed a U2U, U2R and R2R relationship-based access control  model for users’ </a:t>
            </a:r>
            <a:r>
              <a:rPr lang="en-US" dirty="0" smtClean="0">
                <a:solidFill>
                  <a:srgbClr val="FF0000"/>
                </a:solidFill>
              </a:rPr>
              <a:t>usage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administrative</a:t>
            </a:r>
            <a:r>
              <a:rPr lang="en-US" dirty="0" smtClean="0"/>
              <a:t> access in OSNs</a:t>
            </a:r>
          </a:p>
          <a:p>
            <a:pPr lvl="1"/>
            <a:r>
              <a:rPr lang="en-US" dirty="0" smtClean="0"/>
              <a:t>Access control policies are based on regular expression based path patterns</a:t>
            </a:r>
          </a:p>
          <a:p>
            <a:pPr lvl="1"/>
            <a:r>
              <a:rPr lang="en-US" dirty="0" err="1" smtClean="0"/>
              <a:t>Hopcount</a:t>
            </a:r>
            <a:r>
              <a:rPr lang="en-US" dirty="0" smtClean="0"/>
              <a:t> skipping for more expressiveness</a:t>
            </a:r>
          </a:p>
          <a:p>
            <a:r>
              <a:rPr lang="en-US" dirty="0" smtClean="0"/>
              <a:t>Provided a system-level </a:t>
            </a:r>
            <a:r>
              <a:rPr lang="en-US" dirty="0" smtClean="0">
                <a:solidFill>
                  <a:srgbClr val="FF0000"/>
                </a:solidFill>
              </a:rPr>
              <a:t>conflict resolution </a:t>
            </a:r>
            <a:r>
              <a:rPr lang="en-US" dirty="0" smtClean="0"/>
              <a:t>policies based on relationship precedence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67041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Incorporate attribute-based controls</a:t>
            </a:r>
          </a:p>
          <a:p>
            <a:r>
              <a:rPr lang="en-US" dirty="0" smtClean="0"/>
              <a:t>Extend DFS-based path checking algorithm to cover U2R and R2R relationships</a:t>
            </a:r>
          </a:p>
          <a:p>
            <a:r>
              <a:rPr lang="en-US" dirty="0" smtClean="0"/>
              <a:t>Undertake performance and scalability tests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448503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36100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Sharings</a:t>
            </a:r>
            <a:r>
              <a:rPr lang="en-US" dirty="0" smtClean="0"/>
              <a:t> in Online Social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74206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Online Social Networks provide services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</a:rPr>
              <a:t>to promote information sharing</a:t>
            </a:r>
            <a:r>
              <a:rPr lang="en-US" u="sng" dirty="0" smtClean="0"/>
              <a:t> by utilizing user activity information and shared contents</a:t>
            </a:r>
          </a:p>
          <a:p>
            <a:endParaRPr lang="en-US" dirty="0" smtClean="0"/>
          </a:p>
          <a:p>
            <a:r>
              <a:rPr lang="en-US" dirty="0" smtClean="0"/>
              <a:t>Users share information with other users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A user creates information to share with other users.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A user sends information to other users. (e.g., poke, invite)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A user receives information from/about other users.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Information about a user’s sharing activity is shared.</a:t>
            </a:r>
          </a:p>
          <a:p>
            <a:pPr lvl="1"/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Both </a:t>
            </a:r>
            <a:r>
              <a:rPr lang="en-US" u="sng" dirty="0" smtClean="0">
                <a:solidFill>
                  <a:srgbClr val="FF0000"/>
                </a:solidFill>
              </a:rPr>
              <a:t>resource and user as a target </a:t>
            </a:r>
            <a:r>
              <a:rPr lang="en-US" dirty="0" smtClean="0"/>
              <a:t>of sharing activity</a:t>
            </a:r>
          </a:p>
          <a:p>
            <a:pPr lvl="1"/>
            <a:r>
              <a:rPr lang="en-US" dirty="0" smtClean="0"/>
              <a:t>Alice pokes bob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Controls in Online Social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 user wants </a:t>
            </a:r>
            <a:r>
              <a:rPr lang="en-US" dirty="0" smtClean="0">
                <a:solidFill>
                  <a:srgbClr val="FF0000"/>
                </a:solidFill>
              </a:rPr>
              <a:t>to control other users’ access to her own shared information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Only friends can read my post </a:t>
            </a:r>
          </a:p>
          <a:p>
            <a:r>
              <a:rPr lang="en-US" dirty="0" smtClean="0"/>
              <a:t>A user wants </a:t>
            </a:r>
            <a:r>
              <a:rPr lang="en-US" dirty="0" smtClean="0">
                <a:solidFill>
                  <a:srgbClr val="FF0000"/>
                </a:solidFill>
              </a:rPr>
              <a:t>to control other users’ activities who are related to the user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My children cannot be a friend of my co-workers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My activities should not be notified to my coworkers</a:t>
            </a:r>
          </a:p>
          <a:p>
            <a:r>
              <a:rPr lang="en-US" dirty="0" smtClean="0"/>
              <a:t>A user wants </a:t>
            </a:r>
            <a:r>
              <a:rPr lang="en-US" dirty="0" smtClean="0">
                <a:solidFill>
                  <a:srgbClr val="FF0000"/>
                </a:solidFill>
              </a:rPr>
              <a:t>to control her outgoing/incoming activities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No accidental access to violent contents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Do not poke me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 </a:t>
            </a:r>
          </a:p>
          <a:p>
            <a:r>
              <a:rPr lang="en-US" dirty="0" smtClean="0"/>
              <a:t>A user’s activity influences access control decisions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Once Alice sends a friend request to Bob, Bob can see Alice’s profile</a:t>
            </a:r>
          </a:p>
          <a:p>
            <a:pPr lvl="1"/>
            <a:endParaRPr lang="en-US" dirty="0" smtClean="0">
              <a:solidFill>
                <a:srgbClr val="008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U2U Relationship-based Access Control (UURAC) Model</a:t>
            </a:r>
            <a:endParaRPr lang="en-US" dirty="0"/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1509585"/>
            <a:ext cx="4949500" cy="4125728"/>
          </a:xfrm>
        </p:spPr>
      </p:pic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86849" y="1509584"/>
            <a:ext cx="27999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U</a:t>
            </a:r>
            <a:r>
              <a:rPr lang="en-US" sz="1600" baseline="-25000" dirty="0" smtClean="0">
                <a:solidFill>
                  <a:srgbClr val="00B050"/>
                </a:solidFill>
              </a:rPr>
              <a:t>A</a:t>
            </a:r>
            <a:r>
              <a:rPr lang="en-US" sz="1600" dirty="0" smtClean="0">
                <a:solidFill>
                  <a:srgbClr val="00B050"/>
                </a:solidFill>
              </a:rPr>
              <a:t>: Accessing User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U</a:t>
            </a:r>
            <a:r>
              <a:rPr lang="en-US" sz="1600" baseline="-25000" dirty="0" smtClean="0">
                <a:solidFill>
                  <a:srgbClr val="00B050"/>
                </a:solidFill>
              </a:rPr>
              <a:t>T</a:t>
            </a:r>
            <a:r>
              <a:rPr lang="en-US" sz="1600" dirty="0" smtClean="0">
                <a:solidFill>
                  <a:srgbClr val="00B050"/>
                </a:solidFill>
              </a:rPr>
              <a:t>: Target User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U</a:t>
            </a:r>
            <a:r>
              <a:rPr lang="en-US" sz="1600" baseline="-25000" dirty="0" smtClean="0">
                <a:solidFill>
                  <a:srgbClr val="00B050"/>
                </a:solidFill>
              </a:rPr>
              <a:t>C</a:t>
            </a:r>
            <a:r>
              <a:rPr lang="en-US" sz="1600" dirty="0" smtClean="0">
                <a:solidFill>
                  <a:srgbClr val="00B050"/>
                </a:solidFill>
              </a:rPr>
              <a:t>: Controlling User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R</a:t>
            </a:r>
            <a:r>
              <a:rPr lang="en-US" sz="1600" baseline="-25000" dirty="0" smtClean="0">
                <a:solidFill>
                  <a:srgbClr val="00B050"/>
                </a:solidFill>
              </a:rPr>
              <a:t>T</a:t>
            </a:r>
            <a:r>
              <a:rPr lang="en-US" sz="1600" dirty="0" smtClean="0">
                <a:solidFill>
                  <a:srgbClr val="00B050"/>
                </a:solidFill>
              </a:rPr>
              <a:t>: Target Resource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AUP: Accessing User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TUP: Target User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TRP: Target Resource Policy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SP: System Policy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226186" y="3786721"/>
            <a:ext cx="3722562" cy="22488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Policy Individualization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User and Resource as a Target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Separation of user policies for incoming and outgoing actions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dirty="0" smtClean="0">
                <a:solidFill>
                  <a:srgbClr val="008000"/>
                </a:solidFill>
              </a:rPr>
              <a:t>Regular Expression based path pattern </a:t>
            </a:r>
            <a:r>
              <a:rPr lang="en-US" sz="3200" dirty="0" err="1" smtClean="0">
                <a:solidFill>
                  <a:srgbClr val="008000"/>
                </a:solidFill>
              </a:rPr>
              <a:t>w</a:t>
            </a:r>
            <a:r>
              <a:rPr lang="en-US" sz="3200" dirty="0" smtClean="0">
                <a:solidFill>
                  <a:srgbClr val="008000"/>
                </a:solidFill>
              </a:rPr>
              <a:t>/ max </a:t>
            </a:r>
            <a:r>
              <a:rPr lang="en-US" sz="3200" dirty="0" err="1" smtClean="0">
                <a:solidFill>
                  <a:srgbClr val="008000"/>
                </a:solidFill>
              </a:rPr>
              <a:t>hopcounts</a:t>
            </a:r>
            <a:r>
              <a:rPr lang="en-US" sz="3200" dirty="0" smtClean="0">
                <a:solidFill>
                  <a:srgbClr val="008000"/>
                </a:solidFill>
              </a:rPr>
              <a:t> (e.g., &lt;</a:t>
            </a:r>
            <a:r>
              <a:rPr lang="en-US" sz="3200" dirty="0" err="1" smtClean="0">
                <a:solidFill>
                  <a:srgbClr val="008000"/>
                </a:solidFill>
              </a:rPr>
              <a:t>u</a:t>
            </a:r>
            <a:r>
              <a:rPr lang="en-US" sz="3200" baseline="-25000" dirty="0" err="1" smtClean="0">
                <a:solidFill>
                  <a:srgbClr val="008000"/>
                </a:solidFill>
              </a:rPr>
              <a:t>a</a:t>
            </a:r>
            <a:r>
              <a:rPr lang="en-US" sz="3200" dirty="0" smtClean="0">
                <a:solidFill>
                  <a:srgbClr val="008000"/>
                </a:solidFill>
              </a:rPr>
              <a:t>, (</a:t>
            </a:r>
            <a:r>
              <a:rPr lang="en-US" sz="3200" dirty="0" err="1" smtClean="0">
                <a:solidFill>
                  <a:srgbClr val="008000"/>
                </a:solidFill>
              </a:rPr>
              <a:t>f</a:t>
            </a:r>
            <a:r>
              <a:rPr lang="en-US" sz="3200" dirty="0" smtClean="0">
                <a:solidFill>
                  <a:srgbClr val="008000"/>
                </a:solidFill>
              </a:rPr>
              <a:t>*c,3)&gt;)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0975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 of U2U Relationships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</a:t>
            </a:r>
            <a:r>
              <a:rPr lang="en-US" dirty="0"/>
              <a:t>rely on </a:t>
            </a:r>
            <a:r>
              <a:rPr lang="en-US" dirty="0">
                <a:solidFill>
                  <a:srgbClr val="FF0000"/>
                </a:solidFill>
              </a:rPr>
              <a:t>the controlling user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ownership</a:t>
            </a:r>
            <a:r>
              <a:rPr lang="en-US" dirty="0"/>
              <a:t> to regulate access to resources in </a:t>
            </a:r>
            <a:r>
              <a:rPr lang="en-US" dirty="0" smtClean="0"/>
              <a:t>UURAC (U2U Relationship-based AC)</a:t>
            </a:r>
          </a:p>
          <a:p>
            <a:endParaRPr lang="en-US" dirty="0" smtClean="0"/>
          </a:p>
          <a:p>
            <a:r>
              <a:rPr lang="en-US" dirty="0" smtClean="0"/>
              <a:t>Needs more flexible control</a:t>
            </a:r>
          </a:p>
          <a:p>
            <a:pPr lvl="1"/>
            <a:r>
              <a:rPr lang="en-US" dirty="0" smtClean="0"/>
              <a:t>Parental control, related user’s control (e.g., tagged user)</a:t>
            </a:r>
          </a:p>
          <a:p>
            <a:pPr lvl="1"/>
            <a:r>
              <a:rPr lang="en-US" dirty="0" smtClean="0"/>
              <a:t>User relationships to resources (e.g., U-U-R)</a:t>
            </a:r>
          </a:p>
          <a:p>
            <a:pPr lvl="1"/>
            <a:r>
              <a:rPr lang="en-US" dirty="0" smtClean="0"/>
              <a:t>User relationships via resources (e.g., U-R-U)</a:t>
            </a:r>
          </a:p>
          <a:p>
            <a:pPr lvl="1"/>
            <a:endParaRPr 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3534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U2U Relationships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various types of relationships between users and resources in addition to U2U relationships and ownership</a:t>
            </a:r>
          </a:p>
          <a:p>
            <a:pPr lvl="1"/>
            <a:r>
              <a:rPr lang="en-US" dirty="0" smtClean="0"/>
              <a:t>e.g., share, like, comment, tag, </a:t>
            </a:r>
            <a:r>
              <a:rPr lang="en-US" dirty="0" err="1" smtClean="0"/>
              <a:t>etc</a:t>
            </a:r>
            <a:endParaRPr lang="en-US" dirty="0"/>
          </a:p>
          <a:p>
            <a:r>
              <a:rPr lang="en-US" dirty="0" smtClean="0"/>
              <a:t>U2U, U2R and R2R</a:t>
            </a:r>
          </a:p>
          <a:p>
            <a:r>
              <a:rPr lang="en-US" dirty="0" smtClean="0"/>
              <a:t>U2R further enables </a:t>
            </a:r>
            <a:r>
              <a:rPr lang="en-US" dirty="0" smtClean="0">
                <a:solidFill>
                  <a:srgbClr val="FF0000"/>
                </a:solidFill>
              </a:rPr>
              <a:t>relationship and policy administration</a:t>
            </a:r>
            <a:r>
              <a:rPr lang="en-US" dirty="0" smtClean="0"/>
              <a:t>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32216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Scenarios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8" y="1795463"/>
            <a:ext cx="7553325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41"/>
          <p:cNvSpPr txBox="1">
            <a:spLocks noChangeArrowheads="1"/>
          </p:cNvSpPr>
          <p:nvPr/>
        </p:nvSpPr>
        <p:spPr bwMode="auto">
          <a:xfrm>
            <a:off x="2109166" y="6129681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Arial" pitchFamily="34" charset="0"/>
                <a:cs typeface="Arial" pitchFamily="34" charset="0"/>
              </a:rPr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32786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77920</TotalTime>
  <Words>1765</Words>
  <Application>Microsoft Office PowerPoint</Application>
  <PresentationFormat>On-screen Show (4:3)</PresentationFormat>
  <Paragraphs>270</Paragraphs>
  <Slides>32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ICS_ppt_template3</vt:lpstr>
      <vt:lpstr>Relationship-based Access Control for Online Social Networks: Beyond User-to-User Relationships</vt:lpstr>
      <vt:lpstr>Outline</vt:lpstr>
      <vt:lpstr>Relationship-based Access Control</vt:lpstr>
      <vt:lpstr>Sharings in Online Social Networks</vt:lpstr>
      <vt:lpstr>Controls in Online Social Networks</vt:lpstr>
      <vt:lpstr>U2U Relationship-based Access Control (UURAC) Model</vt:lpstr>
      <vt:lpstr>Limitation of U2U Relationships</vt:lpstr>
      <vt:lpstr>Beyond U2U Relationships</vt:lpstr>
      <vt:lpstr>Access Scenarios</vt:lpstr>
      <vt:lpstr>Related Works</vt:lpstr>
      <vt:lpstr>Outline</vt:lpstr>
      <vt:lpstr>URRAC Model Components</vt:lpstr>
      <vt:lpstr>Outline</vt:lpstr>
      <vt:lpstr>Characteristics of URRAC in OSNs</vt:lpstr>
      <vt:lpstr>Social Networks</vt:lpstr>
      <vt:lpstr>URRAC Social Graph</vt:lpstr>
      <vt:lpstr>Action and Access Request</vt:lpstr>
      <vt:lpstr>Authorization Policy</vt:lpstr>
      <vt:lpstr>Graph Rule Grammar</vt:lpstr>
      <vt:lpstr>Hopcount Skipping</vt:lpstr>
      <vt:lpstr>Policy Conflict Resolution</vt:lpstr>
      <vt:lpstr>Policy Conflict Resolution (cont.)</vt:lpstr>
      <vt:lpstr>Access Evaluation Procedure</vt:lpstr>
      <vt:lpstr>Policy Extraction</vt:lpstr>
      <vt:lpstr>Policy Evaluation</vt:lpstr>
      <vt:lpstr>Outline</vt:lpstr>
      <vt:lpstr>Example</vt:lpstr>
      <vt:lpstr>Example (cont.)</vt:lpstr>
      <vt:lpstr>Outline</vt:lpstr>
      <vt:lpstr>Summary</vt:lpstr>
      <vt:lpstr>Future Work</vt:lpstr>
      <vt:lpstr>Questions?</vt:lpstr>
    </vt:vector>
  </TitlesOfParts>
  <Company>UTSA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User-to-User Relationship-based Access Control Framework for Online Social Networks</dc:title>
  <dc:creator>Yuan Cheng</dc:creator>
  <cp:lastModifiedBy>ravi</cp:lastModifiedBy>
  <cp:revision>321</cp:revision>
  <cp:lastPrinted>2012-09-01T04:53:36Z</cp:lastPrinted>
  <dcterms:created xsi:type="dcterms:W3CDTF">2012-09-19T19:46:13Z</dcterms:created>
  <dcterms:modified xsi:type="dcterms:W3CDTF">2012-10-01T22:15:53Z</dcterms:modified>
</cp:coreProperties>
</file>