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19"/>
  </p:notesMasterIdLst>
  <p:handoutMasterIdLst>
    <p:handoutMasterId r:id="rId20"/>
  </p:handoutMasterIdLst>
  <p:sldIdLst>
    <p:sldId id="392" r:id="rId6"/>
    <p:sldId id="404" r:id="rId7"/>
    <p:sldId id="406" r:id="rId8"/>
    <p:sldId id="407" r:id="rId9"/>
    <p:sldId id="408" r:id="rId10"/>
    <p:sldId id="417" r:id="rId11"/>
    <p:sldId id="410" r:id="rId12"/>
    <p:sldId id="411" r:id="rId13"/>
    <p:sldId id="418" r:id="rId14"/>
    <p:sldId id="415" r:id="rId15"/>
    <p:sldId id="419" r:id="rId16"/>
    <p:sldId id="416" r:id="rId17"/>
    <p:sldId id="412" r:id="rId18"/>
  </p:sldIdLst>
  <p:sldSz cx="10080625" cy="7559675"/>
  <p:notesSz cx="7019925" cy="930592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64">
          <p15:clr>
            <a:srgbClr val="A4A3A4"/>
          </p15:clr>
        </p15:guide>
        <p15:guide id="2" pos="195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A50021"/>
    <a:srgbClr val="131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458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664"/>
        <p:guide pos="195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2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8" tIns="41819" rIns="83638" bIns="41819" numCol="1" anchor="t" anchorCtr="0" compatLnSpc="1">
            <a:prstTxWarp prst="textNoShape">
              <a:avLst/>
            </a:prstTxWarp>
          </a:bodyPr>
          <a:lstStyle>
            <a:lvl1pPr defTabSz="441619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6129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8" tIns="41819" rIns="83638" bIns="41819" numCol="1" anchor="t" anchorCtr="0" compatLnSpc="1">
            <a:prstTxWarp prst="textNoShape">
              <a:avLst/>
            </a:prstTxWarp>
          </a:bodyPr>
          <a:lstStyle>
            <a:lvl1pPr algn="r" defTabSz="441619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2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8" tIns="41819" rIns="83638" bIns="41819" numCol="1" anchor="b" anchorCtr="0" compatLnSpc="1">
            <a:prstTxWarp prst="textNoShape">
              <a:avLst/>
            </a:prstTxWarp>
          </a:bodyPr>
          <a:lstStyle>
            <a:lvl1pPr defTabSz="441619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6129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8" tIns="41819" rIns="83638" bIns="41819" numCol="1" anchor="b" anchorCtr="0" compatLnSpc="1">
            <a:prstTxWarp prst="textNoShape">
              <a:avLst/>
            </a:prstTxWarp>
          </a:bodyPr>
          <a:lstStyle>
            <a:lvl1pPr algn="r" defTabSz="441619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49788" cy="348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2300" y="4419083"/>
            <a:ext cx="5615331" cy="4186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2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1619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841" algn="l"/>
                <a:tab pos="1324857" algn="l"/>
                <a:tab pos="1985698" algn="l"/>
                <a:tab pos="26497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3083" y="2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1619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841" algn="l"/>
                <a:tab pos="1324857" algn="l"/>
                <a:tab pos="1985698" algn="l"/>
                <a:tab pos="26497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39708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1619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841" algn="l"/>
                <a:tab pos="1324857" algn="l"/>
                <a:tab pos="1985698" algn="l"/>
                <a:tab pos="26497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73083" y="8839708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1619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841" algn="l"/>
                <a:tab pos="1324857" algn="l"/>
                <a:tab pos="1985698" algn="l"/>
                <a:tab pos="26497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54">
              <a:tabLst>
                <a:tab pos="656987" algn="l"/>
                <a:tab pos="1321630" algn="l"/>
                <a:tab pos="1983211" algn="l"/>
                <a:tab pos="2646322" algn="l"/>
              </a:tabLst>
            </a:pPr>
            <a:fld id="{0C137A8E-DCD0-4026-8679-7DAC59B2E3EE}" type="slidenum">
              <a:rPr lang="en-GB" smtClean="0"/>
              <a:pPr defTabSz="441054">
                <a:tabLst>
                  <a:tab pos="656987" algn="l"/>
                  <a:tab pos="1321630" algn="l"/>
                  <a:tab pos="1983211" algn="l"/>
                  <a:tab pos="2646322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8126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166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424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867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344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459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160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028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929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850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96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417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10/19/2016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457200" y="1243013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400" dirty="0">
                <a:solidFill>
                  <a:srgbClr val="131F49"/>
                </a:solidFill>
              </a:rPr>
              <a:t>Access Control Models for Cloud-Enabled Internet of Things</a:t>
            </a:r>
            <a:r>
              <a:rPr lang="en-US" sz="2400">
                <a:solidFill>
                  <a:srgbClr val="131F49"/>
                </a:solidFill>
              </a:rPr>
              <a:t>: </a:t>
            </a:r>
            <a:endParaRPr lang="en-US" sz="2400" smtClean="0">
              <a:solidFill>
                <a:srgbClr val="131F49"/>
              </a:solidFill>
            </a:endParaRPr>
          </a:p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400" smtClean="0">
                <a:solidFill>
                  <a:srgbClr val="131F49"/>
                </a:solidFill>
              </a:rPr>
              <a:t>A </a:t>
            </a:r>
            <a:r>
              <a:rPr lang="en-US" sz="2400" dirty="0">
                <a:solidFill>
                  <a:srgbClr val="131F49"/>
                </a:solidFill>
              </a:rPr>
              <a:t>Proposed Architecture and Research Agenda </a:t>
            </a:r>
            <a:endParaRPr lang="en-US" sz="2400" dirty="0" smtClean="0">
              <a:solidFill>
                <a:srgbClr val="131F49"/>
              </a:solidFill>
            </a:endParaRPr>
          </a:p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Prof</a:t>
            </a:r>
            <a:r>
              <a:rPr lang="en-US" dirty="0">
                <a:solidFill>
                  <a:schemeClr val="tx2"/>
                </a:solidFill>
              </a:rPr>
              <a:t>. Ravi Sandhu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solidFill>
                  <a:schemeClr val="tx2"/>
                </a:solidFill>
              </a:rPr>
              <a:t>Executive Director </a:t>
            </a:r>
            <a:r>
              <a:rPr lang="en-US" dirty="0" smtClean="0">
                <a:solidFill>
                  <a:schemeClr val="tx2"/>
                </a:solidFill>
              </a:rPr>
              <a:t>and Endowed Chair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chemeClr val="tx2"/>
                </a:solidFill>
              </a:rPr>
              <a:t>Workshop on Privacy in Collaborative &amp; Social Computing (</a:t>
            </a:r>
            <a:r>
              <a:rPr lang="en-US" sz="1600" dirty="0" err="1" smtClean="0">
                <a:solidFill>
                  <a:schemeClr val="tx2"/>
                </a:solidFill>
              </a:rPr>
              <a:t>PiCSoC</a:t>
            </a:r>
            <a:r>
              <a:rPr lang="en-US" sz="1600" dirty="0" smtClean="0">
                <a:solidFill>
                  <a:schemeClr val="tx2"/>
                </a:solidFill>
              </a:rPr>
              <a:t>)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Pittsburgh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dirty="0" smtClean="0">
                <a:solidFill>
                  <a:schemeClr val="tx2"/>
                </a:solidFill>
              </a:rPr>
              <a:t>PA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November 2, 2016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ravi.sandhu@utsa.edu</a:t>
            </a: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chemeClr val="tx2"/>
                </a:solidFill>
              </a:rPr>
              <a:t>www.profsandhu.com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www.ics.utsa.edu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6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Asma Alshehri and Ravi Sandhu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Institute for Cyber Security &amp;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Department of Computer Science</a:t>
            </a: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3A5A530-B353-4FD7-9B9C-C1CE97043F69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10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150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 Issues in ACO-</a:t>
            </a:r>
            <a:r>
              <a:rPr lang="en-US" sz="2400" kern="0" dirty="0" err="1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IoT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9" name="Straight Connector 8"/>
          <p:cNvCxnSpPr>
            <a:stCxn id="7" idx="2"/>
          </p:cNvCxnSpPr>
          <p:nvPr/>
        </p:nvCxnSpPr>
        <p:spPr bwMode="auto">
          <a:xfrm flipH="1">
            <a:off x="5133975" y="684213"/>
            <a:ext cx="7144" cy="8112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422525" y="1495425"/>
            <a:ext cx="543718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2419350" y="1493838"/>
            <a:ext cx="7144" cy="8112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7839075" y="1484313"/>
            <a:ext cx="7144" cy="8112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533525" y="2524125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Communication</a:t>
            </a:r>
          </a:p>
          <a:p>
            <a:pPr algn="ctr"/>
            <a:r>
              <a:rPr lang="en-US" dirty="0" smtClean="0"/>
              <a:t>Access Control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953250" y="2524125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Data</a:t>
            </a:r>
          </a:p>
          <a:p>
            <a:pPr algn="ctr"/>
            <a:r>
              <a:rPr lang="en-US" dirty="0" smtClean="0"/>
              <a:t>Access Control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 bwMode="auto">
          <a:xfrm flipH="1">
            <a:off x="2419350" y="3303588"/>
            <a:ext cx="7144" cy="8112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1533525" y="4114800"/>
            <a:ext cx="7144" cy="8112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1533525" y="4114800"/>
            <a:ext cx="1787669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3295650" y="4133850"/>
            <a:ext cx="7144" cy="8112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900884" y="517207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Intra-Layer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582952" y="5172075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Cross-Layer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 bwMode="auto">
          <a:xfrm flipH="1">
            <a:off x="7877175" y="3303588"/>
            <a:ext cx="7144" cy="8112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6991350" y="4114800"/>
            <a:ext cx="7144" cy="8112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6991350" y="4114800"/>
            <a:ext cx="1787669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8753475" y="4133850"/>
            <a:ext cx="7144" cy="8112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6358712" y="5172075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Micro Data</a:t>
            </a:r>
          </a:p>
          <a:p>
            <a:pPr algn="ctr"/>
            <a:r>
              <a:rPr lang="en-US" dirty="0" smtClean="0"/>
              <a:t>All Layers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893303" y="5172075"/>
            <a:ext cx="1736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Big Data</a:t>
            </a:r>
          </a:p>
          <a:p>
            <a:pPr algn="ctr"/>
            <a:r>
              <a:rPr lang="en-US" dirty="0" smtClean="0"/>
              <a:t>Cloud Services</a:t>
            </a:r>
          </a:p>
          <a:p>
            <a:pPr algn="ctr"/>
            <a:r>
              <a:rPr lang="en-US" dirty="0" smtClean="0"/>
              <a:t>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78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3A5A530-B353-4FD7-9B9C-C1CE97043F69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11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150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 Issues in ACO-</a:t>
            </a:r>
            <a:r>
              <a:rPr lang="en-US" sz="2400" kern="0" dirty="0" err="1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IoT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 descr="Access_Agend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2" y="1006032"/>
            <a:ext cx="8349453" cy="549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6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3A5A530-B353-4FD7-9B9C-C1CE97043F69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12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150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Example using ABAC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095875" y="6162675"/>
            <a:ext cx="15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992188" y="1331913"/>
            <a:ext cx="8047037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27038" indent="-32226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buSzPct val="90000"/>
              <a:buFont typeface="Wingdings" panose="05000000000000000000" pitchFamily="2" charset="2"/>
              <a:buChar char="Ø"/>
            </a:pPr>
            <a:endParaRPr lang="en-US" altLang="en-US" sz="1700" b="1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068388" y="1636713"/>
            <a:ext cx="804703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27038" indent="-32226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buSzPct val="90000"/>
              <a:buFont typeface="Wingdings" panose="05000000000000000000" pitchFamily="2" charset="2"/>
              <a:buChar char="Ø"/>
            </a:pPr>
            <a:endParaRPr lang="en-US" altLang="en-US" sz="1700" b="1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pic>
        <p:nvPicPr>
          <p:cNvPr id="19" name="Picture 2" descr="ABAC_policy1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942975"/>
            <a:ext cx="92964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12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3A5A530-B353-4FD7-9B9C-C1CE97043F69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13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150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Integrated Access Control Models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559506" y="1741447"/>
            <a:ext cx="4899281" cy="4012896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669796" y="3438449"/>
            <a:ext cx="2678700" cy="966707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Integrated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Access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Control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66656" y="1065249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  <a:r>
              <a:rPr lang="en-US" dirty="0"/>
              <a:t> </a:t>
            </a:r>
            <a:r>
              <a:rPr lang="en-US" dirty="0" smtClean="0"/>
              <a:t>and Roles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ABAC, RBAC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40545" y="5902065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Relationships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err="1" smtClean="0"/>
              <a:t>ReBAC</a:t>
            </a:r>
            <a:endParaRPr lang="en-US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6140137" y="5908389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Provenance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err="1" smtClean="0"/>
              <a:t>PrBAC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312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SzPct val="90000"/>
              <a:buFont typeface="Wingdings" panose="05000000000000000000" pitchFamily="2" charset="2"/>
              <a:buNone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 Develop an initial set of identity and access control models for </a:t>
            </a:r>
            <a:r>
              <a:rPr lang="en-US" sz="3200" dirty="0" err="1" smtClean="0">
                <a:solidFill>
                  <a:schemeClr val="tx1"/>
                </a:solidFill>
                <a:ea typeface="ＭＳ Ｐゴシック" pitchFamily="34" charset="-128"/>
              </a:rPr>
              <a:t>IoT</a:t>
            </a: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 within a robust framework, which can</a:t>
            </a:r>
          </a:p>
          <a:p>
            <a:pPr>
              <a:buSzPct val="90000"/>
              <a:buFont typeface="Wingdings" panose="05000000000000000000" pitchFamily="2" charset="2"/>
              <a:buChar char="v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 Support further maturation and elaboration of this initial set.</a:t>
            </a: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3A5A530-B353-4FD7-9B9C-C1CE97043F69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2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150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179653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3A5A530-B353-4FD7-9B9C-C1CE97043F69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3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150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IoT </a:t>
            </a:r>
            <a:r>
              <a:rPr lang="en-US" sz="36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Proposed Architectures </a:t>
            </a:r>
          </a:p>
        </p:txBody>
      </p:sp>
      <p:pic>
        <p:nvPicPr>
          <p:cNvPr id="8" name="Picture 3" descr="PPT_General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1581366"/>
            <a:ext cx="5791200" cy="433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26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3A5A530-B353-4FD7-9B9C-C1CE97043F69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4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150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IoT </a:t>
            </a:r>
            <a:r>
              <a:rPr lang="en-US" sz="36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Proposed Architectures </a:t>
            </a:r>
          </a:p>
        </p:txBody>
      </p:sp>
      <p:pic>
        <p:nvPicPr>
          <p:cNvPr id="9" name="Picture 3" descr="PPT_General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2" y="1210920"/>
            <a:ext cx="2133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PPT_General_Network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002" y="1210920"/>
            <a:ext cx="2209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PPT_General_NetSer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202" y="1210920"/>
            <a:ext cx="2438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PPT_General_NetMiddle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802" y="1210920"/>
            <a:ext cx="24384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16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3A5A530-B353-4FD7-9B9C-C1CE97043F69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5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150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IoT </a:t>
            </a:r>
            <a:r>
              <a:rPr lang="en-US" sz="36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Proposed Architectures 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056359" y="6027352"/>
            <a:ext cx="15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pic>
        <p:nvPicPr>
          <p:cNvPr id="10" name="Picture 12" descr="PPT_General_AstSer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72" y="1272790"/>
            <a:ext cx="28194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PPT_General_AstSerCom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672" y="1272790"/>
            <a:ext cx="2819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PPT_General_Cloud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672" y="1272790"/>
            <a:ext cx="28956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93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3A5A530-B353-4FD7-9B9C-C1CE97043F69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6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150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012002" y="0"/>
            <a:ext cx="623390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0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 </a:t>
            </a:r>
            <a:r>
              <a:rPr lang="en-US" sz="2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Oriented Architecture </a:t>
            </a:r>
            <a:r>
              <a:rPr lang="en-US" sz="20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for </a:t>
            </a:r>
            <a:r>
              <a:rPr lang="en-US" sz="2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IoT (ACO-IoT)</a:t>
            </a:r>
            <a:endParaRPr lang="en-US" sz="2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 descr="IoT_basic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195" y="1072003"/>
            <a:ext cx="5385962" cy="549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1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3A5A530-B353-4FD7-9B9C-C1CE97043F69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7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150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Simple </a:t>
            </a:r>
            <a:r>
              <a:rPr lang="en-US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Use Case of ACO-IoT </a:t>
            </a:r>
            <a:r>
              <a:rPr lang="en-US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Architecture</a:t>
            </a:r>
          </a:p>
        </p:txBody>
      </p:sp>
      <p:pic>
        <p:nvPicPr>
          <p:cNvPr id="8" name="Picture 6" descr="IoT_basic_EXF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022" y="884238"/>
            <a:ext cx="6934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3A5A530-B353-4FD7-9B9C-C1CE97043F69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8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150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Use Case Sample Enhancements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pic>
        <p:nvPicPr>
          <p:cNvPr id="10" name="Picture 1" descr="Mapping2-eps-converted-to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219200"/>
            <a:ext cx="9002712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68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3A5A530-B353-4FD7-9B9C-C1CE97043F69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9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150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012002" y="0"/>
            <a:ext cx="623390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0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 </a:t>
            </a:r>
            <a:r>
              <a:rPr lang="en-US" sz="2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Oriented Architecture </a:t>
            </a:r>
            <a:r>
              <a:rPr lang="en-US" sz="20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for </a:t>
            </a:r>
            <a:r>
              <a:rPr lang="en-US" sz="2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IoT (ACO-IoT)</a:t>
            </a:r>
            <a:endParaRPr lang="en-US" sz="2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 descr="IoT_basic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195" y="1072003"/>
            <a:ext cx="5385962" cy="549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8585</TotalTime>
  <Words>318</Words>
  <Application>Microsoft Office PowerPoint</Application>
  <PresentationFormat>Custom</PresentationFormat>
  <Paragraphs>113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MS PGothic</vt:lpstr>
      <vt:lpstr>MS PGothic</vt:lpstr>
      <vt:lpstr>Arial</vt:lpstr>
      <vt:lpstr>Bitstream Charter</vt:lpstr>
      <vt:lpstr>Calibri</vt:lpstr>
      <vt:lpstr>Courier New</vt:lpstr>
      <vt:lpstr>Symbol</vt:lpstr>
      <vt:lpstr>Times</vt:lpstr>
      <vt:lpstr>Times New Roman</vt:lpstr>
      <vt:lpstr>Wingdings</vt:lpstr>
      <vt:lpstr>1_Custom Design</vt:lpstr>
      <vt:lpstr>2_Custom Design</vt:lpstr>
      <vt:lpstr>3_Custom Design</vt:lpstr>
      <vt:lpstr>Custom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1110</cp:revision>
  <cp:lastPrinted>2016-07-07T17:22:36Z</cp:lastPrinted>
  <dcterms:created xsi:type="dcterms:W3CDTF">2010-02-19T20:53:39Z</dcterms:created>
  <dcterms:modified xsi:type="dcterms:W3CDTF">2016-10-19T23:22:33Z</dcterms:modified>
</cp:coreProperties>
</file>