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91" r:id="rId1"/>
  </p:sldMasterIdLst>
  <p:notesMasterIdLst>
    <p:notesMasterId r:id="rId31"/>
  </p:notesMasterIdLst>
  <p:handoutMasterIdLst>
    <p:handoutMasterId r:id="rId32"/>
  </p:handoutMasterIdLst>
  <p:sldIdLst>
    <p:sldId id="382" r:id="rId2"/>
    <p:sldId id="381" r:id="rId3"/>
    <p:sldId id="502" r:id="rId4"/>
    <p:sldId id="397" r:id="rId5"/>
    <p:sldId id="490" r:id="rId6"/>
    <p:sldId id="435" r:id="rId7"/>
    <p:sldId id="501" r:id="rId8"/>
    <p:sldId id="492" r:id="rId9"/>
    <p:sldId id="491" r:id="rId10"/>
    <p:sldId id="495" r:id="rId11"/>
    <p:sldId id="493" r:id="rId12"/>
    <p:sldId id="494" r:id="rId13"/>
    <p:sldId id="496" r:id="rId14"/>
    <p:sldId id="503" r:id="rId15"/>
    <p:sldId id="456" r:id="rId16"/>
    <p:sldId id="459" r:id="rId17"/>
    <p:sldId id="457" r:id="rId18"/>
    <p:sldId id="489" r:id="rId19"/>
    <p:sldId id="504" r:id="rId20"/>
    <p:sldId id="507" r:id="rId21"/>
    <p:sldId id="508" r:id="rId22"/>
    <p:sldId id="509" r:id="rId23"/>
    <p:sldId id="497" r:id="rId24"/>
    <p:sldId id="505" r:id="rId25"/>
    <p:sldId id="438" r:id="rId26"/>
    <p:sldId id="506" r:id="rId27"/>
    <p:sldId id="417" r:id="rId28"/>
    <p:sldId id="442" r:id="rId29"/>
    <p:sldId id="510" r:id="rId30"/>
  </p:sldIdLst>
  <p:sldSz cx="10080625" cy="7559675"/>
  <p:notesSz cx="9601200" cy="7315200"/>
  <p:custDataLst>
    <p:tags r:id="rId33"/>
  </p:custDataLst>
  <p:defaultTextStyle>
    <a:defPPr>
      <a:defRPr lang="en-GB"/>
    </a:defPPr>
    <a:lvl1pPr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55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633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511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388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1F49"/>
    <a:srgbClr val="BFBFBF"/>
    <a:srgbClr val="A50021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9" autoAdjust="0"/>
    <p:restoredTop sz="99563" autoAdjust="0"/>
  </p:normalViewPr>
  <p:slideViewPr>
    <p:cSldViewPr snapToGrid="0" snapToObjects="1">
      <p:cViewPr>
        <p:scale>
          <a:sx n="125" d="100"/>
          <a:sy n="125" d="100"/>
        </p:scale>
        <p:origin x="-58" y="-6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094"/>
        <p:guide pos="26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438180" y="0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43818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60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55625"/>
            <a:ext cx="3656013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60539" y="3473752"/>
            <a:ext cx="7680127" cy="3291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4165106" cy="36527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434012" y="1"/>
            <a:ext cx="4165106" cy="36527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6948716"/>
            <a:ext cx="4165106" cy="36527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434012" y="6948716"/>
            <a:ext cx="4165106" cy="36527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97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kind of</a:t>
            </a:r>
            <a:r>
              <a:rPr lang="en-US" dirty="0" smtClean="0"/>
              <a:t> collaboration is</a:t>
            </a:r>
            <a:r>
              <a:rPr lang="en-US" baseline="0" dirty="0" smtClean="0"/>
              <a:t> not necessarily among parties. It could be among applications.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Subleasing an apartment for 2 rooms. A living room and a bedroom. Direct access in between.</a:t>
            </a:r>
          </a:p>
          <a:p>
            <a:endParaRPr lang="en-US" baseline="0" dirty="0" smtClean="0"/>
          </a:p>
          <a:p>
            <a:pPr lvl="2"/>
            <a:r>
              <a:rPr lang="en-US" dirty="0" smtClean="0"/>
              <a:t>E.g.: subleasing two rooms in an apartment. </a:t>
            </a:r>
          </a:p>
          <a:p>
            <a:pPr lvl="3"/>
            <a:r>
              <a:rPr lang="en-US" dirty="0" smtClean="0"/>
              <a:t>One for storage, the other for living.</a:t>
            </a:r>
          </a:p>
          <a:p>
            <a:pPr lvl="3"/>
            <a:r>
              <a:rPr lang="en-US" dirty="0" smtClean="0"/>
              <a:t>Direct accessible in between.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401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5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dirty="0" smtClean="0"/>
              <a:t>Security Assertion Markup Language (SAML) provides a secure, XML-based solution for exchanging user security information between an identity provider (your company) and a service provider (</a:t>
            </a:r>
            <a:r>
              <a:rPr lang="en-US" dirty="0" err="1" smtClean="0"/>
              <a:t>Force.com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836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Non-animation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60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kind of</a:t>
            </a:r>
            <a:r>
              <a:rPr lang="en-US" dirty="0" smtClean="0"/>
              <a:t> collaboration is</a:t>
            </a:r>
            <a:r>
              <a:rPr lang="en-US" baseline="0" dirty="0" smtClean="0"/>
              <a:t> not necessarily among parties. It could be among applications.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Subleasing an apartment for 2 rooms. A living room and a bedroom. Direct access in between.</a:t>
            </a:r>
          </a:p>
          <a:p>
            <a:endParaRPr lang="en-US" baseline="0" dirty="0" smtClean="0"/>
          </a:p>
          <a:p>
            <a:pPr lvl="2"/>
            <a:r>
              <a:rPr lang="en-US" dirty="0" smtClean="0"/>
              <a:t>E.g.: subleasing two rooms in an apartment. </a:t>
            </a:r>
          </a:p>
          <a:p>
            <a:pPr lvl="3"/>
            <a:r>
              <a:rPr lang="en-US" dirty="0" smtClean="0"/>
              <a:t>One for storage, the other for living.</a:t>
            </a:r>
          </a:p>
          <a:p>
            <a:pPr lvl="3"/>
            <a:r>
              <a:rPr lang="en-US" dirty="0" smtClean="0"/>
              <a:t>Direct accessible in between.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401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dirty="0" smtClean="0"/>
              <a:t>Institute</a:t>
            </a:r>
            <a:r>
              <a:rPr lang="en-US" altLang="zh-CN" baseline="0" dirty="0" smtClean="0"/>
              <a:t> for Cyber Security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549" y="57151"/>
            <a:ext cx="5707527" cy="80821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775" y="111659"/>
            <a:ext cx="5861031" cy="7397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949104"/>
            <a:ext cx="5635625" cy="57762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949106"/>
            <a:ext cx="3316288" cy="5804121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6" indent="0">
              <a:buNone/>
              <a:defRPr sz="2000"/>
            </a:lvl7pPr>
            <a:lvl8pPr marL="3200068" indent="0">
              <a:buNone/>
              <a:defRPr sz="2000"/>
            </a:lvl8pPr>
            <a:lvl9pPr marL="3657221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302549" y="57150"/>
            <a:ext cx="570752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  <a:endParaRPr lang="en-US" dirty="0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94195"/>
            <a:ext cx="2351088" cy="401637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6109" y="6993269"/>
            <a:ext cx="4168603" cy="40163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 dirty="0"/>
          </a:p>
        </p:txBody>
      </p:sp>
      <p:pic>
        <p:nvPicPr>
          <p:cNvPr id="4102" name="Picture 9" descr="UTSAGifBlu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2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56590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2038" y="6993269"/>
            <a:ext cx="2165350" cy="40163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" name="Picture 13" descr="ICS_Mediu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5483" y="107973"/>
            <a:ext cx="1305750" cy="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15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2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131F4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5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73" indent="-28572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2881" indent="-228576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600034" indent="-22857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accent4"/>
          </a:solidFill>
          <a:latin typeface="+mn-lt"/>
          <a:ea typeface="ＭＳ Ｐゴシック" charset="-128"/>
          <a:cs typeface="+mn-cs"/>
        </a:defRPr>
      </a:lvl4pPr>
      <a:lvl5pPr marL="2057187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5pPr>
      <a:lvl6pPr marL="2514340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010499"/>
            <a:ext cx="8569325" cy="1620837"/>
          </a:xfrm>
        </p:spPr>
        <p:txBody>
          <a:bodyPr/>
          <a:lstStyle/>
          <a:p>
            <a:r>
              <a:rPr lang="en-US" sz="3200" dirty="0"/>
              <a:t>A Multi-Tenant RBAC Model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for </a:t>
            </a:r>
            <a:r>
              <a:rPr lang="en-US" sz="3200" dirty="0"/>
              <a:t>Collaborative Cloud Services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2651772"/>
            <a:ext cx="7056438" cy="3900878"/>
          </a:xfrm>
        </p:spPr>
        <p:txBody>
          <a:bodyPr/>
          <a:lstStyle/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 smtClean="0"/>
              <a:t>Bo Tang, Qi Li and Ravi </a:t>
            </a:r>
            <a:r>
              <a:rPr lang="en-US" sz="2400" b="1" dirty="0" err="1" smtClean="0"/>
              <a:t>Sandhu</a:t>
            </a:r>
            <a:endParaRPr lang="en-US" sz="2400" b="1" dirty="0" smtClean="0"/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 smtClean="0"/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Presented by Bo Tang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at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The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I</a:t>
            </a:r>
            <a:r>
              <a:rPr lang="en-US" sz="2000" dirty="0" smtClean="0"/>
              <a:t>nternational Conference on 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Privacy, Security and Trust (PST)</a:t>
            </a:r>
            <a:endParaRPr lang="en-US" sz="2000" dirty="0"/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July 12, 2013</a:t>
            </a:r>
          </a:p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Tarragona, Spain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A2E2-4245-4880-AA04-A3886BD21EE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93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MT-RBAC</a:t>
            </a:r>
            <a:r>
              <a:rPr lang="en-US" baseline="-25000" dirty="0"/>
              <a:t>0</a:t>
            </a:r>
            <a:r>
              <a:rPr lang="en-US" baseline="-25000" dirty="0" smtClean="0"/>
              <a:t>,1,2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504825" y="6994195"/>
            <a:ext cx="2351088" cy="401637"/>
          </a:xfrm>
        </p:spPr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  <p:pic>
        <p:nvPicPr>
          <p:cNvPr id="4" name="Picture 3" descr="os_roles_tr_dif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8773" y="1226932"/>
            <a:ext cx="7641784" cy="460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0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AMT-RBAC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-688" b="53392"/>
          <a:stretch/>
        </p:blipFill>
        <p:spPr>
          <a:xfrm>
            <a:off x="818147" y="1074646"/>
            <a:ext cx="8471604" cy="48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22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AMT-RBAC (Contd.)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46242"/>
          <a:stretch/>
        </p:blipFill>
        <p:spPr>
          <a:xfrm>
            <a:off x="899421" y="1046392"/>
            <a:ext cx="8294799" cy="544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22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Constraints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Cyclic Role Hierarchy: </a:t>
            </a:r>
            <a:r>
              <a:rPr lang="en-US" altLang="zh-CN" dirty="0"/>
              <a:t>lead to </a:t>
            </a:r>
            <a:r>
              <a:rPr lang="en-US" altLang="zh-CN" dirty="0" smtClean="0"/>
              <a:t>implicit </a:t>
            </a:r>
            <a:r>
              <a:rPr lang="en-US" altLang="zh-CN" dirty="0"/>
              <a:t>role upgrades in the role </a:t>
            </a:r>
            <a:r>
              <a:rPr lang="en-US" altLang="zh-CN" dirty="0" smtClean="0"/>
              <a:t>hierarchy</a:t>
            </a:r>
          </a:p>
          <a:p>
            <a:r>
              <a:rPr lang="en-US" altLang="zh-CN" dirty="0" err="1" smtClean="0"/>
              <a:t>SoD</a:t>
            </a:r>
            <a:r>
              <a:rPr lang="en-US" altLang="zh-CN" dirty="0" smtClean="0"/>
              <a:t>: conflict of duties</a:t>
            </a:r>
          </a:p>
          <a:p>
            <a:pPr lvl="1"/>
            <a:r>
              <a:rPr lang="en-US" altLang="zh-CN" dirty="0" smtClean="0"/>
              <a:t>Tenant-level </a:t>
            </a:r>
          </a:p>
          <a:p>
            <a:pPr lvl="2"/>
            <a:r>
              <a:rPr lang="en-US" altLang="zh-CN" dirty="0" smtClean="0"/>
              <a:t>E.g.: SOX compliance companies </a:t>
            </a:r>
            <a:br>
              <a:rPr lang="en-US" altLang="zh-CN" dirty="0" smtClean="0"/>
            </a:br>
            <a:r>
              <a:rPr lang="en-US" altLang="zh-CN" dirty="0" smtClean="0"/>
              <a:t>may not hire the </a:t>
            </a:r>
            <a:r>
              <a:rPr lang="en-US" altLang="zh-CN" dirty="0"/>
              <a:t>same company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for both consulting </a:t>
            </a:r>
            <a:r>
              <a:rPr lang="en-US" altLang="zh-CN" dirty="0"/>
              <a:t>and </a:t>
            </a:r>
            <a:r>
              <a:rPr lang="en-US" altLang="zh-CN" dirty="0" smtClean="0"/>
              <a:t>auditing.</a:t>
            </a:r>
          </a:p>
          <a:p>
            <a:pPr lvl="1"/>
            <a:r>
              <a:rPr lang="en-US" altLang="zh-CN" dirty="0" smtClean="0"/>
              <a:t>Role-level</a:t>
            </a:r>
          </a:p>
          <a:p>
            <a:pPr lvl="2"/>
            <a:r>
              <a:rPr lang="en-US" altLang="zh-CN" dirty="0"/>
              <a:t> </a:t>
            </a:r>
            <a:r>
              <a:rPr lang="en-US" altLang="zh-CN" dirty="0" smtClean="0"/>
              <a:t>across tenants</a:t>
            </a:r>
          </a:p>
          <a:p>
            <a:r>
              <a:rPr lang="en-US" altLang="zh-CN" dirty="0" smtClean="0"/>
              <a:t>Chinese Wall: conflict of interests among tenants</a:t>
            </a:r>
          </a:p>
          <a:p>
            <a:pPr lvl="2"/>
            <a:r>
              <a:rPr lang="en-US" altLang="zh-CN" dirty="0" smtClean="0"/>
              <a:t>E.g.: do not share infrastructure with competitors.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322360" y="2366525"/>
            <a:ext cx="1259155" cy="229652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974422" y="2366525"/>
            <a:ext cx="1220530" cy="229652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02188" y="1966716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Tenant 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583268" y="2519217"/>
            <a:ext cx="737339" cy="737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M1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3"/>
            <a:endCxn id="21" idx="7"/>
          </p:cNvCxnSpPr>
          <p:nvPr/>
        </p:nvCxnSpPr>
        <p:spPr>
          <a:xfrm flipH="1">
            <a:off x="7212626" y="3148575"/>
            <a:ext cx="1111372" cy="718056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lgDashDotDot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16017" y="2519217"/>
            <a:ext cx="737339" cy="737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4295" y="1972519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Tenant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583268" y="3758650"/>
            <a:ext cx="737339" cy="737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E1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0"/>
            <a:endCxn id="12" idx="4"/>
          </p:cNvCxnSpPr>
          <p:nvPr/>
        </p:nvCxnSpPr>
        <p:spPr>
          <a:xfrm flipV="1">
            <a:off x="6951938" y="3256556"/>
            <a:ext cx="0" cy="502094"/>
          </a:xfrm>
          <a:prstGeom prst="straightConnector1">
            <a:avLst/>
          </a:prstGeom>
          <a:ln w="28575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216017" y="3758650"/>
            <a:ext cx="737339" cy="73733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E2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3" idx="0"/>
            <a:endCxn id="14" idx="4"/>
          </p:cNvCxnSpPr>
          <p:nvPr/>
        </p:nvCxnSpPr>
        <p:spPr>
          <a:xfrm flipV="1">
            <a:off x="8584687" y="3256556"/>
            <a:ext cx="0" cy="502094"/>
          </a:xfrm>
          <a:prstGeom prst="straightConnector1">
            <a:avLst/>
          </a:prstGeom>
          <a:ln w="28575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5"/>
            <a:endCxn id="23" idx="1"/>
          </p:cNvCxnSpPr>
          <p:nvPr/>
        </p:nvCxnSpPr>
        <p:spPr>
          <a:xfrm>
            <a:off x="7212626" y="3148575"/>
            <a:ext cx="1111372" cy="718056"/>
          </a:xfrm>
          <a:prstGeom prst="straightConnector1">
            <a:avLst/>
          </a:prstGeom>
          <a:ln w="28575" cmpd="sng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 Family of Multi-Tenant RBAC (MT-RBAC) Models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MT-RBAC</a:t>
            </a:r>
            <a:r>
              <a:rPr lang="en-US" baseline="-25000" dirty="0" smtClean="0">
                <a:solidFill>
                  <a:srgbClr val="D9D9D9"/>
                </a:solidFill>
              </a:rPr>
              <a:t>0,1,2</a:t>
            </a:r>
          </a:p>
          <a:p>
            <a:pPr lvl="1"/>
            <a:r>
              <a:rPr lang="en-US" dirty="0">
                <a:solidFill>
                  <a:srgbClr val="D9D9D9"/>
                </a:solidFill>
              </a:rPr>
              <a:t>Administrative MT-RBAC (AMT-RBAC) model 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Constraints</a:t>
            </a:r>
          </a:p>
          <a:p>
            <a:r>
              <a:rPr lang="en-US" dirty="0" smtClean="0"/>
              <a:t>Prototype Implementation and Evaluation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Related Work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Conclusion and Future Work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92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Specification</a:t>
            </a:r>
            <a:r>
              <a:rPr lang="en-US" dirty="0"/>
              <a:t> </a:t>
            </a:r>
            <a:r>
              <a:rPr lang="en-US" dirty="0" smtClean="0"/>
              <a:t>of MT-RBAC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3" name="Picture 2" descr="policyspec-mtrbac2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676" y="1005754"/>
            <a:ext cx="8809596" cy="4839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6741" y="5895625"/>
            <a:ext cx="558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u</a:t>
            </a:r>
            <a:r>
              <a:rPr lang="en-US" i="1" dirty="0" smtClean="0"/>
              <a:t>ser = “Charlie”; permission = “(read, /root/)%</a:t>
            </a:r>
            <a:r>
              <a:rPr lang="en-US" i="1" dirty="0" err="1" smtClean="0"/>
              <a:t>Dev.E</a:t>
            </a:r>
            <a:r>
              <a:rPr lang="en-US" i="1" dirty="0" smtClean="0"/>
              <a:t>” </a:t>
            </a:r>
          </a:p>
          <a:p>
            <a:pPr algn="ctr"/>
            <a:r>
              <a:rPr lang="en-US" i="1" dirty="0" err="1" smtClean="0"/>
              <a:t>tr</a:t>
            </a:r>
            <a:r>
              <a:rPr lang="en-US" i="1" dirty="0" smtClean="0"/>
              <a:t> = “</a:t>
            </a:r>
            <a:r>
              <a:rPr lang="en-US" i="1" dirty="0" err="1" smtClean="0"/>
              <a:t>Dev.E</a:t>
            </a:r>
            <a:r>
              <a:rPr lang="en-US" i="1" dirty="0" smtClean="0"/>
              <a:t>”; </a:t>
            </a:r>
            <a:r>
              <a:rPr lang="en-US" i="1" dirty="0" err="1" smtClean="0"/>
              <a:t>te</a:t>
            </a:r>
            <a:r>
              <a:rPr lang="en-US" i="1" dirty="0" smtClean="0"/>
              <a:t> = “</a:t>
            </a:r>
            <a:r>
              <a:rPr lang="en-US" i="1" dirty="0" err="1" smtClean="0"/>
              <a:t>Dev.OS</a:t>
            </a:r>
            <a:r>
              <a:rPr lang="en-US" i="1" dirty="0" smtClean="0"/>
              <a:t>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7868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MTAaaS</a:t>
            </a:r>
            <a:r>
              <a:rPr lang="en-US" dirty="0" smtClean="0"/>
              <a:t> Platform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Settings</a:t>
            </a:r>
            <a:endParaRPr lang="en-US" dirty="0"/>
          </a:p>
          <a:p>
            <a:pPr lvl="1"/>
            <a:r>
              <a:rPr lang="en-US" dirty="0" err="1"/>
              <a:t>CloudStorage</a:t>
            </a:r>
            <a:r>
              <a:rPr lang="en-US" dirty="0"/>
              <a:t>: an open source web based cloud storage and sharing system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Joyent</a:t>
            </a:r>
            <a:r>
              <a:rPr lang="en-US" dirty="0" smtClean="0"/>
              <a:t>, </a:t>
            </a:r>
            <a:r>
              <a:rPr lang="en-US" dirty="0" err="1" smtClean="0"/>
              <a:t>FlexCloud</a:t>
            </a:r>
            <a:endParaRPr lang="en-US" dirty="0"/>
          </a:p>
          <a:p>
            <a:r>
              <a:rPr lang="en-US" dirty="0"/>
              <a:t>Authorization Service</a:t>
            </a:r>
          </a:p>
          <a:p>
            <a:pPr lvl="1"/>
            <a:r>
              <a:rPr lang="en-US" dirty="0"/>
              <a:t>Centralized PDP</a:t>
            </a:r>
          </a:p>
          <a:p>
            <a:pPr lvl="1"/>
            <a:r>
              <a:rPr lang="en-US" dirty="0"/>
              <a:t>Distributed PEP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7" name="Picture 6" descr="prototype_arc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0316" y="2775234"/>
            <a:ext cx="4797842" cy="276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44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Performance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04825" y="1106488"/>
            <a:ext cx="9072563" cy="1665287"/>
          </a:xfrm>
        </p:spPr>
        <p:txBody>
          <a:bodyPr/>
          <a:lstStyle/>
          <a:p>
            <a:r>
              <a:rPr lang="en-US" altLang="zh-CN" dirty="0" smtClean="0"/>
              <a:t>MT-RBAC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RBAC</a:t>
            </a:r>
          </a:p>
          <a:p>
            <a:pPr lvl="1"/>
            <a:r>
              <a:rPr lang="en-US" altLang="zh-CN" dirty="0" smtClean="0"/>
              <a:t>More policy references incur more decision time</a:t>
            </a:r>
          </a:p>
          <a:p>
            <a:r>
              <a:rPr lang="en-US" altLang="zh-CN" dirty="0" smtClean="0"/>
              <a:t>MT-RBAC</a:t>
            </a:r>
            <a:r>
              <a:rPr lang="en-US" altLang="zh-CN" baseline="-25000" dirty="0" smtClean="0"/>
              <a:t>2</a:t>
            </a:r>
            <a:r>
              <a:rPr lang="en-US" altLang="zh-CN" i="1" baseline="-25000" dirty="0" smtClean="0"/>
              <a:t> </a:t>
            </a:r>
            <a:r>
              <a:rPr lang="en-US" dirty="0" smtClean="0"/>
              <a:t>introduces </a:t>
            </a:r>
            <a:r>
              <a:rPr lang="en-US" dirty="0" smtClean="0">
                <a:solidFill>
                  <a:schemeClr val="accent1"/>
                </a:solidFill>
              </a:rPr>
              <a:t>16 </a:t>
            </a:r>
            <a:r>
              <a:rPr lang="en-US" dirty="0" err="1" smtClean="0">
                <a:solidFill>
                  <a:schemeClr val="accent1"/>
                </a:solidFill>
              </a:rPr>
              <a:t>ms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overhead on average.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974155" y="6006428"/>
            <a:ext cx="1628212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altLang="zh-CN" sz="1400" dirty="0"/>
              <a:t>PDP Performance 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30387" y="6006428"/>
            <a:ext cx="3508159" cy="30776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altLang="zh-CN" sz="1400" dirty="0" smtClean="0"/>
              <a:t>Client-End Performance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504825" y="6994195"/>
            <a:ext cx="2351088" cy="401637"/>
          </a:xfrm>
        </p:spPr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  <p:pic>
        <p:nvPicPr>
          <p:cNvPr id="3" name="Picture 2" descr="clientdelay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0387" y="2966472"/>
            <a:ext cx="3397523" cy="2768352"/>
          </a:xfrm>
          <a:prstGeom prst="rect">
            <a:avLst/>
          </a:prstGeom>
        </p:spPr>
      </p:pic>
      <p:pic>
        <p:nvPicPr>
          <p:cNvPr id="6" name="Picture 5" descr="pdpdelay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433" y="2966471"/>
            <a:ext cx="3397522" cy="27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6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Scalability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04825" y="1106488"/>
            <a:ext cx="9072563" cy="1665287"/>
          </a:xfrm>
        </p:spPr>
        <p:txBody>
          <a:bodyPr/>
          <a:lstStyle/>
          <a:p>
            <a:r>
              <a:rPr lang="en-US" altLang="zh-CN" dirty="0" smtClean="0"/>
              <a:t>Scalable by changing either </a:t>
            </a:r>
          </a:p>
          <a:p>
            <a:pPr lvl="1"/>
            <a:r>
              <a:rPr lang="en-US" altLang="zh-CN" dirty="0" smtClean="0"/>
              <a:t>PDP capability; or</a:t>
            </a:r>
          </a:p>
          <a:p>
            <a:pPr lvl="1"/>
            <a:r>
              <a:rPr lang="en-US" altLang="zh-CN" dirty="0" smtClean="0"/>
              <a:t>Number of PEPs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133881" y="6006428"/>
            <a:ext cx="1444064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altLang="zh-CN" sz="1400" dirty="0" smtClean="0"/>
              <a:t>PDP Scalability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3526" y="5988482"/>
            <a:ext cx="1422371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altLang="zh-CN" sz="1400" dirty="0" smtClean="0"/>
              <a:t>PEP Scalability</a:t>
            </a:r>
            <a:endParaRPr lang="en-US" sz="1400" i="1" baseline="-25000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504825" y="6994195"/>
            <a:ext cx="2351088" cy="401637"/>
          </a:xfrm>
        </p:spPr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  <p:pic>
        <p:nvPicPr>
          <p:cNvPr id="7" name="Picture 6" descr="scal_pep_mor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5807" y="2889884"/>
            <a:ext cx="3596502" cy="2930483"/>
          </a:xfrm>
          <a:prstGeom prst="rect">
            <a:avLst/>
          </a:prstGeom>
        </p:spPr>
      </p:pic>
      <p:pic>
        <p:nvPicPr>
          <p:cNvPr id="6" name="Picture 5" descr="scal_pdp_tp_mor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547" y="2889884"/>
            <a:ext cx="3596502" cy="29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4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 Family of Multi-Tenant RBAC (MT-RBAC) Models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MT-RBAC</a:t>
            </a:r>
            <a:r>
              <a:rPr lang="en-US" baseline="-25000" dirty="0" smtClean="0">
                <a:solidFill>
                  <a:srgbClr val="D9D9D9"/>
                </a:solidFill>
              </a:rPr>
              <a:t>0,1,2</a:t>
            </a:r>
          </a:p>
          <a:p>
            <a:pPr lvl="1"/>
            <a:r>
              <a:rPr lang="en-US" dirty="0">
                <a:solidFill>
                  <a:srgbClr val="D9D9D9"/>
                </a:solidFill>
              </a:rPr>
              <a:t>Administrative MT-RBAC (AMT-RBAC) model 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Constraints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Prototype Implementation and 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Conclusion and Future Work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92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and Background</a:t>
            </a:r>
          </a:p>
          <a:p>
            <a:r>
              <a:rPr lang="en-US" dirty="0" smtClean="0"/>
              <a:t>A Family of Multi-Tenant RBAC (MT-RBAC) Models</a:t>
            </a:r>
          </a:p>
          <a:p>
            <a:pPr lvl="1"/>
            <a:r>
              <a:rPr lang="en-US" dirty="0" smtClean="0"/>
              <a:t>MT-RBAC</a:t>
            </a:r>
            <a:r>
              <a:rPr lang="en-US" baseline="-25000" dirty="0" smtClean="0"/>
              <a:t>0,1,2</a:t>
            </a:r>
          </a:p>
          <a:p>
            <a:pPr lvl="1"/>
            <a:r>
              <a:rPr lang="en-US" dirty="0"/>
              <a:t>Administrative MT-RBAC (AMT-RBAC) model </a:t>
            </a:r>
          </a:p>
          <a:p>
            <a:pPr lvl="1"/>
            <a:r>
              <a:rPr lang="en-US" dirty="0" smtClean="0"/>
              <a:t>Constraints</a:t>
            </a:r>
          </a:p>
          <a:p>
            <a:r>
              <a:rPr lang="en-US" dirty="0" smtClean="0"/>
              <a:t>Prototype Implementation and 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Conclusion and Future Work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26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04914"/>
            <a:ext cx="9072563" cy="5449886"/>
          </a:xfrm>
        </p:spPr>
        <p:txBody>
          <a:bodyPr/>
          <a:lstStyle/>
          <a:p>
            <a:r>
              <a:rPr lang="en-US" dirty="0" smtClean="0"/>
              <a:t>Agility</a:t>
            </a:r>
          </a:p>
          <a:p>
            <a:pPr lvl="1"/>
            <a:r>
              <a:rPr lang="en-US" dirty="0" smtClean="0"/>
              <a:t>Collaboration and collaborators are temporary</a:t>
            </a:r>
            <a:endParaRPr lang="en-US" dirty="0"/>
          </a:p>
          <a:p>
            <a:r>
              <a:rPr lang="en-US" dirty="0" smtClean="0"/>
              <a:t>Centralized Facility</a:t>
            </a:r>
          </a:p>
          <a:p>
            <a:pPr lvl="1"/>
            <a:r>
              <a:rPr lang="en-US" dirty="0" smtClean="0"/>
              <a:t>No need to use cryptographic certificates</a:t>
            </a:r>
          </a:p>
          <a:p>
            <a:r>
              <a:rPr lang="en-US" dirty="0" smtClean="0"/>
              <a:t>Homogeneity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ame access control model in each tenant</a:t>
            </a:r>
          </a:p>
          <a:p>
            <a:r>
              <a:rPr lang="en-US" dirty="0" smtClean="0"/>
              <a:t>Out-Sourcing Trust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ollaboration spirit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78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Literature in Multi-org/</a:t>
            </a:r>
            <a:r>
              <a:rPr lang="en-US" dirty="0" err="1" smtClean="0"/>
              <a:t>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123640"/>
            <a:ext cx="9072563" cy="5319712"/>
          </a:xfrm>
        </p:spPr>
        <p:txBody>
          <a:bodyPr/>
          <a:lstStyle/>
          <a:p>
            <a:r>
              <a:rPr lang="en-US" dirty="0" smtClean="0"/>
              <a:t>RBAC</a:t>
            </a:r>
          </a:p>
          <a:p>
            <a:pPr lvl="1"/>
            <a:r>
              <a:rPr lang="en-US" dirty="0" smtClean="0"/>
              <a:t> CBAC, GB-RBAC, ROBAC (e.g.: player transfer in NBA)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 Require central authority </a:t>
            </a:r>
            <a:r>
              <a:rPr lang="en-US" dirty="0" smtClean="0">
                <a:solidFill>
                  <a:srgbClr val="0000FF"/>
                </a:solidFill>
              </a:rPr>
              <a:t>managing collaborations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Delegation </a:t>
            </a:r>
            <a:r>
              <a:rPr lang="en-US" altLang="zh-CN" dirty="0" smtClean="0"/>
              <a:t>Models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dRBAC</a:t>
            </a:r>
            <a:r>
              <a:rPr lang="en-US" dirty="0" smtClean="0"/>
              <a:t> and PBDM (e.g.: allowing subleasing)</a:t>
            </a:r>
          </a:p>
          <a:p>
            <a:pPr lvl="1"/>
            <a:r>
              <a:rPr lang="en-US" altLang="zh-CN" dirty="0" smtClean="0">
                <a:solidFill>
                  <a:srgbClr val="0000FF"/>
                </a:solidFill>
              </a:rPr>
              <a:t> Lacks agility (which the cloud requires)</a:t>
            </a:r>
          </a:p>
          <a:p>
            <a:r>
              <a:rPr lang="en-US" dirty="0"/>
              <a:t>Grids</a:t>
            </a:r>
          </a:p>
          <a:p>
            <a:pPr lvl="1"/>
            <a:r>
              <a:rPr lang="en-US" dirty="0"/>
              <a:t> CAS, VOMS, PERMIS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Absence of centralized </a:t>
            </a:r>
            <a:r>
              <a:rPr lang="en-US" dirty="0" smtClean="0">
                <a:solidFill>
                  <a:srgbClr val="0000FF"/>
                </a:solidFill>
              </a:rPr>
              <a:t>facility and homogeneous architecture (</a:t>
            </a:r>
            <a:r>
              <a:rPr lang="en-US" dirty="0">
                <a:solidFill>
                  <a:srgbClr val="0000FF"/>
                </a:solidFill>
              </a:rPr>
              <a:t>which the cloud has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13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65" lvl="1" indent="-342865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cs typeface="ＭＳ Ｐゴシック" charset="-128"/>
              </a:rPr>
              <a:t>Role-based Trust </a:t>
            </a:r>
          </a:p>
          <a:p>
            <a:pPr lvl="1"/>
            <a:r>
              <a:rPr lang="en-US" dirty="0"/>
              <a:t> RT</a:t>
            </a:r>
            <a:r>
              <a:rPr lang="en-US" altLang="zh-CN" dirty="0"/>
              <a:t>, </a:t>
            </a:r>
            <a:r>
              <a:rPr lang="en-US" altLang="zh-CN" dirty="0" err="1"/>
              <a:t>Traust</a:t>
            </a:r>
            <a:r>
              <a:rPr lang="en-US" altLang="zh-CN" dirty="0"/>
              <a:t>, RMTN AND </a:t>
            </a:r>
            <a:r>
              <a:rPr lang="en-US" altLang="zh-CN" dirty="0" smtClean="0"/>
              <a:t>RAMARS_TM</a:t>
            </a:r>
          </a:p>
          <a:p>
            <a:pPr lvl="1"/>
            <a:r>
              <a:rPr lang="en-US" altLang="zh-CN" dirty="0"/>
              <a:t> </a:t>
            </a:r>
            <a:r>
              <a:rPr lang="en-US" altLang="zh-CN" dirty="0" err="1" smtClean="0"/>
              <a:t>Calero</a:t>
            </a:r>
            <a:r>
              <a:rPr lang="en-US" altLang="zh-CN" dirty="0" smtClean="0"/>
              <a:t> et al: towards a multi-tenant authorization system for cloud services</a:t>
            </a:r>
          </a:p>
          <a:p>
            <a:pPr lvl="2"/>
            <a:r>
              <a:rPr lang="en-US" altLang="zh-CN" dirty="0" smtClean="0"/>
              <a:t>Implementation level </a:t>
            </a:r>
            <a:r>
              <a:rPr lang="en-US" altLang="zh-CN" dirty="0" err="1" smtClean="0"/>
              <a:t>PoC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Coarse-grained trust model</a:t>
            </a:r>
          </a:p>
          <a:p>
            <a:pPr lvl="1"/>
            <a:r>
              <a:rPr lang="en-US" altLang="zh-CN" dirty="0" smtClean="0"/>
              <a:t> MTAS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 Suits the cloud (out-sourcing trust)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7" name="Cloud Callout 6"/>
          <p:cNvSpPr/>
          <p:nvPr/>
        </p:nvSpPr>
        <p:spPr>
          <a:xfrm>
            <a:off x="6646115" y="3391065"/>
            <a:ext cx="2217348" cy="1157414"/>
          </a:xfrm>
          <a:prstGeom prst="cloudCallout">
            <a:avLst>
              <a:gd name="adj1" fmla="val -67660"/>
              <a:gd name="adj2" fmla="val 401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1505" y="3561681"/>
            <a:ext cx="1453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Critical: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trust model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0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Role-Based Trust </a:t>
            </a:r>
            <a:r>
              <a:rPr lang="en-US" altLang="zh-CN" dirty="0" smtClean="0"/>
              <a:t>Model Comp.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504825" y="6994195"/>
            <a:ext cx="2351088" cy="401637"/>
          </a:xfrm>
        </p:spPr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83" y="1241531"/>
            <a:ext cx="9123105" cy="38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5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 Family of Multi-Tenant RBAC (MT-RBAC) Models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MT-RBAC</a:t>
            </a:r>
            <a:r>
              <a:rPr lang="en-US" baseline="-25000" dirty="0" smtClean="0">
                <a:solidFill>
                  <a:srgbClr val="D9D9D9"/>
                </a:solidFill>
              </a:rPr>
              <a:t>0,1,2</a:t>
            </a:r>
          </a:p>
          <a:p>
            <a:pPr lvl="1"/>
            <a:r>
              <a:rPr lang="en-US" dirty="0">
                <a:solidFill>
                  <a:srgbClr val="D9D9D9"/>
                </a:solidFill>
              </a:rPr>
              <a:t>Administrative MT-RBAC (AMT-RBAC) model 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Constraints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Prototype Implementation and Evaluation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Related Work</a:t>
            </a:r>
          </a:p>
          <a:p>
            <a:r>
              <a:rPr lang="en-US" dirty="0" smtClean="0"/>
              <a:t>Conclusion and Future Work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92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 needs among cloud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MT-RBAC model family</a:t>
            </a:r>
          </a:p>
          <a:p>
            <a:pPr lvl="1"/>
            <a:r>
              <a:rPr lang="en-US" dirty="0" smtClean="0"/>
              <a:t>Formalization</a:t>
            </a:r>
          </a:p>
          <a:p>
            <a:pPr lvl="1"/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Constraints</a:t>
            </a:r>
          </a:p>
          <a:p>
            <a:r>
              <a:rPr lang="en-US" dirty="0" err="1" smtClean="0"/>
              <a:t>MTAaaS</a:t>
            </a:r>
            <a:r>
              <a:rPr lang="en-US" dirty="0" smtClean="0"/>
              <a:t> architecture viable in the cloud</a:t>
            </a:r>
          </a:p>
          <a:p>
            <a:r>
              <a:rPr lang="en-US" dirty="0"/>
              <a:t>O</a:t>
            </a:r>
            <a:r>
              <a:rPr lang="en-US" dirty="0" smtClean="0"/>
              <a:t>verhead </a:t>
            </a:r>
            <a:r>
              <a:rPr lang="en-US" dirty="0" smtClean="0">
                <a:solidFill>
                  <a:schemeClr val="tx2"/>
                </a:solidFill>
              </a:rPr>
              <a:t>≈ 16ms</a:t>
            </a:r>
            <a:r>
              <a:rPr lang="en-US" dirty="0"/>
              <a:t> </a:t>
            </a:r>
            <a:r>
              <a:rPr lang="en-US" dirty="0" smtClean="0"/>
              <a:t>and scalable in the cloud </a:t>
            </a:r>
          </a:p>
          <a:p>
            <a:r>
              <a:rPr lang="en-US" dirty="0" smtClean="0"/>
              <a:t>Comparison of role-based trust models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29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Cross-tenant trust models in cloud computing</a:t>
            </a:r>
          </a:p>
          <a:p>
            <a:r>
              <a:rPr lang="en-US" dirty="0" smtClean="0"/>
              <a:t>Other multi-tenant access control models</a:t>
            </a:r>
          </a:p>
          <a:p>
            <a:pPr lvl="1"/>
            <a:r>
              <a:rPr lang="en-US" dirty="0" smtClean="0"/>
              <a:t>MT-ABAC</a:t>
            </a:r>
          </a:p>
          <a:p>
            <a:pPr lvl="1"/>
            <a:r>
              <a:rPr lang="en-US" dirty="0" smtClean="0"/>
              <a:t>MT-RT</a:t>
            </a:r>
          </a:p>
          <a:p>
            <a:pPr lvl="1"/>
            <a:r>
              <a:rPr lang="en-US" dirty="0" smtClean="0"/>
              <a:t>MT-PBAC and more.</a:t>
            </a:r>
          </a:p>
          <a:p>
            <a:r>
              <a:rPr lang="en-US" dirty="0" smtClean="0"/>
              <a:t>Implementation MT-RBAC in </a:t>
            </a:r>
            <a:r>
              <a:rPr lang="en-US" dirty="0" err="1" smtClean="0"/>
              <a:t>OpenStack</a:t>
            </a:r>
            <a:r>
              <a:rPr lang="en-US" dirty="0" smtClean="0"/>
              <a:t> API.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7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Research\2012f\PhD Seminar Presentation\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637" y="1173234"/>
            <a:ext cx="5620276" cy="347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8111" y="2643057"/>
            <a:ext cx="8569325" cy="1620837"/>
          </a:xfrm>
          <a:ln>
            <a:noFill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72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Q &amp; A</a:t>
            </a:r>
            <a:endParaRPr lang="en-US" sz="7200" spc="150" dirty="0">
              <a:ln w="11430"/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3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Research\2012f\PhD Seminar Presentation\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637" y="1173234"/>
            <a:ext cx="5620276" cy="347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8111" y="2643057"/>
            <a:ext cx="8569325" cy="1620837"/>
          </a:xfrm>
          <a:ln>
            <a:noFill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72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Thank You!</a:t>
            </a:r>
            <a:endParaRPr lang="en-US" sz="7200" spc="150" dirty="0">
              <a:ln w="11430"/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37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D:\Dropbox\Research\2012f\PhD Seminar Presentation\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245" y="2662938"/>
            <a:ext cx="5952998" cy="368565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Multi-Tenant Authorization </a:t>
            </a:r>
            <a:r>
              <a:rPr lang="en-US" dirty="0"/>
              <a:t>as a </a:t>
            </a:r>
            <a:r>
              <a:rPr lang="en-US" dirty="0" smtClean="0"/>
              <a:t>Service (</a:t>
            </a:r>
            <a:r>
              <a:rPr lang="en-US" dirty="0" err="1" smtClean="0"/>
              <a:t>MTAaaS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1026" name="Picture 2" descr="http://blogs-images.forbes.com/kellyclay/files/2012/10/aw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46760" y="5428748"/>
            <a:ext cx="1631572" cy="59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crosoftarena.net/wp-content/uploads/2011/02/7217.Windows-Azure-logo-v_6556EF5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07270" y="5475375"/>
            <a:ext cx="1317696" cy="63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logsdna.com/wp-content/uploads/2009/09/google-app-engine-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61126" y="4389693"/>
            <a:ext cx="863711" cy="80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java.net/downloads/satjug/images/Rackspace%20Lo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9330" y="4982294"/>
            <a:ext cx="1470189" cy="4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alesforce Pictur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38891" y="5194393"/>
            <a:ext cx="1044436" cy="8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bloggingpro.com/wp-content/uploads/2012/07/flickr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861126" y="3806092"/>
            <a:ext cx="1078493" cy="33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Left-Right Arrow 26"/>
          <p:cNvSpPr/>
          <p:nvPr/>
        </p:nvSpPr>
        <p:spPr>
          <a:xfrm rot="5400000">
            <a:off x="4121128" y="2639807"/>
            <a:ext cx="827311" cy="38434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 rot="5400000">
            <a:off x="5468037" y="2639808"/>
            <a:ext cx="827311" cy="38434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Left-Right Arrow 31"/>
          <p:cNvSpPr/>
          <p:nvPr/>
        </p:nvSpPr>
        <p:spPr>
          <a:xfrm rot="5400000">
            <a:off x="2774220" y="2639807"/>
            <a:ext cx="827311" cy="38434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oogleicon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587" y="3519272"/>
            <a:ext cx="716607" cy="71660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78133" y="1385458"/>
            <a:ext cx="4905194" cy="849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MTAaaS</a:t>
            </a:r>
            <a:endParaRPr lang="en-US" sz="3600" b="1" dirty="0"/>
          </a:p>
        </p:txBody>
      </p:sp>
      <p:sp>
        <p:nvSpPr>
          <p:cNvPr id="3" name="Left-Up Arrow 2"/>
          <p:cNvSpPr/>
          <p:nvPr/>
        </p:nvSpPr>
        <p:spPr>
          <a:xfrm>
            <a:off x="3895407" y="4517178"/>
            <a:ext cx="647846" cy="364954"/>
          </a:xfrm>
          <a:prstGeom prst="left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3703255" y="5696794"/>
            <a:ext cx="575863" cy="192848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Down Arrow 8"/>
          <p:cNvSpPr/>
          <p:nvPr/>
        </p:nvSpPr>
        <p:spPr>
          <a:xfrm flipH="1">
            <a:off x="5488986" y="4579944"/>
            <a:ext cx="806445" cy="402350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383632" y="4126198"/>
            <a:ext cx="381174" cy="841126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Left-Right Arrow 29"/>
          <p:cNvSpPr/>
          <p:nvPr/>
        </p:nvSpPr>
        <p:spPr>
          <a:xfrm>
            <a:off x="5048184" y="3786540"/>
            <a:ext cx="440802" cy="162698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51337" y="2899343"/>
            <a:ext cx="629711" cy="2564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7151337" y="3692747"/>
            <a:ext cx="629711" cy="25649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27640" y="2702351"/>
            <a:ext cx="1749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Multi-Tenant</a:t>
            </a:r>
          </a:p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27640" y="3496277"/>
            <a:ext cx="157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Cross-Tenant </a:t>
            </a:r>
          </a:p>
          <a:p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14" name="Picture 13" descr="8094122684_9ffbdbe0c9_z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377" y="3348682"/>
            <a:ext cx="1092033" cy="109203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166598" y="1452696"/>
            <a:ext cx="488671" cy="589231"/>
            <a:chOff x="5682897" y="1574855"/>
            <a:chExt cx="488671" cy="589231"/>
          </a:xfrm>
        </p:grpSpPr>
        <p:sp>
          <p:nvSpPr>
            <p:cNvPr id="35" name="Folded Corner 34"/>
            <p:cNvSpPr/>
            <p:nvPr/>
          </p:nvSpPr>
          <p:spPr>
            <a:xfrm>
              <a:off x="5682897" y="1574855"/>
              <a:ext cx="488671" cy="589231"/>
            </a:xfrm>
            <a:prstGeom prst="foldedCorner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735125" y="1696603"/>
              <a:ext cx="36901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735125" y="1808366"/>
              <a:ext cx="36901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735125" y="1920129"/>
              <a:ext cx="36901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029037" y="1543991"/>
            <a:ext cx="488671" cy="589231"/>
            <a:chOff x="5682897" y="1574855"/>
            <a:chExt cx="488671" cy="589231"/>
          </a:xfrm>
        </p:grpSpPr>
        <p:sp>
          <p:nvSpPr>
            <p:cNvPr id="39" name="Folded Corner 38"/>
            <p:cNvSpPr/>
            <p:nvPr/>
          </p:nvSpPr>
          <p:spPr>
            <a:xfrm>
              <a:off x="5682897" y="1574855"/>
              <a:ext cx="488671" cy="589231"/>
            </a:xfrm>
            <a:prstGeom prst="foldedCorner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735125" y="1696603"/>
              <a:ext cx="36901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735125" y="1808366"/>
              <a:ext cx="36901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35125" y="1920129"/>
              <a:ext cx="36901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Line Callout 2 (Accent Bar) 18"/>
          <p:cNvSpPr/>
          <p:nvPr/>
        </p:nvSpPr>
        <p:spPr>
          <a:xfrm>
            <a:off x="7474106" y="1225103"/>
            <a:ext cx="756087" cy="698682"/>
          </a:xfrm>
          <a:prstGeom prst="accentCallout2">
            <a:avLst>
              <a:gd name="adj1" fmla="val 49285"/>
              <a:gd name="adj2" fmla="val -6989"/>
              <a:gd name="adj3" fmla="val 49285"/>
              <a:gd name="adj4" fmla="val -46228"/>
              <a:gd name="adj5" fmla="val 71789"/>
              <a:gd name="adj6" fmla="val -1004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449596" y="1082326"/>
            <a:ext cx="2160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IDs</a:t>
            </a:r>
          </a:p>
          <a:p>
            <a:r>
              <a:rPr lang="en-US" dirty="0" smtClean="0"/>
              <a:t>Resource Catalogs</a:t>
            </a:r>
            <a:endParaRPr lang="en-US" dirty="0"/>
          </a:p>
          <a:p>
            <a:r>
              <a:rPr lang="en-US" dirty="0" err="1" smtClean="0"/>
              <a:t>Authz</a:t>
            </a:r>
            <a:r>
              <a:rPr lang="en-US" dirty="0" smtClean="0"/>
              <a:t> Policies</a:t>
            </a:r>
          </a:p>
        </p:txBody>
      </p:sp>
    </p:spTree>
    <p:extLst>
      <p:ext uri="{BB962C8B-B14F-4D97-AF65-F5344CB8AC3E}">
        <p14:creationId xmlns:p14="http://schemas.microsoft.com/office/powerpoint/2010/main" xmlns="" val="7436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 Family of Multi-Tenant RBAC (MT-RBAC) Models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MT-RBAC</a:t>
            </a:r>
            <a:r>
              <a:rPr lang="en-US" baseline="-25000" dirty="0" smtClean="0">
                <a:solidFill>
                  <a:srgbClr val="D9D9D9"/>
                </a:solidFill>
              </a:rPr>
              <a:t>0,1,2</a:t>
            </a:r>
          </a:p>
          <a:p>
            <a:pPr lvl="1"/>
            <a:r>
              <a:rPr lang="en-US" dirty="0">
                <a:solidFill>
                  <a:srgbClr val="D9D9D9"/>
                </a:solidFill>
              </a:rPr>
              <a:t>Administrative MT-RBAC (AMT-RBAC) model 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Constraints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Prototype Implementation and Evaluation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Related Work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Conclusion and Future Work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13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04914"/>
            <a:ext cx="9072563" cy="5449886"/>
          </a:xfrm>
        </p:spPr>
        <p:txBody>
          <a:bodyPr/>
          <a:lstStyle/>
          <a:p>
            <a:r>
              <a:rPr lang="en-US" dirty="0" smtClean="0"/>
              <a:t>Shared infrastructure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n-US" dirty="0" smtClean="0"/>
              <a:t>$$$] -----&gt; </a:t>
            </a:r>
            <a:r>
              <a:rPr lang="en-US" dirty="0"/>
              <a:t>[</a:t>
            </a:r>
            <a:r>
              <a:rPr lang="en-US" dirty="0" smtClean="0"/>
              <a:t>$|$|$]</a:t>
            </a:r>
          </a:p>
          <a:p>
            <a:r>
              <a:rPr lang="en-US" dirty="0" smtClean="0"/>
              <a:t>Multi-Tenancy </a:t>
            </a:r>
          </a:p>
          <a:p>
            <a:pPr lvl="1"/>
            <a:r>
              <a:rPr lang="en-US" dirty="0" smtClean="0"/>
              <a:t>Virtually </a:t>
            </a:r>
            <a:r>
              <a:rPr lang="en-US" dirty="0"/>
              <a:t>dedicated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dirty="0" smtClean="0"/>
              <a:t>Drawbacks:</a:t>
            </a:r>
          </a:p>
          <a:p>
            <a:pPr lvl="1"/>
            <a:r>
              <a:rPr lang="en-US" dirty="0" smtClean="0"/>
              <a:t> Data </a:t>
            </a:r>
            <a:r>
              <a:rPr lang="en-US" dirty="0"/>
              <a:t>Locked-</a:t>
            </a:r>
            <a:r>
              <a:rPr lang="en-US" dirty="0" smtClean="0"/>
              <a:t>in</a:t>
            </a:r>
          </a:p>
          <a:p>
            <a:pPr lvl="2"/>
            <a:r>
              <a:rPr lang="en-US" dirty="0" smtClean="0"/>
              <a:t>Collaborations can only be achieved through desktop.</a:t>
            </a:r>
          </a:p>
          <a:p>
            <a:pPr lvl="2"/>
            <a:r>
              <a:rPr lang="en-US" dirty="0"/>
              <a:t>E.g.</a:t>
            </a:r>
            <a:r>
              <a:rPr lang="en-US" dirty="0" smtClean="0"/>
              <a:t>: create/edit Word documents in </a:t>
            </a:r>
            <a:r>
              <a:rPr lang="en-US" dirty="0" err="1" smtClean="0"/>
              <a:t>Dropbox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 How to collaborate in the cloud?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0" name="Picture 9" descr="box_google_white-bg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4398" y="1536700"/>
            <a:ext cx="3732549" cy="2531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0400" y="6196932"/>
            <a:ext cx="776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</a:t>
            </a:r>
            <a:r>
              <a:rPr lang="en-US" sz="1400" dirty="0" smtClean="0"/>
              <a:t>:	</a:t>
            </a:r>
            <a:r>
              <a:rPr lang="en-US" sz="1400" dirty="0"/>
              <a:t>http://</a:t>
            </a:r>
            <a:r>
              <a:rPr lang="en-US" sz="1400" dirty="0" err="1"/>
              <a:t>blog.box.com</a:t>
            </a:r>
            <a:r>
              <a:rPr lang="en-US" sz="1400" dirty="0"/>
              <a:t>/2011/06/box-and-</a:t>
            </a:r>
            <a:r>
              <a:rPr lang="en-US" sz="1400" dirty="0" err="1"/>
              <a:t>google</a:t>
            </a:r>
            <a:r>
              <a:rPr lang="en-US" sz="1400" dirty="0"/>
              <a:t>-docs-accelerating-the-cloud-workforce</a:t>
            </a:r>
            <a:r>
              <a:rPr lang="en-US" sz="1400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25643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7" name="Picture 6" descr="usecase-os-squar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089" y="1060856"/>
            <a:ext cx="6634063" cy="337563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66778" y="4663046"/>
            <a:ext cx="7551546" cy="1757533"/>
          </a:xfrm>
        </p:spPr>
        <p:txBody>
          <a:bodyPr/>
          <a:lstStyle/>
          <a:p>
            <a:r>
              <a:rPr lang="en-US" sz="2000" dirty="0"/>
              <a:t>C1. </a:t>
            </a:r>
            <a:r>
              <a:rPr lang="en-US" sz="2000" i="1" dirty="0"/>
              <a:t>Charlie </a:t>
            </a:r>
            <a:r>
              <a:rPr lang="en-US" sz="2000" dirty="0"/>
              <a:t>as a </a:t>
            </a:r>
            <a:r>
              <a:rPr lang="en-US" sz="2000" i="1" dirty="0"/>
              <a:t>developer </a:t>
            </a:r>
            <a:r>
              <a:rPr lang="en-US" sz="2000" dirty="0"/>
              <a:t>in OS has to access the source code stored in </a:t>
            </a:r>
            <a:r>
              <a:rPr lang="en-US" sz="2000" dirty="0" err="1"/>
              <a:t>Dev.E</a:t>
            </a:r>
            <a:r>
              <a:rPr lang="en-US" sz="2000" dirty="0"/>
              <a:t> to perform his out-sourcing job; </a:t>
            </a:r>
          </a:p>
          <a:p>
            <a:r>
              <a:rPr lang="en-US" sz="2000" dirty="0"/>
              <a:t>C2. </a:t>
            </a:r>
            <a:r>
              <a:rPr lang="en-US" sz="2000" i="1" dirty="0"/>
              <a:t>Alice </a:t>
            </a:r>
            <a:r>
              <a:rPr lang="en-US" sz="2000" dirty="0"/>
              <a:t>as an </a:t>
            </a:r>
            <a:r>
              <a:rPr lang="en-US" sz="2000" i="1" dirty="0"/>
              <a:t>auditor </a:t>
            </a:r>
            <a:r>
              <a:rPr lang="en-US" sz="2000" dirty="0"/>
              <a:t>in AF requires read-only access to financial reports stored in </a:t>
            </a:r>
            <a:r>
              <a:rPr lang="en-US" sz="2000" dirty="0" err="1"/>
              <a:t>Acc.E</a:t>
            </a:r>
            <a:r>
              <a:rPr lang="en-US" sz="2000" dirty="0"/>
              <a:t>; and </a:t>
            </a:r>
          </a:p>
          <a:p>
            <a:r>
              <a:rPr lang="en-US" sz="2000" dirty="0"/>
              <a:t>C3. </a:t>
            </a:r>
            <a:r>
              <a:rPr lang="en-US" sz="2000" i="1" dirty="0"/>
              <a:t>Alice </a:t>
            </a:r>
            <a:r>
              <a:rPr lang="en-US" sz="2000" dirty="0"/>
              <a:t>needs read-only accesses to </a:t>
            </a:r>
            <a:r>
              <a:rPr lang="en-US" sz="2000" dirty="0" err="1"/>
              <a:t>Dev.E</a:t>
            </a:r>
            <a:r>
              <a:rPr lang="en-US" sz="2000" dirty="0"/>
              <a:t> and </a:t>
            </a:r>
            <a:r>
              <a:rPr lang="en-US" sz="2000" dirty="0" err="1"/>
              <a:t>Dev.OS</a:t>
            </a:r>
            <a:r>
              <a:rPr lang="en-US" sz="2000" dirty="0"/>
              <a:t> in order to audit the out-sourcing project.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6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549" y="38101"/>
            <a:ext cx="5707527" cy="690563"/>
          </a:xfrm>
        </p:spPr>
        <p:txBody>
          <a:bodyPr>
            <a:normAutofit/>
          </a:bodyPr>
          <a:lstStyle/>
          <a:p>
            <a:r>
              <a:rPr lang="en-US" dirty="0" smtClean="0"/>
              <a:t>Industry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04913"/>
            <a:ext cx="9072563" cy="5335769"/>
          </a:xfrm>
        </p:spPr>
        <p:txBody>
          <a:bodyPr>
            <a:normAutofit/>
          </a:bodyPr>
          <a:lstStyle/>
          <a:p>
            <a:r>
              <a:rPr lang="en-US" dirty="0"/>
              <a:t>Microsoft and </a:t>
            </a:r>
            <a:r>
              <a:rPr lang="en-US" dirty="0" smtClean="0"/>
              <a:t>IBM: Fine-grained data sharing in </a:t>
            </a:r>
            <a:r>
              <a:rPr lang="en-US" dirty="0" err="1" smtClean="0"/>
              <a:t>SaaS</a:t>
            </a:r>
            <a:r>
              <a:rPr lang="en-US" dirty="0" smtClean="0"/>
              <a:t> using DB schema</a:t>
            </a:r>
          </a:p>
          <a:p>
            <a:pPr lvl="1"/>
            <a:r>
              <a:rPr lang="en-US" dirty="0" smtClean="0"/>
              <a:t> Only feasible in DB</a:t>
            </a:r>
          </a:p>
          <a:p>
            <a:r>
              <a:rPr lang="en-US" dirty="0" smtClean="0"/>
              <a:t>NASA: RBAC + </a:t>
            </a:r>
            <a:r>
              <a:rPr lang="en-US" dirty="0" err="1" smtClean="0"/>
              <a:t>OpenStack</a:t>
            </a:r>
            <a:r>
              <a:rPr lang="en-US" dirty="0" smtClean="0"/>
              <a:t> (Nebula)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Lacks ability to support multi-org collaborations</a:t>
            </a:r>
          </a:p>
          <a:p>
            <a:r>
              <a:rPr lang="en-US" dirty="0" err="1" smtClean="0"/>
              <a:t>Salesforce</a:t>
            </a:r>
            <a:r>
              <a:rPr lang="en-US" dirty="0" smtClean="0"/>
              <a:t> (</a:t>
            </a:r>
            <a:r>
              <a:rPr lang="en-US" dirty="0" err="1" smtClean="0"/>
              <a:t>Force.com</a:t>
            </a:r>
            <a:r>
              <a:rPr lang="en-US" dirty="0" smtClean="0"/>
              <a:t>): Single Sign-On + SAML</a:t>
            </a:r>
          </a:p>
          <a:p>
            <a:pPr lvl="1"/>
            <a:r>
              <a:rPr lang="en-US" dirty="0" smtClean="0"/>
              <a:t>Focus on authentication and simple authorization</a:t>
            </a:r>
          </a:p>
          <a:p>
            <a:pPr lvl="1"/>
            <a:r>
              <a:rPr lang="en-US" dirty="0" smtClean="0"/>
              <a:t>Heavy management of certificates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9925" y="5981032"/>
            <a:ext cx="87527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</a:t>
            </a:r>
            <a:r>
              <a:rPr lang="en-US" sz="1400" dirty="0" smtClean="0"/>
              <a:t>:	http</a:t>
            </a:r>
            <a:r>
              <a:rPr lang="en-US" sz="1400" dirty="0"/>
              <a:t>://</a:t>
            </a:r>
            <a:r>
              <a:rPr lang="en-US" sz="1400" dirty="0" err="1"/>
              <a:t>msdn.microsoft.com</a:t>
            </a:r>
            <a:r>
              <a:rPr lang="en-US" sz="1400" dirty="0"/>
              <a:t>/en-us/library/aa479086.aspx </a:t>
            </a:r>
            <a:endParaRPr lang="en-US" sz="1400" dirty="0" smtClean="0"/>
          </a:p>
          <a:p>
            <a:r>
              <a:rPr lang="en-US" sz="1400" dirty="0"/>
              <a:t>		http://</a:t>
            </a:r>
            <a:r>
              <a:rPr lang="en-US" sz="1400" dirty="0" err="1"/>
              <a:t>nebula.nasa.gov</a:t>
            </a:r>
            <a:r>
              <a:rPr lang="en-US" sz="1400" dirty="0"/>
              <a:t>/blog/2010/06/03/nebulas-implementation-role-based-access-control-</a:t>
            </a:r>
            <a:r>
              <a:rPr lang="en-US" sz="1400" dirty="0" err="1"/>
              <a:t>rbac</a:t>
            </a:r>
            <a:r>
              <a:rPr lang="en-US" sz="1400" dirty="0"/>
              <a:t>/</a:t>
            </a:r>
            <a:endParaRPr lang="en-US" sz="1400" dirty="0" smtClean="0"/>
          </a:p>
          <a:p>
            <a:r>
              <a:rPr lang="en-US" sz="1400" dirty="0" smtClean="0"/>
              <a:t>		http</a:t>
            </a:r>
            <a:r>
              <a:rPr lang="en-US" sz="1400" dirty="0"/>
              <a:t>://</a:t>
            </a:r>
            <a:r>
              <a:rPr lang="en-US" sz="1400" dirty="0" err="1"/>
              <a:t>wiki.developerforce.com</a:t>
            </a:r>
            <a:r>
              <a:rPr lang="en-US" sz="1400" dirty="0"/>
              <a:t>/page/</a:t>
            </a:r>
            <a:r>
              <a:rPr lang="en-US" sz="1400" dirty="0" err="1"/>
              <a:t>Single_Sign-</a:t>
            </a:r>
            <a:r>
              <a:rPr lang="en-US" sz="1400" dirty="0" err="1" smtClean="0"/>
              <a:t>On_with_SAML_on_Force.com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2930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A Family of Multi-Tenant RBAC (MT-RBAC) Models</a:t>
            </a:r>
          </a:p>
          <a:p>
            <a:pPr lvl="1"/>
            <a:r>
              <a:rPr lang="en-US" dirty="0" smtClean="0"/>
              <a:t>MT-RBAC</a:t>
            </a:r>
            <a:r>
              <a:rPr lang="en-US" baseline="-25000" dirty="0" smtClean="0"/>
              <a:t>0,1,2</a:t>
            </a:r>
          </a:p>
          <a:p>
            <a:pPr lvl="1"/>
            <a:r>
              <a:rPr lang="en-US" dirty="0"/>
              <a:t>Administrative MT-RBAC (AMT-RBAC) model </a:t>
            </a:r>
          </a:p>
          <a:p>
            <a:pPr lvl="1"/>
            <a:r>
              <a:rPr lang="en-US" dirty="0" smtClean="0"/>
              <a:t>Constraints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Prototype Implementation and Evaluation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Related Work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Conclusion and Future Work</a:t>
            </a:r>
          </a:p>
          <a:p>
            <a:pPr lvl="1"/>
            <a:endParaRPr lang="en-US" dirty="0" smtClean="0">
              <a:solidFill>
                <a:srgbClr val="D9D9D9"/>
              </a:solidFill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6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MT-RBAC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8" name="Picture 7" descr="MTRBACwithI-eps-converted-to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020" y="1033175"/>
            <a:ext cx="6616886" cy="5386378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504825" y="6994195"/>
            <a:ext cx="2351088" cy="401637"/>
          </a:xfrm>
        </p:spPr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765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Trust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389089" y="3987494"/>
            <a:ext cx="2571750" cy="5916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Can 6"/>
          <p:cNvSpPr/>
          <p:nvPr/>
        </p:nvSpPr>
        <p:spPr>
          <a:xfrm>
            <a:off x="3902148" y="4075773"/>
            <a:ext cx="859753" cy="378446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 err="1"/>
              <a:t>AuthStmts</a:t>
            </a:r>
            <a:endParaRPr lang="en-US" sz="1200" b="1" dirty="0"/>
          </a:p>
        </p:txBody>
      </p:sp>
      <p:sp>
        <p:nvSpPr>
          <p:cNvPr id="8" name="Cube 7"/>
          <p:cNvSpPr/>
          <p:nvPr/>
        </p:nvSpPr>
        <p:spPr>
          <a:xfrm>
            <a:off x="2538820" y="4075773"/>
            <a:ext cx="1012153" cy="37844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/>
              <a:t>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3725" y="3599108"/>
            <a:ext cx="1086624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dirty="0" smtClean="0"/>
              <a:t>Tenant</a:t>
            </a:r>
            <a:r>
              <a:rPr lang="en-US" i="1" dirty="0" smtClean="0"/>
              <a:t> A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96485" y="3599108"/>
            <a:ext cx="1095216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dirty="0" smtClean="0"/>
              <a:t>Tenant</a:t>
            </a:r>
            <a:r>
              <a:rPr lang="en-US" i="1" dirty="0" smtClean="0"/>
              <a:t> B</a:t>
            </a:r>
            <a:endParaRPr lang="en-US" i="1" dirty="0"/>
          </a:p>
        </p:txBody>
      </p:sp>
      <p:sp>
        <p:nvSpPr>
          <p:cNvPr id="18" name="Rounded Rectangle 17"/>
          <p:cNvSpPr/>
          <p:nvPr/>
        </p:nvSpPr>
        <p:spPr>
          <a:xfrm>
            <a:off x="5758228" y="3968440"/>
            <a:ext cx="2571750" cy="629762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89089" y="4844744"/>
            <a:ext cx="2571750" cy="5916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Can 21"/>
          <p:cNvSpPr/>
          <p:nvPr/>
        </p:nvSpPr>
        <p:spPr>
          <a:xfrm>
            <a:off x="3902148" y="4960910"/>
            <a:ext cx="859753" cy="378446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 err="1"/>
              <a:t>AuthStmts</a:t>
            </a:r>
            <a:endParaRPr lang="en-US" sz="1200" b="1" dirty="0"/>
          </a:p>
        </p:txBody>
      </p:sp>
      <p:sp>
        <p:nvSpPr>
          <p:cNvPr id="23" name="Cube 22"/>
          <p:cNvSpPr/>
          <p:nvPr/>
        </p:nvSpPr>
        <p:spPr>
          <a:xfrm>
            <a:off x="2538820" y="4933024"/>
            <a:ext cx="1012153" cy="37844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/>
              <a:t>Resources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758228" y="4825690"/>
            <a:ext cx="2571750" cy="61070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Can 25"/>
          <p:cNvSpPr/>
          <p:nvPr/>
        </p:nvSpPr>
        <p:spPr>
          <a:xfrm>
            <a:off x="7271288" y="4960910"/>
            <a:ext cx="859753" cy="378446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 err="1"/>
              <a:t>AuthStmts</a:t>
            </a:r>
            <a:endParaRPr lang="en-US" sz="1200" b="1" dirty="0"/>
          </a:p>
        </p:txBody>
      </p:sp>
      <p:sp>
        <p:nvSpPr>
          <p:cNvPr id="27" name="Cube 26"/>
          <p:cNvSpPr/>
          <p:nvPr/>
        </p:nvSpPr>
        <p:spPr>
          <a:xfrm>
            <a:off x="5907961" y="4951349"/>
            <a:ext cx="1012153" cy="37844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/>
              <a:t>Resources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070340" y="4718778"/>
            <a:ext cx="7495303" cy="0"/>
          </a:xfrm>
          <a:prstGeom prst="line">
            <a:avLst/>
          </a:prstGeom>
          <a:ln w="19050" cmpd="sng">
            <a:solidFill>
              <a:srgbClr val="131F49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1"/>
          <p:cNvSpPr/>
          <p:nvPr/>
        </p:nvSpPr>
        <p:spPr>
          <a:xfrm>
            <a:off x="7271288" y="4103626"/>
            <a:ext cx="859753" cy="378446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 err="1"/>
              <a:t>AuthStmts</a:t>
            </a:r>
            <a:endParaRPr lang="en-US" sz="1200" b="1" dirty="0"/>
          </a:p>
        </p:txBody>
      </p:sp>
      <p:sp>
        <p:nvSpPr>
          <p:cNvPr id="33" name="Cube 32"/>
          <p:cNvSpPr/>
          <p:nvPr/>
        </p:nvSpPr>
        <p:spPr>
          <a:xfrm>
            <a:off x="5907961" y="4094098"/>
            <a:ext cx="1012153" cy="37844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/>
              <a:t>Resources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04826" y="1204913"/>
            <a:ext cx="9072563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42865" indent="-34286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873" indent="-28572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80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142881" indent="-228576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034" indent="-2285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2057187" indent="-22857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514340" indent="-228576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B </a:t>
            </a:r>
            <a:r>
              <a:rPr lang="en-US" dirty="0"/>
              <a:t>(resource owner) </a:t>
            </a:r>
            <a:r>
              <a:rPr lang="en-US" dirty="0" smtClean="0"/>
              <a:t>trusts A then A can assign</a:t>
            </a:r>
          </a:p>
          <a:p>
            <a:pPr lvl="1"/>
            <a:r>
              <a:rPr lang="en-US" dirty="0" smtClean="0"/>
              <a:t>B’s permissions to A’s roles; and</a:t>
            </a:r>
          </a:p>
          <a:p>
            <a:pPr lvl="1"/>
            <a:r>
              <a:rPr lang="en-US" dirty="0" smtClean="0"/>
              <a:t>B’s roles as junior roles to A’s roles.</a:t>
            </a:r>
          </a:p>
          <a:p>
            <a:r>
              <a:rPr lang="en-US" dirty="0" err="1"/>
              <a:t>CanUse</a:t>
            </a:r>
            <a:r>
              <a:rPr lang="en-US" dirty="0"/>
              <a:t>(</a:t>
            </a:r>
            <a:r>
              <a:rPr lang="en-US" i="1" dirty="0" err="1" smtClean="0"/>
              <a:t>r</a:t>
            </a:r>
            <a:r>
              <a:rPr lang="en-US" i="1" baseline="-25000" dirty="0" err="1"/>
              <a:t>B</a:t>
            </a:r>
            <a:r>
              <a:rPr lang="en-US" dirty="0" smtClean="0"/>
              <a:t>) </a:t>
            </a:r>
            <a:r>
              <a:rPr lang="en-US" dirty="0"/>
              <a:t>= 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…}</a:t>
            </a:r>
            <a:endParaRPr lang="en-US" i="1" dirty="0"/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758228" y="3987494"/>
            <a:ext cx="2571750" cy="591654"/>
          </a:xfrm>
          <a:prstGeom prst="roundRect">
            <a:avLst/>
          </a:prstGeom>
          <a:solidFill>
            <a:schemeClr val="tx1">
              <a:lumMod val="75000"/>
              <a:lumOff val="25000"/>
              <a:alpha val="74902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58228" y="4844744"/>
            <a:ext cx="1364578" cy="591654"/>
          </a:xfrm>
          <a:prstGeom prst="roundRect">
            <a:avLst/>
          </a:prstGeom>
          <a:solidFill>
            <a:schemeClr val="tx1">
              <a:lumMod val="75000"/>
              <a:lumOff val="25000"/>
              <a:alpha val="74902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3133725" y="5651500"/>
            <a:ext cx="1104900" cy="3937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cxnSp>
        <p:nvCxnSpPr>
          <p:cNvPr id="17" name="Elbow Connector 16"/>
          <p:cNvCxnSpPr>
            <a:stCxn id="15" idx="0"/>
            <a:endCxn id="24" idx="2"/>
          </p:cNvCxnSpPr>
          <p:nvPr/>
        </p:nvCxnSpPr>
        <p:spPr>
          <a:xfrm flipV="1">
            <a:off x="4238625" y="5436398"/>
            <a:ext cx="2201892" cy="411952"/>
          </a:xfrm>
          <a:prstGeom prst="bentConnector2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06840" y="4065834"/>
            <a:ext cx="1228706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dirty="0" smtClean="0"/>
              <a:t>If No trust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1006839" y="4965467"/>
            <a:ext cx="1297122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i="1" dirty="0"/>
              <a:t>B</a:t>
            </a:r>
            <a:r>
              <a:rPr lang="en-US" dirty="0" smtClean="0"/>
              <a:t> trust </a:t>
            </a:r>
            <a:r>
              <a:rPr lang="en-US" i="1" dirty="0"/>
              <a:t>A</a:t>
            </a:r>
          </a:p>
        </p:txBody>
      </p:sp>
      <p:sp>
        <p:nvSpPr>
          <p:cNvPr id="28" name="Date Placeholder 5"/>
          <p:cNvSpPr>
            <a:spLocks noGrp="1"/>
          </p:cNvSpPr>
          <p:nvPr>
            <p:ph type="dt" sz="half" idx="10"/>
          </p:nvPr>
        </p:nvSpPr>
        <p:spPr>
          <a:xfrm>
            <a:off x="504825" y="6994195"/>
            <a:ext cx="2351088" cy="401637"/>
          </a:xfrm>
        </p:spPr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8327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MANUALPREVIEW" val="True"/>
</p:tagLst>
</file>

<file path=ppt/theme/theme1.xml><?xml version="1.0" encoding="utf-8"?>
<a:theme xmlns:a="http://schemas.openxmlformats.org/drawingml/2006/main" name="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20237</TotalTime>
  <Words>1272</Words>
  <Application>Microsoft Office PowerPoint</Application>
  <PresentationFormat>Custom</PresentationFormat>
  <Paragraphs>314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ics</vt:lpstr>
      <vt:lpstr>A Multi-Tenant RBAC Model  for Collaborative Cloud Services </vt:lpstr>
      <vt:lpstr>OUTLINE</vt:lpstr>
      <vt:lpstr>OUTLINE</vt:lpstr>
      <vt:lpstr>Cloud Computing</vt:lpstr>
      <vt:lpstr>Motivation</vt:lpstr>
      <vt:lpstr>Industry Solutions</vt:lpstr>
      <vt:lpstr>OUTLINE</vt:lpstr>
      <vt:lpstr>MT-RBAC</vt:lpstr>
      <vt:lpstr>Trust Model</vt:lpstr>
      <vt:lpstr>MT-RBAC0,1,2</vt:lpstr>
      <vt:lpstr>AMT-RBAC</vt:lpstr>
      <vt:lpstr>AMT-RBAC (Contd.)</vt:lpstr>
      <vt:lpstr>Constraints</vt:lpstr>
      <vt:lpstr>OUTLINE</vt:lpstr>
      <vt:lpstr>Policy Specification of MT-RBAC2</vt:lpstr>
      <vt:lpstr>MTAaaS Platform Prototype</vt:lpstr>
      <vt:lpstr>Evaluation: Performance</vt:lpstr>
      <vt:lpstr>Evaluation: Scalability</vt:lpstr>
      <vt:lpstr>OUTLINE</vt:lpstr>
      <vt:lpstr>Characteristics of Cloud</vt:lpstr>
      <vt:lpstr>Literature in Multi-org/dom</vt:lpstr>
      <vt:lpstr>Literature (Contd.)</vt:lpstr>
      <vt:lpstr>Role-Based Trust Model Comp.</vt:lpstr>
      <vt:lpstr>OUTLINE</vt:lpstr>
      <vt:lpstr>Conclusion</vt:lpstr>
      <vt:lpstr>Future Work</vt:lpstr>
      <vt:lpstr>Q &amp; A</vt:lpstr>
      <vt:lpstr>Thank You!</vt:lpstr>
      <vt:lpstr>Multi-Tenant Authorization as a Service (MTAaaS)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1745</cp:revision>
  <cp:lastPrinted>2013-06-12T23:07:46Z</cp:lastPrinted>
  <dcterms:created xsi:type="dcterms:W3CDTF">2010-02-19T20:53:39Z</dcterms:created>
  <dcterms:modified xsi:type="dcterms:W3CDTF">2013-07-24T13:00:55Z</dcterms:modified>
</cp:coreProperties>
</file>