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84" r:id="rId2"/>
    <p:sldMasterId id="2147483672" r:id="rId3"/>
    <p:sldMasterId id="2147483696" r:id="rId4"/>
  </p:sldMasterIdLst>
  <p:notesMasterIdLst>
    <p:notesMasterId r:id="rId49"/>
  </p:notesMasterIdLst>
  <p:handoutMasterIdLst>
    <p:handoutMasterId r:id="rId50"/>
  </p:handoutMasterIdLst>
  <p:sldIdLst>
    <p:sldId id="256" r:id="rId5"/>
    <p:sldId id="549" r:id="rId6"/>
    <p:sldId id="583" r:id="rId7"/>
    <p:sldId id="584" r:id="rId8"/>
    <p:sldId id="585" r:id="rId9"/>
    <p:sldId id="662" r:id="rId10"/>
    <p:sldId id="587" r:id="rId11"/>
    <p:sldId id="588" r:id="rId12"/>
    <p:sldId id="646" r:id="rId13"/>
    <p:sldId id="648" r:id="rId14"/>
    <p:sldId id="649" r:id="rId15"/>
    <p:sldId id="650" r:id="rId16"/>
    <p:sldId id="414" r:id="rId17"/>
    <p:sldId id="634" r:id="rId18"/>
    <p:sldId id="635" r:id="rId19"/>
    <p:sldId id="567" r:id="rId20"/>
    <p:sldId id="644" r:id="rId21"/>
    <p:sldId id="642" r:id="rId22"/>
    <p:sldId id="656" r:id="rId23"/>
    <p:sldId id="645" r:id="rId24"/>
    <p:sldId id="657" r:id="rId25"/>
    <p:sldId id="658" r:id="rId26"/>
    <p:sldId id="659" r:id="rId27"/>
    <p:sldId id="660" r:id="rId28"/>
    <p:sldId id="661" r:id="rId29"/>
    <p:sldId id="654" r:id="rId30"/>
    <p:sldId id="664" r:id="rId31"/>
    <p:sldId id="389" r:id="rId32"/>
    <p:sldId id="405" r:id="rId33"/>
    <p:sldId id="617" r:id="rId34"/>
    <p:sldId id="552" r:id="rId35"/>
    <p:sldId id="554" r:id="rId36"/>
    <p:sldId id="619" r:id="rId37"/>
    <p:sldId id="618" r:id="rId38"/>
    <p:sldId id="623" r:id="rId39"/>
    <p:sldId id="620" r:id="rId40"/>
    <p:sldId id="621" r:id="rId41"/>
    <p:sldId id="624" r:id="rId42"/>
    <p:sldId id="578" r:id="rId43"/>
    <p:sldId id="622" r:id="rId44"/>
    <p:sldId id="579" r:id="rId45"/>
    <p:sldId id="647" r:id="rId46"/>
    <p:sldId id="625" r:id="rId47"/>
    <p:sldId id="613" r:id="rId4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e Park" initials="J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7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43" autoAdjust="0"/>
    <p:restoredTop sz="85666" autoAdjust="0"/>
  </p:normalViewPr>
  <p:slideViewPr>
    <p:cSldViewPr snapToGrid="0" snapToObjects="1">
      <p:cViewPr>
        <p:scale>
          <a:sx n="100" d="100"/>
          <a:sy n="100" d="100"/>
        </p:scale>
        <p:origin x="-1944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8" d="100"/>
        <a:sy n="188" d="100"/>
      </p:scale>
      <p:origin x="0" y="2380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handoutMaster" Target="handoutMasters/handoutMaster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5C0FE-85EA-5A41-B493-8AB6D991EFC4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D129C-5B04-F841-BF70-1E1B2867561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89748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E67372-A515-A941-97F8-5AA9394712B9}" type="datetimeFigureOut">
              <a:rPr lang="en-US" smtClean="0"/>
              <a:pPr/>
              <a:t>7/24/2013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BCF7D-D9B6-BF49-BDF0-D03ECB54F58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7682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Direct dependency as a result of transaction is captured in base provenance data.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System computable</a:t>
            </a:r>
            <a:r>
              <a:rPr lang="en-US" baseline="0" dirty="0" smtClean="0"/>
              <a:t> dependency instances are derived based on PDB and object DL.</a:t>
            </a:r>
          </a:p>
          <a:p>
            <a:endParaRPr lang="en-US" baseline="0" dirty="0" smtClean="0"/>
          </a:p>
          <a:p>
            <a:r>
              <a:rPr lang="en-US" baseline="0" dirty="0" smtClean="0"/>
              <a:t>User declares dependency instances using dependency names found in DL. 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Other DSOD works </a:t>
            </a:r>
            <a:r>
              <a:rPr lang="en-US" baseline="0" dirty="0" smtClean="0"/>
              <a:t>assume necessary information is available to the system.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title page,</a:t>
            </a:r>
          </a:p>
          <a:p>
            <a:endParaRPr lang="en-US" dirty="0" smtClean="0"/>
          </a:p>
          <a:p>
            <a:r>
              <a:rPr lang="en-US" dirty="0" smtClean="0"/>
              <a:t>Contribution</a:t>
            </a:r>
            <a:r>
              <a:rPr lang="en-US" baseline="0" dirty="0" smtClean="0"/>
              <a:t> of this paper includes proposing a base </a:t>
            </a:r>
            <a:r>
              <a:rPr lang="en-US" baseline="0" dirty="0" err="1" smtClean="0"/>
              <a:t>pbac</a:t>
            </a:r>
            <a:r>
              <a:rPr lang="en-US" baseline="0" dirty="0" smtClean="0"/>
              <a:t> model.</a:t>
            </a:r>
          </a:p>
          <a:p>
            <a:r>
              <a:rPr lang="en-US" baseline="0" dirty="0" smtClean="0"/>
              <a:t>Another contribution can be found in a broader scope: common foundation for access control in </a:t>
            </a:r>
            <a:r>
              <a:rPr lang="en-US" baseline="0" dirty="0" err="1" smtClean="0"/>
              <a:t>prov</a:t>
            </a:r>
            <a:r>
              <a:rPr lang="en-US" baseline="0" dirty="0" smtClean="0"/>
              <a:t>-aware systems.</a:t>
            </a:r>
          </a:p>
          <a:p>
            <a:endParaRPr lang="en-US" dirty="0" smtClean="0"/>
          </a:p>
          <a:p>
            <a:r>
              <a:rPr lang="en-US" dirty="0" smtClean="0"/>
              <a:t>================</a:t>
            </a:r>
          </a:p>
          <a:p>
            <a:endParaRPr lang="en-US" dirty="0" smtClean="0"/>
          </a:p>
          <a:p>
            <a:pPr marL="0" marR="0" lvl="2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PBAC can support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origin/usage-based control, Dynamic Separation of Duty (DSOD), workflow control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etc.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Analyzing provenance data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Pbac</a:t>
            </a:r>
            <a:r>
              <a:rPr lang="en-US" dirty="0" smtClean="0"/>
              <a:t> is not as extensible as </a:t>
            </a:r>
            <a:r>
              <a:rPr lang="en-US" dirty="0" err="1" smtClean="0"/>
              <a:t>abac</a:t>
            </a:r>
            <a:r>
              <a:rPr lang="en-US" dirty="0" smtClean="0"/>
              <a:t>. However, </a:t>
            </a:r>
          </a:p>
          <a:p>
            <a:endParaRPr lang="en-US" dirty="0" smtClean="0"/>
          </a:p>
          <a:p>
            <a:r>
              <a:rPr lang="en-US" dirty="0" smtClean="0"/>
              <a:t>What is </a:t>
            </a:r>
            <a:r>
              <a:rPr lang="en-US" dirty="0" err="1" smtClean="0"/>
              <a:t>pbac’s</a:t>
            </a:r>
            <a:r>
              <a:rPr lang="en-US" dirty="0" smtClean="0"/>
              <a:t> policy configuration point?</a:t>
            </a:r>
          </a:p>
          <a:p>
            <a:endParaRPr lang="en-US" dirty="0" smtClean="0"/>
          </a:p>
          <a:p>
            <a:r>
              <a:rPr lang="en-US" dirty="0" smtClean="0"/>
              <a:t>ABAC is application</a:t>
            </a:r>
            <a:r>
              <a:rPr lang="en-US" baseline="0" dirty="0" smtClean="0"/>
              <a:t> independent.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put meaning on attribute you need application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Our model is</a:t>
            </a:r>
            <a:r>
              <a:rPr lang="en-US" baseline="0" dirty="0" smtClean="0"/>
              <a:t> different since we allow indirect dependency from a2 to </a:t>
            </a:r>
            <a:r>
              <a:rPr lang="en-US" baseline="0" dirty="0" err="1" smtClean="0"/>
              <a:t>ag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Analyzing provenance data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Pbac</a:t>
            </a:r>
            <a:r>
              <a:rPr lang="en-US" dirty="0" smtClean="0"/>
              <a:t> is not as extensible as </a:t>
            </a:r>
            <a:r>
              <a:rPr lang="en-US" dirty="0" err="1" smtClean="0"/>
              <a:t>abac</a:t>
            </a:r>
            <a:r>
              <a:rPr lang="en-US" dirty="0" smtClean="0"/>
              <a:t>. However, </a:t>
            </a:r>
          </a:p>
          <a:p>
            <a:endParaRPr lang="en-US" dirty="0" smtClean="0"/>
          </a:p>
          <a:p>
            <a:r>
              <a:rPr lang="en-US" dirty="0" smtClean="0"/>
              <a:t>What is </a:t>
            </a:r>
            <a:r>
              <a:rPr lang="en-US" dirty="0" err="1" smtClean="0"/>
              <a:t>pbac’s</a:t>
            </a:r>
            <a:r>
              <a:rPr lang="en-US" dirty="0" smtClean="0"/>
              <a:t> policy configuration point?</a:t>
            </a:r>
          </a:p>
          <a:p>
            <a:endParaRPr lang="en-US" dirty="0" smtClean="0"/>
          </a:p>
          <a:p>
            <a:r>
              <a:rPr lang="en-US" dirty="0" smtClean="0"/>
              <a:t>ABAC is application</a:t>
            </a:r>
            <a:r>
              <a:rPr lang="en-US" baseline="0" dirty="0" smtClean="0"/>
              <a:t> independent.</a:t>
            </a:r>
          </a:p>
          <a:p>
            <a:endParaRPr lang="en-US" baseline="0" dirty="0" smtClean="0"/>
          </a:p>
          <a:p>
            <a:r>
              <a:rPr lang="en-US" baseline="0" dirty="0" smtClean="0"/>
              <a:t>To put meaning on attribute you need application</a:t>
            </a:r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BCF7D-D9B6-BF49-BDF0-D03ECB54F58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2010-02-17 ICS Master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933450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UTSAVector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0913" y="914400"/>
            <a:ext cx="1385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943100" y="1389063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49263" y="6107113"/>
            <a:ext cx="8237537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2010-02-17 ICS Master Logo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48350" y="6264275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UTSAVectorBlu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00913" y="6264275"/>
            <a:ext cx="1385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49263" y="1390650"/>
            <a:ext cx="8237537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49263" y="6107113"/>
            <a:ext cx="8237537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ICS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6571" y="6173787"/>
            <a:ext cx="3311071" cy="365125"/>
          </a:xfrm>
        </p:spPr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UTSAVectorBlu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0913" y="914400"/>
            <a:ext cx="1385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943100" y="1389063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49263" y="6107113"/>
            <a:ext cx="8237537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1" name="Picture 13" descr="ICS_Medium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63550" y="681435"/>
            <a:ext cx="1479550" cy="91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66571" y="6183557"/>
            <a:ext cx="3311071" cy="365125"/>
          </a:xfrm>
        </p:spPr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UTSAVectorBlue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84790" y="6240554"/>
            <a:ext cx="702010" cy="23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449263" y="1390650"/>
            <a:ext cx="8237537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49263" y="6126163"/>
            <a:ext cx="8237537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pic>
        <p:nvPicPr>
          <p:cNvPr id="11" name="Picture 13" descr="ICS_Medium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49263" y="6183557"/>
            <a:ext cx="556280" cy="345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0" name="Picture 6" descr="2010-02-17 ICS Master Logo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57200" y="949325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UTSAVectorBlue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00913" y="933450"/>
            <a:ext cx="1385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943100" y="1389063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49263" y="6107113"/>
            <a:ext cx="8237537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30" name="Picture 6" descr="2010-02-17 ICS Master Logo.png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49263" y="1143000"/>
            <a:ext cx="14097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UTSAVectorBlue.jpg"/>
          <p:cNvPicPr>
            <a:picLocks noChangeAspect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300913" y="1143000"/>
            <a:ext cx="1385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8"/>
          <p:cNvSpPr>
            <a:spLocks noChangeShapeType="1"/>
          </p:cNvSpPr>
          <p:nvPr/>
        </p:nvSpPr>
        <p:spPr bwMode="auto">
          <a:xfrm>
            <a:off x="1943100" y="1389063"/>
            <a:ext cx="5257800" cy="1587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0" name="Line 9"/>
          <p:cNvSpPr>
            <a:spLocks noChangeShapeType="1"/>
          </p:cNvSpPr>
          <p:nvPr/>
        </p:nvSpPr>
        <p:spPr bwMode="auto">
          <a:xfrm>
            <a:off x="449263" y="6107113"/>
            <a:ext cx="8237537" cy="0"/>
          </a:xfrm>
          <a:prstGeom prst="line">
            <a:avLst/>
          </a:prstGeom>
          <a:noFill/>
          <a:ln w="54720">
            <a:solidFill>
              <a:srgbClr val="FF950E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9/21/10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World-leading research with real-world impact!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65ACD-144F-334D-837A-2EC7981FDA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3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9400" y="2130425"/>
            <a:ext cx="8407400" cy="1470025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 Provenance-based Access Control Model for Dynamic Separation of Duties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717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July 10, 2013</a:t>
            </a:r>
          </a:p>
          <a:p>
            <a:r>
              <a:rPr lang="en-US" dirty="0" smtClean="0"/>
              <a:t>PST 2013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tx1"/>
                </a:solidFill>
              </a:rPr>
              <a:t>Dang Nguyen, </a:t>
            </a:r>
            <a:r>
              <a:rPr lang="en-US" dirty="0" err="1" smtClean="0">
                <a:solidFill>
                  <a:schemeClr val="tx1"/>
                </a:solidFill>
              </a:rPr>
              <a:t>Jaehong</a:t>
            </a:r>
            <a:r>
              <a:rPr lang="en-US" dirty="0" smtClean="0">
                <a:solidFill>
                  <a:schemeClr val="tx1"/>
                </a:solidFill>
              </a:rPr>
              <a:t> Park, and Ravi </a:t>
            </a:r>
            <a:r>
              <a:rPr lang="en-US" dirty="0" err="1" smtClean="0">
                <a:solidFill>
                  <a:schemeClr val="tx1"/>
                </a:solidFill>
              </a:rPr>
              <a:t>Sandhu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857" dirty="0" smtClean="0"/>
              <a:t>Institute for Cyber Security</a:t>
            </a:r>
          </a:p>
          <a:p>
            <a:r>
              <a:rPr lang="en-US" sz="2857" dirty="0" smtClean="0"/>
              <a:t>University of Texas at San Antonio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625418" y="966145"/>
            <a:ext cx="36109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buClr>
                <a:srgbClr val="000000"/>
              </a:buClr>
              <a:buSzPct val="45000"/>
              <a:buFont typeface="Wingdings" charset="2"/>
              <a:buNone/>
            </a:pPr>
            <a:r>
              <a:rPr lang="en-US" sz="2400" b="1" dirty="0" smtClean="0">
                <a:solidFill>
                  <a:srgbClr val="131F49"/>
                </a:solidFill>
              </a:rPr>
              <a:t>Institute for Cyber Security</a:t>
            </a:r>
            <a:endParaRPr lang="en-US" sz="2400" b="1" dirty="0">
              <a:solidFill>
                <a:srgbClr val="131F49"/>
              </a:solidFill>
            </a:endParaRPr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DSOD Variations + Features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33350" y="1667510"/>
          <a:ext cx="8820149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425"/>
                <a:gridCol w="1162050"/>
                <a:gridCol w="1162050"/>
                <a:gridCol w="1143000"/>
                <a:gridCol w="1125310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Simple</a:t>
                      </a:r>
                      <a:r>
                        <a:rPr lang="en-US" baseline="0" dirty="0" smtClean="0"/>
                        <a:t> DSOD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Obj</a:t>
                      </a:r>
                      <a:r>
                        <a:rPr lang="en-US" dirty="0" smtClean="0"/>
                        <a:t>-</a:t>
                      </a:r>
                    </a:p>
                    <a:p>
                      <a:pPr algn="ctr"/>
                      <a:r>
                        <a:rPr lang="en-US" dirty="0" smtClean="0"/>
                        <a:t>DSOD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Ops-</a:t>
                      </a:r>
                    </a:p>
                    <a:p>
                      <a:pPr algn="ctr"/>
                      <a:r>
                        <a:rPr lang="en-US" dirty="0" smtClean="0"/>
                        <a:t>DSOD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HDSOD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DSOD</a:t>
                      </a: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 in PBAC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 Role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 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 Object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Task-aware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Order-aware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Weighted Action-aware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33350" y="4781550"/>
            <a:ext cx="88201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DSOD Variations + Features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33350" y="1667510"/>
          <a:ext cx="8820149" cy="377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425"/>
                <a:gridCol w="1162050"/>
                <a:gridCol w="1162050"/>
                <a:gridCol w="1143000"/>
                <a:gridCol w="1125310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Simple</a:t>
                      </a:r>
                      <a:r>
                        <a:rPr lang="en-US" baseline="0" dirty="0" smtClean="0"/>
                        <a:t> DSOD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Obj</a:t>
                      </a:r>
                      <a:r>
                        <a:rPr lang="en-US" dirty="0" smtClean="0"/>
                        <a:t>-</a:t>
                      </a:r>
                    </a:p>
                    <a:p>
                      <a:pPr algn="ctr"/>
                      <a:r>
                        <a:rPr lang="en-US" dirty="0" smtClean="0"/>
                        <a:t>DSOD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Ops-</a:t>
                      </a:r>
                    </a:p>
                    <a:p>
                      <a:pPr algn="ctr"/>
                      <a:r>
                        <a:rPr lang="en-US" dirty="0" smtClean="0"/>
                        <a:t>DSOD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HDSOD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DSOD</a:t>
                      </a: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 in PBAC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 Role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 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 Object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Task-aware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Order-aware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Weighted Action-aware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Dependency Path Patterns- aware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33350" y="4781550"/>
            <a:ext cx="88201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DSOD Variations + Features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133350" y="1667510"/>
          <a:ext cx="8820149" cy="4414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6425"/>
                <a:gridCol w="1162050"/>
                <a:gridCol w="1162050"/>
                <a:gridCol w="1143000"/>
                <a:gridCol w="1125310"/>
                <a:gridCol w="1175657"/>
                <a:gridCol w="117565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Simple</a:t>
                      </a:r>
                      <a:r>
                        <a:rPr lang="en-US" baseline="0" dirty="0" smtClean="0"/>
                        <a:t> DSOD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Obj</a:t>
                      </a:r>
                      <a:r>
                        <a:rPr lang="en-US" dirty="0" smtClean="0"/>
                        <a:t>-</a:t>
                      </a:r>
                    </a:p>
                    <a:p>
                      <a:pPr algn="ctr"/>
                      <a:r>
                        <a:rPr lang="en-US" dirty="0" smtClean="0"/>
                        <a:t>DSOD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Ops-</a:t>
                      </a:r>
                    </a:p>
                    <a:p>
                      <a:pPr algn="ctr"/>
                      <a:r>
                        <a:rPr lang="en-US" dirty="0" smtClean="0"/>
                        <a:t>DSOD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HDSOD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DSOD</a:t>
                      </a:r>
                      <a:r>
                        <a:rPr lang="en-US" baseline="0" dirty="0" smtClean="0">
                          <a:solidFill>
                            <a:schemeClr val="accent6"/>
                          </a:solidFill>
                        </a:rPr>
                        <a:t> in PBAC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 Role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 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Per Object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Task-aware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Order-aware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Weighted Action-aware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Dependency Path Patterns- aware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2"/>
                          </a:solidFill>
                        </a:rPr>
                        <a:t>Past Attribute-aware</a:t>
                      </a:r>
                      <a:endParaRPr lang="en-US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accent6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accent6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133350" y="4781550"/>
            <a:ext cx="8820149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Provenance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95499"/>
          </a:xfrm>
          <a:gradFill flip="none" rotWithShape="1">
            <a:gsLst>
              <a:gs pos="0">
                <a:schemeClr val="accent4">
                  <a:lumMod val="75000"/>
                  <a:alpha val="49000"/>
                </a:schemeClr>
              </a:gs>
              <a:gs pos="100000">
                <a:schemeClr val="accent4">
                  <a:lumMod val="40000"/>
                  <a:lumOff val="60000"/>
                  <a:alpha val="49000"/>
                </a:schemeClr>
              </a:gs>
            </a:gsLst>
            <a:lin ang="0" scaled="1"/>
            <a:tileRect/>
          </a:gradFill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Information of operations/transactions performed against data objects and versions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Actions</a:t>
            </a:r>
            <a:r>
              <a:rPr lang="en-US" dirty="0" smtClean="0"/>
              <a:t> that were performed against data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Acting Users/Subjects</a:t>
            </a:r>
            <a:r>
              <a:rPr lang="en-US" dirty="0" smtClean="0"/>
              <a:t> who performed actions on data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Data Objects used </a:t>
            </a:r>
            <a:r>
              <a:rPr lang="en-US" dirty="0" smtClean="0"/>
              <a:t>for actions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Data Objects generated </a:t>
            </a:r>
            <a:r>
              <a:rPr lang="en-US" dirty="0" smtClean="0"/>
              <a:t>from actions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Additional Contextual Information </a:t>
            </a:r>
            <a:r>
              <a:rPr lang="en-US" dirty="0" smtClean="0"/>
              <a:t>of the above entities</a:t>
            </a:r>
          </a:p>
          <a:p>
            <a:endParaRPr lang="en-US" dirty="0" smtClean="0"/>
          </a:p>
          <a:p>
            <a:pPr lvl="1"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3873501"/>
            <a:ext cx="8229600" cy="225266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75000"/>
                  <a:alpha val="51000"/>
                </a:schemeClr>
              </a:gs>
              <a:gs pos="100000">
                <a:schemeClr val="accent5">
                  <a:lumMod val="40000"/>
                  <a:lumOff val="60000"/>
                  <a:alpha val="43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Directed Acyclic Graph (DAG)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Causality dependencies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between entities (acting users / subjects, action processes and data objects)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Dependency graph can be traced for the discovery of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Origin, usage, versioning info, etc.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984807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99840" y="6858000"/>
            <a:ext cx="8572500" cy="2000250"/>
          </a:xfrm>
          <a:prstGeom prst="rect">
            <a:avLst/>
          </a:prstGeom>
          <a:gradFill>
            <a:gsLst>
              <a:gs pos="0">
                <a:srgbClr val="8488C4"/>
              </a:gs>
              <a:gs pos="53000">
                <a:srgbClr val="D4DEFF"/>
              </a:gs>
              <a:gs pos="83000">
                <a:srgbClr val="D4DEFF"/>
              </a:gs>
              <a:gs pos="100000">
                <a:srgbClr val="96AB94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Provenance-aware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Capturing</a:t>
            </a:r>
            <a:r>
              <a:rPr lang="en-US" dirty="0" smtClean="0"/>
              <a:t> provenance data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Storing</a:t>
            </a:r>
            <a:r>
              <a:rPr lang="en-US" dirty="0" smtClean="0"/>
              <a:t> provenance data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Querying</a:t>
            </a:r>
            <a:r>
              <a:rPr lang="en-US" dirty="0" smtClean="0"/>
              <a:t> provenance data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6600"/>
                </a:solidFill>
              </a:rPr>
              <a:t>Using</a:t>
            </a:r>
            <a:r>
              <a:rPr lang="en-US" dirty="0" smtClean="0"/>
              <a:t> provenance data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Securing</a:t>
            </a:r>
            <a:r>
              <a:rPr lang="en-US" dirty="0" smtClean="0"/>
              <a:t> provenance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54133" y="19571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Left Arrow Callout 6"/>
          <p:cNvSpPr/>
          <p:nvPr/>
        </p:nvSpPr>
        <p:spPr>
          <a:xfrm>
            <a:off x="5639672" y="4290934"/>
            <a:ext cx="3232668" cy="416445"/>
          </a:xfrm>
          <a:prstGeom prst="leftArrowCallout">
            <a:avLst>
              <a:gd name="adj1" fmla="val 25000"/>
              <a:gd name="adj2" fmla="val 34837"/>
              <a:gd name="adj3" fmla="val 38116"/>
              <a:gd name="adj4" fmla="val 8460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Access Control</a:t>
            </a:r>
            <a:endParaRPr lang="en-US" dirty="0"/>
          </a:p>
        </p:txBody>
      </p:sp>
      <p:sp>
        <p:nvSpPr>
          <p:cNvPr id="9" name="Left Arrow Callout 8"/>
          <p:cNvSpPr/>
          <p:nvPr/>
        </p:nvSpPr>
        <p:spPr>
          <a:xfrm>
            <a:off x="5639672" y="2118307"/>
            <a:ext cx="3232668" cy="416445"/>
          </a:xfrm>
          <a:prstGeom prst="leftArrowCallout">
            <a:avLst>
              <a:gd name="adj1" fmla="val 25000"/>
              <a:gd name="adj2" fmla="val 34837"/>
              <a:gd name="adj3" fmla="val 38116"/>
              <a:gd name="adj4" fmla="val 8460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Provenance Data Model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0.45277 L -2.5E-6 -0.7861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84893" y="5550610"/>
            <a:ext cx="7901906" cy="559699"/>
          </a:xfrm>
          <a:prstGeom prst="roundRect">
            <a:avLst/>
          </a:prstGeom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  <a:alpha val="46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From Open Provenance Model (OPM)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2118" y="1417638"/>
            <a:ext cx="5731882" cy="3586480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4994121"/>
            <a:ext cx="8229600" cy="11272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Provenance data: </a:t>
            </a:r>
            <a:r>
              <a:rPr lang="en-US" sz="2800" noProof="0" dirty="0" smtClean="0">
                <a:solidFill>
                  <a:srgbClr val="3366FF"/>
                </a:solidFill>
              </a:rPr>
              <a:t>a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set of </a:t>
            </a:r>
            <a:r>
              <a:rPr lang="en-US" sz="2800" dirty="0" smtClean="0">
                <a:solidFill>
                  <a:srgbClr val="3366FF"/>
                </a:solidFill>
              </a:rPr>
              <a:t>2 entities &amp; 1 dependency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366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800100" lvl="1" indent="-342900">
              <a:spcBef>
                <a:spcPct val="20000"/>
              </a:spcBef>
              <a:buFont typeface="Arial"/>
              <a:buChar char="•"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E.g., (ag,p1,a1,a2): &lt;p1,ag,c&gt;,&lt;p1,a1,u&gt;,&lt;a2,p1,g&gt;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600201"/>
            <a:ext cx="3695700" cy="3025514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3 Node Types</a:t>
            </a:r>
          </a:p>
          <a:p>
            <a:pPr lvl="1"/>
            <a:r>
              <a:rPr lang="en-US" sz="2400" dirty="0" smtClean="0"/>
              <a:t>Object  (Artifact)</a:t>
            </a:r>
          </a:p>
          <a:p>
            <a:pPr lvl="1"/>
            <a:r>
              <a:rPr lang="en-US" sz="2400" dirty="0" smtClean="0"/>
              <a:t>Action (Process)</a:t>
            </a:r>
          </a:p>
          <a:p>
            <a:pPr lvl="1"/>
            <a:r>
              <a:rPr lang="en-US" sz="2400" dirty="0" smtClean="0"/>
              <a:t>User/Subject (Agent)</a:t>
            </a:r>
          </a:p>
          <a:p>
            <a:pPr lvl="1">
              <a:buNone/>
            </a:pPr>
            <a:endParaRPr lang="en-US" sz="2400" dirty="0" smtClean="0"/>
          </a:p>
          <a:p>
            <a:r>
              <a:rPr lang="en-US" sz="2800" dirty="0" smtClean="0">
                <a:solidFill>
                  <a:srgbClr val="008000"/>
                </a:solidFill>
              </a:rPr>
              <a:t>5 Causality dependency edge Types </a:t>
            </a:r>
            <a:r>
              <a:rPr lang="en-US" sz="2800" dirty="0" smtClean="0"/>
              <a:t>(not a dataflow)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OPM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898900" y="5168900"/>
            <a:ext cx="12446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Cake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555342" y="1930400"/>
            <a:ext cx="12446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Two</a:t>
            </a:r>
          </a:p>
          <a:p>
            <a:pPr algn="ctr"/>
            <a:r>
              <a:rPr lang="en-US" dirty="0" smtClean="0"/>
              <a:t>Eggs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3898900" y="1930400"/>
            <a:ext cx="12446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100g</a:t>
            </a:r>
          </a:p>
          <a:p>
            <a:pPr algn="ctr"/>
            <a:r>
              <a:rPr lang="en-US" dirty="0" smtClean="0"/>
              <a:t>Butter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2244271" y="1930400"/>
            <a:ext cx="12446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100g</a:t>
            </a:r>
          </a:p>
          <a:p>
            <a:pPr algn="ctr"/>
            <a:r>
              <a:rPr lang="en-US" dirty="0" smtClean="0"/>
              <a:t>Flour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635000" y="1930400"/>
            <a:ext cx="1244600" cy="762000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100g Sugar</a:t>
            </a:r>
            <a:endParaRPr lang="en-US" dirty="0"/>
          </a:p>
        </p:txBody>
      </p:sp>
      <p:sp>
        <p:nvSpPr>
          <p:cNvPr id="15" name="Hexagon 14"/>
          <p:cNvSpPr/>
          <p:nvPr/>
        </p:nvSpPr>
        <p:spPr>
          <a:xfrm>
            <a:off x="7150100" y="1930400"/>
            <a:ext cx="1282700" cy="762000"/>
          </a:xfrm>
          <a:prstGeom prst="hexago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John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898900" y="3632200"/>
            <a:ext cx="1244600" cy="7366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Bake</a:t>
            </a:r>
            <a:endParaRPr lang="en-US" dirty="0"/>
          </a:p>
        </p:txBody>
      </p:sp>
      <p:cxnSp>
        <p:nvCxnSpPr>
          <p:cNvPr id="18" name="Straight Arrow Connector 17"/>
          <p:cNvCxnSpPr>
            <a:stCxn id="6" idx="0"/>
            <a:endCxn id="16" idx="2"/>
          </p:cNvCxnSpPr>
          <p:nvPr/>
        </p:nvCxnSpPr>
        <p:spPr>
          <a:xfrm rot="5400000" flipH="1" flipV="1">
            <a:off x="4121150" y="4768850"/>
            <a:ext cx="8001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6" idx="0"/>
            <a:endCxn id="12" idx="4"/>
          </p:cNvCxnSpPr>
          <p:nvPr/>
        </p:nvCxnSpPr>
        <p:spPr>
          <a:xfrm rot="5400000" flipH="1" flipV="1">
            <a:off x="4051300" y="3162300"/>
            <a:ext cx="939800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0"/>
            <a:endCxn id="14" idx="4"/>
          </p:cNvCxnSpPr>
          <p:nvPr/>
        </p:nvCxnSpPr>
        <p:spPr>
          <a:xfrm rot="16200000" flipV="1">
            <a:off x="2419350" y="1530350"/>
            <a:ext cx="939800" cy="3263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6" idx="0"/>
            <a:endCxn id="13" idx="4"/>
          </p:cNvCxnSpPr>
          <p:nvPr/>
        </p:nvCxnSpPr>
        <p:spPr>
          <a:xfrm rot="16200000" flipV="1">
            <a:off x="3223986" y="2334985"/>
            <a:ext cx="939800" cy="1654629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6" idx="0"/>
            <a:endCxn id="11" idx="4"/>
          </p:cNvCxnSpPr>
          <p:nvPr/>
        </p:nvCxnSpPr>
        <p:spPr>
          <a:xfrm rot="5400000" flipH="1" flipV="1">
            <a:off x="4879521" y="2334079"/>
            <a:ext cx="939800" cy="16564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4520406" y="2693194"/>
            <a:ext cx="3239294" cy="939802"/>
          </a:xfrm>
          <a:prstGeom prst="straightConnector1">
            <a:avLst/>
          </a:prstGeom>
          <a:ln>
            <a:solidFill>
              <a:srgbClr val="FF66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Freeform 47"/>
          <p:cNvSpPr/>
          <p:nvPr/>
        </p:nvSpPr>
        <p:spPr>
          <a:xfrm>
            <a:off x="1219200" y="2717800"/>
            <a:ext cx="2654300" cy="2832100"/>
          </a:xfrm>
          <a:custGeom>
            <a:avLst/>
            <a:gdLst>
              <a:gd name="connsiteX0" fmla="*/ 2654300 w 2654300"/>
              <a:gd name="connsiteY0" fmla="*/ 2832100 h 2832100"/>
              <a:gd name="connsiteX1" fmla="*/ 647700 w 2654300"/>
              <a:gd name="connsiteY1" fmla="*/ 1765300 h 2832100"/>
              <a:gd name="connsiteX2" fmla="*/ 0 w 2654300"/>
              <a:gd name="connsiteY2" fmla="*/ 0 h 2832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654300" h="2832100">
                <a:moveTo>
                  <a:pt x="2654300" y="2832100"/>
                </a:moveTo>
                <a:cubicBezTo>
                  <a:pt x="1872191" y="2534708"/>
                  <a:pt x="1090083" y="2237317"/>
                  <a:pt x="647700" y="1765300"/>
                </a:cubicBezTo>
                <a:cubicBezTo>
                  <a:pt x="205317" y="1293283"/>
                  <a:pt x="0" y="0"/>
                  <a:pt x="0" y="0"/>
                </a:cubicBezTo>
              </a:path>
            </a:pathLst>
          </a:custGeom>
          <a:ln w="25400" cap="flat" cmpd="sng" algn="ctr">
            <a:solidFill>
              <a:srgbClr val="008000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863600" y="4813300"/>
            <a:ext cx="200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8000"/>
                </a:solidFill>
              </a:rPr>
              <a:t>wasDerivedFrom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4553856" y="4628634"/>
            <a:ext cx="200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wasGeneratedBy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148614" y="3079234"/>
            <a:ext cx="20029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6600"/>
                </a:solidFill>
              </a:rPr>
              <a:t>wasControlledBy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65828" y="3079234"/>
            <a:ext cx="1001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used</a:t>
            </a:r>
            <a:endParaRPr lang="en-US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Provenance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417638"/>
            <a:ext cx="6926652" cy="4462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Capturing Provenance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600200"/>
            <a:ext cx="8229600" cy="847725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C00000"/>
                </a:solidFill>
              </a:rPr>
              <a:t>(Subject1, Grade1, HW1, GradedHW1, </a:t>
            </a:r>
            <a:r>
              <a:rPr lang="en-US" sz="2000" dirty="0" smtClean="0">
                <a:solidFill>
                  <a:srgbClr val="00B050"/>
                </a:solidFill>
              </a:rPr>
              <a:t>ContextualInfoSet-Grade1</a:t>
            </a:r>
            <a:r>
              <a:rPr lang="en-US" sz="2000" dirty="0" smtClean="0">
                <a:solidFill>
                  <a:srgbClr val="C00000"/>
                </a:solidFill>
              </a:rPr>
              <a:t>)</a:t>
            </a:r>
            <a:endParaRPr lang="en-US" sz="2000" dirty="0">
              <a:solidFill>
                <a:srgbClr val="C0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57200" y="3162300"/>
            <a:ext cx="8229600" cy="271462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rgbClr val="C00000"/>
                </a:solidFill>
              </a:rPr>
              <a:t>(Grade1, u, HW1)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(Grade1, c, Subject1)</a:t>
            </a:r>
          </a:p>
          <a:p>
            <a:pPr algn="ctr"/>
            <a:r>
              <a:rPr lang="en-US" b="1" dirty="0" smtClean="0">
                <a:solidFill>
                  <a:srgbClr val="C00000"/>
                </a:solidFill>
              </a:rPr>
              <a:t>(GradedHW1, g, Grade1)</a:t>
            </a:r>
          </a:p>
          <a:p>
            <a:pPr algn="ctr"/>
            <a:endParaRPr lang="en-US" dirty="0" smtClean="0"/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(Grade1, t[</a:t>
            </a:r>
            <a:r>
              <a:rPr lang="en-US" b="1" dirty="0" err="1" smtClean="0">
                <a:solidFill>
                  <a:srgbClr val="00B050"/>
                </a:solidFill>
              </a:rPr>
              <a:t>actingUser</a:t>
            </a:r>
            <a:r>
              <a:rPr lang="en-US" b="1" dirty="0" smtClean="0">
                <a:solidFill>
                  <a:srgbClr val="00B050"/>
                </a:solidFill>
              </a:rPr>
              <a:t>], Alice)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(Grade1, t[</a:t>
            </a:r>
            <a:r>
              <a:rPr lang="en-US" b="1" dirty="0" err="1" smtClean="0">
                <a:solidFill>
                  <a:srgbClr val="00B050"/>
                </a:solidFill>
              </a:rPr>
              <a:t>activeRole</a:t>
            </a:r>
            <a:r>
              <a:rPr lang="en-US" b="1" dirty="0" smtClean="0">
                <a:solidFill>
                  <a:srgbClr val="00B050"/>
                </a:solidFill>
              </a:rPr>
              <a:t>], TA)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(Grade1, t[weight], 2)</a:t>
            </a:r>
          </a:p>
          <a:p>
            <a:pPr algn="ctr"/>
            <a:r>
              <a:rPr lang="en-US" b="1" dirty="0" smtClean="0">
                <a:solidFill>
                  <a:srgbClr val="00B050"/>
                </a:solidFill>
              </a:rPr>
              <a:t>(Grade1, t[object-size], 10MB</a:t>
            </a:r>
            <a:r>
              <a:rPr lang="en-US" dirty="0" smtClean="0">
                <a:solidFill>
                  <a:srgbClr val="00B050"/>
                </a:solidFill>
              </a:rPr>
              <a:t>)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4362450" y="2571750"/>
            <a:ext cx="438150" cy="4476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Provenance Graph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43611" y="2890838"/>
            <a:ext cx="1281113" cy="657225"/>
          </a:xfrm>
          <a:prstGeom prst="ellipse">
            <a:avLst/>
          </a:prstGeom>
          <a:solidFill>
            <a:srgbClr val="95C7C7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HW1_G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57196" y="2890838"/>
            <a:ext cx="1019176" cy="6572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Grade1</a:t>
            </a:r>
            <a:endParaRPr lang="en-US" dirty="0"/>
          </a:p>
        </p:txBody>
      </p:sp>
      <p:sp>
        <p:nvSpPr>
          <p:cNvPr id="8" name="Hexagon 7"/>
          <p:cNvSpPr/>
          <p:nvPr/>
        </p:nvSpPr>
        <p:spPr>
          <a:xfrm>
            <a:off x="4057196" y="1657350"/>
            <a:ext cx="1019176" cy="657225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Sub1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124075" y="2890838"/>
            <a:ext cx="981075" cy="657225"/>
          </a:xfrm>
          <a:prstGeom prst="ellipse">
            <a:avLst/>
          </a:prstGeom>
          <a:solidFill>
            <a:srgbClr val="95C7C7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HW1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7" idx="0"/>
          </p:cNvCxnSpPr>
          <p:nvPr/>
        </p:nvCxnSpPr>
        <p:spPr>
          <a:xfrm flipV="1">
            <a:off x="4566784" y="2314575"/>
            <a:ext cx="5216" cy="57626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076372" y="3224214"/>
            <a:ext cx="96724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1"/>
          </p:cNvCxnSpPr>
          <p:nvPr/>
        </p:nvCxnSpPr>
        <p:spPr>
          <a:xfrm flipH="1">
            <a:off x="3105150" y="3219451"/>
            <a:ext cx="952046" cy="476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lded Corner 16"/>
          <p:cNvSpPr/>
          <p:nvPr/>
        </p:nvSpPr>
        <p:spPr>
          <a:xfrm>
            <a:off x="2262187" y="4491037"/>
            <a:ext cx="771525" cy="733425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18" name="Folded Corner 17"/>
          <p:cNvSpPr/>
          <p:nvPr/>
        </p:nvSpPr>
        <p:spPr>
          <a:xfrm>
            <a:off x="3486150" y="4491037"/>
            <a:ext cx="771525" cy="733425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</a:t>
            </a:r>
            <a:endParaRPr lang="en-US" dirty="0"/>
          </a:p>
        </p:txBody>
      </p:sp>
      <p:sp>
        <p:nvSpPr>
          <p:cNvPr id="19" name="Folded Corner 18"/>
          <p:cNvSpPr/>
          <p:nvPr/>
        </p:nvSpPr>
        <p:spPr>
          <a:xfrm>
            <a:off x="4823959" y="4491037"/>
            <a:ext cx="771525" cy="733425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0" name="Folded Corner 19"/>
          <p:cNvSpPr/>
          <p:nvPr/>
        </p:nvSpPr>
        <p:spPr>
          <a:xfrm>
            <a:off x="6176962" y="4491037"/>
            <a:ext cx="771525" cy="733425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10MB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867150" y="3548063"/>
            <a:ext cx="390525" cy="942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667000" y="3548063"/>
            <a:ext cx="1390196" cy="942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9" idx="0"/>
          </p:cNvCxnSpPr>
          <p:nvPr/>
        </p:nvCxnSpPr>
        <p:spPr>
          <a:xfrm>
            <a:off x="4823959" y="3548063"/>
            <a:ext cx="385763" cy="942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0" idx="0"/>
          </p:cNvCxnSpPr>
          <p:nvPr/>
        </p:nvCxnSpPr>
        <p:spPr>
          <a:xfrm>
            <a:off x="5076372" y="3548063"/>
            <a:ext cx="1486353" cy="942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486150" y="2890838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338309" y="2890838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572000" y="2521506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62187" y="3790950"/>
            <a:ext cx="151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t(</a:t>
            </a:r>
            <a:r>
              <a:rPr lang="en-US" dirty="0" err="1" smtClean="0"/>
              <a:t>actUser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71422" y="3790950"/>
            <a:ext cx="68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t(…)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257676" y="3790950"/>
            <a:ext cx="68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t(…)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833835" y="3790950"/>
            <a:ext cx="68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t(…)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Separation of Duties (</a:t>
            </a:r>
            <a:r>
              <a:rPr lang="en-US" dirty="0" err="1" smtClean="0"/>
              <a:t>SoD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Duties</a:t>
            </a:r>
          </a:p>
          <a:p>
            <a:pPr lvl="1"/>
            <a:r>
              <a:rPr lang="en-US" dirty="0" smtClean="0"/>
              <a:t>The responsibilities required for accomplishing a certain task</a:t>
            </a:r>
          </a:p>
          <a:p>
            <a:pPr lvl="1"/>
            <a:r>
              <a:rPr lang="en-US" dirty="0" smtClean="0"/>
              <a:t>Example: washing dishes, flying airplane, saving the world, etc.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Responsibilities are assigned to people (or users)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Conflicting Duties</a:t>
            </a:r>
          </a:p>
          <a:p>
            <a:pPr lvl="1"/>
            <a:r>
              <a:rPr lang="en-US" dirty="0" smtClean="0"/>
              <a:t>Too many responsibilities = corrupted power</a:t>
            </a:r>
          </a:p>
          <a:p>
            <a:pPr lvl="1"/>
            <a:r>
              <a:rPr lang="en-US" dirty="0" smtClean="0"/>
              <a:t>Example: “One Ring to rule them all”</a:t>
            </a:r>
            <a:endParaRPr lang="en-US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800000"/>
                </a:solidFill>
              </a:rPr>
              <a:t>Essentially an Access Control Problem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Who can have which responsibility?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Storing and Querying</a:t>
            </a:r>
            <a:br>
              <a:rPr lang="en-US" dirty="0" smtClean="0"/>
            </a:br>
            <a:r>
              <a:rPr lang="en-US" dirty="0" smtClean="0"/>
              <a:t>Provenance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Resource Description Framework (RDF) </a:t>
            </a:r>
            <a:r>
              <a:rPr lang="en-US" dirty="0" smtClean="0"/>
              <a:t>provides natural representation of triples.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RDF-format triples </a:t>
            </a:r>
            <a:r>
              <a:rPr lang="en-US" dirty="0" smtClean="0"/>
              <a:t>can be stored in databases.</a:t>
            </a:r>
          </a:p>
          <a:p>
            <a:endParaRPr lang="en-US" dirty="0" smtClean="0"/>
          </a:p>
          <a:p>
            <a:r>
              <a:rPr lang="en-US" dirty="0" smtClean="0"/>
              <a:t>Utilizes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</a:rPr>
              <a:t>SPARQL Protocol and RDF Query Language </a:t>
            </a:r>
            <a:r>
              <a:rPr lang="en-US" dirty="0" smtClean="0"/>
              <a:t>for extracting useful provenance information.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Starting Node: any entities (not attribute nodes)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A matching path pattern: combination of dependency edges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Provenance Graph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43611" y="2890838"/>
            <a:ext cx="1395413" cy="657225"/>
          </a:xfrm>
          <a:prstGeom prst="ellipse">
            <a:avLst/>
          </a:prstGeom>
          <a:solidFill>
            <a:srgbClr val="95C7C7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HW1_G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57196" y="2890838"/>
            <a:ext cx="1019176" cy="6572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Grade1</a:t>
            </a:r>
            <a:endParaRPr lang="en-US" dirty="0"/>
          </a:p>
        </p:txBody>
      </p:sp>
      <p:sp>
        <p:nvSpPr>
          <p:cNvPr id="8" name="Hexagon 7"/>
          <p:cNvSpPr/>
          <p:nvPr/>
        </p:nvSpPr>
        <p:spPr>
          <a:xfrm>
            <a:off x="4057196" y="1657350"/>
            <a:ext cx="1019176" cy="657225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Sub1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124075" y="2890838"/>
            <a:ext cx="981075" cy="657225"/>
          </a:xfrm>
          <a:prstGeom prst="ellipse">
            <a:avLst/>
          </a:prstGeom>
          <a:solidFill>
            <a:srgbClr val="95C7C7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HW1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7" idx="0"/>
          </p:cNvCxnSpPr>
          <p:nvPr/>
        </p:nvCxnSpPr>
        <p:spPr>
          <a:xfrm flipV="1">
            <a:off x="4566784" y="2314575"/>
            <a:ext cx="5216" cy="57626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076372" y="3224214"/>
            <a:ext cx="96724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1"/>
          </p:cNvCxnSpPr>
          <p:nvPr/>
        </p:nvCxnSpPr>
        <p:spPr>
          <a:xfrm flipH="1">
            <a:off x="3105150" y="3219451"/>
            <a:ext cx="952046" cy="476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lded Corner 16"/>
          <p:cNvSpPr/>
          <p:nvPr/>
        </p:nvSpPr>
        <p:spPr>
          <a:xfrm>
            <a:off x="2262187" y="4491037"/>
            <a:ext cx="771525" cy="733425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olded Corner 17"/>
          <p:cNvSpPr/>
          <p:nvPr/>
        </p:nvSpPr>
        <p:spPr>
          <a:xfrm>
            <a:off x="3486150" y="4491037"/>
            <a:ext cx="771525" cy="733425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olded Corner 18"/>
          <p:cNvSpPr/>
          <p:nvPr/>
        </p:nvSpPr>
        <p:spPr>
          <a:xfrm>
            <a:off x="4823959" y="4491037"/>
            <a:ext cx="771525" cy="733425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olded Corner 19"/>
          <p:cNvSpPr/>
          <p:nvPr/>
        </p:nvSpPr>
        <p:spPr>
          <a:xfrm>
            <a:off x="6176962" y="4491037"/>
            <a:ext cx="771525" cy="733425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10MB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867150" y="3548063"/>
            <a:ext cx="390525" cy="942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667000" y="3548063"/>
            <a:ext cx="1390196" cy="942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9" idx="0"/>
          </p:cNvCxnSpPr>
          <p:nvPr/>
        </p:nvCxnSpPr>
        <p:spPr>
          <a:xfrm>
            <a:off x="4823959" y="3548063"/>
            <a:ext cx="385763" cy="942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0" idx="0"/>
          </p:cNvCxnSpPr>
          <p:nvPr/>
        </p:nvCxnSpPr>
        <p:spPr>
          <a:xfrm>
            <a:off x="5076372" y="3548063"/>
            <a:ext cx="1486353" cy="942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486150" y="2890838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319485" y="2890838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572000" y="2521506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62187" y="3790950"/>
            <a:ext cx="151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t(</a:t>
            </a:r>
            <a:r>
              <a:rPr lang="en-US" dirty="0" err="1" smtClean="0"/>
              <a:t>actUser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71422" y="3790950"/>
            <a:ext cx="68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t(…)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257676" y="3790950"/>
            <a:ext cx="68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t(…)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833835" y="3790950"/>
            <a:ext cx="68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t(…)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Provenance Graph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43612" y="2890838"/>
            <a:ext cx="1338263" cy="657225"/>
          </a:xfrm>
          <a:prstGeom prst="ellipse">
            <a:avLst/>
          </a:prstGeom>
          <a:solidFill>
            <a:srgbClr val="95C7C7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HW1_G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57196" y="2890838"/>
            <a:ext cx="1019176" cy="6572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Grade1</a:t>
            </a:r>
            <a:endParaRPr lang="en-US" dirty="0"/>
          </a:p>
        </p:txBody>
      </p:sp>
      <p:sp>
        <p:nvSpPr>
          <p:cNvPr id="8" name="Hexagon 7"/>
          <p:cNvSpPr/>
          <p:nvPr/>
        </p:nvSpPr>
        <p:spPr>
          <a:xfrm>
            <a:off x="4057196" y="1657350"/>
            <a:ext cx="1019176" cy="657225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Sub1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124075" y="2890838"/>
            <a:ext cx="981075" cy="657225"/>
          </a:xfrm>
          <a:prstGeom prst="ellipse">
            <a:avLst/>
          </a:prstGeom>
          <a:solidFill>
            <a:srgbClr val="95C7C7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HW1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7" idx="0"/>
          </p:cNvCxnSpPr>
          <p:nvPr/>
        </p:nvCxnSpPr>
        <p:spPr>
          <a:xfrm flipV="1">
            <a:off x="4566784" y="2314575"/>
            <a:ext cx="5216" cy="57626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076372" y="3224214"/>
            <a:ext cx="96724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1"/>
          </p:cNvCxnSpPr>
          <p:nvPr/>
        </p:nvCxnSpPr>
        <p:spPr>
          <a:xfrm flipH="1">
            <a:off x="3105150" y="3219451"/>
            <a:ext cx="952046" cy="476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lded Corner 16"/>
          <p:cNvSpPr/>
          <p:nvPr/>
        </p:nvSpPr>
        <p:spPr>
          <a:xfrm>
            <a:off x="2262187" y="4491037"/>
            <a:ext cx="771525" cy="733425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olded Corner 17"/>
          <p:cNvSpPr/>
          <p:nvPr/>
        </p:nvSpPr>
        <p:spPr>
          <a:xfrm>
            <a:off x="3486151" y="4491037"/>
            <a:ext cx="771525" cy="733425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olded Corner 18"/>
          <p:cNvSpPr/>
          <p:nvPr/>
        </p:nvSpPr>
        <p:spPr>
          <a:xfrm>
            <a:off x="4823959" y="4491037"/>
            <a:ext cx="771525" cy="733425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olded Corner 19"/>
          <p:cNvSpPr/>
          <p:nvPr/>
        </p:nvSpPr>
        <p:spPr>
          <a:xfrm>
            <a:off x="6176962" y="4491037"/>
            <a:ext cx="771525" cy="733425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10MB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867150" y="3548063"/>
            <a:ext cx="390525" cy="942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667000" y="3548063"/>
            <a:ext cx="1390196" cy="942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9" idx="0"/>
          </p:cNvCxnSpPr>
          <p:nvPr/>
        </p:nvCxnSpPr>
        <p:spPr>
          <a:xfrm>
            <a:off x="4823959" y="3548063"/>
            <a:ext cx="385763" cy="942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0" idx="0"/>
          </p:cNvCxnSpPr>
          <p:nvPr/>
        </p:nvCxnSpPr>
        <p:spPr>
          <a:xfrm>
            <a:off x="5076372" y="3548063"/>
            <a:ext cx="1486353" cy="942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486150" y="2890838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338309" y="2854882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572000" y="2521506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62187" y="3790950"/>
            <a:ext cx="151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t(</a:t>
            </a:r>
            <a:r>
              <a:rPr lang="en-US" dirty="0" err="1" smtClean="0"/>
              <a:t>actUser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71422" y="3790950"/>
            <a:ext cx="68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t(…)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257676" y="3790950"/>
            <a:ext cx="68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t(…)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833835" y="3790950"/>
            <a:ext cx="68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t(…)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990600" y="2854882"/>
            <a:ext cx="6896100" cy="11038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SELECT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3"/>
                </a:solidFill>
              </a:rPr>
              <a:t>?agent </a:t>
            </a:r>
            <a:r>
              <a:rPr lang="en-US" dirty="0" smtClean="0">
                <a:solidFill>
                  <a:schemeClr val="tx1"/>
                </a:solidFill>
              </a:rPr>
              <a:t>WHERE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{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HW1_G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[g:c] </a:t>
            </a:r>
            <a:r>
              <a:rPr lang="en-US" dirty="0" smtClean="0">
                <a:solidFill>
                  <a:schemeClr val="accent3"/>
                </a:solidFill>
              </a:rPr>
              <a:t>?agent</a:t>
            </a:r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33" grpId="1"/>
      <p:bldP spid="34" grpId="0"/>
      <p:bldP spid="27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Provenance Graph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43612" y="2890838"/>
            <a:ext cx="1019175" cy="657225"/>
          </a:xfrm>
          <a:prstGeom prst="ellipse">
            <a:avLst/>
          </a:prstGeom>
          <a:solidFill>
            <a:srgbClr val="95C7C7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HW1-G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57196" y="2890838"/>
            <a:ext cx="1019176" cy="6572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Grade1</a:t>
            </a:r>
            <a:endParaRPr lang="en-US" dirty="0"/>
          </a:p>
        </p:txBody>
      </p:sp>
      <p:sp>
        <p:nvSpPr>
          <p:cNvPr id="8" name="Hexagon 7"/>
          <p:cNvSpPr/>
          <p:nvPr/>
        </p:nvSpPr>
        <p:spPr>
          <a:xfrm>
            <a:off x="4057196" y="1657350"/>
            <a:ext cx="1019176" cy="657225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Sub1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124075" y="2890838"/>
            <a:ext cx="981075" cy="657225"/>
          </a:xfrm>
          <a:prstGeom prst="ellipse">
            <a:avLst/>
          </a:prstGeom>
          <a:solidFill>
            <a:srgbClr val="95C7C7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HW1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7" idx="0"/>
          </p:cNvCxnSpPr>
          <p:nvPr/>
        </p:nvCxnSpPr>
        <p:spPr>
          <a:xfrm flipV="1">
            <a:off x="4566784" y="2314575"/>
            <a:ext cx="5216" cy="57626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076372" y="3224214"/>
            <a:ext cx="96724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7" idx="1"/>
          </p:cNvCxnSpPr>
          <p:nvPr/>
        </p:nvCxnSpPr>
        <p:spPr>
          <a:xfrm flipH="1">
            <a:off x="3105150" y="3219451"/>
            <a:ext cx="952046" cy="476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lded Corner 16"/>
          <p:cNvSpPr/>
          <p:nvPr/>
        </p:nvSpPr>
        <p:spPr>
          <a:xfrm>
            <a:off x="2262187" y="4491037"/>
            <a:ext cx="771525" cy="733425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Alice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olded Corner 17"/>
          <p:cNvSpPr/>
          <p:nvPr/>
        </p:nvSpPr>
        <p:spPr>
          <a:xfrm>
            <a:off x="3486150" y="4491037"/>
            <a:ext cx="771525" cy="733425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olded Corner 18"/>
          <p:cNvSpPr/>
          <p:nvPr/>
        </p:nvSpPr>
        <p:spPr>
          <a:xfrm>
            <a:off x="4823959" y="4491037"/>
            <a:ext cx="771525" cy="733425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2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olded Corner 19"/>
          <p:cNvSpPr/>
          <p:nvPr/>
        </p:nvSpPr>
        <p:spPr>
          <a:xfrm>
            <a:off x="6176962" y="4491037"/>
            <a:ext cx="771525" cy="733425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10MB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867150" y="3548063"/>
            <a:ext cx="390525" cy="942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667000" y="3548063"/>
            <a:ext cx="1390196" cy="942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9" idx="0"/>
          </p:cNvCxnSpPr>
          <p:nvPr/>
        </p:nvCxnSpPr>
        <p:spPr>
          <a:xfrm>
            <a:off x="4823959" y="3548063"/>
            <a:ext cx="385763" cy="942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0" idx="0"/>
          </p:cNvCxnSpPr>
          <p:nvPr/>
        </p:nvCxnSpPr>
        <p:spPr>
          <a:xfrm>
            <a:off x="5076372" y="3548063"/>
            <a:ext cx="1486353" cy="942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3486150" y="2890838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338309" y="2890838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572000" y="2521506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62187" y="3790950"/>
            <a:ext cx="151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t(</a:t>
            </a:r>
            <a:r>
              <a:rPr lang="en-US" dirty="0" err="1" smtClean="0"/>
              <a:t>actUser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71422" y="3790950"/>
            <a:ext cx="68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t(…)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257676" y="3790950"/>
            <a:ext cx="68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t(…)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833835" y="3790950"/>
            <a:ext cx="68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t(…)</a:t>
            </a:r>
            <a:endParaRPr lang="en-US" dirty="0"/>
          </a:p>
        </p:txBody>
      </p:sp>
      <p:sp>
        <p:nvSpPr>
          <p:cNvPr id="27" name="Rounded Rectangle 26"/>
          <p:cNvSpPr/>
          <p:nvPr/>
        </p:nvSpPr>
        <p:spPr>
          <a:xfrm>
            <a:off x="985838" y="2890838"/>
            <a:ext cx="6896100" cy="11038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SELECT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3"/>
                </a:solidFill>
              </a:rPr>
              <a:t>?user </a:t>
            </a:r>
            <a:r>
              <a:rPr lang="en-US" dirty="0" smtClean="0">
                <a:solidFill>
                  <a:schemeClr val="tx1"/>
                </a:solidFill>
              </a:rPr>
              <a:t>WHERE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{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HW1_G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[g:t[</a:t>
            </a:r>
            <a:r>
              <a:rPr lang="en-US" dirty="0" err="1" smtClean="0">
                <a:solidFill>
                  <a:schemeClr val="accent2"/>
                </a:solidFill>
              </a:rPr>
              <a:t>actUser</a:t>
            </a:r>
            <a:r>
              <a:rPr lang="en-US" dirty="0" smtClean="0">
                <a:solidFill>
                  <a:schemeClr val="accent2"/>
                </a:solidFill>
              </a:rPr>
              <a:t>]] </a:t>
            </a:r>
            <a:r>
              <a:rPr lang="en-US" dirty="0" smtClean="0">
                <a:solidFill>
                  <a:schemeClr val="accent3"/>
                </a:solidFill>
              </a:rPr>
              <a:t>?user</a:t>
            </a:r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7" grpId="0" animBg="1"/>
      <p:bldP spid="17" grpId="1" animBg="1"/>
      <p:bldP spid="18" grpId="0" animBg="1"/>
      <p:bldP spid="19" grpId="0" animBg="1"/>
      <p:bldP spid="20" grpId="0" animBg="1"/>
      <p:bldP spid="31" grpId="0"/>
      <p:bldP spid="33" grpId="0"/>
      <p:bldP spid="34" grpId="0"/>
      <p:bldP spid="35" grpId="0" build="allAtOnce"/>
      <p:bldP spid="36" grpId="0"/>
      <p:bldP spid="37" grpId="0"/>
      <p:bldP spid="38" grpId="0"/>
      <p:bldP spid="2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Provenance Graph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043611" y="2890838"/>
            <a:ext cx="1281113" cy="657225"/>
          </a:xfrm>
          <a:prstGeom prst="ellipse">
            <a:avLst/>
          </a:prstGeom>
          <a:solidFill>
            <a:srgbClr val="95C7C7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HW1_G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057196" y="2890838"/>
            <a:ext cx="1019176" cy="6572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Grade1</a:t>
            </a:r>
            <a:endParaRPr lang="en-US" dirty="0"/>
          </a:p>
        </p:txBody>
      </p:sp>
      <p:sp>
        <p:nvSpPr>
          <p:cNvPr id="8" name="Hexagon 7"/>
          <p:cNvSpPr/>
          <p:nvPr/>
        </p:nvSpPr>
        <p:spPr>
          <a:xfrm>
            <a:off x="4057196" y="1657350"/>
            <a:ext cx="1019176" cy="657225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Sub1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2124075" y="2890838"/>
            <a:ext cx="981075" cy="657225"/>
          </a:xfrm>
          <a:prstGeom prst="ellipse">
            <a:avLst/>
          </a:prstGeom>
          <a:solidFill>
            <a:srgbClr val="95C7C7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HW1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7" idx="0"/>
          </p:cNvCxnSpPr>
          <p:nvPr/>
        </p:nvCxnSpPr>
        <p:spPr>
          <a:xfrm flipV="1">
            <a:off x="4566784" y="2314575"/>
            <a:ext cx="5216" cy="57626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076372" y="3224214"/>
            <a:ext cx="96724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7324724" y="3260170"/>
            <a:ext cx="952046" cy="476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lded Corner 16"/>
          <p:cNvSpPr/>
          <p:nvPr/>
        </p:nvSpPr>
        <p:spPr>
          <a:xfrm>
            <a:off x="2262187" y="4491037"/>
            <a:ext cx="771525" cy="733425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18" name="Folded Corner 17"/>
          <p:cNvSpPr/>
          <p:nvPr/>
        </p:nvSpPr>
        <p:spPr>
          <a:xfrm>
            <a:off x="3486150" y="4491037"/>
            <a:ext cx="771525" cy="733425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</a:t>
            </a:r>
            <a:endParaRPr lang="en-US" dirty="0"/>
          </a:p>
        </p:txBody>
      </p:sp>
      <p:sp>
        <p:nvSpPr>
          <p:cNvPr id="19" name="Folded Corner 18"/>
          <p:cNvSpPr/>
          <p:nvPr/>
        </p:nvSpPr>
        <p:spPr>
          <a:xfrm>
            <a:off x="4823959" y="4491037"/>
            <a:ext cx="771525" cy="733425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0" name="Folded Corner 19"/>
          <p:cNvSpPr/>
          <p:nvPr/>
        </p:nvSpPr>
        <p:spPr>
          <a:xfrm>
            <a:off x="6176962" y="4491037"/>
            <a:ext cx="771525" cy="733425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10MB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3867150" y="3548063"/>
            <a:ext cx="390525" cy="942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667000" y="3548063"/>
            <a:ext cx="1390196" cy="942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9" idx="0"/>
          </p:cNvCxnSpPr>
          <p:nvPr/>
        </p:nvCxnSpPr>
        <p:spPr>
          <a:xfrm>
            <a:off x="4823959" y="3548063"/>
            <a:ext cx="385763" cy="942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0" idx="0"/>
          </p:cNvCxnSpPr>
          <p:nvPr/>
        </p:nvCxnSpPr>
        <p:spPr>
          <a:xfrm>
            <a:off x="5076372" y="3548063"/>
            <a:ext cx="1486353" cy="942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7705724" y="2931557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5338309" y="2890838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572000" y="2521506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262187" y="3790950"/>
            <a:ext cx="151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t(</a:t>
            </a:r>
            <a:r>
              <a:rPr lang="en-US" dirty="0" err="1" smtClean="0"/>
              <a:t>actUser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3571422" y="3790950"/>
            <a:ext cx="68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t(…)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4257676" y="3790950"/>
            <a:ext cx="68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t(…)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5833835" y="3790950"/>
            <a:ext cx="68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t(…)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10263185" y="2931557"/>
            <a:ext cx="1281113" cy="657225"/>
          </a:xfrm>
          <a:prstGeom prst="ellipse">
            <a:avLst/>
          </a:prstGeom>
          <a:solidFill>
            <a:srgbClr val="95C7C7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HW1_G’</a:t>
            </a:r>
            <a:endParaRPr lang="en-US" sz="1600" dirty="0"/>
          </a:p>
        </p:txBody>
      </p:sp>
      <p:sp>
        <p:nvSpPr>
          <p:cNvPr id="41" name="Rectangle 40"/>
          <p:cNvSpPr/>
          <p:nvPr/>
        </p:nvSpPr>
        <p:spPr>
          <a:xfrm>
            <a:off x="8276770" y="2890838"/>
            <a:ext cx="1019176" cy="6572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Grade2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9295946" y="3264933"/>
            <a:ext cx="96724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9557883" y="2931557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3105150" y="3219451"/>
            <a:ext cx="952046" cy="476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486150" y="2890838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52" name="Hexagon 51"/>
          <p:cNvSpPr/>
          <p:nvPr/>
        </p:nvSpPr>
        <p:spPr>
          <a:xfrm>
            <a:off x="8266792" y="1657350"/>
            <a:ext cx="1019176" cy="657225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Sub2</a:t>
            </a:r>
            <a:endParaRPr lang="en-US" dirty="0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8776380" y="2314575"/>
            <a:ext cx="5216" cy="57626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8781596" y="2521506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2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3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4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6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8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5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7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8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8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2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3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6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97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7" grpId="0" animBg="1"/>
      <p:bldP spid="18" grpId="0" animBg="1"/>
      <p:bldP spid="19" grpId="0" animBg="1"/>
      <p:bldP spid="20" grpId="0" animBg="1"/>
      <p:bldP spid="31" grpId="0"/>
      <p:bldP spid="31" grpId="1"/>
      <p:bldP spid="33" grpId="0"/>
      <p:bldP spid="34" grpId="0"/>
      <p:bldP spid="35" grpId="0"/>
      <p:bldP spid="36" grpId="0"/>
      <p:bldP spid="37" grpId="0"/>
      <p:bldP spid="38" grpId="0"/>
      <p:bldP spid="40" grpId="0" animBg="1"/>
      <p:bldP spid="40" grpId="1" animBg="1"/>
      <p:bldP spid="41" grpId="0" animBg="1"/>
      <p:bldP spid="41" grpId="1" animBg="1"/>
      <p:bldP spid="43" grpId="0"/>
      <p:bldP spid="43" grpId="1"/>
      <p:bldP spid="49" grpId="0"/>
      <p:bldP spid="52" grpId="0" animBg="1"/>
      <p:bldP spid="52" grpId="1" animBg="1"/>
      <p:bldP spid="54" grpId="0"/>
      <p:bldP spid="54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Provenance Graph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777114" y="2890838"/>
            <a:ext cx="1281113" cy="657225"/>
          </a:xfrm>
          <a:prstGeom prst="ellipse">
            <a:avLst/>
          </a:prstGeom>
          <a:solidFill>
            <a:srgbClr val="95C7C7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HW1_G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90699" y="2890838"/>
            <a:ext cx="1019176" cy="6572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Grade1</a:t>
            </a:r>
            <a:endParaRPr lang="en-US" dirty="0"/>
          </a:p>
        </p:txBody>
      </p:sp>
      <p:sp>
        <p:nvSpPr>
          <p:cNvPr id="8" name="Hexagon 7"/>
          <p:cNvSpPr/>
          <p:nvPr/>
        </p:nvSpPr>
        <p:spPr>
          <a:xfrm>
            <a:off x="1790699" y="1657350"/>
            <a:ext cx="1019176" cy="657225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Sub1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-142422" y="2890838"/>
            <a:ext cx="981075" cy="657225"/>
          </a:xfrm>
          <a:prstGeom prst="ellipse">
            <a:avLst/>
          </a:prstGeom>
          <a:solidFill>
            <a:srgbClr val="95C7C7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HW1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7" idx="0"/>
          </p:cNvCxnSpPr>
          <p:nvPr/>
        </p:nvCxnSpPr>
        <p:spPr>
          <a:xfrm flipV="1">
            <a:off x="2300287" y="2314575"/>
            <a:ext cx="5216" cy="57626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2809875" y="3224214"/>
            <a:ext cx="96724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5058227" y="3260170"/>
            <a:ext cx="952046" cy="476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Folded Corner 16"/>
          <p:cNvSpPr/>
          <p:nvPr/>
        </p:nvSpPr>
        <p:spPr>
          <a:xfrm>
            <a:off x="-4310" y="4491037"/>
            <a:ext cx="771525" cy="733425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Alice</a:t>
            </a:r>
            <a:endParaRPr lang="en-US" dirty="0"/>
          </a:p>
        </p:txBody>
      </p:sp>
      <p:sp>
        <p:nvSpPr>
          <p:cNvPr id="18" name="Folded Corner 17"/>
          <p:cNvSpPr/>
          <p:nvPr/>
        </p:nvSpPr>
        <p:spPr>
          <a:xfrm>
            <a:off x="1219653" y="4491037"/>
            <a:ext cx="771525" cy="733425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TA</a:t>
            </a:r>
            <a:endParaRPr lang="en-US" dirty="0"/>
          </a:p>
        </p:txBody>
      </p:sp>
      <p:sp>
        <p:nvSpPr>
          <p:cNvPr id="19" name="Folded Corner 18"/>
          <p:cNvSpPr/>
          <p:nvPr/>
        </p:nvSpPr>
        <p:spPr>
          <a:xfrm>
            <a:off x="2557462" y="4491037"/>
            <a:ext cx="771525" cy="733425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20" name="Folded Corner 19"/>
          <p:cNvSpPr/>
          <p:nvPr/>
        </p:nvSpPr>
        <p:spPr>
          <a:xfrm>
            <a:off x="3910465" y="4491037"/>
            <a:ext cx="771525" cy="733425"/>
          </a:xfrm>
          <a:prstGeom prst="foldedCorner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10MB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1600653" y="3548063"/>
            <a:ext cx="390525" cy="942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00503" y="3548063"/>
            <a:ext cx="1390196" cy="942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9" idx="0"/>
          </p:cNvCxnSpPr>
          <p:nvPr/>
        </p:nvCxnSpPr>
        <p:spPr>
          <a:xfrm>
            <a:off x="2557462" y="3548063"/>
            <a:ext cx="385763" cy="942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20" idx="0"/>
          </p:cNvCxnSpPr>
          <p:nvPr/>
        </p:nvCxnSpPr>
        <p:spPr>
          <a:xfrm>
            <a:off x="2809875" y="3548063"/>
            <a:ext cx="1486353" cy="9429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5439227" y="2931557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071812" y="2890838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305503" y="2521506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-4310" y="3790950"/>
            <a:ext cx="1514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t(</a:t>
            </a:r>
            <a:r>
              <a:rPr lang="en-US" dirty="0" err="1" smtClean="0"/>
              <a:t>actUser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304925" y="3790950"/>
            <a:ext cx="68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t(…)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991179" y="3790950"/>
            <a:ext cx="68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t(…)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>
            <a:off x="3567338" y="3790950"/>
            <a:ext cx="6862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t(…)</a:t>
            </a:r>
            <a:endParaRPr lang="en-US" dirty="0"/>
          </a:p>
        </p:txBody>
      </p:sp>
      <p:sp>
        <p:nvSpPr>
          <p:cNvPr id="40" name="Oval 39"/>
          <p:cNvSpPr/>
          <p:nvPr/>
        </p:nvSpPr>
        <p:spPr>
          <a:xfrm>
            <a:off x="7996688" y="2931557"/>
            <a:ext cx="1281113" cy="657225"/>
          </a:xfrm>
          <a:prstGeom prst="ellipse">
            <a:avLst/>
          </a:prstGeom>
          <a:solidFill>
            <a:srgbClr val="95C7C7"/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HW1_G’</a:t>
            </a:r>
            <a:endParaRPr lang="en-US" sz="1600" dirty="0"/>
          </a:p>
        </p:txBody>
      </p:sp>
      <p:sp>
        <p:nvSpPr>
          <p:cNvPr id="41" name="Rectangle 40"/>
          <p:cNvSpPr/>
          <p:nvPr/>
        </p:nvSpPr>
        <p:spPr>
          <a:xfrm>
            <a:off x="6010273" y="2890838"/>
            <a:ext cx="1019176" cy="65722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Grade2</a:t>
            </a:r>
            <a:endParaRPr lang="en-US" dirty="0"/>
          </a:p>
        </p:txBody>
      </p:sp>
      <p:cxnSp>
        <p:nvCxnSpPr>
          <p:cNvPr id="42" name="Straight Arrow Connector 41"/>
          <p:cNvCxnSpPr/>
          <p:nvPr/>
        </p:nvCxnSpPr>
        <p:spPr>
          <a:xfrm flipH="1">
            <a:off x="7029449" y="3264933"/>
            <a:ext cx="967240" cy="0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7291386" y="2931557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cxnSp>
        <p:nvCxnSpPr>
          <p:cNvPr id="48" name="Straight Arrow Connector 47"/>
          <p:cNvCxnSpPr/>
          <p:nvPr/>
        </p:nvCxnSpPr>
        <p:spPr>
          <a:xfrm flipH="1">
            <a:off x="838653" y="3219451"/>
            <a:ext cx="952046" cy="476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1219653" y="2890838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52" name="Hexagon 51"/>
          <p:cNvSpPr/>
          <p:nvPr/>
        </p:nvSpPr>
        <p:spPr>
          <a:xfrm>
            <a:off x="6000295" y="1657350"/>
            <a:ext cx="1019176" cy="657225"/>
          </a:xfrm>
          <a:prstGeom prst="hexago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Sub2</a:t>
            </a:r>
            <a:endParaRPr lang="en-US" dirty="0"/>
          </a:p>
        </p:txBody>
      </p:sp>
      <p:cxnSp>
        <p:nvCxnSpPr>
          <p:cNvPr id="53" name="Straight Arrow Connector 52"/>
          <p:cNvCxnSpPr/>
          <p:nvPr/>
        </p:nvCxnSpPr>
        <p:spPr>
          <a:xfrm flipV="1">
            <a:off x="6509883" y="2314575"/>
            <a:ext cx="5216" cy="576263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6515099" y="2521506"/>
            <a:ext cx="514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9" name="Rounded Rectangle 38"/>
          <p:cNvSpPr/>
          <p:nvPr/>
        </p:nvSpPr>
        <p:spPr>
          <a:xfrm>
            <a:off x="4986562" y="4322207"/>
            <a:ext cx="4085773" cy="110386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SELECT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3"/>
                </a:solidFill>
              </a:rPr>
              <a:t>?user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WHERE</a:t>
            </a:r>
            <a:r>
              <a:rPr lang="en-US" dirty="0" smtClean="0"/>
              <a:t> 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{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HW1_G’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/>
                </a:solidFill>
              </a:rPr>
              <a:t>[g:u:g:c] </a:t>
            </a:r>
            <a:r>
              <a:rPr lang="en-US" dirty="0" smtClean="0">
                <a:solidFill>
                  <a:schemeClr val="accent3"/>
                </a:solidFill>
              </a:rPr>
              <a:t>?user</a:t>
            </a:r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976584" y="5444814"/>
            <a:ext cx="4085773" cy="6130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</a:rPr>
              <a:t>{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70C0"/>
                </a:solidFill>
              </a:rPr>
              <a:t>HW1_G’</a:t>
            </a:r>
            <a:r>
              <a:rPr lang="en-US" dirty="0" smtClean="0"/>
              <a:t> </a:t>
            </a:r>
            <a:r>
              <a:rPr lang="en-US" b="1" i="1" dirty="0" smtClean="0">
                <a:solidFill>
                  <a:schemeClr val="accent2"/>
                </a:solidFill>
              </a:rPr>
              <a:t>[[g:u]*:g:c] </a:t>
            </a:r>
            <a:r>
              <a:rPr lang="en-US" dirty="0" smtClean="0">
                <a:solidFill>
                  <a:schemeClr val="accent3"/>
                </a:solidFill>
              </a:rPr>
              <a:t>?user</a:t>
            </a:r>
            <a:r>
              <a:rPr lang="en-US" dirty="0" smtClean="0">
                <a:solidFill>
                  <a:schemeClr val="tx1"/>
                </a:solidFill>
              </a:rPr>
              <a:t>}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0" grpId="0" animBg="1"/>
      <p:bldP spid="39" grpId="0" animBg="1"/>
      <p:bldP spid="4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Provenance-aware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 smtClean="0">
              <a:solidFill>
                <a:srgbClr val="FF6600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FF6600"/>
                </a:solidFill>
              </a:rPr>
              <a:t>Using</a:t>
            </a:r>
            <a:r>
              <a:rPr lang="en-US" dirty="0" smtClean="0"/>
              <a:t> provenance data</a:t>
            </a:r>
          </a:p>
          <a:p>
            <a:endParaRPr lang="en-US" dirty="0" smtClean="0">
              <a:solidFill>
                <a:srgbClr val="FF6600"/>
              </a:solidFill>
            </a:endParaRPr>
          </a:p>
          <a:p>
            <a:endParaRPr lang="en-US" dirty="0" smtClean="0">
              <a:solidFill>
                <a:srgbClr val="FF6600"/>
              </a:solidFill>
            </a:endParaRPr>
          </a:p>
          <a:p>
            <a:endParaRPr lang="en-US" dirty="0" smtClean="0">
              <a:solidFill>
                <a:srgbClr val="FF6600"/>
              </a:solidFill>
            </a:endParaRPr>
          </a:p>
          <a:p>
            <a:pPr algn="r">
              <a:buNone/>
            </a:pPr>
            <a:r>
              <a:rPr lang="en-US" dirty="0" smtClean="0">
                <a:solidFill>
                  <a:srgbClr val="FF6600"/>
                </a:solidFill>
              </a:rPr>
              <a:t>Securing</a:t>
            </a:r>
            <a:r>
              <a:rPr lang="en-US" dirty="0" smtClean="0"/>
              <a:t> provenance data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54133" y="195719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Left Arrow Callout 6"/>
          <p:cNvSpPr/>
          <p:nvPr/>
        </p:nvSpPr>
        <p:spPr>
          <a:xfrm>
            <a:off x="5296772" y="2326529"/>
            <a:ext cx="3232668" cy="416445"/>
          </a:xfrm>
          <a:prstGeom prst="leftArrowCallout">
            <a:avLst>
              <a:gd name="adj1" fmla="val 25000"/>
              <a:gd name="adj2" fmla="val 34837"/>
              <a:gd name="adj3" fmla="val 38116"/>
              <a:gd name="adj4" fmla="val 8460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PBAC</a:t>
            </a:r>
            <a:endParaRPr lang="en-US" dirty="0"/>
          </a:p>
        </p:txBody>
      </p:sp>
      <p:sp>
        <p:nvSpPr>
          <p:cNvPr id="12" name="Left Arrow Callout 11"/>
          <p:cNvSpPr/>
          <p:nvPr/>
        </p:nvSpPr>
        <p:spPr>
          <a:xfrm flipH="1">
            <a:off x="690365" y="4610100"/>
            <a:ext cx="2824360" cy="416445"/>
          </a:xfrm>
          <a:prstGeom prst="leftArrowCallout">
            <a:avLst>
              <a:gd name="adj1" fmla="val 25000"/>
              <a:gd name="adj2" fmla="val 34837"/>
              <a:gd name="adj3" fmla="val 38116"/>
              <a:gd name="adj4" fmla="val 84605"/>
            </a:avLst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/>
              <a:t>PAC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5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6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19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100000" y="5000"/>
                                    </p:animScale>
                                    <p:animScale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5000"/>
                                      <p:to x="120000" y="150000"/>
                                    </p:animScale>
                                    <p:animScale>
                                      <p:cBhvr>
                                        <p:cTn id="20" dur="600" fill="hold">
                                          <p:stCondLst>
                                            <p:cond delay="1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2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PBAC Model Components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pic>
        <p:nvPicPr>
          <p:cNvPr id="10" name="Content Placeholder 9" descr="pbac-b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14512" y="1417637"/>
            <a:ext cx="5514975" cy="401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62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866" y="4800600"/>
            <a:ext cx="8457933" cy="1309709"/>
          </a:xfrm>
          <a:prstGeom prst="roundRect">
            <a:avLst/>
          </a:prstGeom>
          <a:ln>
            <a:gradFill flip="none" rotWithShape="1">
              <a:gsLst>
                <a:gs pos="0">
                  <a:schemeClr val="accent1">
                    <a:shade val="95000"/>
                    <a:satMod val="105000"/>
                    <a:alpha val="46000"/>
                  </a:schemeClr>
                </a:gs>
                <a:gs pos="100000">
                  <a:srgbClr val="FFFFFF"/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Dependency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3382962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Object Dependency List (DL</a:t>
            </a:r>
            <a:r>
              <a:rPr lang="en-US" baseline="-25000" dirty="0" smtClean="0">
                <a:solidFill>
                  <a:srgbClr val="800000"/>
                </a:solidFill>
              </a:rPr>
              <a:t>O</a:t>
            </a:r>
            <a:r>
              <a:rPr lang="en-US" dirty="0" smtClean="0">
                <a:solidFill>
                  <a:srgbClr val="800000"/>
                </a:solidFill>
              </a:rPr>
              <a:t>)</a:t>
            </a:r>
            <a:r>
              <a:rPr lang="en-US" dirty="0" smtClean="0"/>
              <a:t>: A set of identified dependencies that consists of pairs of</a:t>
            </a:r>
          </a:p>
          <a:p>
            <a:pPr lvl="1"/>
            <a:r>
              <a:rPr lang="en-US" dirty="0" smtClean="0">
                <a:solidFill>
                  <a:srgbClr val="008000"/>
                </a:solidFill>
              </a:rPr>
              <a:t>Dependency Name: abstracted dependency names (DNAME) </a:t>
            </a:r>
            <a:r>
              <a:rPr lang="en-US" dirty="0" smtClean="0"/>
              <a:t>and </a:t>
            </a:r>
          </a:p>
          <a:p>
            <a:pPr lvl="1"/>
            <a:r>
              <a:rPr lang="en-US" dirty="0" smtClean="0">
                <a:solidFill>
                  <a:srgbClr val="FF6600"/>
                </a:solidFill>
              </a:rPr>
              <a:t>regular expression-based object dependency path pattern (DPATH)</a:t>
            </a:r>
          </a:p>
          <a:p>
            <a:pPr lvl="1"/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>
                <a:solidFill>
                  <a:srgbClr val="800000"/>
                </a:solidFill>
              </a:rPr>
              <a:t>System-computable (complex) dependency instances</a:t>
            </a:r>
          </a:p>
          <a:p>
            <a:pPr lvl="1"/>
            <a:r>
              <a:rPr lang="en-US" dirty="0" smtClean="0"/>
              <a:t>using pre-defined </a:t>
            </a:r>
            <a:r>
              <a:rPr lang="en-US" dirty="0" smtClean="0">
                <a:solidFill>
                  <a:srgbClr val="008000"/>
                </a:solidFill>
              </a:rPr>
              <a:t>dependency names </a:t>
            </a:r>
            <a:r>
              <a:rPr lang="en-US" dirty="0" smtClean="0"/>
              <a:t>and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6600"/>
                </a:solidFill>
              </a:rPr>
              <a:t>matching dependency path patterns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in DL (and querying base provenance data)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User-declared (complex) dependency instances</a:t>
            </a:r>
          </a:p>
          <a:p>
            <a:pPr lvl="1"/>
            <a:r>
              <a:rPr lang="en-US" dirty="0" smtClean="0"/>
              <a:t>using pre-defined </a:t>
            </a:r>
            <a:r>
              <a:rPr lang="en-US" dirty="0" smtClean="0">
                <a:solidFill>
                  <a:srgbClr val="008000"/>
                </a:solidFill>
              </a:rPr>
              <a:t>dependency names in DL</a:t>
            </a:r>
          </a:p>
          <a:p>
            <a:pPr lvl="1"/>
            <a:endParaRPr lang="en-US" dirty="0" smtClean="0">
              <a:solidFill>
                <a:srgbClr val="984807"/>
              </a:solidFill>
            </a:endParaRPr>
          </a:p>
          <a:p>
            <a:pPr lvl="1"/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lvl="1"/>
            <a:endParaRPr lang="en-US" dirty="0" smtClean="0">
              <a:solidFill>
                <a:srgbClr val="008000"/>
              </a:solidFill>
            </a:endParaRPr>
          </a:p>
          <a:p>
            <a:pPr lvl="1">
              <a:buNone/>
            </a:pPr>
            <a:endParaRPr lang="en-US" sz="2400" i="1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28866" y="4521200"/>
            <a:ext cx="8229600" cy="1589109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Examples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wasSubmittedVof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submit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.u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input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&lt;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wasAuthoredBy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wasSubmittedVof?.wasReplacedVof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∗.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kumimoji="0" lang="en-US" sz="2800" b="0" i="0" u="none" strike="noStrike" kern="1200" cap="none" spc="0" normalizeH="0" baseline="-2500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upload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.c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&gt; 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–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8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PBAC</a:t>
            </a:r>
            <a:r>
              <a:rPr lang="en-US" baseline="-25000" dirty="0" smtClean="0"/>
              <a:t>B</a:t>
            </a:r>
            <a:r>
              <a:rPr lang="en-US" dirty="0" smtClean="0"/>
              <a:t>: A Base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System-captured Base Provenance Data only</a:t>
            </a:r>
          </a:p>
          <a:p>
            <a:pPr lvl="1"/>
            <a:r>
              <a:rPr lang="en-US" dirty="0" smtClean="0"/>
              <a:t>Using sub-types of 3 direct dependencies (</a:t>
            </a:r>
            <a:r>
              <a:rPr lang="en-US" dirty="0" err="1" smtClean="0"/>
              <a:t>u</a:t>
            </a:r>
            <a:r>
              <a:rPr lang="en-US" dirty="0" smtClean="0"/>
              <a:t>, </a:t>
            </a:r>
            <a:r>
              <a:rPr lang="en-US" dirty="0" err="1" smtClean="0"/>
              <a:t>g</a:t>
            </a:r>
            <a:r>
              <a:rPr lang="en-US" dirty="0" smtClean="0"/>
              <a:t>, </a:t>
            </a:r>
            <a:r>
              <a:rPr lang="en-US" dirty="0" err="1" smtClean="0"/>
              <a:t>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No user-declared provenance data </a:t>
            </a:r>
          </a:p>
          <a:p>
            <a:r>
              <a:rPr lang="en-US" dirty="0" smtClean="0">
                <a:solidFill>
                  <a:srgbClr val="FF6600"/>
                </a:solidFill>
              </a:rPr>
              <a:t>Object dependency only</a:t>
            </a:r>
          </a:p>
          <a:p>
            <a:r>
              <a:rPr lang="en-US" dirty="0" smtClean="0"/>
              <a:t>Supports</a:t>
            </a:r>
            <a:r>
              <a:rPr lang="en-US" dirty="0" smtClean="0">
                <a:solidFill>
                  <a:srgbClr val="008000"/>
                </a:solidFill>
              </a:rPr>
              <a:t> Simple and effective policy specification and access control management</a:t>
            </a:r>
          </a:p>
          <a:p>
            <a:r>
              <a:rPr lang="en-US" dirty="0" smtClean="0"/>
              <a:t>Supports </a:t>
            </a:r>
            <a:r>
              <a:rPr lang="en-US" dirty="0" smtClean="0">
                <a:solidFill>
                  <a:srgbClr val="008000"/>
                </a:solidFill>
              </a:rPr>
              <a:t>DSOD, workflow control, origin-based control, usage-based control, object versioning</a:t>
            </a:r>
            <a:r>
              <a:rPr lang="en-US" dirty="0" smtClean="0"/>
              <a:t>, etc.</a:t>
            </a:r>
          </a:p>
          <a:p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RBAC Approach for </a:t>
            </a:r>
            <a:r>
              <a:rPr lang="en-US" dirty="0" err="1" smtClean="0"/>
              <a:t>SoD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Roles as semantic constructs</a:t>
            </a:r>
          </a:p>
          <a:p>
            <a:pPr lvl="1"/>
            <a:r>
              <a:rPr lang="en-US" dirty="0" smtClean="0"/>
              <a:t>Various responsibilities can be encapsulated within a specific role.</a:t>
            </a:r>
          </a:p>
          <a:p>
            <a:pPr lvl="1"/>
            <a:r>
              <a:rPr lang="en-US" dirty="0" smtClean="0"/>
              <a:t>Example: Professor is responsible for assigning and grading homework.</a:t>
            </a:r>
          </a:p>
          <a:p>
            <a:pPr lvl="1"/>
            <a:r>
              <a:rPr lang="en-US" i="1" dirty="0" smtClean="0">
                <a:solidFill>
                  <a:srgbClr val="00B050"/>
                </a:solidFill>
              </a:rPr>
              <a:t>Responsibilities</a:t>
            </a:r>
            <a:r>
              <a:rPr lang="en-US" dirty="0" smtClean="0"/>
              <a:t> are mapped to </a:t>
            </a:r>
            <a:r>
              <a:rPr lang="en-US" i="1" dirty="0" smtClean="0">
                <a:solidFill>
                  <a:srgbClr val="00B050"/>
                </a:solidFill>
              </a:rPr>
              <a:t>roles</a:t>
            </a:r>
            <a:r>
              <a:rPr lang="en-US" dirty="0" smtClean="0"/>
              <a:t>, which are then assigned to </a:t>
            </a:r>
            <a:r>
              <a:rPr lang="en-US" i="1" dirty="0" smtClean="0">
                <a:solidFill>
                  <a:srgbClr val="00B050"/>
                </a:solidFill>
              </a:rPr>
              <a:t>users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Conflicting Roles</a:t>
            </a:r>
          </a:p>
          <a:p>
            <a:pPr lvl="1"/>
            <a:r>
              <a:rPr lang="en-US" dirty="0" smtClean="0"/>
              <a:t>Two main approaches: </a:t>
            </a:r>
            <a:r>
              <a:rPr lang="en-US" b="1" dirty="0" smtClean="0"/>
              <a:t>Static</a:t>
            </a:r>
            <a:r>
              <a:rPr lang="en-US" dirty="0" smtClean="0"/>
              <a:t> and </a:t>
            </a:r>
            <a:r>
              <a:rPr lang="en-US" b="1" dirty="0" smtClean="0"/>
              <a:t>Dynamic</a:t>
            </a:r>
            <a:r>
              <a:rPr lang="en-US" dirty="0" smtClean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 of PBAC</a:t>
            </a:r>
            <a:r>
              <a:rPr lang="en-US" baseline="-25000" dirty="0" smtClean="0"/>
              <a:t>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Simplified data model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Does not capture contextual information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Unable to address advanced DSOD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Access evaluation restrained to User Verification and Action Validation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r>
              <a:rPr lang="en-US" dirty="0" smtClean="0">
                <a:solidFill>
                  <a:srgbClr val="002060"/>
                </a:solidFill>
              </a:rPr>
              <a:t>PBAC</a:t>
            </a:r>
            <a:r>
              <a:rPr lang="en-US" baseline="-25000" dirty="0" smtClean="0">
                <a:solidFill>
                  <a:srgbClr val="002060"/>
                </a:solidFill>
              </a:rPr>
              <a:t>C</a:t>
            </a:r>
            <a:r>
              <a:rPr lang="en-US" dirty="0" smtClean="0">
                <a:solidFill>
                  <a:srgbClr val="002060"/>
                </a:solidFill>
              </a:rPr>
              <a:t>: extending the base model</a:t>
            </a:r>
          </a:p>
          <a:p>
            <a:pPr lvl="1">
              <a:buNone/>
            </a:pPr>
            <a:endParaRPr lang="en-US" dirty="0" smtClean="0">
              <a:solidFill>
                <a:srgbClr val="FF66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PBAC</a:t>
            </a:r>
            <a:r>
              <a:rPr lang="en-US" baseline="-25000" dirty="0" smtClean="0"/>
              <a:t>C  </a:t>
            </a:r>
            <a:r>
              <a:rPr lang="en-US" dirty="0" smtClean="0"/>
              <a:t>: PBAC</a:t>
            </a:r>
            <a:r>
              <a:rPr lang="en-US" baseline="-25000" dirty="0" smtClean="0"/>
              <a:t>B </a:t>
            </a:r>
            <a:r>
              <a:rPr lang="en-US" dirty="0" smtClean="0"/>
              <a:t>+ Contextual Info.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50" y="1442957"/>
            <a:ext cx="5878020" cy="5105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Provenance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600" y="1417638"/>
            <a:ext cx="6926652" cy="4462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Provenance Data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new type of entity, </a:t>
            </a:r>
            <a:r>
              <a:rPr lang="en-US" b="1" dirty="0" smtClean="0">
                <a:solidFill>
                  <a:schemeClr val="accent6"/>
                </a:solidFill>
              </a:rPr>
              <a:t>Attribute</a:t>
            </a:r>
            <a:r>
              <a:rPr lang="en-US" dirty="0" smtClean="0"/>
              <a:t>, to capture all contextual information.</a:t>
            </a:r>
          </a:p>
          <a:p>
            <a:r>
              <a:rPr lang="en-US" dirty="0" smtClean="0"/>
              <a:t>A new type of edge (can be considered dependency), </a:t>
            </a:r>
            <a:r>
              <a:rPr lang="en-US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, that connects an entity and the associated attribute.</a:t>
            </a:r>
          </a:p>
          <a:p>
            <a:r>
              <a:rPr lang="en-US" dirty="0" smtClean="0"/>
              <a:t>Notice all attribute types (regardless of association) is concentrated in </a:t>
            </a:r>
            <a:r>
              <a:rPr lang="en-US" b="1" dirty="0" smtClean="0">
                <a:solidFill>
                  <a:schemeClr val="accent3"/>
                </a:solidFill>
              </a:rPr>
              <a:t>Action</a:t>
            </a:r>
            <a:r>
              <a:rPr lang="en-US" dirty="0" smtClean="0"/>
              <a:t> entities.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Action instances define system events.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PBAC</a:t>
            </a:r>
            <a:r>
              <a:rPr lang="en-US" baseline="-25000" dirty="0" smtClean="0"/>
              <a:t>C  </a:t>
            </a:r>
            <a:r>
              <a:rPr lang="en-US" dirty="0" smtClean="0"/>
              <a:t>: PBAC</a:t>
            </a:r>
            <a:r>
              <a:rPr lang="en-US" baseline="-25000" dirty="0" smtClean="0"/>
              <a:t>B </a:t>
            </a:r>
            <a:r>
              <a:rPr lang="en-US" dirty="0" smtClean="0"/>
              <a:t>+ Contextual Info.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Introduce </a:t>
            </a:r>
            <a:r>
              <a:rPr lang="en-US" b="1" dirty="0" smtClean="0">
                <a:solidFill>
                  <a:schemeClr val="accent6"/>
                </a:solidFill>
              </a:rPr>
              <a:t>Subject</a:t>
            </a:r>
            <a:r>
              <a:rPr lang="en-US" dirty="0" smtClean="0"/>
              <a:t> entities</a:t>
            </a:r>
          </a:p>
          <a:p>
            <a:r>
              <a:rPr lang="en-US" dirty="0" smtClean="0"/>
              <a:t>Incorporate </a:t>
            </a:r>
            <a:r>
              <a:rPr lang="en-US" i="1" dirty="0" smtClean="0">
                <a:solidFill>
                  <a:srgbClr val="00B0F0"/>
                </a:solidFill>
              </a:rPr>
              <a:t>contextual information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associated with the main entities (</a:t>
            </a:r>
            <a:r>
              <a:rPr lang="en-US" b="1" dirty="0" smtClean="0">
                <a:solidFill>
                  <a:schemeClr val="accent6"/>
                </a:solidFill>
              </a:rPr>
              <a:t>Users</a:t>
            </a:r>
            <a:r>
              <a:rPr lang="en-US" dirty="0" smtClean="0"/>
              <a:t>, </a:t>
            </a:r>
            <a:r>
              <a:rPr lang="en-US" b="1" dirty="0" smtClean="0">
                <a:solidFill>
                  <a:schemeClr val="accent6"/>
                </a:solidFill>
              </a:rPr>
              <a:t>Subjects</a:t>
            </a:r>
            <a:r>
              <a:rPr lang="en-US" dirty="0" smtClean="0"/>
              <a:t>, etc.)</a:t>
            </a:r>
          </a:p>
          <a:p>
            <a:r>
              <a:rPr lang="en-US" dirty="0" smtClean="0"/>
              <a:t>Enable more variations of </a:t>
            </a:r>
            <a:r>
              <a:rPr lang="en-US" i="1" dirty="0" smtClean="0">
                <a:solidFill>
                  <a:schemeClr val="accent2"/>
                </a:solidFill>
              </a:rPr>
              <a:t>dependency</a:t>
            </a:r>
          </a:p>
          <a:p>
            <a:r>
              <a:rPr lang="en-US" i="1" dirty="0" smtClean="0">
                <a:solidFill>
                  <a:srgbClr val="00B050"/>
                </a:solidFill>
              </a:rPr>
              <a:t>Access evaluation</a:t>
            </a:r>
            <a:r>
              <a:rPr lang="en-US" dirty="0" smtClean="0">
                <a:solidFill>
                  <a:srgbClr val="00B050"/>
                </a:solidFill>
              </a:rPr>
              <a:t> </a:t>
            </a:r>
            <a:r>
              <a:rPr lang="en-US" dirty="0" smtClean="0"/>
              <a:t>now utilizes attributes</a:t>
            </a:r>
          </a:p>
          <a:p>
            <a:r>
              <a:rPr lang="en-US" dirty="0" smtClean="0"/>
              <a:t>Enable enhanced </a:t>
            </a:r>
            <a:r>
              <a:rPr lang="en-US" b="1" i="1" dirty="0" smtClean="0"/>
              <a:t>traditional</a:t>
            </a:r>
            <a:r>
              <a:rPr lang="en-US" dirty="0" smtClean="0"/>
              <a:t> and </a:t>
            </a:r>
            <a:r>
              <a:rPr lang="en-US" b="1" i="1" dirty="0" smtClean="0"/>
              <a:t>new</a:t>
            </a:r>
            <a:r>
              <a:rPr lang="en-US" dirty="0" smtClean="0"/>
              <a:t> features of DSOD</a:t>
            </a:r>
          </a:p>
          <a:p>
            <a:r>
              <a:rPr lang="en-US" dirty="0" smtClean="0"/>
              <a:t>More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flexible policy specification </a:t>
            </a:r>
            <a:r>
              <a:rPr lang="en-US" dirty="0" smtClean="0"/>
              <a:t>(</a:t>
            </a:r>
            <a:r>
              <a:rPr lang="en-US" dirty="0" err="1" smtClean="0"/>
              <a:t>startNode</a:t>
            </a:r>
            <a:r>
              <a:rPr lang="en-US" dirty="0" smtClean="0"/>
              <a:t> = (S, A, or O))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Enhanced DSOD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accent2"/>
                </a:solidFill>
              </a:rPr>
              <a:t>Awareness of Past-Action attribute.</a:t>
            </a:r>
          </a:p>
          <a:p>
            <a:pPr lvl="1"/>
            <a:r>
              <a:rPr lang="en-US" dirty="0" smtClean="0"/>
              <a:t>Context information of action varies in different states in time</a:t>
            </a:r>
          </a:p>
          <a:p>
            <a:pPr lvl="1"/>
            <a:r>
              <a:rPr lang="en-US" dirty="0" smtClean="0"/>
              <a:t>Past context information may potentially be significant for current state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Example:  policy can specify decision rules based on either past or current assigned weight to action types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accent2"/>
                </a:solidFill>
              </a:rPr>
              <a:t>Dependency Path Pattern-based DSOD.</a:t>
            </a:r>
          </a:p>
          <a:p>
            <a:pPr lvl="1"/>
            <a:r>
              <a:rPr lang="en-US" dirty="0" smtClean="0"/>
              <a:t>More </a:t>
            </a:r>
            <a:r>
              <a:rPr lang="en-US" dirty="0" smtClean="0">
                <a:solidFill>
                  <a:srgbClr val="00B050"/>
                </a:solidFill>
              </a:rPr>
              <a:t>expressive control units</a:t>
            </a:r>
          </a:p>
          <a:p>
            <a:pPr lvl="1"/>
            <a:r>
              <a:rPr lang="en-US" dirty="0" smtClean="0"/>
              <a:t>Can achieve </a:t>
            </a:r>
            <a:r>
              <a:rPr lang="en-US" dirty="0" smtClean="0">
                <a:solidFill>
                  <a:srgbClr val="00B050"/>
                </a:solidFill>
              </a:rPr>
              <a:t>wide variety of path patterns</a:t>
            </a:r>
          </a:p>
          <a:p>
            <a:pPr lvl="1"/>
            <a:r>
              <a:rPr lang="en-US" dirty="0" smtClean="0"/>
              <a:t>Combinations of actions, versioning, etc.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An </a:t>
            </a:r>
            <a:r>
              <a:rPr lang="en-US" i="1" dirty="0" smtClean="0">
                <a:solidFill>
                  <a:schemeClr val="accent3"/>
                </a:solidFill>
              </a:rPr>
              <a:t>informal policy language </a:t>
            </a:r>
            <a:r>
              <a:rPr lang="en-US" dirty="0" smtClean="0"/>
              <a:t>is used to specify access decision rules based on dependency name control units</a:t>
            </a:r>
          </a:p>
          <a:p>
            <a:r>
              <a:rPr lang="en-US" u="sng" dirty="0" smtClean="0"/>
              <a:t>Example </a:t>
            </a:r>
            <a:r>
              <a:rPr lang="en-US" u="sng" dirty="0" err="1" smtClean="0"/>
              <a:t>ObjDSOD</a:t>
            </a:r>
            <a:r>
              <a:rPr lang="en-US" u="sng" dirty="0" smtClean="0"/>
              <a:t>: </a:t>
            </a:r>
          </a:p>
          <a:p>
            <a:pPr lvl="1"/>
            <a:r>
              <a:rPr lang="en-US" b="1" dirty="0" smtClean="0"/>
              <a:t>English Policy</a:t>
            </a:r>
            <a:r>
              <a:rPr lang="en-US" dirty="0" smtClean="0"/>
              <a:t>: requires the requesting subject on replacing a homework object to be activated by the same acting user who activated the subject on uploading it.</a:t>
            </a:r>
          </a:p>
          <a:p>
            <a:pPr lvl="1"/>
            <a:r>
              <a:rPr lang="en-US" b="1" dirty="0" smtClean="0"/>
              <a:t>Informal Policy</a:t>
            </a:r>
            <a:r>
              <a:rPr lang="en-US" dirty="0" smtClean="0"/>
              <a:t>: </a:t>
            </a:r>
          </a:p>
          <a:p>
            <a:pPr lvl="1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chemeClr val="accent1"/>
                </a:solidFill>
              </a:rPr>
              <a:t>allow(</a:t>
            </a:r>
            <a:r>
              <a:rPr lang="en-US" dirty="0" err="1" smtClean="0">
                <a:solidFill>
                  <a:schemeClr val="accent1"/>
                </a:solidFill>
              </a:rPr>
              <a:t>sub,replace,o</a:t>
            </a:r>
            <a:r>
              <a:rPr lang="en-US" dirty="0" smtClean="0">
                <a:solidFill>
                  <a:schemeClr val="accent1"/>
                </a:solidFill>
              </a:rPr>
              <a:t>) =&gt;  (</a:t>
            </a:r>
            <a:r>
              <a:rPr lang="en-US" dirty="0" err="1" smtClean="0">
                <a:solidFill>
                  <a:schemeClr val="accent1"/>
                </a:solidFill>
              </a:rPr>
              <a:t>sub,hasPerformedActions:hasAttributeOf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dirty="0" err="1" smtClean="0">
                <a:solidFill>
                  <a:schemeClr val="accent1"/>
                </a:solidFill>
              </a:rPr>
              <a:t>actingUser</a:t>
            </a:r>
            <a:r>
              <a:rPr lang="en-US" dirty="0" smtClean="0">
                <a:solidFill>
                  <a:schemeClr val="accent1"/>
                </a:solidFill>
              </a:rPr>
              <a:t>)) </a:t>
            </a:r>
            <a:r>
              <a:rPr lang="el-GR" dirty="0" smtClean="0">
                <a:solidFill>
                  <a:schemeClr val="accent1"/>
                </a:solidFill>
              </a:rPr>
              <a:t>ϵ</a:t>
            </a:r>
            <a:r>
              <a:rPr lang="en-US" dirty="0" smtClean="0">
                <a:solidFill>
                  <a:schemeClr val="accent1"/>
                </a:solidFill>
              </a:rPr>
              <a:t> (</a:t>
            </a:r>
            <a:r>
              <a:rPr lang="en-US" dirty="0" err="1" smtClean="0">
                <a:solidFill>
                  <a:schemeClr val="accent1"/>
                </a:solidFill>
              </a:rPr>
              <a:t>o,wasUploadedBy</a:t>
            </a:r>
            <a:r>
              <a:rPr lang="en-US" dirty="0" smtClean="0">
                <a:solidFill>
                  <a:schemeClr val="accent1"/>
                </a:solidFill>
              </a:rPr>
              <a:t>) </a:t>
            </a:r>
            <a:r>
              <a:rPr lang="en-US" i="1" dirty="0" smtClean="0">
                <a:solidFill>
                  <a:schemeClr val="accent1"/>
                </a:solidFill>
              </a:rPr>
              <a:t>and</a:t>
            </a:r>
            <a:r>
              <a:rPr lang="en-US" dirty="0" smtClean="0">
                <a:solidFill>
                  <a:schemeClr val="accent1"/>
                </a:solidFill>
              </a:rPr>
              <a:t> count(</a:t>
            </a:r>
            <a:r>
              <a:rPr lang="en-US" dirty="0" err="1" smtClean="0">
                <a:solidFill>
                  <a:schemeClr val="accent1"/>
                </a:solidFill>
              </a:rPr>
              <a:t>o,wasSubmittedVof</a:t>
            </a:r>
            <a:r>
              <a:rPr lang="en-US" dirty="0" smtClean="0">
                <a:solidFill>
                  <a:schemeClr val="accent1"/>
                </a:solidFill>
              </a:rPr>
              <a:t>) = 0.</a:t>
            </a:r>
          </a:p>
          <a:p>
            <a:r>
              <a:rPr lang="en-US" dirty="0" smtClean="0"/>
              <a:t>Smooth conversion to XACML policy language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Can be easily enforced</a:t>
            </a:r>
          </a:p>
          <a:p>
            <a:pPr lvl="1"/>
            <a:r>
              <a:rPr lang="en-US" dirty="0" smtClean="0">
                <a:solidFill>
                  <a:schemeClr val="accent6"/>
                </a:solidFill>
              </a:rPr>
              <a:t>A proof-of-concept prototype is implemented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XACML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buNone/>
            </a:pPr>
            <a:r>
              <a:rPr lang="en-US" dirty="0" smtClean="0"/>
              <a:t>&lt;Policy </a:t>
            </a:r>
            <a:r>
              <a:rPr lang="en-US" dirty="0" err="1" smtClean="0"/>
              <a:t>PolicyId</a:t>
            </a:r>
            <a:r>
              <a:rPr lang="en-US" dirty="0" smtClean="0"/>
              <a:t>="</a:t>
            </a:r>
            <a:r>
              <a:rPr lang="en-US" dirty="0" err="1" smtClean="0"/>
              <a:t>replacePolicy</a:t>
            </a:r>
            <a:r>
              <a:rPr lang="en-US" dirty="0" smtClean="0"/>
              <a:t>"</a:t>
            </a:r>
          </a:p>
          <a:p>
            <a:pPr algn="just">
              <a:buNone/>
            </a:pPr>
            <a:r>
              <a:rPr lang="en-US" dirty="0" err="1" smtClean="0"/>
              <a:t>RuleCombiningAlgId</a:t>
            </a:r>
            <a:r>
              <a:rPr lang="en-US" dirty="0" smtClean="0"/>
              <a:t>="urn:oasis:names:tc:xacml:1.0:rulecombining-</a:t>
            </a:r>
          </a:p>
          <a:p>
            <a:pPr algn="just">
              <a:buNone/>
            </a:pPr>
            <a:r>
              <a:rPr lang="en-US" dirty="0" err="1" smtClean="0"/>
              <a:t>algorithm:ordered</a:t>
            </a:r>
            <a:r>
              <a:rPr lang="en-US" dirty="0" smtClean="0"/>
              <a:t>-permit-overrides"&gt;</a:t>
            </a:r>
          </a:p>
          <a:p>
            <a:pPr algn="just">
              <a:buNone/>
            </a:pPr>
            <a:r>
              <a:rPr lang="en-US" dirty="0" smtClean="0"/>
              <a:t>&lt;Target&gt;</a:t>
            </a:r>
          </a:p>
          <a:p>
            <a:pPr algn="just">
              <a:buNone/>
            </a:pPr>
            <a:r>
              <a:rPr lang="en-US" dirty="0" smtClean="0"/>
              <a:t>...</a:t>
            </a:r>
          </a:p>
          <a:p>
            <a:pPr algn="just">
              <a:buNone/>
            </a:pPr>
            <a:r>
              <a:rPr lang="en-US" dirty="0" smtClean="0"/>
              <a:t>&lt;Actions&gt;</a:t>
            </a:r>
          </a:p>
          <a:p>
            <a:pPr algn="just">
              <a:buNone/>
            </a:pPr>
            <a:r>
              <a:rPr lang="en-US" dirty="0" smtClean="0"/>
              <a:t>	&lt;Action&gt;</a:t>
            </a:r>
          </a:p>
          <a:p>
            <a:pPr algn="just">
              <a:buNone/>
            </a:pPr>
            <a:r>
              <a:rPr lang="en-US" dirty="0" smtClean="0"/>
              <a:t>	&lt;</a:t>
            </a:r>
            <a:r>
              <a:rPr lang="en-US" dirty="0" err="1" smtClean="0"/>
              <a:t>ActionMatch</a:t>
            </a:r>
            <a:r>
              <a:rPr lang="en-US" dirty="0" smtClean="0"/>
              <a:t> </a:t>
            </a:r>
            <a:r>
              <a:rPr lang="en-US" dirty="0" err="1" smtClean="0"/>
              <a:t>MatchId</a:t>
            </a:r>
            <a:r>
              <a:rPr lang="en-US" dirty="0" smtClean="0"/>
              <a:t>="urn:oasis:names:tc:xacml:1.0 :</a:t>
            </a:r>
            <a:r>
              <a:rPr lang="en-US" dirty="0" err="1" smtClean="0"/>
              <a:t>function:string</a:t>
            </a:r>
            <a:r>
              <a:rPr lang="en-US" dirty="0" smtClean="0"/>
              <a:t>-equal"&gt;</a:t>
            </a:r>
          </a:p>
          <a:p>
            <a:pPr algn="just">
              <a:buNone/>
            </a:pPr>
            <a:r>
              <a:rPr lang="en-US" dirty="0" smtClean="0"/>
              <a:t>	&lt;</a:t>
            </a:r>
            <a:r>
              <a:rPr lang="en-US" dirty="0" err="1" smtClean="0"/>
              <a:t>AttributeValue</a:t>
            </a:r>
            <a:r>
              <a:rPr lang="en-US" dirty="0" smtClean="0"/>
              <a:t> </a:t>
            </a:r>
            <a:r>
              <a:rPr lang="en-US" dirty="0" err="1" smtClean="0"/>
              <a:t>DataType</a:t>
            </a:r>
            <a:r>
              <a:rPr lang="en-US" dirty="0" smtClean="0"/>
              <a:t>="http://www.w3.org/2001/XMLSchema#string"&gt;</a:t>
            </a:r>
            <a:r>
              <a:rPr lang="en-US" b="1" dirty="0" smtClean="0"/>
              <a:t>replace</a:t>
            </a:r>
            <a:r>
              <a:rPr lang="en-US" dirty="0" smtClean="0"/>
              <a:t>&lt;/AttributeValue&gt;</a:t>
            </a:r>
          </a:p>
          <a:p>
            <a:pPr algn="just">
              <a:buNone/>
            </a:pPr>
            <a:r>
              <a:rPr lang="en-US" dirty="0" smtClean="0"/>
              <a:t>	&lt;</a:t>
            </a:r>
            <a:r>
              <a:rPr lang="en-US" dirty="0" err="1" smtClean="0"/>
              <a:t>ActionAttributeDesignator</a:t>
            </a:r>
            <a:r>
              <a:rPr lang="en-US" dirty="0" smtClean="0"/>
              <a:t> </a:t>
            </a:r>
            <a:r>
              <a:rPr lang="en-US" dirty="0" err="1" smtClean="0"/>
              <a:t>AttributeId</a:t>
            </a:r>
            <a:r>
              <a:rPr lang="en-US" dirty="0" smtClean="0"/>
              <a:t>="urn:oasis:names:tc:xacml:1.0:action:action-id“ </a:t>
            </a:r>
            <a:r>
              <a:rPr lang="en-US" dirty="0" err="1" smtClean="0"/>
              <a:t>DataType</a:t>
            </a:r>
            <a:r>
              <a:rPr lang="en-US" dirty="0" smtClean="0"/>
              <a:t>="http://www.w3.org/2001/XMLSchema#string" /&gt;</a:t>
            </a:r>
          </a:p>
          <a:p>
            <a:pPr algn="just">
              <a:buNone/>
            </a:pPr>
            <a:r>
              <a:rPr lang="en-US" dirty="0" smtClean="0"/>
              <a:t>	&lt;/</a:t>
            </a:r>
            <a:r>
              <a:rPr lang="en-US" dirty="0" err="1" smtClean="0"/>
              <a:t>ActionMatch</a:t>
            </a:r>
            <a:r>
              <a:rPr lang="en-US" dirty="0" smtClean="0"/>
              <a:t>&gt;</a:t>
            </a:r>
          </a:p>
          <a:p>
            <a:pPr algn="just">
              <a:buNone/>
            </a:pPr>
            <a:r>
              <a:rPr lang="en-US" dirty="0" smtClean="0"/>
              <a:t>	&lt;/Action&gt;</a:t>
            </a:r>
          </a:p>
          <a:p>
            <a:pPr algn="just">
              <a:buNone/>
            </a:pPr>
            <a:r>
              <a:rPr lang="en-US" dirty="0" smtClean="0"/>
              <a:t>&lt;/Actions&gt;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XACML policy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en-US" dirty="0" smtClean="0"/>
              <a:t>…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&lt;Rule </a:t>
            </a:r>
            <a:r>
              <a:rPr lang="en-US" dirty="0" err="1" smtClean="0"/>
              <a:t>RuleId</a:t>
            </a:r>
            <a:r>
              <a:rPr lang="en-US" dirty="0" smtClean="0"/>
              <a:t>="</a:t>
            </a:r>
            <a:r>
              <a:rPr lang="en-US" dirty="0" err="1" smtClean="0"/>
              <a:t>ReplaceRule</a:t>
            </a:r>
            <a:r>
              <a:rPr lang="en-US" dirty="0" smtClean="0"/>
              <a:t>" Effect="Permit"&gt;</a:t>
            </a:r>
          </a:p>
          <a:p>
            <a:pPr>
              <a:buNone/>
            </a:pPr>
            <a:r>
              <a:rPr lang="en-US" dirty="0" smtClean="0"/>
              <a:t>&lt;Condition </a:t>
            </a:r>
            <a:r>
              <a:rPr lang="en-US" dirty="0" err="1" smtClean="0"/>
              <a:t>FunctionId</a:t>
            </a:r>
            <a:r>
              <a:rPr lang="en-US" dirty="0" smtClean="0"/>
              <a:t>="urn:oasis:names:tc:xacml:1.0:function:and"&gt;</a:t>
            </a:r>
          </a:p>
          <a:p>
            <a:pPr>
              <a:buNone/>
            </a:pPr>
            <a:r>
              <a:rPr lang="en-US" dirty="0" smtClean="0"/>
              <a:t>&lt;Apply </a:t>
            </a:r>
            <a:r>
              <a:rPr lang="en-US" dirty="0" err="1" smtClean="0"/>
              <a:t>FunctionId</a:t>
            </a:r>
            <a:r>
              <a:rPr lang="en-US" dirty="0" smtClean="0"/>
              <a:t>="urn:oasis:names:tc:xacml:1.0:function:string-is-in"&gt;</a:t>
            </a:r>
          </a:p>
          <a:p>
            <a:pPr>
              <a:buNone/>
            </a:pPr>
            <a:r>
              <a:rPr lang="en-US" dirty="0" smtClean="0"/>
              <a:t>&lt;Apply </a:t>
            </a:r>
            <a:r>
              <a:rPr lang="en-US" dirty="0" err="1" smtClean="0"/>
              <a:t>FunctionId</a:t>
            </a:r>
            <a:r>
              <a:rPr lang="en-US" dirty="0" smtClean="0"/>
              <a:t>="</a:t>
            </a:r>
            <a:r>
              <a:rPr lang="en-US" b="1" dirty="0" smtClean="0"/>
              <a:t>provenance-query-SPARQL"&gt;</a:t>
            </a:r>
          </a:p>
          <a:p>
            <a:pPr>
              <a:buNone/>
            </a:pPr>
            <a:r>
              <a:rPr lang="en-US" dirty="0" smtClean="0"/>
              <a:t>&lt;Apply </a:t>
            </a:r>
            <a:r>
              <a:rPr lang="en-US" dirty="0" err="1" smtClean="0"/>
              <a:t>FunctionId</a:t>
            </a:r>
            <a:r>
              <a:rPr lang="en-US" dirty="0" smtClean="0"/>
              <a:t>="urn:oasis:names:tc:xacml:1.0:function:string-one-and-only"&gt;</a:t>
            </a:r>
          </a:p>
          <a:p>
            <a:pPr>
              <a:buNone/>
            </a:pPr>
            <a:r>
              <a:rPr lang="en-US" dirty="0" smtClean="0"/>
              <a:t>&lt;</a:t>
            </a:r>
            <a:r>
              <a:rPr lang="en-US" dirty="0" err="1" smtClean="0"/>
              <a:t>SubjectAttributeDesignator</a:t>
            </a:r>
            <a:r>
              <a:rPr lang="en-US" dirty="0" smtClean="0"/>
              <a:t> </a:t>
            </a:r>
            <a:r>
              <a:rPr lang="en-US" dirty="0" err="1" smtClean="0"/>
              <a:t>AttributeId</a:t>
            </a:r>
            <a:r>
              <a:rPr lang="en-US" dirty="0" smtClean="0"/>
              <a:t>=“urn:oasis:names:tc:xacml:1.0:subject:subject-id”DataType="http://www.w3.org/2001/XMLSchema#string" /&gt;&lt;/Apply&gt;</a:t>
            </a:r>
          </a:p>
          <a:p>
            <a:pPr>
              <a:buNone/>
            </a:pPr>
            <a:r>
              <a:rPr lang="en-US" dirty="0" smtClean="0"/>
              <a:t>&lt;</a:t>
            </a:r>
            <a:r>
              <a:rPr lang="en-US" dirty="0" err="1" smtClean="0"/>
              <a:t>AttributeValue</a:t>
            </a:r>
            <a:r>
              <a:rPr lang="en-US" dirty="0" smtClean="0"/>
              <a:t> </a:t>
            </a:r>
            <a:r>
              <a:rPr lang="en-US" dirty="0" err="1" smtClean="0"/>
              <a:t>DataType</a:t>
            </a:r>
            <a:r>
              <a:rPr lang="en-US" dirty="0" smtClean="0"/>
              <a:t>="http://www.w3.org/2001/XMLSchema#string"&gt;</a:t>
            </a:r>
            <a:r>
              <a:rPr lang="en-US" b="1" dirty="0" smtClean="0"/>
              <a:t>hasPerformedActions:hasAttributeOf(actingUser)</a:t>
            </a:r>
          </a:p>
          <a:p>
            <a:pPr>
              <a:buNone/>
            </a:pPr>
            <a:r>
              <a:rPr lang="en-US" dirty="0" smtClean="0"/>
              <a:t>&lt;/</a:t>
            </a:r>
            <a:r>
              <a:rPr lang="en-US" dirty="0" err="1" smtClean="0"/>
              <a:t>AttributeValue</a:t>
            </a:r>
            <a:r>
              <a:rPr lang="en-US" dirty="0" smtClean="0"/>
              <a:t>&gt;</a:t>
            </a:r>
          </a:p>
          <a:p>
            <a:pPr>
              <a:buNone/>
            </a:pPr>
            <a:r>
              <a:rPr lang="en-US" dirty="0" smtClean="0"/>
              <a:t>&lt;/Apply&gt;</a:t>
            </a:r>
          </a:p>
          <a:p>
            <a:pPr>
              <a:buNone/>
            </a:pPr>
            <a:r>
              <a:rPr lang="en-US" dirty="0" smtClean="0"/>
              <a:t>&lt;Apply </a:t>
            </a:r>
            <a:r>
              <a:rPr lang="en-US" dirty="0" err="1" smtClean="0"/>
              <a:t>FunctionId</a:t>
            </a:r>
            <a:r>
              <a:rPr lang="en-US" dirty="0" smtClean="0"/>
              <a:t>="</a:t>
            </a:r>
            <a:r>
              <a:rPr lang="en-US" b="1" dirty="0" smtClean="0"/>
              <a:t>provenance-query-SPARQL"&gt;</a:t>
            </a:r>
          </a:p>
          <a:p>
            <a:pPr>
              <a:buNone/>
            </a:pPr>
            <a:r>
              <a:rPr lang="en-US" dirty="0" smtClean="0"/>
              <a:t>	&lt;Apply </a:t>
            </a:r>
            <a:r>
              <a:rPr lang="en-US" dirty="0" err="1" smtClean="0"/>
              <a:t>FunctionId</a:t>
            </a:r>
            <a:r>
              <a:rPr lang="en-US" dirty="0" smtClean="0"/>
              <a:t>="urn:oasis:names:tc:xacml:1.0:function:string-one-and-only"&gt;</a:t>
            </a:r>
          </a:p>
          <a:p>
            <a:pPr>
              <a:buNone/>
            </a:pPr>
            <a:r>
              <a:rPr lang="en-US" dirty="0" smtClean="0"/>
              <a:t>	&lt;</a:t>
            </a:r>
            <a:r>
              <a:rPr lang="en-US" dirty="0" err="1" smtClean="0"/>
              <a:t>ResourceAttributeDesignator</a:t>
            </a:r>
            <a:r>
              <a:rPr lang="en-US" dirty="0" smtClean="0"/>
              <a:t> </a:t>
            </a:r>
            <a:r>
              <a:rPr lang="en-US" dirty="0" err="1" smtClean="0"/>
              <a:t>AttributeId</a:t>
            </a:r>
            <a:r>
              <a:rPr lang="en-US" dirty="0" smtClean="0"/>
              <a:t>="urn:oasis:names:tc:xacml:1.0:resource:resourceid” </a:t>
            </a:r>
            <a:r>
              <a:rPr lang="en-US" dirty="0" err="1" smtClean="0"/>
              <a:t>DataType</a:t>
            </a:r>
            <a:r>
              <a:rPr lang="en-US" dirty="0" smtClean="0"/>
              <a:t>="http://www.w3.org/2001/XMLSchema#string" /&gt;</a:t>
            </a:r>
          </a:p>
          <a:p>
            <a:pPr>
              <a:buNone/>
            </a:pPr>
            <a:r>
              <a:rPr lang="en-US" dirty="0" smtClean="0"/>
              <a:t>	&lt;/Apply&gt;</a:t>
            </a:r>
          </a:p>
          <a:p>
            <a:pPr>
              <a:buNone/>
            </a:pPr>
            <a:r>
              <a:rPr lang="en-US" dirty="0" smtClean="0"/>
              <a:t>&lt;</a:t>
            </a:r>
            <a:r>
              <a:rPr lang="en-US" dirty="0" err="1" smtClean="0"/>
              <a:t>AttributeValue</a:t>
            </a:r>
            <a:r>
              <a:rPr lang="en-US" dirty="0" smtClean="0"/>
              <a:t> </a:t>
            </a:r>
            <a:r>
              <a:rPr lang="en-US" dirty="0" err="1" smtClean="0"/>
              <a:t>DataType</a:t>
            </a:r>
            <a:r>
              <a:rPr lang="en-US" dirty="0" smtClean="0"/>
              <a:t>="http://www.w3.org/2001/XMLSchema#string"&gt;</a:t>
            </a:r>
            <a:r>
              <a:rPr lang="en-US" b="1" dirty="0" smtClean="0"/>
              <a:t>wasUploadedBy</a:t>
            </a:r>
            <a:r>
              <a:rPr lang="en-US" dirty="0" smtClean="0"/>
              <a:t>&lt;/AttributeValue&gt;</a:t>
            </a:r>
          </a:p>
          <a:p>
            <a:pPr>
              <a:buNone/>
            </a:pPr>
            <a:r>
              <a:rPr lang="en-US" dirty="0" smtClean="0"/>
              <a:t>&lt;/Apply&gt;</a:t>
            </a:r>
          </a:p>
          <a:p>
            <a:pPr>
              <a:buNone/>
            </a:pPr>
            <a:r>
              <a:rPr lang="en-US" dirty="0" smtClean="0"/>
              <a:t>&lt;/Apply&gt;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Extended XACML Architecture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39</a:t>
            </a:fld>
            <a:endParaRPr lang="en-US"/>
          </a:p>
        </p:txBody>
      </p:sp>
      <p:pic>
        <p:nvPicPr>
          <p:cNvPr id="7" name="Content Placeholder 6" descr="dsodtabl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91825" y="1417638"/>
            <a:ext cx="6360350" cy="4708525"/>
          </a:xfrm>
        </p:spPr>
      </p:pic>
      <p:cxnSp>
        <p:nvCxnSpPr>
          <p:cNvPr id="8" name="Straight Connector 7"/>
          <p:cNvCxnSpPr/>
          <p:nvPr/>
        </p:nvCxnSpPr>
        <p:spPr>
          <a:xfrm>
            <a:off x="1266825" y="4295775"/>
            <a:ext cx="3543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66825" y="4295775"/>
            <a:ext cx="0" cy="1314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66825" y="5610225"/>
            <a:ext cx="35433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810125" y="4295775"/>
            <a:ext cx="0" cy="13144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Static Separation of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Mainly deals with role assignment</a:t>
            </a:r>
          </a:p>
          <a:p>
            <a:pPr lvl="1"/>
            <a:r>
              <a:rPr lang="en-US" dirty="0" smtClean="0"/>
              <a:t>No two </a:t>
            </a:r>
            <a:r>
              <a:rPr lang="en-US" dirty="0" smtClean="0">
                <a:solidFill>
                  <a:srgbClr val="00B050"/>
                </a:solidFill>
              </a:rPr>
              <a:t>conflicting roles</a:t>
            </a:r>
            <a:r>
              <a:rPr lang="en-US" dirty="0" smtClean="0"/>
              <a:t> can be assigned to the </a:t>
            </a:r>
            <a:r>
              <a:rPr lang="en-US" dirty="0" smtClean="0">
                <a:solidFill>
                  <a:srgbClr val="00B050"/>
                </a:solidFill>
              </a:rPr>
              <a:t>same user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Example: A user should not be assigned both police and thief roles.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Narrow scope</a:t>
            </a:r>
          </a:p>
          <a:p>
            <a:pPr lvl="1"/>
            <a:r>
              <a:rPr lang="en-US" dirty="0" smtClean="0"/>
              <a:t>Unable to address </a:t>
            </a:r>
            <a:r>
              <a:rPr lang="en-US" dirty="0" err="1" smtClean="0"/>
              <a:t>SoD</a:t>
            </a:r>
            <a:r>
              <a:rPr lang="en-US" dirty="0" smtClean="0"/>
              <a:t> concerns in dynamic environment.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PBAC </a:t>
            </a:r>
            <a:r>
              <a:rPr lang="en-US" dirty="0" err="1" smtClean="0"/>
              <a:t>Reasoner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dirty="0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2"/>
                </a:solidFill>
              </a:rPr>
              <a:t>Dependency Repository</a:t>
            </a:r>
          </a:p>
          <a:p>
            <a:r>
              <a:rPr lang="en-US" dirty="0" smtClean="0">
                <a:solidFill>
                  <a:schemeClr val="accent5"/>
                </a:solidFill>
              </a:rPr>
              <a:t>Provenance Data Repository</a:t>
            </a:r>
          </a:p>
          <a:p>
            <a:r>
              <a:rPr lang="en-US" dirty="0" smtClean="0">
                <a:solidFill>
                  <a:srgbClr val="00B050"/>
                </a:solidFill>
              </a:rPr>
              <a:t>Query Engine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sz="4000" i="1" dirty="0" smtClean="0"/>
              <a:t>Extend OASIS XACML</a:t>
            </a:r>
          </a:p>
          <a:p>
            <a:pPr lvl="1"/>
            <a:r>
              <a:rPr lang="en-US" sz="3600" i="1" dirty="0" smtClean="0">
                <a:solidFill>
                  <a:schemeClr val="accent1"/>
                </a:solidFill>
              </a:rPr>
              <a:t>Utilize top-of-the-shelf toolkits</a:t>
            </a:r>
          </a:p>
          <a:p>
            <a:endParaRPr lang="en-US" dirty="0"/>
          </a:p>
        </p:txBody>
      </p:sp>
      <p:sp>
        <p:nvSpPr>
          <p:cNvPr id="7" name="Left Arrow Callout 6"/>
          <p:cNvSpPr/>
          <p:nvPr/>
        </p:nvSpPr>
        <p:spPr>
          <a:xfrm>
            <a:off x="5639672" y="1701862"/>
            <a:ext cx="3232668" cy="416445"/>
          </a:xfrm>
          <a:prstGeom prst="leftArrowCallout">
            <a:avLst>
              <a:gd name="adj1" fmla="val 25000"/>
              <a:gd name="adj2" fmla="val 34837"/>
              <a:gd name="adj3" fmla="val 38116"/>
              <a:gd name="adj4" fmla="val 84605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err="1" smtClean="0">
                <a:solidFill>
                  <a:srgbClr val="C00000"/>
                </a:solidFill>
              </a:rPr>
              <a:t>MySQL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8" name="Left Arrow Callout 7"/>
          <p:cNvSpPr/>
          <p:nvPr/>
        </p:nvSpPr>
        <p:spPr>
          <a:xfrm>
            <a:off x="5639672" y="2326529"/>
            <a:ext cx="3232668" cy="416445"/>
          </a:xfrm>
          <a:prstGeom prst="leftArrowCallout">
            <a:avLst>
              <a:gd name="adj1" fmla="val 25000"/>
              <a:gd name="adj2" fmla="val 34837"/>
              <a:gd name="adj3" fmla="val 38116"/>
              <a:gd name="adj4" fmla="val 84605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rgbClr val="00B0F0"/>
                </a:solidFill>
              </a:rPr>
              <a:t>Jena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9" name="Left Arrow Callout 8"/>
          <p:cNvSpPr/>
          <p:nvPr/>
        </p:nvSpPr>
        <p:spPr>
          <a:xfrm>
            <a:off x="3320532" y="2895374"/>
            <a:ext cx="3232668" cy="416445"/>
          </a:xfrm>
          <a:prstGeom prst="leftArrowCallout">
            <a:avLst>
              <a:gd name="adj1" fmla="val 25000"/>
              <a:gd name="adj2" fmla="val 34837"/>
              <a:gd name="adj3" fmla="val 38116"/>
              <a:gd name="adj4" fmla="val 84605"/>
            </a:avLst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16200000" scaled="0"/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ARQ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 and Performance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2" y="1417638"/>
            <a:ext cx="4127500" cy="4525963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System</a:t>
            </a:r>
          </a:p>
          <a:p>
            <a:pPr lvl="1"/>
            <a:r>
              <a:rPr lang="en-US" sz="1600" dirty="0" err="1" smtClean="0"/>
              <a:t>Ubuntu</a:t>
            </a:r>
            <a:r>
              <a:rPr lang="en-US" sz="1600" dirty="0" smtClean="0"/>
              <a:t> 12.10 image with 4GB Memory and 2.5 GHz quad-core CPU running on a </a:t>
            </a:r>
            <a:r>
              <a:rPr lang="en-US" sz="1600" dirty="0" err="1" smtClean="0"/>
              <a:t>Joyent</a:t>
            </a:r>
            <a:r>
              <a:rPr lang="en-US" sz="1600" dirty="0" smtClean="0"/>
              <a:t> </a:t>
            </a:r>
            <a:r>
              <a:rPr lang="en-US" sz="1600" dirty="0" err="1" smtClean="0"/>
              <a:t>SmartData</a:t>
            </a:r>
            <a:r>
              <a:rPr lang="en-US" sz="1600" dirty="0" smtClean="0"/>
              <a:t> center (ICS Private Cloud).</a:t>
            </a:r>
            <a:endParaRPr lang="en-US" sz="2000" dirty="0" smtClean="0"/>
          </a:p>
          <a:p>
            <a:r>
              <a:rPr lang="en-US" sz="2000" dirty="0" smtClean="0"/>
              <a:t>Mock Data simulating HGS scenario</a:t>
            </a:r>
          </a:p>
          <a:p>
            <a:pPr lvl="1"/>
            <a:r>
              <a:rPr lang="en-US" sz="1600" dirty="0" smtClean="0"/>
              <a:t>Different shapes of provenance graph</a:t>
            </a:r>
          </a:p>
          <a:p>
            <a:pPr lvl="1"/>
            <a:r>
              <a:rPr lang="en-US" sz="1600" dirty="0" smtClean="0"/>
              <a:t>Extreme depth and width settings</a:t>
            </a:r>
            <a:endParaRPr lang="en-US" sz="2000" dirty="0" smtClean="0"/>
          </a:p>
          <a:p>
            <a:r>
              <a:rPr lang="en-US" sz="2000" dirty="0" smtClean="0"/>
              <a:t>Results for tracing 2k/12k edges</a:t>
            </a:r>
          </a:p>
          <a:p>
            <a:pPr lvl="1"/>
            <a:r>
              <a:rPr lang="en-US" sz="1600" dirty="0" smtClean="0"/>
              <a:t>0.017/0.718 second per deep request</a:t>
            </a:r>
          </a:p>
          <a:p>
            <a:pPr lvl="1"/>
            <a:r>
              <a:rPr lang="en-US" sz="1600" dirty="0" smtClean="0"/>
              <a:t>0.014/0.069 second per wide request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41</a:t>
            </a:fld>
            <a:endParaRPr lang="en-US"/>
          </a:p>
        </p:txBody>
      </p:sp>
      <p:pic>
        <p:nvPicPr>
          <p:cNvPr id="7" name="Content Placeholder 7" descr="dsodta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650" y="1560513"/>
            <a:ext cx="4229100" cy="393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Throughput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2" y="1417638"/>
            <a:ext cx="41275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2000" dirty="0" smtClean="0"/>
          </a:p>
          <a:p>
            <a:pPr>
              <a:buNone/>
            </a:pPr>
            <a:endParaRPr lang="en-US" sz="2000" dirty="0" smtClean="0"/>
          </a:p>
          <a:p>
            <a:r>
              <a:rPr lang="en-US" sz="2000" dirty="0" smtClean="0"/>
              <a:t>Results for tracing 2k/12k edges</a:t>
            </a:r>
          </a:p>
          <a:p>
            <a:pPr lvl="1"/>
            <a:r>
              <a:rPr lang="en-US" sz="1600" dirty="0" smtClean="0"/>
              <a:t>0.0096/0.154 second per deep request</a:t>
            </a:r>
          </a:p>
          <a:p>
            <a:pPr lvl="1"/>
            <a:r>
              <a:rPr lang="en-US" sz="1600" dirty="0" smtClean="0"/>
              <a:t>0.035/0.04 second per wide request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9476" y="1471679"/>
            <a:ext cx="3997324" cy="447192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9" name="Rounded Rectangle 8"/>
          <p:cNvSpPr/>
          <p:nvPr/>
        </p:nvSpPr>
        <p:spPr>
          <a:xfrm>
            <a:off x="704850" y="4152900"/>
            <a:ext cx="3618592" cy="142875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</a:rPr>
              <a:t>FEASIBLE !!!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Propose a PBAC approach for traditional and enhanced DSOD variations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Extend the base PBAC model to capture contextual information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Proof-of-concept prototype on XACML architecture extension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An access control foundation for secure provenance computing!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you!!!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Questions and Comments?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Dynamic Separation of Duties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Utilizes the Role Activation concept</a:t>
            </a:r>
          </a:p>
          <a:p>
            <a:pPr lvl="1"/>
            <a:r>
              <a:rPr lang="en-US" dirty="0" smtClean="0"/>
              <a:t>Two conflicting roles can be assigned to the same user, just not </a:t>
            </a:r>
            <a:r>
              <a:rPr lang="en-US" dirty="0" smtClean="0">
                <a:solidFill>
                  <a:schemeClr val="accent6"/>
                </a:solidFill>
              </a:rPr>
              <a:t>activated</a:t>
            </a:r>
            <a:r>
              <a:rPr lang="en-US" dirty="0" smtClean="0"/>
              <a:t> at the same time (or under other constraints)..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>
                <a:solidFill>
                  <a:srgbClr val="800000"/>
                </a:solidFill>
              </a:rPr>
              <a:t>Variations of DSOD</a:t>
            </a:r>
          </a:p>
          <a:p>
            <a:pPr lvl="1"/>
            <a:r>
              <a:rPr lang="en-US" dirty="0" smtClean="0"/>
              <a:t>Expressing different concerns.</a:t>
            </a:r>
          </a:p>
          <a:p>
            <a:pPr lvl="1"/>
            <a:r>
              <a:rPr lang="en-US" dirty="0" smtClean="0"/>
              <a:t>Each concern features unique characteristic.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DSOD Variations + Features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7116743"/>
              </p:ext>
            </p:extLst>
          </p:nvPr>
        </p:nvGraphicFramePr>
        <p:xfrm>
          <a:off x="608241" y="1724025"/>
          <a:ext cx="7815941" cy="3867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8509"/>
                <a:gridCol w="1188112"/>
                <a:gridCol w="1188112"/>
                <a:gridCol w="1168635"/>
                <a:gridCol w="1150548"/>
                <a:gridCol w="1202025"/>
              </a:tblGrid>
              <a:tr h="789726">
                <a:tc>
                  <a:txBody>
                    <a:bodyPr/>
                    <a:lstStyle/>
                    <a:p>
                      <a:r>
                        <a:rPr lang="en-US" dirty="0" smtClean="0"/>
                        <a:t>Features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Simple</a:t>
                      </a:r>
                      <a:r>
                        <a:rPr lang="en-US" baseline="0" dirty="0" smtClean="0"/>
                        <a:t> DSOD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Obj</a:t>
                      </a:r>
                      <a:r>
                        <a:rPr lang="en-US" dirty="0" smtClean="0"/>
                        <a:t>-</a:t>
                      </a:r>
                    </a:p>
                    <a:p>
                      <a:pPr algn="ctr"/>
                      <a:r>
                        <a:rPr lang="en-US" dirty="0" smtClean="0"/>
                        <a:t>DSOD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Ops-</a:t>
                      </a:r>
                    </a:p>
                    <a:p>
                      <a:pPr algn="ctr"/>
                      <a:r>
                        <a:rPr lang="en-US" dirty="0" smtClean="0"/>
                        <a:t>DSOD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HDSOD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TCE</a:t>
                      </a:r>
                      <a:endParaRPr lang="en-US" dirty="0"/>
                    </a:p>
                  </a:txBody>
                  <a:tcPr/>
                </a:tc>
              </a:tr>
              <a:tr h="4575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Per Role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√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457540">
                <a:tc>
                  <a:txBody>
                    <a:bodyPr/>
                    <a:lstStyle/>
                    <a:p>
                      <a:r>
                        <a:rPr lang="en-US" dirty="0" smtClean="0"/>
                        <a:t>Per Action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</a:tr>
              <a:tr h="457540">
                <a:tc>
                  <a:txBody>
                    <a:bodyPr/>
                    <a:lstStyle/>
                    <a:p>
                      <a:r>
                        <a:rPr lang="en-US" dirty="0" smtClean="0"/>
                        <a:t>Per Object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√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</a:tr>
              <a:tr h="457540">
                <a:tc>
                  <a:txBody>
                    <a:bodyPr/>
                    <a:lstStyle/>
                    <a:p>
                      <a:r>
                        <a:rPr lang="en-US" dirty="0" smtClean="0"/>
                        <a:t>Task-aware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</a:tr>
              <a:tr h="457540">
                <a:tc>
                  <a:txBody>
                    <a:bodyPr/>
                    <a:lstStyle/>
                    <a:p>
                      <a:r>
                        <a:rPr lang="en-US" dirty="0" smtClean="0"/>
                        <a:t>Order-aware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</a:tr>
              <a:tr h="789726">
                <a:tc>
                  <a:txBody>
                    <a:bodyPr/>
                    <a:lstStyle/>
                    <a:p>
                      <a:r>
                        <a:rPr lang="en-US" dirty="0" smtClean="0"/>
                        <a:t>Weighted Action-aware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√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4106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DSOD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Scenario: Homework Grading System</a:t>
            </a:r>
          </a:p>
          <a:p>
            <a:pPr lvl="1"/>
            <a:r>
              <a:rPr lang="en-US" sz="2900" dirty="0" smtClean="0">
                <a:solidFill>
                  <a:schemeClr val="accent1"/>
                </a:solidFill>
              </a:rPr>
              <a:t>Students</a:t>
            </a:r>
            <a:r>
              <a:rPr lang="en-US" sz="2900" dirty="0" smtClean="0"/>
              <a:t> can </a:t>
            </a:r>
            <a:r>
              <a:rPr lang="en-US" sz="2900" b="1" dirty="0" smtClean="0"/>
              <a:t>upload/replace/submit</a:t>
            </a:r>
            <a:r>
              <a:rPr lang="en-US" sz="2900" dirty="0" smtClean="0"/>
              <a:t> a </a:t>
            </a:r>
            <a:r>
              <a:rPr lang="en-US" sz="2900" dirty="0" smtClean="0">
                <a:solidFill>
                  <a:schemeClr val="accent6"/>
                </a:solidFill>
              </a:rPr>
              <a:t>homework</a:t>
            </a:r>
            <a:r>
              <a:rPr lang="en-US" sz="2900" dirty="0" smtClean="0"/>
              <a:t> to the system. </a:t>
            </a:r>
          </a:p>
          <a:p>
            <a:pPr lvl="1"/>
            <a:r>
              <a:rPr lang="en-US" sz="2900" dirty="0" smtClean="0"/>
              <a:t>Once it is </a:t>
            </a:r>
            <a:r>
              <a:rPr lang="en-US" sz="2900" b="1" dirty="0" smtClean="0"/>
              <a:t>submitted</a:t>
            </a:r>
            <a:r>
              <a:rPr lang="en-US" sz="2900" dirty="0" smtClean="0"/>
              <a:t>, the </a:t>
            </a:r>
            <a:r>
              <a:rPr lang="en-US" sz="2900" dirty="0" smtClean="0">
                <a:solidFill>
                  <a:schemeClr val="accent6"/>
                </a:solidFill>
              </a:rPr>
              <a:t>homework</a:t>
            </a:r>
            <a:r>
              <a:rPr lang="en-US" sz="2900" dirty="0" smtClean="0"/>
              <a:t> can be </a:t>
            </a:r>
            <a:r>
              <a:rPr lang="en-US" sz="2900" b="1" dirty="0" smtClean="0"/>
              <a:t>reviewed</a:t>
            </a:r>
            <a:r>
              <a:rPr lang="en-US" sz="2900" dirty="0" smtClean="0"/>
              <a:t> by other </a:t>
            </a:r>
            <a:r>
              <a:rPr lang="en-US" sz="2900" dirty="0" smtClean="0">
                <a:solidFill>
                  <a:schemeClr val="accent1"/>
                </a:solidFill>
              </a:rPr>
              <a:t>students</a:t>
            </a:r>
            <a:r>
              <a:rPr lang="en-US" sz="2900" dirty="0" smtClean="0"/>
              <a:t> or designated </a:t>
            </a:r>
            <a:r>
              <a:rPr lang="en-US" sz="2900" dirty="0" smtClean="0">
                <a:solidFill>
                  <a:schemeClr val="accent1"/>
                </a:solidFill>
              </a:rPr>
              <a:t>graders</a:t>
            </a:r>
            <a:r>
              <a:rPr lang="en-US" sz="2900" dirty="0" smtClean="0"/>
              <a:t> until it is </a:t>
            </a:r>
            <a:r>
              <a:rPr lang="en-US" sz="2900" b="1" dirty="0" smtClean="0"/>
              <a:t>graded</a:t>
            </a:r>
            <a:r>
              <a:rPr lang="en-US" sz="2900" dirty="0" smtClean="0"/>
              <a:t> by the </a:t>
            </a:r>
            <a:r>
              <a:rPr lang="en-US" sz="2900" dirty="0" smtClean="0">
                <a:solidFill>
                  <a:schemeClr val="accent1"/>
                </a:solidFill>
              </a:rPr>
              <a:t>teaching assistant </a:t>
            </a:r>
            <a:r>
              <a:rPr lang="en-US" sz="2900" dirty="0" smtClean="0"/>
              <a:t>(</a:t>
            </a:r>
            <a:r>
              <a:rPr lang="en-US" sz="2900" dirty="0" smtClean="0">
                <a:solidFill>
                  <a:schemeClr val="accent1"/>
                </a:solidFill>
              </a:rPr>
              <a:t>TA</a:t>
            </a:r>
            <a:r>
              <a:rPr lang="en-US" sz="2900" dirty="0" smtClean="0"/>
              <a:t>). </a:t>
            </a:r>
          </a:p>
          <a:p>
            <a:pPr lvl="1"/>
            <a:r>
              <a:rPr lang="en-US" sz="2900" dirty="0" smtClean="0"/>
              <a:t>The </a:t>
            </a:r>
            <a:r>
              <a:rPr lang="en-US" sz="2900" dirty="0" smtClean="0">
                <a:solidFill>
                  <a:schemeClr val="accent1"/>
                </a:solidFill>
              </a:rPr>
              <a:t>Professor</a:t>
            </a:r>
            <a:r>
              <a:rPr lang="en-US" sz="2900" dirty="0" smtClean="0"/>
              <a:t> holds the highest authority.</a:t>
            </a:r>
          </a:p>
          <a:p>
            <a:pPr>
              <a:buNone/>
            </a:pPr>
            <a:endParaRPr lang="en-US" sz="2900" dirty="0" smtClean="0"/>
          </a:p>
          <a:p>
            <a:r>
              <a:rPr lang="en-US" dirty="0" smtClean="0">
                <a:solidFill>
                  <a:srgbClr val="800000"/>
                </a:solidFill>
              </a:rPr>
              <a:t>Variations of DSOD constraints:</a:t>
            </a:r>
          </a:p>
          <a:p>
            <a:pPr lvl="1"/>
            <a:r>
              <a:rPr lang="en-US" dirty="0" smtClean="0"/>
              <a:t>Cannot activate roles </a:t>
            </a:r>
            <a:r>
              <a:rPr lang="en-US" i="1" dirty="0" smtClean="0">
                <a:solidFill>
                  <a:schemeClr val="accent1"/>
                </a:solidFill>
              </a:rPr>
              <a:t>Reviewer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chemeClr val="accent1"/>
                </a:solidFill>
              </a:rPr>
              <a:t>Student</a:t>
            </a:r>
            <a:r>
              <a:rPr lang="en-US" dirty="0" smtClean="0"/>
              <a:t> at the same time – </a:t>
            </a:r>
            <a:r>
              <a:rPr lang="en-US" dirty="0" smtClean="0">
                <a:solidFill>
                  <a:schemeClr val="accent2"/>
                </a:solidFill>
              </a:rPr>
              <a:t>Simple DSOD</a:t>
            </a:r>
          </a:p>
          <a:p>
            <a:pPr lvl="1"/>
            <a:r>
              <a:rPr lang="en-US" dirty="0" smtClean="0"/>
              <a:t>Can activate roles </a:t>
            </a:r>
            <a:r>
              <a:rPr lang="en-US" i="1" dirty="0" smtClean="0">
                <a:solidFill>
                  <a:schemeClr val="accent1"/>
                </a:solidFill>
              </a:rPr>
              <a:t>Reviewer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chemeClr val="accent1"/>
                </a:solidFill>
              </a:rPr>
              <a:t>Student</a:t>
            </a:r>
            <a:r>
              <a:rPr lang="en-US" dirty="0" smtClean="0"/>
              <a:t>, but cannot </a:t>
            </a:r>
            <a:r>
              <a:rPr lang="en-US" b="1" dirty="0" smtClean="0"/>
              <a:t>review</a:t>
            </a:r>
            <a:r>
              <a:rPr lang="en-US" dirty="0" smtClean="0"/>
              <a:t> the </a:t>
            </a:r>
            <a:r>
              <a:rPr lang="en-US" dirty="0" smtClean="0">
                <a:solidFill>
                  <a:schemeClr val="accent6"/>
                </a:solidFill>
              </a:rPr>
              <a:t>homework</a:t>
            </a:r>
            <a:r>
              <a:rPr lang="en-US" dirty="0" smtClean="0"/>
              <a:t> </a:t>
            </a:r>
            <a:r>
              <a:rPr lang="en-US" b="1" dirty="0" smtClean="0"/>
              <a:t>submitted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chemeClr val="accent2"/>
                </a:solidFill>
              </a:rPr>
              <a:t>Object-based DSOD</a:t>
            </a:r>
          </a:p>
          <a:p>
            <a:pPr lvl="1"/>
            <a:r>
              <a:rPr lang="en-US" dirty="0" smtClean="0"/>
              <a:t>Cannot activate roles </a:t>
            </a:r>
            <a:r>
              <a:rPr lang="en-US" i="1" dirty="0" smtClean="0">
                <a:solidFill>
                  <a:schemeClr val="accent1"/>
                </a:solidFill>
              </a:rPr>
              <a:t>TA</a:t>
            </a:r>
            <a:r>
              <a:rPr lang="en-US" dirty="0" smtClean="0"/>
              <a:t> and </a:t>
            </a:r>
            <a:r>
              <a:rPr lang="en-US" i="1" dirty="0" smtClean="0">
                <a:solidFill>
                  <a:schemeClr val="accent1"/>
                </a:solidFill>
              </a:rPr>
              <a:t>Student</a:t>
            </a:r>
            <a:r>
              <a:rPr lang="en-US" dirty="0" smtClean="0"/>
              <a:t>, if permitted actions cover </a:t>
            </a:r>
            <a:r>
              <a:rPr lang="en-US" i="1" dirty="0" smtClean="0"/>
              <a:t>Professor’s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chemeClr val="accent2"/>
                </a:solidFill>
              </a:rPr>
              <a:t>Operational DSOD</a:t>
            </a:r>
          </a:p>
          <a:p>
            <a:pPr lvl="1"/>
            <a:r>
              <a:rPr lang="en-US" dirty="0" smtClean="0"/>
              <a:t>Cannot </a:t>
            </a:r>
            <a:r>
              <a:rPr lang="en-US" b="1" dirty="0" smtClean="0"/>
              <a:t>grade</a:t>
            </a:r>
            <a:r>
              <a:rPr lang="en-US" dirty="0" smtClean="0"/>
              <a:t> a </a:t>
            </a:r>
            <a:r>
              <a:rPr lang="en-US" dirty="0" smtClean="0">
                <a:solidFill>
                  <a:schemeClr val="accent6"/>
                </a:solidFill>
              </a:rPr>
              <a:t>homework</a:t>
            </a:r>
            <a:r>
              <a:rPr lang="en-US" dirty="0" smtClean="0"/>
              <a:t> before it is </a:t>
            </a:r>
            <a:r>
              <a:rPr lang="en-US" b="1" dirty="0" smtClean="0"/>
              <a:t>submitted</a:t>
            </a:r>
            <a:r>
              <a:rPr lang="en-US" dirty="0" smtClean="0"/>
              <a:t> – </a:t>
            </a:r>
            <a:r>
              <a:rPr lang="en-US" dirty="0" smtClean="0">
                <a:solidFill>
                  <a:schemeClr val="accent2"/>
                </a:solidFill>
              </a:rPr>
              <a:t>History-based DSOD</a:t>
            </a:r>
          </a:p>
          <a:p>
            <a:pPr lvl="1"/>
            <a:r>
              <a:rPr lang="en-US" dirty="0" smtClean="0"/>
              <a:t>Cannot </a:t>
            </a:r>
            <a:r>
              <a:rPr lang="en-US" b="1" dirty="0" smtClean="0"/>
              <a:t>grade</a:t>
            </a:r>
            <a:r>
              <a:rPr lang="en-US" dirty="0" smtClean="0"/>
              <a:t> a </a:t>
            </a:r>
            <a:r>
              <a:rPr lang="en-US" dirty="0" smtClean="0">
                <a:solidFill>
                  <a:schemeClr val="accent6"/>
                </a:solidFill>
              </a:rPr>
              <a:t>homework</a:t>
            </a:r>
            <a:r>
              <a:rPr lang="en-US" dirty="0" smtClean="0"/>
              <a:t> unless </a:t>
            </a:r>
            <a:r>
              <a:rPr lang="en-US" dirty="0" smtClean="0">
                <a:solidFill>
                  <a:schemeClr val="accent6"/>
                </a:solidFill>
              </a:rPr>
              <a:t>reviews</a:t>
            </a:r>
            <a:r>
              <a:rPr lang="en-US" dirty="0" smtClean="0"/>
              <a:t>’ combined </a:t>
            </a:r>
            <a:r>
              <a:rPr lang="en-US" dirty="0" smtClean="0">
                <a:solidFill>
                  <a:schemeClr val="accent3"/>
                </a:solidFill>
              </a:rPr>
              <a:t>weights</a:t>
            </a:r>
            <a:r>
              <a:rPr lang="en-US" dirty="0" smtClean="0"/>
              <a:t> exceeds 3 – </a:t>
            </a:r>
            <a:r>
              <a:rPr lang="en-US" dirty="0" smtClean="0">
                <a:solidFill>
                  <a:schemeClr val="accent2"/>
                </a:solidFill>
              </a:rPr>
              <a:t>TCE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PBAC </a:t>
            </a:r>
            <a:r>
              <a:rPr lang="en-US" smtClean="0"/>
              <a:t>Approach to DSOD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1026" name="Picture 2" descr="C:\Users\dnguyen\AppData\Local\Microsoft\Windows\Temporary Internet Files\Content.IE5\TIDGP7LC\MC900082279[1].wm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09445" y="2210175"/>
            <a:ext cx="2905579" cy="2648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PBAC </a:t>
            </a:r>
            <a:r>
              <a:rPr lang="en-US" smtClean="0"/>
              <a:t>Approach to DSOD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800000"/>
                </a:solidFill>
              </a:rPr>
              <a:t>Naturally provide history information</a:t>
            </a:r>
          </a:p>
          <a:p>
            <a:pPr lvl="1"/>
            <a:r>
              <a:rPr lang="en-US" dirty="0" smtClean="0"/>
              <a:t>Existing approaches assume </a:t>
            </a:r>
            <a:r>
              <a:rPr lang="en-US" dirty="0" smtClean="0">
                <a:solidFill>
                  <a:schemeClr val="accent6"/>
                </a:solidFill>
              </a:rPr>
              <a:t>ready availability </a:t>
            </a:r>
            <a:r>
              <a:rPr lang="en-US" dirty="0" smtClean="0"/>
              <a:t>for usages.</a:t>
            </a:r>
            <a:endParaRPr lang="en-US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800000"/>
                </a:solidFill>
              </a:rPr>
              <a:t>Expressive control unit (dependency names)</a:t>
            </a:r>
          </a:p>
          <a:p>
            <a:pPr lvl="1"/>
            <a:r>
              <a:rPr lang="en-US" dirty="0" smtClean="0"/>
              <a:t>Facilitate </a:t>
            </a:r>
            <a:r>
              <a:rPr lang="en-US" dirty="0" smtClean="0">
                <a:solidFill>
                  <a:schemeClr val="accent3"/>
                </a:solidFill>
              </a:rPr>
              <a:t>policy specification </a:t>
            </a:r>
            <a:r>
              <a:rPr lang="en-US" dirty="0" smtClean="0"/>
              <a:t>and </a:t>
            </a:r>
            <a:r>
              <a:rPr lang="en-US" dirty="0" smtClean="0">
                <a:solidFill>
                  <a:schemeClr val="accent3"/>
                </a:solidFill>
              </a:rPr>
              <a:t>convenient enforcement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800000"/>
                </a:solidFill>
              </a:rPr>
              <a:t>Enables new DSOD concerns</a:t>
            </a:r>
          </a:p>
          <a:p>
            <a:pPr lvl="1"/>
            <a:r>
              <a:rPr lang="en-US" dirty="0" smtClean="0"/>
              <a:t>Capable of capturing more </a:t>
            </a:r>
            <a:r>
              <a:rPr lang="en-US" dirty="0" smtClean="0">
                <a:solidFill>
                  <a:schemeClr val="accent1"/>
                </a:solidFill>
              </a:rPr>
              <a:t>interesting behavior </a:t>
            </a:r>
            <a:r>
              <a:rPr lang="en-US" dirty="0" smtClean="0"/>
              <a:t>from system events.</a:t>
            </a:r>
            <a:endParaRPr lang="en-US" dirty="0" smtClean="0">
              <a:solidFill>
                <a:srgbClr val="800000"/>
              </a:solidFill>
            </a:endParaRPr>
          </a:p>
          <a:p>
            <a:r>
              <a:rPr lang="en-US" dirty="0" smtClean="0">
                <a:solidFill>
                  <a:srgbClr val="800000"/>
                </a:solidFill>
              </a:rPr>
              <a:t>Easily incorporated with other AC mechanisms</a:t>
            </a:r>
          </a:p>
          <a:p>
            <a:pPr lvl="1"/>
            <a:r>
              <a:rPr lang="en-US" b="1" dirty="0" smtClean="0"/>
              <a:t>RBAC </a:t>
            </a:r>
            <a:r>
              <a:rPr lang="en-US" dirty="0" smtClean="0"/>
              <a:t>and more</a:t>
            </a:r>
            <a:endParaRPr lang="en-US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i="1" smtClean="0"/>
              <a:t>World-leading research with real-world impact!  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5ACD-144F-334D-837A-2EC7981FDAD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ICS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CS_ppt_templat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ICS_ppt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ICS_ppt_template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106594</TotalTime>
  <Words>2294</Words>
  <Application>Microsoft Office PowerPoint</Application>
  <PresentationFormat>On-screen Show (4:3)</PresentationFormat>
  <Paragraphs>683</Paragraphs>
  <Slides>44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ICS_ppt_template</vt:lpstr>
      <vt:lpstr>ICS_ppt_template3</vt:lpstr>
      <vt:lpstr>ICS_ppt_template</vt:lpstr>
      <vt:lpstr>ICS_ppt_template3</vt:lpstr>
      <vt:lpstr>A Provenance-based Access Control Model for Dynamic Separation of Duties</vt:lpstr>
      <vt:lpstr>Separation of Duties (SoD)</vt:lpstr>
      <vt:lpstr>RBAC Approach for SoD</vt:lpstr>
      <vt:lpstr>Static Separation of Duties</vt:lpstr>
      <vt:lpstr>Dynamic Separation of Duties</vt:lpstr>
      <vt:lpstr>DSOD Variations + Features</vt:lpstr>
      <vt:lpstr>DSOD Examples</vt:lpstr>
      <vt:lpstr>PBAC Approach to DSOD</vt:lpstr>
      <vt:lpstr>PBAC Approach to DSOD</vt:lpstr>
      <vt:lpstr>DSOD Variations + Features</vt:lpstr>
      <vt:lpstr>DSOD Variations + Features</vt:lpstr>
      <vt:lpstr>DSOD Variations + Features</vt:lpstr>
      <vt:lpstr>Provenance Data</vt:lpstr>
      <vt:lpstr>Provenance-aware Systems</vt:lpstr>
      <vt:lpstr>From Open Provenance Model (OPM)</vt:lpstr>
      <vt:lpstr>OPM Example</vt:lpstr>
      <vt:lpstr>Provenance Data Model</vt:lpstr>
      <vt:lpstr>Capturing Provenance Data</vt:lpstr>
      <vt:lpstr>Provenance Graph</vt:lpstr>
      <vt:lpstr>Storing and Querying Provenance Data</vt:lpstr>
      <vt:lpstr>Provenance Graph</vt:lpstr>
      <vt:lpstr>Provenance Graph</vt:lpstr>
      <vt:lpstr>Provenance Graph</vt:lpstr>
      <vt:lpstr>Provenance Graph</vt:lpstr>
      <vt:lpstr>Provenance Graph</vt:lpstr>
      <vt:lpstr>Provenance-aware Systems</vt:lpstr>
      <vt:lpstr>PBAC Model Components</vt:lpstr>
      <vt:lpstr>Dependency List</vt:lpstr>
      <vt:lpstr>PBACB: A Base Model</vt:lpstr>
      <vt:lpstr>Limitations of PBACB</vt:lpstr>
      <vt:lpstr>PBACC  : PBACB + Contextual Info.</vt:lpstr>
      <vt:lpstr>Provenance Data Model</vt:lpstr>
      <vt:lpstr>Provenance Data Model</vt:lpstr>
      <vt:lpstr>PBACC  : PBACB + Contextual Info.</vt:lpstr>
      <vt:lpstr>Enhanced DSOD Features</vt:lpstr>
      <vt:lpstr>Policies</vt:lpstr>
      <vt:lpstr>Sample XACML policy</vt:lpstr>
      <vt:lpstr>Sample XACML policy</vt:lpstr>
      <vt:lpstr>Extended XACML Architecture</vt:lpstr>
      <vt:lpstr>PBAC Reasoner Implementation</vt:lpstr>
      <vt:lpstr>Experiment and Performance</vt:lpstr>
      <vt:lpstr>Throughput Evaluation</vt:lpstr>
      <vt:lpstr>Conclusion</vt:lpstr>
      <vt:lpstr>Thank you!!!</vt:lpstr>
    </vt:vector>
  </TitlesOfParts>
  <Company>UTSA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Control Framework for Trusted Collaboration in Social Computing Environment</dc:title>
  <dc:creator>Jae Park</dc:creator>
  <cp:lastModifiedBy>ravi</cp:lastModifiedBy>
  <cp:revision>409</cp:revision>
  <cp:lastPrinted>2013-04-05T01:26:54Z</cp:lastPrinted>
  <dcterms:created xsi:type="dcterms:W3CDTF">2013-05-28T21:09:44Z</dcterms:created>
  <dcterms:modified xsi:type="dcterms:W3CDTF">2013-07-24T18:47:33Z</dcterms:modified>
</cp:coreProperties>
</file>