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63" r:id="rId4"/>
    <p:sldId id="271" r:id="rId5"/>
    <p:sldId id="258" r:id="rId6"/>
    <p:sldId id="259" r:id="rId7"/>
    <p:sldId id="264" r:id="rId8"/>
    <p:sldId id="260" r:id="rId9"/>
    <p:sldId id="262" r:id="rId10"/>
    <p:sldId id="265" r:id="rId11"/>
    <p:sldId id="261" r:id="rId12"/>
    <p:sldId id="267" r:id="rId13"/>
    <p:sldId id="266" r:id="rId14"/>
    <p:sldId id="268" r:id="rId15"/>
    <p:sldId id="269"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4890"/>
    <p:restoredTop sz="94674"/>
  </p:normalViewPr>
  <p:slideViewPr>
    <p:cSldViewPr snapToGrid="0" snapToObjects="1">
      <p:cViewPr varScale="1">
        <p:scale>
          <a:sx n="119" d="100"/>
          <a:sy n="119" d="100"/>
        </p:scale>
        <p:origin x="276"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66B76E-A0C3-C741-B575-731A0BDD93E2}" type="datetimeFigureOut">
              <a:rPr lang="en-US" smtClean="0"/>
              <a:t>6/9/2019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3D36C0-99A8-4243-A01C-B0FC12BB2025}" type="slidenum">
              <a:rPr lang="en-US" smtClean="0"/>
              <a:t>‹#›</a:t>
            </a:fld>
            <a:endParaRPr lang="en-US"/>
          </a:p>
        </p:txBody>
      </p:sp>
    </p:spTree>
    <p:extLst>
      <p:ext uri="{BB962C8B-B14F-4D97-AF65-F5344CB8AC3E}">
        <p14:creationId xmlns:p14="http://schemas.microsoft.com/office/powerpoint/2010/main" val="1974730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7629B-C18A-304C-9642-AFE680D3BB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049E30-89F0-5B43-B17F-454DEDEA38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32E849-8E76-6B4E-BD24-3A63443B6A2B}"/>
              </a:ext>
            </a:extLst>
          </p:cNvPr>
          <p:cNvSpPr>
            <a:spLocks noGrp="1"/>
          </p:cNvSpPr>
          <p:nvPr>
            <p:ph type="dt" sz="half" idx="10"/>
          </p:nvPr>
        </p:nvSpPr>
        <p:spPr/>
        <p:txBody>
          <a:bodyPr/>
          <a:lstStyle/>
          <a:p>
            <a:fld id="{9D433CE6-D770-BA49-B09D-7DD29D9C2F99}" type="datetimeFigureOut">
              <a:rPr lang="en-US" smtClean="0"/>
              <a:t>6/9/2019</a:t>
            </a:fld>
            <a:endParaRPr lang="en-US"/>
          </a:p>
        </p:txBody>
      </p:sp>
      <p:sp>
        <p:nvSpPr>
          <p:cNvPr id="5" name="Footer Placeholder 4">
            <a:extLst>
              <a:ext uri="{FF2B5EF4-FFF2-40B4-BE49-F238E27FC236}">
                <a16:creationId xmlns:a16="http://schemas.microsoft.com/office/drawing/2014/main" id="{E549041D-1CE6-A443-AA19-E1651A1B4A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591DD3-DEDE-0C4D-A24D-953DD8DB9DDF}"/>
              </a:ext>
            </a:extLst>
          </p:cNvPr>
          <p:cNvSpPr>
            <a:spLocks noGrp="1"/>
          </p:cNvSpPr>
          <p:nvPr>
            <p:ph type="sldNum" sz="quarter" idx="12"/>
          </p:nvPr>
        </p:nvSpPr>
        <p:spPr/>
        <p:txBody>
          <a:bodyPr/>
          <a:lstStyle/>
          <a:p>
            <a:fld id="{A95AB37F-8981-914B-9901-57AA17948540}" type="slidenum">
              <a:rPr lang="en-US" smtClean="0"/>
              <a:t>‹#›</a:t>
            </a:fld>
            <a:endParaRPr lang="en-US"/>
          </a:p>
        </p:txBody>
      </p:sp>
    </p:spTree>
    <p:extLst>
      <p:ext uri="{BB962C8B-B14F-4D97-AF65-F5344CB8AC3E}">
        <p14:creationId xmlns:p14="http://schemas.microsoft.com/office/powerpoint/2010/main" val="1917594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ED4B1-8313-5D4A-8726-94921CB2A83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40C2F62-6048-5A48-A394-1DB82DA647C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123319-4B3C-2640-AB0B-B015909F6463}"/>
              </a:ext>
            </a:extLst>
          </p:cNvPr>
          <p:cNvSpPr>
            <a:spLocks noGrp="1"/>
          </p:cNvSpPr>
          <p:nvPr>
            <p:ph type="dt" sz="half" idx="10"/>
          </p:nvPr>
        </p:nvSpPr>
        <p:spPr/>
        <p:txBody>
          <a:bodyPr/>
          <a:lstStyle/>
          <a:p>
            <a:fld id="{9D433CE6-D770-BA49-B09D-7DD29D9C2F99}" type="datetimeFigureOut">
              <a:rPr lang="en-US" smtClean="0"/>
              <a:t>6/9/2019</a:t>
            </a:fld>
            <a:endParaRPr lang="en-US"/>
          </a:p>
        </p:txBody>
      </p:sp>
      <p:sp>
        <p:nvSpPr>
          <p:cNvPr id="5" name="Footer Placeholder 4">
            <a:extLst>
              <a:ext uri="{FF2B5EF4-FFF2-40B4-BE49-F238E27FC236}">
                <a16:creationId xmlns:a16="http://schemas.microsoft.com/office/drawing/2014/main" id="{23034C84-EB03-E84E-9FA5-5BEF7374AB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8326F8-09CA-DD40-BD40-6C3A27DB3E90}"/>
              </a:ext>
            </a:extLst>
          </p:cNvPr>
          <p:cNvSpPr>
            <a:spLocks noGrp="1"/>
          </p:cNvSpPr>
          <p:nvPr>
            <p:ph type="sldNum" sz="quarter" idx="12"/>
          </p:nvPr>
        </p:nvSpPr>
        <p:spPr/>
        <p:txBody>
          <a:bodyPr/>
          <a:lstStyle/>
          <a:p>
            <a:fld id="{A95AB37F-8981-914B-9901-57AA17948540}" type="slidenum">
              <a:rPr lang="en-US" smtClean="0"/>
              <a:t>‹#›</a:t>
            </a:fld>
            <a:endParaRPr lang="en-US"/>
          </a:p>
        </p:txBody>
      </p:sp>
    </p:spTree>
    <p:extLst>
      <p:ext uri="{BB962C8B-B14F-4D97-AF65-F5344CB8AC3E}">
        <p14:creationId xmlns:p14="http://schemas.microsoft.com/office/powerpoint/2010/main" val="228899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0486D0-44AB-F643-B8A0-1881FBAD4FA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7B1CAF-79B6-134D-9D2D-1713C0FBCDC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4F51F6-40CD-0446-B7A1-5DB29E2D2B42}"/>
              </a:ext>
            </a:extLst>
          </p:cNvPr>
          <p:cNvSpPr>
            <a:spLocks noGrp="1"/>
          </p:cNvSpPr>
          <p:nvPr>
            <p:ph type="dt" sz="half" idx="10"/>
          </p:nvPr>
        </p:nvSpPr>
        <p:spPr/>
        <p:txBody>
          <a:bodyPr/>
          <a:lstStyle/>
          <a:p>
            <a:fld id="{9D433CE6-D770-BA49-B09D-7DD29D9C2F99}" type="datetimeFigureOut">
              <a:rPr lang="en-US" smtClean="0"/>
              <a:t>6/9/2019</a:t>
            </a:fld>
            <a:endParaRPr lang="en-US"/>
          </a:p>
        </p:txBody>
      </p:sp>
      <p:sp>
        <p:nvSpPr>
          <p:cNvPr id="5" name="Footer Placeholder 4">
            <a:extLst>
              <a:ext uri="{FF2B5EF4-FFF2-40B4-BE49-F238E27FC236}">
                <a16:creationId xmlns:a16="http://schemas.microsoft.com/office/drawing/2014/main" id="{38CA05E3-517B-B342-B0F3-D21B5B470F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05087-2E2D-8A46-9074-A21056418BEA}"/>
              </a:ext>
            </a:extLst>
          </p:cNvPr>
          <p:cNvSpPr>
            <a:spLocks noGrp="1"/>
          </p:cNvSpPr>
          <p:nvPr>
            <p:ph type="sldNum" sz="quarter" idx="12"/>
          </p:nvPr>
        </p:nvSpPr>
        <p:spPr/>
        <p:txBody>
          <a:bodyPr/>
          <a:lstStyle/>
          <a:p>
            <a:fld id="{A95AB37F-8981-914B-9901-57AA17948540}" type="slidenum">
              <a:rPr lang="en-US" smtClean="0"/>
              <a:t>‹#›</a:t>
            </a:fld>
            <a:endParaRPr lang="en-US"/>
          </a:p>
        </p:txBody>
      </p:sp>
    </p:spTree>
    <p:extLst>
      <p:ext uri="{BB962C8B-B14F-4D97-AF65-F5344CB8AC3E}">
        <p14:creationId xmlns:p14="http://schemas.microsoft.com/office/powerpoint/2010/main" val="2676363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1299A-65F6-4D49-A02A-A8EC4C196B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9B7DD6-F1AD-C842-A921-3F967627130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CD8CAC-38E7-0C4F-B88D-74B4D4DF6FED}"/>
              </a:ext>
            </a:extLst>
          </p:cNvPr>
          <p:cNvSpPr>
            <a:spLocks noGrp="1"/>
          </p:cNvSpPr>
          <p:nvPr>
            <p:ph type="dt" sz="half" idx="10"/>
          </p:nvPr>
        </p:nvSpPr>
        <p:spPr/>
        <p:txBody>
          <a:bodyPr/>
          <a:lstStyle/>
          <a:p>
            <a:fld id="{9D433CE6-D770-BA49-B09D-7DD29D9C2F99}" type="datetimeFigureOut">
              <a:rPr lang="en-US" smtClean="0"/>
              <a:t>6/9/2019</a:t>
            </a:fld>
            <a:endParaRPr lang="en-US"/>
          </a:p>
        </p:txBody>
      </p:sp>
      <p:sp>
        <p:nvSpPr>
          <p:cNvPr id="5" name="Footer Placeholder 4">
            <a:extLst>
              <a:ext uri="{FF2B5EF4-FFF2-40B4-BE49-F238E27FC236}">
                <a16:creationId xmlns:a16="http://schemas.microsoft.com/office/drawing/2014/main" id="{5BA788F9-A41E-BB41-8248-90EB60DCE2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3C6ED1-325F-4645-8ADF-C4CB0DCD2481}"/>
              </a:ext>
            </a:extLst>
          </p:cNvPr>
          <p:cNvSpPr>
            <a:spLocks noGrp="1"/>
          </p:cNvSpPr>
          <p:nvPr>
            <p:ph type="sldNum" sz="quarter" idx="12"/>
          </p:nvPr>
        </p:nvSpPr>
        <p:spPr/>
        <p:txBody>
          <a:bodyPr/>
          <a:lstStyle/>
          <a:p>
            <a:fld id="{A95AB37F-8981-914B-9901-57AA17948540}" type="slidenum">
              <a:rPr lang="en-US" smtClean="0"/>
              <a:t>‹#›</a:t>
            </a:fld>
            <a:endParaRPr lang="en-US"/>
          </a:p>
        </p:txBody>
      </p:sp>
    </p:spTree>
    <p:extLst>
      <p:ext uri="{BB962C8B-B14F-4D97-AF65-F5344CB8AC3E}">
        <p14:creationId xmlns:p14="http://schemas.microsoft.com/office/powerpoint/2010/main" val="3858053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D4A52-2125-DD46-B36A-A02DA3076D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A0E33AF-13DC-FA48-8B79-2CFCC77C5D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E9E24A3-CEEA-7D4B-B3FA-8C54BC09EAE4}"/>
              </a:ext>
            </a:extLst>
          </p:cNvPr>
          <p:cNvSpPr>
            <a:spLocks noGrp="1"/>
          </p:cNvSpPr>
          <p:nvPr>
            <p:ph type="dt" sz="half" idx="10"/>
          </p:nvPr>
        </p:nvSpPr>
        <p:spPr/>
        <p:txBody>
          <a:bodyPr/>
          <a:lstStyle/>
          <a:p>
            <a:fld id="{9D433CE6-D770-BA49-B09D-7DD29D9C2F99}" type="datetimeFigureOut">
              <a:rPr lang="en-US" smtClean="0"/>
              <a:t>6/9/2019</a:t>
            </a:fld>
            <a:endParaRPr lang="en-US"/>
          </a:p>
        </p:txBody>
      </p:sp>
      <p:sp>
        <p:nvSpPr>
          <p:cNvPr id="5" name="Footer Placeholder 4">
            <a:extLst>
              <a:ext uri="{FF2B5EF4-FFF2-40B4-BE49-F238E27FC236}">
                <a16:creationId xmlns:a16="http://schemas.microsoft.com/office/drawing/2014/main" id="{174CB245-F684-2643-B510-0B9335652B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C511D6-ACBC-8449-BC8A-736603DFF34D}"/>
              </a:ext>
            </a:extLst>
          </p:cNvPr>
          <p:cNvSpPr>
            <a:spLocks noGrp="1"/>
          </p:cNvSpPr>
          <p:nvPr>
            <p:ph type="sldNum" sz="quarter" idx="12"/>
          </p:nvPr>
        </p:nvSpPr>
        <p:spPr/>
        <p:txBody>
          <a:bodyPr/>
          <a:lstStyle/>
          <a:p>
            <a:fld id="{A95AB37F-8981-914B-9901-57AA17948540}" type="slidenum">
              <a:rPr lang="en-US" smtClean="0"/>
              <a:t>‹#›</a:t>
            </a:fld>
            <a:endParaRPr lang="en-US"/>
          </a:p>
        </p:txBody>
      </p:sp>
    </p:spTree>
    <p:extLst>
      <p:ext uri="{BB962C8B-B14F-4D97-AF65-F5344CB8AC3E}">
        <p14:creationId xmlns:p14="http://schemas.microsoft.com/office/powerpoint/2010/main" val="2051180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23313-2A1A-7942-8D7F-725CABF455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649CD9-71BD-6847-961D-11CD1BC7DA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3373D94-153C-CE46-8556-F46007C5CD3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8872775-45D3-3348-8624-DBA5BC5C780B}"/>
              </a:ext>
            </a:extLst>
          </p:cNvPr>
          <p:cNvSpPr>
            <a:spLocks noGrp="1"/>
          </p:cNvSpPr>
          <p:nvPr>
            <p:ph type="dt" sz="half" idx="10"/>
          </p:nvPr>
        </p:nvSpPr>
        <p:spPr/>
        <p:txBody>
          <a:bodyPr/>
          <a:lstStyle/>
          <a:p>
            <a:fld id="{9D433CE6-D770-BA49-B09D-7DD29D9C2F99}" type="datetimeFigureOut">
              <a:rPr lang="en-US" smtClean="0"/>
              <a:t>6/9/2019</a:t>
            </a:fld>
            <a:endParaRPr lang="en-US"/>
          </a:p>
        </p:txBody>
      </p:sp>
      <p:sp>
        <p:nvSpPr>
          <p:cNvPr id="6" name="Footer Placeholder 5">
            <a:extLst>
              <a:ext uri="{FF2B5EF4-FFF2-40B4-BE49-F238E27FC236}">
                <a16:creationId xmlns:a16="http://schemas.microsoft.com/office/drawing/2014/main" id="{54D1B162-F4E6-4B45-8ACD-F9261C525D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CBFDCA-BB73-4D4F-A5FA-5F6E260EC237}"/>
              </a:ext>
            </a:extLst>
          </p:cNvPr>
          <p:cNvSpPr>
            <a:spLocks noGrp="1"/>
          </p:cNvSpPr>
          <p:nvPr>
            <p:ph type="sldNum" sz="quarter" idx="12"/>
          </p:nvPr>
        </p:nvSpPr>
        <p:spPr/>
        <p:txBody>
          <a:bodyPr/>
          <a:lstStyle/>
          <a:p>
            <a:fld id="{A95AB37F-8981-914B-9901-57AA17948540}" type="slidenum">
              <a:rPr lang="en-US" smtClean="0"/>
              <a:t>‹#›</a:t>
            </a:fld>
            <a:endParaRPr lang="en-US"/>
          </a:p>
        </p:txBody>
      </p:sp>
    </p:spTree>
    <p:extLst>
      <p:ext uri="{BB962C8B-B14F-4D97-AF65-F5344CB8AC3E}">
        <p14:creationId xmlns:p14="http://schemas.microsoft.com/office/powerpoint/2010/main" val="3847671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55375-C9BD-6345-9EA3-64C392CCD92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68A025-CD6A-D241-A976-A9BD5C3B8A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644CFC-480C-D34A-826E-4B15039DA3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54B63D-0A05-214D-84F8-2DAA9145FC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9F3378-CA68-724C-8151-6C3D29EAFB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384225A-2452-A14F-ACFB-7FF62344AD90}"/>
              </a:ext>
            </a:extLst>
          </p:cNvPr>
          <p:cNvSpPr>
            <a:spLocks noGrp="1"/>
          </p:cNvSpPr>
          <p:nvPr>
            <p:ph type="dt" sz="half" idx="10"/>
          </p:nvPr>
        </p:nvSpPr>
        <p:spPr/>
        <p:txBody>
          <a:bodyPr/>
          <a:lstStyle/>
          <a:p>
            <a:fld id="{9D433CE6-D770-BA49-B09D-7DD29D9C2F99}" type="datetimeFigureOut">
              <a:rPr lang="en-US" smtClean="0"/>
              <a:t>6/9/2019</a:t>
            </a:fld>
            <a:endParaRPr lang="en-US"/>
          </a:p>
        </p:txBody>
      </p:sp>
      <p:sp>
        <p:nvSpPr>
          <p:cNvPr id="8" name="Footer Placeholder 7">
            <a:extLst>
              <a:ext uri="{FF2B5EF4-FFF2-40B4-BE49-F238E27FC236}">
                <a16:creationId xmlns:a16="http://schemas.microsoft.com/office/drawing/2014/main" id="{0B60EEA1-5120-C949-9A16-D14EB1C9C4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D3D1031-8394-E047-8FBD-BF95AE84D542}"/>
              </a:ext>
            </a:extLst>
          </p:cNvPr>
          <p:cNvSpPr>
            <a:spLocks noGrp="1"/>
          </p:cNvSpPr>
          <p:nvPr>
            <p:ph type="sldNum" sz="quarter" idx="12"/>
          </p:nvPr>
        </p:nvSpPr>
        <p:spPr/>
        <p:txBody>
          <a:bodyPr/>
          <a:lstStyle/>
          <a:p>
            <a:fld id="{A95AB37F-8981-914B-9901-57AA17948540}" type="slidenum">
              <a:rPr lang="en-US" smtClean="0"/>
              <a:t>‹#›</a:t>
            </a:fld>
            <a:endParaRPr lang="en-US"/>
          </a:p>
        </p:txBody>
      </p:sp>
    </p:spTree>
    <p:extLst>
      <p:ext uri="{BB962C8B-B14F-4D97-AF65-F5344CB8AC3E}">
        <p14:creationId xmlns:p14="http://schemas.microsoft.com/office/powerpoint/2010/main" val="429789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11B41-1808-8443-9BB2-DAFBB33086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985E94-D04D-6841-B8E1-5F86B9781E16}"/>
              </a:ext>
            </a:extLst>
          </p:cNvPr>
          <p:cNvSpPr>
            <a:spLocks noGrp="1"/>
          </p:cNvSpPr>
          <p:nvPr>
            <p:ph type="dt" sz="half" idx="10"/>
          </p:nvPr>
        </p:nvSpPr>
        <p:spPr/>
        <p:txBody>
          <a:bodyPr/>
          <a:lstStyle/>
          <a:p>
            <a:fld id="{9D433CE6-D770-BA49-B09D-7DD29D9C2F99}" type="datetimeFigureOut">
              <a:rPr lang="en-US" smtClean="0"/>
              <a:t>6/9/2019</a:t>
            </a:fld>
            <a:endParaRPr lang="en-US"/>
          </a:p>
        </p:txBody>
      </p:sp>
      <p:sp>
        <p:nvSpPr>
          <p:cNvPr id="4" name="Footer Placeholder 3">
            <a:extLst>
              <a:ext uri="{FF2B5EF4-FFF2-40B4-BE49-F238E27FC236}">
                <a16:creationId xmlns:a16="http://schemas.microsoft.com/office/drawing/2014/main" id="{B2311AA8-C620-7E41-A6FB-60DB1F79C9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532595-6781-6A41-B165-AC2075B13CC4}"/>
              </a:ext>
            </a:extLst>
          </p:cNvPr>
          <p:cNvSpPr>
            <a:spLocks noGrp="1"/>
          </p:cNvSpPr>
          <p:nvPr>
            <p:ph type="sldNum" sz="quarter" idx="12"/>
          </p:nvPr>
        </p:nvSpPr>
        <p:spPr/>
        <p:txBody>
          <a:bodyPr/>
          <a:lstStyle/>
          <a:p>
            <a:fld id="{A95AB37F-8981-914B-9901-57AA17948540}" type="slidenum">
              <a:rPr lang="en-US" smtClean="0"/>
              <a:t>‹#›</a:t>
            </a:fld>
            <a:endParaRPr lang="en-US"/>
          </a:p>
        </p:txBody>
      </p:sp>
    </p:spTree>
    <p:extLst>
      <p:ext uri="{BB962C8B-B14F-4D97-AF65-F5344CB8AC3E}">
        <p14:creationId xmlns:p14="http://schemas.microsoft.com/office/powerpoint/2010/main" val="4128856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7FBDD3-AE01-E247-8073-30EF3DDC0DB4}"/>
              </a:ext>
            </a:extLst>
          </p:cNvPr>
          <p:cNvSpPr>
            <a:spLocks noGrp="1"/>
          </p:cNvSpPr>
          <p:nvPr>
            <p:ph type="dt" sz="half" idx="10"/>
          </p:nvPr>
        </p:nvSpPr>
        <p:spPr/>
        <p:txBody>
          <a:bodyPr/>
          <a:lstStyle/>
          <a:p>
            <a:fld id="{9D433CE6-D770-BA49-B09D-7DD29D9C2F99}" type="datetimeFigureOut">
              <a:rPr lang="en-US" smtClean="0"/>
              <a:t>6/9/2019</a:t>
            </a:fld>
            <a:endParaRPr lang="en-US"/>
          </a:p>
        </p:txBody>
      </p:sp>
      <p:sp>
        <p:nvSpPr>
          <p:cNvPr id="3" name="Footer Placeholder 2">
            <a:extLst>
              <a:ext uri="{FF2B5EF4-FFF2-40B4-BE49-F238E27FC236}">
                <a16:creationId xmlns:a16="http://schemas.microsoft.com/office/drawing/2014/main" id="{EE40D8EF-5733-6146-B98D-1B319B41D90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427B33D-5033-B547-B721-43C112CD8238}"/>
              </a:ext>
            </a:extLst>
          </p:cNvPr>
          <p:cNvSpPr>
            <a:spLocks noGrp="1"/>
          </p:cNvSpPr>
          <p:nvPr>
            <p:ph type="sldNum" sz="quarter" idx="12"/>
          </p:nvPr>
        </p:nvSpPr>
        <p:spPr/>
        <p:txBody>
          <a:bodyPr/>
          <a:lstStyle/>
          <a:p>
            <a:fld id="{A95AB37F-8981-914B-9901-57AA17948540}" type="slidenum">
              <a:rPr lang="en-US" smtClean="0"/>
              <a:t>‹#›</a:t>
            </a:fld>
            <a:endParaRPr lang="en-US"/>
          </a:p>
        </p:txBody>
      </p:sp>
    </p:spTree>
    <p:extLst>
      <p:ext uri="{BB962C8B-B14F-4D97-AF65-F5344CB8AC3E}">
        <p14:creationId xmlns:p14="http://schemas.microsoft.com/office/powerpoint/2010/main" val="3238668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07166-766B-3549-ABC3-C1ADD3B3C8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BA409B0-F306-6F4A-8106-9476978AD4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702CB19-41DD-4945-B2F5-E88C01BA01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4C3997-907C-EC45-A7AF-53C032037047}"/>
              </a:ext>
            </a:extLst>
          </p:cNvPr>
          <p:cNvSpPr>
            <a:spLocks noGrp="1"/>
          </p:cNvSpPr>
          <p:nvPr>
            <p:ph type="dt" sz="half" idx="10"/>
          </p:nvPr>
        </p:nvSpPr>
        <p:spPr/>
        <p:txBody>
          <a:bodyPr/>
          <a:lstStyle/>
          <a:p>
            <a:fld id="{9D433CE6-D770-BA49-B09D-7DD29D9C2F99}" type="datetimeFigureOut">
              <a:rPr lang="en-US" smtClean="0"/>
              <a:t>6/9/2019</a:t>
            </a:fld>
            <a:endParaRPr lang="en-US"/>
          </a:p>
        </p:txBody>
      </p:sp>
      <p:sp>
        <p:nvSpPr>
          <p:cNvPr id="6" name="Footer Placeholder 5">
            <a:extLst>
              <a:ext uri="{FF2B5EF4-FFF2-40B4-BE49-F238E27FC236}">
                <a16:creationId xmlns:a16="http://schemas.microsoft.com/office/drawing/2014/main" id="{10DDF077-BBB8-524A-9C48-77985E9987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B702E3-55FE-934A-8F71-EFAAE53DB9DB}"/>
              </a:ext>
            </a:extLst>
          </p:cNvPr>
          <p:cNvSpPr>
            <a:spLocks noGrp="1"/>
          </p:cNvSpPr>
          <p:nvPr>
            <p:ph type="sldNum" sz="quarter" idx="12"/>
          </p:nvPr>
        </p:nvSpPr>
        <p:spPr/>
        <p:txBody>
          <a:bodyPr/>
          <a:lstStyle/>
          <a:p>
            <a:fld id="{A95AB37F-8981-914B-9901-57AA17948540}" type="slidenum">
              <a:rPr lang="en-US" smtClean="0"/>
              <a:t>‹#›</a:t>
            </a:fld>
            <a:endParaRPr lang="en-US"/>
          </a:p>
        </p:txBody>
      </p:sp>
    </p:spTree>
    <p:extLst>
      <p:ext uri="{BB962C8B-B14F-4D97-AF65-F5344CB8AC3E}">
        <p14:creationId xmlns:p14="http://schemas.microsoft.com/office/powerpoint/2010/main" val="3981493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5C281-C029-C04A-8BEB-A035BA33F7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95B135-DC55-8645-A956-C0F23A573C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2C04514-DC01-DD4B-87ED-86388450D3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110E8D-5D5C-0441-9DA2-F065B75EDB6D}"/>
              </a:ext>
            </a:extLst>
          </p:cNvPr>
          <p:cNvSpPr>
            <a:spLocks noGrp="1"/>
          </p:cNvSpPr>
          <p:nvPr>
            <p:ph type="dt" sz="half" idx="10"/>
          </p:nvPr>
        </p:nvSpPr>
        <p:spPr/>
        <p:txBody>
          <a:bodyPr/>
          <a:lstStyle/>
          <a:p>
            <a:fld id="{9D433CE6-D770-BA49-B09D-7DD29D9C2F99}" type="datetimeFigureOut">
              <a:rPr lang="en-US" smtClean="0"/>
              <a:t>6/9/2019</a:t>
            </a:fld>
            <a:endParaRPr lang="en-US"/>
          </a:p>
        </p:txBody>
      </p:sp>
      <p:sp>
        <p:nvSpPr>
          <p:cNvPr id="6" name="Footer Placeholder 5">
            <a:extLst>
              <a:ext uri="{FF2B5EF4-FFF2-40B4-BE49-F238E27FC236}">
                <a16:creationId xmlns:a16="http://schemas.microsoft.com/office/drawing/2014/main" id="{9D91C1D6-9F33-9D47-BBBC-7483E9F757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223978-78B6-B441-A677-A66AE934521C}"/>
              </a:ext>
            </a:extLst>
          </p:cNvPr>
          <p:cNvSpPr>
            <a:spLocks noGrp="1"/>
          </p:cNvSpPr>
          <p:nvPr>
            <p:ph type="sldNum" sz="quarter" idx="12"/>
          </p:nvPr>
        </p:nvSpPr>
        <p:spPr/>
        <p:txBody>
          <a:bodyPr/>
          <a:lstStyle/>
          <a:p>
            <a:fld id="{A95AB37F-8981-914B-9901-57AA17948540}" type="slidenum">
              <a:rPr lang="en-US" smtClean="0"/>
              <a:t>‹#›</a:t>
            </a:fld>
            <a:endParaRPr lang="en-US"/>
          </a:p>
        </p:txBody>
      </p:sp>
    </p:spTree>
    <p:extLst>
      <p:ext uri="{BB962C8B-B14F-4D97-AF65-F5344CB8AC3E}">
        <p14:creationId xmlns:p14="http://schemas.microsoft.com/office/powerpoint/2010/main" val="689853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B5BE94-22E1-164D-BCC9-5ACB55A4B5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E79B0A1-456F-5146-841E-359117F887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2F11D9-4B84-7140-96E5-1CAC4F324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433CE6-D770-BA49-B09D-7DD29D9C2F99}" type="datetimeFigureOut">
              <a:rPr lang="en-US" smtClean="0"/>
              <a:t>6/9/2019</a:t>
            </a:fld>
            <a:endParaRPr lang="en-US"/>
          </a:p>
        </p:txBody>
      </p:sp>
      <p:sp>
        <p:nvSpPr>
          <p:cNvPr id="5" name="Footer Placeholder 4">
            <a:extLst>
              <a:ext uri="{FF2B5EF4-FFF2-40B4-BE49-F238E27FC236}">
                <a16:creationId xmlns:a16="http://schemas.microsoft.com/office/drawing/2014/main" id="{F5CFC8AD-27B6-ED4B-8F00-D50C3A93C9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0EDC1FB-A5AB-3047-95DB-CF13010126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5AB37F-8981-914B-9901-57AA17948540}" type="slidenum">
              <a:rPr lang="en-US" smtClean="0"/>
              <a:t>‹#›</a:t>
            </a:fld>
            <a:endParaRPr lang="en-US"/>
          </a:p>
        </p:txBody>
      </p:sp>
    </p:spTree>
    <p:extLst>
      <p:ext uri="{BB962C8B-B14F-4D97-AF65-F5344CB8AC3E}">
        <p14:creationId xmlns:p14="http://schemas.microsoft.com/office/powerpoint/2010/main" val="2857524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2CF0E-EB54-114F-BE30-5E649D52B16F}"/>
              </a:ext>
            </a:extLst>
          </p:cNvPr>
          <p:cNvSpPr>
            <a:spLocks noGrp="1"/>
          </p:cNvSpPr>
          <p:nvPr>
            <p:ph type="ctrTitle"/>
          </p:nvPr>
        </p:nvSpPr>
        <p:spPr>
          <a:xfrm>
            <a:off x="908685" y="841176"/>
            <a:ext cx="10374630" cy="1581984"/>
          </a:xfrm>
        </p:spPr>
        <p:txBody>
          <a:bodyPr anchor="t">
            <a:normAutofit/>
          </a:bodyPr>
          <a:lstStyle/>
          <a:p>
            <a:r>
              <a:rPr lang="en-US" sz="4000" dirty="0">
                <a:latin typeface="Times New Roman" panose="02020603050405020304" pitchFamily="18" charset="0"/>
                <a:cs typeface="Times New Roman" panose="02020603050405020304" pitchFamily="18" charset="0"/>
              </a:rPr>
              <a:t>IoT Passport: A Blockchain-Based Trust Framework for Collaborative Internet-of-Things </a:t>
            </a:r>
          </a:p>
        </p:txBody>
      </p:sp>
      <p:sp>
        <p:nvSpPr>
          <p:cNvPr id="4" name="Rectangle 3">
            <a:extLst>
              <a:ext uri="{FF2B5EF4-FFF2-40B4-BE49-F238E27FC236}">
                <a16:creationId xmlns:a16="http://schemas.microsoft.com/office/drawing/2014/main" id="{E0ABEC74-8749-2448-B975-B6D500BA38F9}"/>
              </a:ext>
            </a:extLst>
          </p:cNvPr>
          <p:cNvSpPr/>
          <p:nvPr/>
        </p:nvSpPr>
        <p:spPr>
          <a:xfrm>
            <a:off x="5003355" y="2423160"/>
            <a:ext cx="2960263" cy="1754326"/>
          </a:xfrm>
          <a:prstGeom prst="rect">
            <a:avLst/>
          </a:prstGeom>
        </p:spPr>
        <p:txBody>
          <a:bodyPr wrap="square">
            <a:spAutoFit/>
          </a:bodyPr>
          <a:lstStyle/>
          <a:p>
            <a:pPr algn="ctr"/>
            <a:r>
              <a:rPr lang="en-US" dirty="0">
                <a:latin typeface="Times New Roman" panose="02020603050405020304" pitchFamily="18" charset="0"/>
                <a:cs typeface="Times New Roman" panose="02020603050405020304" pitchFamily="18" charset="0"/>
              </a:rPr>
              <a:t>Qi Li</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Institute for Network Sciences and Cyberspace, Tsinghua University </a:t>
            </a:r>
            <a:r>
              <a:rPr lang="en-US" dirty="0" err="1">
                <a:latin typeface="Times New Roman" panose="02020603050405020304" pitchFamily="18" charset="0"/>
                <a:cs typeface="Times New Roman" panose="02020603050405020304" pitchFamily="18" charset="0"/>
              </a:rPr>
              <a:t>BNRist</a:t>
            </a:r>
            <a:r>
              <a:rPr lang="en-US" dirty="0">
                <a:latin typeface="Times New Roman" panose="02020603050405020304" pitchFamily="18" charset="0"/>
                <a:cs typeface="Times New Roman" panose="02020603050405020304" pitchFamily="18" charset="0"/>
              </a:rPr>
              <a:t>, Tsinghua University qli01@tsinghua.edu.cn </a:t>
            </a:r>
          </a:p>
        </p:txBody>
      </p:sp>
      <p:sp>
        <p:nvSpPr>
          <p:cNvPr id="5" name="Rectangle 4">
            <a:extLst>
              <a:ext uri="{FF2B5EF4-FFF2-40B4-BE49-F238E27FC236}">
                <a16:creationId xmlns:a16="http://schemas.microsoft.com/office/drawing/2014/main" id="{791E4C53-273A-5C4C-B9A7-062EC4A055DE}"/>
              </a:ext>
            </a:extLst>
          </p:cNvPr>
          <p:cNvSpPr/>
          <p:nvPr/>
        </p:nvSpPr>
        <p:spPr>
          <a:xfrm>
            <a:off x="7963619" y="2423160"/>
            <a:ext cx="3085381" cy="1754326"/>
          </a:xfrm>
          <a:prstGeom prst="rect">
            <a:avLst/>
          </a:prstGeom>
        </p:spPr>
        <p:txBody>
          <a:bodyPr wrap="square">
            <a:spAutoFit/>
          </a:bodyPr>
          <a:lstStyle/>
          <a:p>
            <a:pPr algn="ctr"/>
            <a:r>
              <a:rPr lang="en-US" dirty="0">
                <a:latin typeface="Times New Roman" panose="02020603050405020304" pitchFamily="18" charset="0"/>
                <a:cs typeface="Times New Roman" panose="02020603050405020304" pitchFamily="18" charset="0"/>
              </a:rPr>
              <a:t>Ravi Sandhu</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Institute for Cyber Security and Department of Computer Science, University of Texas at San Antonio </a:t>
            </a:r>
            <a:r>
              <a:rPr lang="en-US" dirty="0" err="1">
                <a:latin typeface="Times New Roman" panose="02020603050405020304" pitchFamily="18" charset="0"/>
                <a:cs typeface="Times New Roman" panose="02020603050405020304" pitchFamily="18" charset="0"/>
              </a:rPr>
              <a:t>ravi.sandhu@utsa.edu</a:t>
            </a:r>
            <a:r>
              <a:rPr lang="en-US" dirty="0">
                <a:latin typeface="Times New Roman" panose="02020603050405020304" pitchFamily="18" charset="0"/>
                <a:cs typeface="Times New Roman" panose="02020603050405020304" pitchFamily="18" charset="0"/>
              </a:rPr>
              <a:t> </a:t>
            </a:r>
          </a:p>
        </p:txBody>
      </p:sp>
      <p:sp>
        <p:nvSpPr>
          <p:cNvPr id="7" name="Rectangle 6">
            <a:extLst>
              <a:ext uri="{FF2B5EF4-FFF2-40B4-BE49-F238E27FC236}">
                <a16:creationId xmlns:a16="http://schemas.microsoft.com/office/drawing/2014/main" id="{979332F5-87B1-F740-8816-6D438A6BB9DE}"/>
              </a:ext>
            </a:extLst>
          </p:cNvPr>
          <p:cNvSpPr/>
          <p:nvPr/>
        </p:nvSpPr>
        <p:spPr>
          <a:xfrm>
            <a:off x="979870" y="2423160"/>
            <a:ext cx="3935030" cy="1477328"/>
          </a:xfrm>
          <a:prstGeom prst="rect">
            <a:avLst/>
          </a:prstGeom>
        </p:spPr>
        <p:txBody>
          <a:bodyPr wrap="square">
            <a:spAutoFit/>
          </a:bodyPr>
          <a:lstStyle/>
          <a:p>
            <a:pPr algn="ctr"/>
            <a:r>
              <a:rPr lang="en-US" b="1" dirty="0">
                <a:latin typeface="Times New Roman" panose="02020603050405020304" pitchFamily="18" charset="0"/>
                <a:cs typeface="Times New Roman" panose="02020603050405020304" pitchFamily="18" charset="0"/>
              </a:rPr>
              <a:t>Bo Tang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Hongjuan</a:t>
            </a:r>
            <a:r>
              <a:rPr lang="en-US" dirty="0">
                <a:latin typeface="Times New Roman" panose="02020603050405020304" pitchFamily="18" charset="0"/>
                <a:cs typeface="Times New Roman" panose="02020603050405020304" pitchFamily="18" charset="0"/>
              </a:rPr>
              <a:t> Kang, </a:t>
            </a:r>
            <a:r>
              <a:rPr lang="en-US" dirty="0" err="1">
                <a:latin typeface="Times New Roman" panose="02020603050405020304" pitchFamily="18" charset="0"/>
                <a:cs typeface="Times New Roman" panose="02020603050405020304" pitchFamily="18" charset="0"/>
              </a:rPr>
              <a:t>Jingwen</a:t>
            </a:r>
            <a:r>
              <a:rPr lang="en-US" dirty="0">
                <a:latin typeface="Times New Roman" panose="02020603050405020304" pitchFamily="18" charset="0"/>
                <a:cs typeface="Times New Roman" panose="02020603050405020304" pitchFamily="18" charset="0"/>
              </a:rPr>
              <a:t> Fan</a:t>
            </a:r>
          </a:p>
          <a:p>
            <a:pPr algn="ctr"/>
            <a:r>
              <a:rPr lang="en-US" dirty="0">
                <a:latin typeface="Times New Roman" panose="02020603050405020304" pitchFamily="18" charset="0"/>
                <a:cs typeface="Times New Roman" panose="02020603050405020304" pitchFamily="18" charset="0"/>
              </a:rPr>
              <a:t>Information Security Laboratory, </a:t>
            </a:r>
          </a:p>
          <a:p>
            <a:pPr algn="ctr"/>
            <a:r>
              <a:rPr lang="en-US" dirty="0">
                <a:latin typeface="Times New Roman" panose="02020603050405020304" pitchFamily="18" charset="0"/>
                <a:cs typeface="Times New Roman" panose="02020603050405020304" pitchFamily="18" charset="0"/>
              </a:rPr>
              <a:t>Sichuan </a:t>
            </a:r>
            <a:r>
              <a:rPr lang="en-US" dirty="0" err="1">
                <a:latin typeface="Times New Roman" panose="02020603050405020304" pitchFamily="18" charset="0"/>
                <a:cs typeface="Times New Roman" panose="02020603050405020304" pitchFamily="18" charset="0"/>
              </a:rPr>
              <a:t>Changhong</a:t>
            </a:r>
            <a:r>
              <a:rPr lang="en-US" dirty="0">
                <a:latin typeface="Times New Roman" panose="02020603050405020304" pitchFamily="18" charset="0"/>
                <a:cs typeface="Times New Roman" panose="02020603050405020304" pitchFamily="18" charset="0"/>
              </a:rPr>
              <a:t> Electric Co., Ltd.</a:t>
            </a:r>
          </a:p>
          <a:p>
            <a:pPr algn="ct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bo.tang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hongjiuan.kang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jingwen.fan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changhong.com</a:t>
            </a:r>
            <a:endParaRPr lang="en-US" dirty="0">
              <a:latin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D109EED1-DC32-5548-BE72-D886455AEC8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368680" y="4731561"/>
            <a:ext cx="3157409" cy="404543"/>
          </a:xfrm>
          <a:prstGeom prst="rect">
            <a:avLst/>
          </a:prstGeom>
        </p:spPr>
      </p:pic>
      <p:pic>
        <p:nvPicPr>
          <p:cNvPr id="11" name="Picture 10">
            <a:extLst>
              <a:ext uri="{FF2B5EF4-FFF2-40B4-BE49-F238E27FC236}">
                <a16:creationId xmlns:a16="http://schemas.microsoft.com/office/drawing/2014/main" id="{9B924622-C780-C245-8754-1E871D6CA4C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934846" y="4385192"/>
            <a:ext cx="1097280" cy="1097280"/>
          </a:xfrm>
          <a:prstGeom prst="rect">
            <a:avLst/>
          </a:prstGeom>
        </p:spPr>
      </p:pic>
      <p:pic>
        <p:nvPicPr>
          <p:cNvPr id="12" name="Picture 11">
            <a:extLst>
              <a:ext uri="{FF2B5EF4-FFF2-40B4-BE49-F238E27FC236}">
                <a16:creationId xmlns:a16="http://schemas.microsoft.com/office/drawing/2014/main" id="{633E713C-C059-7A4C-BB21-8B47A40C3E76}"/>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770671" y="4567308"/>
            <a:ext cx="1354800" cy="733050"/>
          </a:xfrm>
          <a:prstGeom prst="rect">
            <a:avLst/>
          </a:prstGeom>
        </p:spPr>
      </p:pic>
      <p:sp>
        <p:nvSpPr>
          <p:cNvPr id="13" name="TextBox 12">
            <a:extLst>
              <a:ext uri="{FF2B5EF4-FFF2-40B4-BE49-F238E27FC236}">
                <a16:creationId xmlns:a16="http://schemas.microsoft.com/office/drawing/2014/main" id="{3F8E65AC-6D8B-814F-A89B-2424243475F7}"/>
              </a:ext>
            </a:extLst>
          </p:cNvPr>
          <p:cNvSpPr txBox="1"/>
          <p:nvPr/>
        </p:nvSpPr>
        <p:spPr>
          <a:xfrm>
            <a:off x="4261363" y="5883260"/>
            <a:ext cx="3669274" cy="646331"/>
          </a:xfrm>
          <a:prstGeom prst="rect">
            <a:avLst/>
          </a:prstGeom>
          <a:noFill/>
        </p:spPr>
        <p:txBody>
          <a:bodyPr wrap="none" rtlCol="0">
            <a:spAutoFit/>
          </a:bodyPr>
          <a:lstStyle/>
          <a:p>
            <a:pPr algn="ctr"/>
            <a:r>
              <a:rPr lang="en-US" dirty="0"/>
              <a:t>Blue Sky/Vision Track @ SACMAT`19</a:t>
            </a:r>
          </a:p>
          <a:p>
            <a:pPr algn="ctr"/>
            <a:r>
              <a:rPr lang="en-US" dirty="0"/>
              <a:t>June 4, 2019</a:t>
            </a:r>
          </a:p>
        </p:txBody>
      </p:sp>
    </p:spTree>
    <p:extLst>
      <p:ext uri="{BB962C8B-B14F-4D97-AF65-F5344CB8AC3E}">
        <p14:creationId xmlns:p14="http://schemas.microsoft.com/office/powerpoint/2010/main" val="923330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4C5BE-E52A-8340-A5BA-0297B4AC3834}"/>
              </a:ext>
            </a:extLst>
          </p:cNvPr>
          <p:cNvSpPr>
            <a:spLocks noGrp="1"/>
          </p:cNvSpPr>
          <p:nvPr>
            <p:ph type="title"/>
          </p:nvPr>
        </p:nvSpPr>
        <p:spPr/>
        <p:txBody>
          <a:bodyPr/>
          <a:lstStyle/>
          <a:p>
            <a:r>
              <a:rPr lang="en-US" dirty="0"/>
              <a:t>Design Overview</a:t>
            </a:r>
          </a:p>
        </p:txBody>
      </p:sp>
      <p:pic>
        <p:nvPicPr>
          <p:cNvPr id="9" name="Content Placeholder 8">
            <a:extLst>
              <a:ext uri="{FF2B5EF4-FFF2-40B4-BE49-F238E27FC236}">
                <a16:creationId xmlns:a16="http://schemas.microsoft.com/office/drawing/2014/main" id="{9742658A-DEF4-6642-93DA-BBCE05F43ED0}"/>
              </a:ext>
            </a:extLst>
          </p:cNvPr>
          <p:cNvPicPr>
            <a:picLocks noGrp="1" noChangeAspect="1"/>
          </p:cNvPicPr>
          <p:nvPr>
            <p:ph idx="1"/>
          </p:nvPr>
        </p:nvPicPr>
        <p:blipFill>
          <a:blip r:embed="rId2"/>
          <a:stretch>
            <a:fillRect/>
          </a:stretch>
        </p:blipFill>
        <p:spPr>
          <a:xfrm>
            <a:off x="1743075" y="2073398"/>
            <a:ext cx="8705850" cy="2441493"/>
          </a:xfrm>
        </p:spPr>
      </p:pic>
      <p:sp>
        <p:nvSpPr>
          <p:cNvPr id="10" name="Rectangle 9">
            <a:extLst>
              <a:ext uri="{FF2B5EF4-FFF2-40B4-BE49-F238E27FC236}">
                <a16:creationId xmlns:a16="http://schemas.microsoft.com/office/drawing/2014/main" id="{33E71C2F-3DD3-0142-AF72-A2AE654C0E25}"/>
              </a:ext>
            </a:extLst>
          </p:cNvPr>
          <p:cNvSpPr/>
          <p:nvPr/>
        </p:nvSpPr>
        <p:spPr>
          <a:xfrm>
            <a:off x="3632152" y="4855964"/>
            <a:ext cx="4927696" cy="369332"/>
          </a:xfrm>
          <a:prstGeom prst="rect">
            <a:avLst/>
          </a:prstGeom>
        </p:spPr>
        <p:txBody>
          <a:bodyPr wrap="none">
            <a:spAutoFit/>
          </a:bodyPr>
          <a:lstStyle/>
          <a:p>
            <a:r>
              <a:rPr lang="en-US" dirty="0"/>
              <a:t>Blockchain-Based Trust Framework (BBTF) in layers</a:t>
            </a:r>
          </a:p>
        </p:txBody>
      </p:sp>
    </p:spTree>
    <p:extLst>
      <p:ext uri="{BB962C8B-B14F-4D97-AF65-F5344CB8AC3E}">
        <p14:creationId xmlns:p14="http://schemas.microsoft.com/office/powerpoint/2010/main" val="3310850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CA7BF-6C6A-7540-9772-9EAE6799DAC2}"/>
              </a:ext>
            </a:extLst>
          </p:cNvPr>
          <p:cNvSpPr>
            <a:spLocks noGrp="1"/>
          </p:cNvSpPr>
          <p:nvPr>
            <p:ph type="title"/>
          </p:nvPr>
        </p:nvSpPr>
        <p:spPr/>
        <p:txBody>
          <a:bodyPr/>
          <a:lstStyle/>
          <a:p>
            <a:r>
              <a:rPr lang="en-US" dirty="0"/>
              <a:t>IoT Passport</a:t>
            </a:r>
          </a:p>
        </p:txBody>
      </p:sp>
      <p:pic>
        <p:nvPicPr>
          <p:cNvPr id="5" name="Content Placeholder 4">
            <a:extLst>
              <a:ext uri="{FF2B5EF4-FFF2-40B4-BE49-F238E27FC236}">
                <a16:creationId xmlns:a16="http://schemas.microsoft.com/office/drawing/2014/main" id="{6120DDA4-A33F-454E-B5C6-151323AB5129}"/>
              </a:ext>
            </a:extLst>
          </p:cNvPr>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838200" y="1690688"/>
            <a:ext cx="10515600" cy="4118435"/>
          </a:xfrm>
        </p:spPr>
      </p:pic>
    </p:spTree>
    <p:extLst>
      <p:ext uri="{BB962C8B-B14F-4D97-AF65-F5344CB8AC3E}">
        <p14:creationId xmlns:p14="http://schemas.microsoft.com/office/powerpoint/2010/main" val="638686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DE0EC-426A-9740-8AAE-48F7CA9D8FB5}"/>
              </a:ext>
            </a:extLst>
          </p:cNvPr>
          <p:cNvSpPr>
            <a:spLocks noGrp="1"/>
          </p:cNvSpPr>
          <p:nvPr>
            <p:ph type="title"/>
          </p:nvPr>
        </p:nvSpPr>
        <p:spPr/>
        <p:txBody>
          <a:bodyPr/>
          <a:lstStyle/>
          <a:p>
            <a:r>
              <a:rPr lang="en-US" dirty="0"/>
              <a:t>Hierarchical Trust Domains</a:t>
            </a:r>
          </a:p>
        </p:txBody>
      </p:sp>
      <p:pic>
        <p:nvPicPr>
          <p:cNvPr id="5" name="Content Placeholder 4">
            <a:extLst>
              <a:ext uri="{FF2B5EF4-FFF2-40B4-BE49-F238E27FC236}">
                <a16:creationId xmlns:a16="http://schemas.microsoft.com/office/drawing/2014/main" id="{9167182D-B618-724C-ABAA-C07AA883174C}"/>
              </a:ext>
            </a:extLst>
          </p:cNvPr>
          <p:cNvPicPr>
            <a:picLocks noGrp="1" noChangeAspect="1"/>
          </p:cNvPicPr>
          <p:nvPr>
            <p:ph sz="half" idx="1"/>
          </p:nvPr>
        </p:nvPicPr>
        <p:blipFill>
          <a:blip r:embed="rId2"/>
          <a:stretch>
            <a:fillRect/>
          </a:stretch>
        </p:blipFill>
        <p:spPr>
          <a:xfrm>
            <a:off x="1329690" y="1690688"/>
            <a:ext cx="5974080" cy="4491903"/>
          </a:xfrm>
        </p:spPr>
      </p:pic>
      <p:sp>
        <p:nvSpPr>
          <p:cNvPr id="6" name="Content Placeholder 5">
            <a:extLst>
              <a:ext uri="{FF2B5EF4-FFF2-40B4-BE49-F238E27FC236}">
                <a16:creationId xmlns:a16="http://schemas.microsoft.com/office/drawing/2014/main" id="{7036B1FF-5CBD-764D-93B8-12D484066271}"/>
              </a:ext>
            </a:extLst>
          </p:cNvPr>
          <p:cNvSpPr>
            <a:spLocks noGrp="1"/>
          </p:cNvSpPr>
          <p:nvPr>
            <p:ph sz="half" idx="2"/>
          </p:nvPr>
        </p:nvSpPr>
        <p:spPr>
          <a:xfrm>
            <a:off x="6096000" y="4292513"/>
            <a:ext cx="5434965" cy="1890078"/>
          </a:xfrm>
        </p:spPr>
        <p:txBody>
          <a:bodyPr/>
          <a:lstStyle/>
          <a:p>
            <a:r>
              <a:rPr lang="en-US" dirty="0"/>
              <a:t>CAP Theorem selection: SC</a:t>
            </a:r>
          </a:p>
          <a:p>
            <a:pPr lvl="1"/>
            <a:r>
              <a:rPr lang="en-US" dirty="0"/>
              <a:t>Scalability</a:t>
            </a:r>
          </a:p>
          <a:p>
            <a:pPr lvl="1"/>
            <a:r>
              <a:rPr lang="en-US" dirty="0"/>
              <a:t>Consistency</a:t>
            </a:r>
          </a:p>
          <a:p>
            <a:pPr lvl="1"/>
            <a:r>
              <a:rPr lang="en-US" dirty="0"/>
              <a:t>Loose Decentralization on the Edge</a:t>
            </a:r>
          </a:p>
        </p:txBody>
      </p:sp>
    </p:spTree>
    <p:extLst>
      <p:ext uri="{BB962C8B-B14F-4D97-AF65-F5344CB8AC3E}">
        <p14:creationId xmlns:p14="http://schemas.microsoft.com/office/powerpoint/2010/main" val="938537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E785E-1DA9-324F-BCB9-AA9EEB33559A}"/>
              </a:ext>
            </a:extLst>
          </p:cNvPr>
          <p:cNvSpPr>
            <a:spLocks noGrp="1"/>
          </p:cNvSpPr>
          <p:nvPr>
            <p:ph type="title"/>
          </p:nvPr>
        </p:nvSpPr>
        <p:spPr/>
        <p:txBody>
          <a:bodyPr/>
          <a:lstStyle/>
          <a:p>
            <a:r>
              <a:rPr lang="en-US" dirty="0"/>
              <a:t>Blockchain-Based Access Control</a:t>
            </a:r>
          </a:p>
        </p:txBody>
      </p:sp>
      <p:sp>
        <p:nvSpPr>
          <p:cNvPr id="3" name="Content Placeholder 2">
            <a:extLst>
              <a:ext uri="{FF2B5EF4-FFF2-40B4-BE49-F238E27FC236}">
                <a16:creationId xmlns:a16="http://schemas.microsoft.com/office/drawing/2014/main" id="{055583C5-21CB-394A-A62B-D8E7E628FC47}"/>
              </a:ext>
            </a:extLst>
          </p:cNvPr>
          <p:cNvSpPr>
            <a:spLocks noGrp="1"/>
          </p:cNvSpPr>
          <p:nvPr>
            <p:ph idx="1"/>
          </p:nvPr>
        </p:nvSpPr>
        <p:spPr/>
        <p:txBody>
          <a:bodyPr/>
          <a:lstStyle/>
          <a:p>
            <a:r>
              <a:rPr lang="en-US" dirty="0"/>
              <a:t>Attribute-Based Access Control</a:t>
            </a:r>
          </a:p>
          <a:p>
            <a:pPr lvl="1"/>
            <a:r>
              <a:rPr lang="en-US" dirty="0"/>
              <a:t>Take subject attributes, object attributes and environment conditions into access evaluation</a:t>
            </a:r>
          </a:p>
          <a:p>
            <a:pPr lvl="1"/>
            <a:r>
              <a:rPr lang="en-US" dirty="0"/>
              <a:t>Blockchain guarantees the integrity, availability and non-repudiation of attributes</a:t>
            </a:r>
          </a:p>
          <a:p>
            <a:pPr lvl="1"/>
            <a:r>
              <a:rPr lang="en-US" dirty="0"/>
              <a:t>Attributes retrievable from blockchain and participating platforms</a:t>
            </a:r>
          </a:p>
          <a:p>
            <a:r>
              <a:rPr lang="en-US" dirty="0"/>
              <a:t>Provenance-Based Access Control</a:t>
            </a:r>
          </a:p>
          <a:p>
            <a:pPr lvl="1"/>
            <a:r>
              <a:rPr lang="en-US" dirty="0"/>
              <a:t>Use provenance data as attributes</a:t>
            </a:r>
          </a:p>
          <a:p>
            <a:pPr lvl="1"/>
            <a:r>
              <a:rPr lang="en-US" dirty="0"/>
              <a:t>Per</a:t>
            </a:r>
            <a:r>
              <a:rPr lang="en-US" altLang="ja-JP" dirty="0"/>
              <a:t>sistent </a:t>
            </a:r>
            <a:r>
              <a:rPr lang="en-US" dirty="0"/>
              <a:t>storage and proper sharing of the provenance data on blockchain</a:t>
            </a:r>
          </a:p>
        </p:txBody>
      </p:sp>
    </p:spTree>
    <p:extLst>
      <p:ext uri="{BB962C8B-B14F-4D97-AF65-F5344CB8AC3E}">
        <p14:creationId xmlns:p14="http://schemas.microsoft.com/office/powerpoint/2010/main" val="29991672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E4D4E-2E93-7645-AD97-778A217AB06A}"/>
              </a:ext>
            </a:extLst>
          </p:cNvPr>
          <p:cNvSpPr>
            <a:spLocks noGrp="1"/>
          </p:cNvSpPr>
          <p:nvPr>
            <p:ph type="title"/>
          </p:nvPr>
        </p:nvSpPr>
        <p:spPr/>
        <p:txBody>
          <a:bodyPr/>
          <a:lstStyle/>
          <a:p>
            <a:r>
              <a:rPr lang="en-US" dirty="0"/>
              <a:t>Incentive Policies</a:t>
            </a:r>
          </a:p>
        </p:txBody>
      </p:sp>
      <p:sp>
        <p:nvSpPr>
          <p:cNvPr id="3" name="Content Placeholder 2">
            <a:extLst>
              <a:ext uri="{FF2B5EF4-FFF2-40B4-BE49-F238E27FC236}">
                <a16:creationId xmlns:a16="http://schemas.microsoft.com/office/drawing/2014/main" id="{5A267BD4-77C1-424A-9A6A-B27BB7FB0FB6}"/>
              </a:ext>
            </a:extLst>
          </p:cNvPr>
          <p:cNvSpPr>
            <a:spLocks noGrp="1"/>
          </p:cNvSpPr>
          <p:nvPr>
            <p:ph idx="1"/>
          </p:nvPr>
        </p:nvSpPr>
        <p:spPr/>
        <p:txBody>
          <a:bodyPr/>
          <a:lstStyle/>
          <a:p>
            <a:r>
              <a:rPr lang="en-US" dirty="0"/>
              <a:t>Service-based</a:t>
            </a:r>
          </a:p>
          <a:p>
            <a:pPr lvl="1"/>
            <a:r>
              <a:rPr lang="en-US" dirty="0"/>
              <a:t>Service provider rewarded by consumer</a:t>
            </a:r>
          </a:p>
          <a:p>
            <a:r>
              <a:rPr lang="en-US" dirty="0"/>
              <a:t>Capability-based</a:t>
            </a:r>
          </a:p>
          <a:p>
            <a:pPr lvl="1"/>
            <a:r>
              <a:rPr lang="en-US" dirty="0"/>
              <a:t>Capability provider rewarded by consumer</a:t>
            </a:r>
          </a:p>
          <a:p>
            <a:r>
              <a:rPr lang="en-US" dirty="0"/>
              <a:t>Ecosystem-based</a:t>
            </a:r>
          </a:p>
          <a:p>
            <a:pPr lvl="1"/>
            <a:r>
              <a:rPr lang="en-US" dirty="0"/>
              <a:t>Public rankings of collaboration</a:t>
            </a:r>
          </a:p>
          <a:p>
            <a:pPr lvl="1"/>
            <a:endParaRPr lang="en-US" dirty="0"/>
          </a:p>
        </p:txBody>
      </p:sp>
      <p:pic>
        <p:nvPicPr>
          <p:cNvPr id="4" name="图片 11">
            <a:extLst>
              <a:ext uri="{FF2B5EF4-FFF2-40B4-BE49-F238E27FC236}">
                <a16:creationId xmlns:a16="http://schemas.microsoft.com/office/drawing/2014/main" id="{FB404C4F-C84D-804E-A5F5-A7C0522C78B2}"/>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7101330" y="2668400"/>
            <a:ext cx="4252470" cy="3542059"/>
          </a:xfrm>
          <a:prstGeom prst="rect">
            <a:avLst/>
          </a:prstGeom>
        </p:spPr>
      </p:pic>
    </p:spTree>
    <p:extLst>
      <p:ext uri="{BB962C8B-B14F-4D97-AF65-F5344CB8AC3E}">
        <p14:creationId xmlns:p14="http://schemas.microsoft.com/office/powerpoint/2010/main" val="2834750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0BF82-A23B-5942-9F01-6E24E292C24A}"/>
              </a:ext>
            </a:extLst>
          </p:cNvPr>
          <p:cNvSpPr>
            <a:spLocks noGrp="1"/>
          </p:cNvSpPr>
          <p:nvPr>
            <p:ph type="title"/>
          </p:nvPr>
        </p:nvSpPr>
        <p:spPr/>
        <p:txBody>
          <a:bodyPr/>
          <a:lstStyle/>
          <a:p>
            <a:r>
              <a:rPr lang="en-US" dirty="0"/>
              <a:t>Proposed Security Focused Research Agenda</a:t>
            </a:r>
          </a:p>
        </p:txBody>
      </p:sp>
      <p:sp>
        <p:nvSpPr>
          <p:cNvPr id="3" name="Content Placeholder 2">
            <a:extLst>
              <a:ext uri="{FF2B5EF4-FFF2-40B4-BE49-F238E27FC236}">
                <a16:creationId xmlns:a16="http://schemas.microsoft.com/office/drawing/2014/main" id="{976D669A-965B-594C-8AF0-6BF0B8258D94}"/>
              </a:ext>
            </a:extLst>
          </p:cNvPr>
          <p:cNvSpPr>
            <a:spLocks noGrp="1"/>
          </p:cNvSpPr>
          <p:nvPr>
            <p:ph idx="1"/>
          </p:nvPr>
        </p:nvSpPr>
        <p:spPr/>
        <p:txBody>
          <a:bodyPr/>
          <a:lstStyle/>
          <a:p>
            <a:r>
              <a:rPr lang="en-US" dirty="0"/>
              <a:t>Context-aware access control for IoT</a:t>
            </a:r>
          </a:p>
          <a:p>
            <a:r>
              <a:rPr lang="en-US" dirty="0"/>
              <a:t>Cross-platform trust models</a:t>
            </a:r>
          </a:p>
          <a:p>
            <a:r>
              <a:rPr lang="en-US" dirty="0"/>
              <a:t>On-blockchain policy administration and verification</a:t>
            </a:r>
          </a:p>
          <a:p>
            <a:r>
              <a:rPr lang="en-US" dirty="0"/>
              <a:t>Data on the Edge</a:t>
            </a:r>
          </a:p>
        </p:txBody>
      </p:sp>
    </p:spTree>
    <p:extLst>
      <p:ext uri="{BB962C8B-B14F-4D97-AF65-F5344CB8AC3E}">
        <p14:creationId xmlns:p14="http://schemas.microsoft.com/office/powerpoint/2010/main" val="1123254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9F619-39EE-C744-B909-2BE76CD5B9E6}"/>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49FCE873-A6B4-0241-B0C7-0C0C357CC335}"/>
              </a:ext>
            </a:extLst>
          </p:cNvPr>
          <p:cNvSpPr>
            <a:spLocks noGrp="1"/>
          </p:cNvSpPr>
          <p:nvPr>
            <p:ph idx="1"/>
          </p:nvPr>
        </p:nvSpPr>
        <p:spPr/>
        <p:txBody>
          <a:bodyPr/>
          <a:lstStyle/>
          <a:p>
            <a:r>
              <a:rPr lang="en-US" dirty="0"/>
              <a:t>With the booming Internet of Things, cross-platform collaboration becomes inevitable</a:t>
            </a:r>
          </a:p>
          <a:p>
            <a:r>
              <a:rPr lang="en-US" dirty="0"/>
              <a:t>Centralized solutions have limitations turning to decentralization</a:t>
            </a:r>
          </a:p>
          <a:p>
            <a:r>
              <a:rPr lang="en-US" dirty="0"/>
              <a:t>Decentralized trust framework using blockchain</a:t>
            </a:r>
          </a:p>
          <a:p>
            <a:r>
              <a:rPr lang="en-US" dirty="0"/>
              <a:t>IoT Passport</a:t>
            </a:r>
          </a:p>
          <a:p>
            <a:pPr lvl="1"/>
            <a:r>
              <a:rPr lang="en-US" dirty="0"/>
              <a:t>Hierarchical trust domains for better scalability and efficiency</a:t>
            </a:r>
          </a:p>
          <a:p>
            <a:pPr lvl="1"/>
            <a:r>
              <a:rPr lang="en-US" dirty="0"/>
              <a:t>Blockchain-based access control better enforcement with attributes</a:t>
            </a:r>
          </a:p>
          <a:p>
            <a:pPr lvl="1"/>
            <a:r>
              <a:rPr lang="en-US" dirty="0"/>
              <a:t>Incentive policies establish sustainable ecosystem</a:t>
            </a:r>
          </a:p>
          <a:p>
            <a:r>
              <a:rPr lang="en-US" dirty="0"/>
              <a:t>Proposed security focused research agenda</a:t>
            </a:r>
          </a:p>
        </p:txBody>
      </p:sp>
    </p:spTree>
    <p:extLst>
      <p:ext uri="{BB962C8B-B14F-4D97-AF65-F5344CB8AC3E}">
        <p14:creationId xmlns:p14="http://schemas.microsoft.com/office/powerpoint/2010/main" val="571377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93DB0-0FDB-5D49-A39A-C838E46CEDE3}"/>
              </a:ext>
            </a:extLst>
          </p:cNvPr>
          <p:cNvSpPr>
            <a:spLocks noGrp="1"/>
          </p:cNvSpPr>
          <p:nvPr>
            <p:ph type="title"/>
          </p:nvPr>
        </p:nvSpPr>
        <p:spPr/>
        <p:txBody>
          <a:bodyPr/>
          <a:lstStyle/>
          <a:p>
            <a:r>
              <a:rPr lang="en-US" dirty="0"/>
              <a:t>More “Things” than Human</a:t>
            </a:r>
          </a:p>
        </p:txBody>
      </p:sp>
      <p:sp>
        <p:nvSpPr>
          <p:cNvPr id="3" name="Content Placeholder 2">
            <a:extLst>
              <a:ext uri="{FF2B5EF4-FFF2-40B4-BE49-F238E27FC236}">
                <a16:creationId xmlns:a16="http://schemas.microsoft.com/office/drawing/2014/main" id="{EB84C7A3-9199-D447-9B31-A5E837723B71}"/>
              </a:ext>
            </a:extLst>
          </p:cNvPr>
          <p:cNvSpPr>
            <a:spLocks noGrp="1"/>
          </p:cNvSpPr>
          <p:nvPr>
            <p:ph idx="1"/>
          </p:nvPr>
        </p:nvSpPr>
        <p:spPr>
          <a:xfrm>
            <a:off x="575310" y="1844297"/>
            <a:ext cx="6819900" cy="4351338"/>
          </a:xfrm>
        </p:spPr>
        <p:txBody>
          <a:bodyPr>
            <a:normAutofit/>
          </a:bodyPr>
          <a:lstStyle/>
          <a:p>
            <a:r>
              <a:rPr lang="en-US" dirty="0"/>
              <a:t>Passed a single connected object per person in 2008 and projected to 26 smart objects per human by 2020</a:t>
            </a:r>
            <a:r>
              <a:rPr lang="en-US" baseline="30000" dirty="0"/>
              <a:t>*</a:t>
            </a:r>
            <a:r>
              <a:rPr lang="en-US" dirty="0"/>
              <a:t>.</a:t>
            </a:r>
          </a:p>
          <a:p>
            <a:endParaRPr lang="en-US" dirty="0"/>
          </a:p>
          <a:p>
            <a:r>
              <a:rPr lang="en-US" dirty="0"/>
              <a:t>What will be the foreseeable outcome?</a:t>
            </a:r>
          </a:p>
          <a:p>
            <a:pPr lvl="1"/>
            <a:r>
              <a:rPr lang="en-US" dirty="0"/>
              <a:t>AI helps us control objects in the background</a:t>
            </a:r>
          </a:p>
          <a:p>
            <a:pPr lvl="1"/>
            <a:r>
              <a:rPr lang="en-US" dirty="0"/>
              <a:t>Multi-factor User Interface with sensors</a:t>
            </a:r>
          </a:p>
          <a:p>
            <a:pPr lvl="1"/>
            <a:r>
              <a:rPr lang="en-US" dirty="0"/>
              <a:t>Collaborative IoT: things talk to each other</a:t>
            </a:r>
          </a:p>
          <a:p>
            <a:endParaRPr lang="en-US" dirty="0"/>
          </a:p>
        </p:txBody>
      </p:sp>
      <p:pic>
        <p:nvPicPr>
          <p:cNvPr id="4" name="图片 20">
            <a:extLst>
              <a:ext uri="{FF2B5EF4-FFF2-40B4-BE49-F238E27FC236}">
                <a16:creationId xmlns:a16="http://schemas.microsoft.com/office/drawing/2014/main" id="{A645B739-A90E-9048-8979-796640500123}"/>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416040" y="1027906"/>
            <a:ext cx="6183630" cy="6183630"/>
          </a:xfrm>
          <a:prstGeom prst="rect">
            <a:avLst/>
          </a:prstGeom>
        </p:spPr>
      </p:pic>
      <p:sp>
        <p:nvSpPr>
          <p:cNvPr id="5" name="Rectangle 4">
            <a:extLst>
              <a:ext uri="{FF2B5EF4-FFF2-40B4-BE49-F238E27FC236}">
                <a16:creationId xmlns:a16="http://schemas.microsoft.com/office/drawing/2014/main" id="{C5BCAB67-3375-8641-B533-0A6914194B8B}"/>
              </a:ext>
            </a:extLst>
          </p:cNvPr>
          <p:cNvSpPr/>
          <p:nvPr/>
        </p:nvSpPr>
        <p:spPr>
          <a:xfrm>
            <a:off x="838200" y="6092765"/>
            <a:ext cx="7174230" cy="400110"/>
          </a:xfrm>
          <a:prstGeom prst="rect">
            <a:avLst/>
          </a:prstGeom>
        </p:spPr>
        <p:txBody>
          <a:bodyPr wrap="square">
            <a:spAutoFit/>
          </a:bodyPr>
          <a:lstStyle/>
          <a:p>
            <a:r>
              <a:rPr lang="en-US" sz="1000" dirty="0">
                <a:latin typeface="+mj-lt"/>
              </a:rPr>
              <a:t>*</a:t>
            </a:r>
            <a:r>
              <a:rPr lang="en-US" sz="1000" dirty="0">
                <a:effectLst/>
                <a:latin typeface="+mj-lt"/>
              </a:rPr>
              <a:t> S. </a:t>
            </a:r>
            <a:r>
              <a:rPr lang="en-US" sz="1000" dirty="0" err="1">
                <a:effectLst/>
                <a:latin typeface="+mj-lt"/>
              </a:rPr>
              <a:t>Elbouanani</a:t>
            </a:r>
            <a:r>
              <a:rPr lang="en-US" sz="1000" dirty="0">
                <a:effectLst/>
                <a:latin typeface="+mj-lt"/>
              </a:rPr>
              <a:t>, M. El </a:t>
            </a:r>
            <a:r>
              <a:rPr lang="en-US" sz="1000" dirty="0" err="1">
                <a:effectLst/>
                <a:latin typeface="+mj-lt"/>
              </a:rPr>
              <a:t>Kiram</a:t>
            </a:r>
            <a:r>
              <a:rPr lang="en-US" sz="1000" dirty="0">
                <a:effectLst/>
                <a:latin typeface="+mj-lt"/>
              </a:rPr>
              <a:t>, and O. </a:t>
            </a:r>
            <a:r>
              <a:rPr lang="en-US" sz="1000" dirty="0" err="1">
                <a:effectLst/>
                <a:latin typeface="+mj-lt"/>
              </a:rPr>
              <a:t>Achbarou</a:t>
            </a:r>
            <a:r>
              <a:rPr lang="en-US" sz="1000" dirty="0">
                <a:effectLst/>
                <a:latin typeface="+mj-lt"/>
              </a:rPr>
              <a:t>. 2015. Introduction to the Internet of Things security: Standardization and research challenges. In 2015 11th International Conference on Information Assurance and Security. IEEE, 32–37. </a:t>
            </a:r>
            <a:endParaRPr lang="en-US" dirty="0">
              <a:effectLst/>
              <a:latin typeface="+mj-lt"/>
            </a:endParaRPr>
          </a:p>
        </p:txBody>
      </p:sp>
    </p:spTree>
    <p:extLst>
      <p:ext uri="{BB962C8B-B14F-4D97-AF65-F5344CB8AC3E}">
        <p14:creationId xmlns:p14="http://schemas.microsoft.com/office/powerpoint/2010/main" val="4263219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28875-87D1-D34E-A04B-E6F4FED9D333}"/>
              </a:ext>
            </a:extLst>
          </p:cNvPr>
          <p:cNvSpPr>
            <a:spLocks noGrp="1"/>
          </p:cNvSpPr>
          <p:nvPr>
            <p:ph type="title"/>
          </p:nvPr>
        </p:nvSpPr>
        <p:spPr/>
        <p:txBody>
          <a:bodyPr/>
          <a:lstStyle/>
          <a:p>
            <a:r>
              <a:rPr lang="en-US" dirty="0"/>
              <a:t>Smart Life</a:t>
            </a:r>
          </a:p>
        </p:txBody>
      </p:sp>
      <p:pic>
        <p:nvPicPr>
          <p:cNvPr id="5" name="Content Placeholder 4">
            <a:extLst>
              <a:ext uri="{FF2B5EF4-FFF2-40B4-BE49-F238E27FC236}">
                <a16:creationId xmlns:a16="http://schemas.microsoft.com/office/drawing/2014/main" id="{B221F459-939C-AA45-8683-687D1A653A8D}"/>
              </a:ext>
            </a:extLst>
          </p:cNvPr>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653752" y="1690688"/>
            <a:ext cx="7162463" cy="4518025"/>
          </a:xfrm>
        </p:spPr>
      </p:pic>
      <p:sp>
        <p:nvSpPr>
          <p:cNvPr id="8" name="Content Placeholder 2">
            <a:extLst>
              <a:ext uri="{FF2B5EF4-FFF2-40B4-BE49-F238E27FC236}">
                <a16:creationId xmlns:a16="http://schemas.microsoft.com/office/drawing/2014/main" id="{1165C756-4B6C-3744-A996-016E59E55F11}"/>
              </a:ext>
            </a:extLst>
          </p:cNvPr>
          <p:cNvSpPr txBox="1">
            <a:spLocks/>
          </p:cNvSpPr>
          <p:nvPr/>
        </p:nvSpPr>
        <p:spPr>
          <a:xfrm>
            <a:off x="8083252" y="1027906"/>
            <a:ext cx="3360757"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ja-JP" dirty="0"/>
              <a:t>Ubiquitous physical</a:t>
            </a:r>
            <a:r>
              <a:rPr lang="zh-CN" altLang="en-US" dirty="0"/>
              <a:t> </a:t>
            </a:r>
            <a:r>
              <a:rPr lang="en-US" dirty="0"/>
              <a:t>infrastructure with sensors and actuators</a:t>
            </a:r>
          </a:p>
          <a:p>
            <a:r>
              <a:rPr lang="en-US" dirty="0"/>
              <a:t>Everything Connected</a:t>
            </a:r>
          </a:p>
          <a:p>
            <a:r>
              <a:rPr lang="en-US" dirty="0"/>
              <a:t>Lifestyle with smart things towards </a:t>
            </a:r>
            <a:r>
              <a:rPr lang="en-US" b="1" i="1" dirty="0">
                <a:solidFill>
                  <a:schemeClr val="accent5">
                    <a:lumMod val="75000"/>
                  </a:schemeClr>
                </a:solidFill>
              </a:rPr>
              <a:t>better life</a:t>
            </a:r>
          </a:p>
        </p:txBody>
      </p:sp>
    </p:spTree>
    <p:extLst>
      <p:ext uri="{BB962C8B-B14F-4D97-AF65-F5344CB8AC3E}">
        <p14:creationId xmlns:p14="http://schemas.microsoft.com/office/powerpoint/2010/main" val="1069888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6EB50-D12C-CB4A-B47E-A591E162621D}"/>
              </a:ext>
            </a:extLst>
          </p:cNvPr>
          <p:cNvSpPr>
            <a:spLocks noGrp="1"/>
          </p:cNvSpPr>
          <p:nvPr>
            <p:ph type="title"/>
          </p:nvPr>
        </p:nvSpPr>
        <p:spPr/>
        <p:txBody>
          <a:bodyPr/>
          <a:lstStyle/>
          <a:p>
            <a:r>
              <a:rPr lang="en-US" dirty="0"/>
              <a:t>User Scenarios</a:t>
            </a:r>
          </a:p>
        </p:txBody>
      </p:sp>
      <p:sp>
        <p:nvSpPr>
          <p:cNvPr id="3" name="Content Placeholder 2">
            <a:extLst>
              <a:ext uri="{FF2B5EF4-FFF2-40B4-BE49-F238E27FC236}">
                <a16:creationId xmlns:a16="http://schemas.microsoft.com/office/drawing/2014/main" id="{B9AF3C70-C72B-0E4B-B138-CE0D27089B7F}"/>
              </a:ext>
            </a:extLst>
          </p:cNvPr>
          <p:cNvSpPr>
            <a:spLocks noGrp="1"/>
          </p:cNvSpPr>
          <p:nvPr>
            <p:ph idx="1"/>
          </p:nvPr>
        </p:nvSpPr>
        <p:spPr/>
        <p:txBody>
          <a:bodyPr/>
          <a:lstStyle/>
          <a:p>
            <a:r>
              <a:rPr lang="en-US" b="1" i="1" dirty="0"/>
              <a:t>S1</a:t>
            </a:r>
            <a:r>
              <a:rPr lang="en-US" dirty="0"/>
              <a:t>. On the way home, Alice converses with the AI assistant on her smart phone to check her food inventory. The smart refrigerator responds with a list and suggestions on grocery shopping. Moreover, the AI assistant provides a one-click option for same-day delivery.</a:t>
            </a:r>
          </a:p>
          <a:p>
            <a:endParaRPr lang="en-US" dirty="0"/>
          </a:p>
          <a:p>
            <a:r>
              <a:rPr lang="en-US" b="1" i="1" dirty="0"/>
              <a:t>S2</a:t>
            </a:r>
            <a:r>
              <a:rPr lang="en-US" dirty="0"/>
              <a:t>. The facial detectors at Alice’s authenticate her on arrival and further detect her mood as currently blue, so yellow lights will turn on and soft sound tracks from her favorites will play. </a:t>
            </a:r>
          </a:p>
        </p:txBody>
      </p:sp>
    </p:spTree>
    <p:extLst>
      <p:ext uri="{BB962C8B-B14F-4D97-AF65-F5344CB8AC3E}">
        <p14:creationId xmlns:p14="http://schemas.microsoft.com/office/powerpoint/2010/main" val="2136380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CA660-DF73-2E4A-AEC5-DE80588198BD}"/>
              </a:ext>
            </a:extLst>
          </p:cNvPr>
          <p:cNvSpPr>
            <a:spLocks noGrp="1"/>
          </p:cNvSpPr>
          <p:nvPr>
            <p:ph type="title"/>
          </p:nvPr>
        </p:nvSpPr>
        <p:spPr/>
        <p:txBody>
          <a:bodyPr/>
          <a:lstStyle/>
          <a:p>
            <a:r>
              <a:rPr lang="en-US" dirty="0"/>
              <a:t>Inevitable Cross-Platform Collaboration</a:t>
            </a:r>
          </a:p>
        </p:txBody>
      </p:sp>
      <p:sp>
        <p:nvSpPr>
          <p:cNvPr id="3" name="Content Placeholder 2">
            <a:extLst>
              <a:ext uri="{FF2B5EF4-FFF2-40B4-BE49-F238E27FC236}">
                <a16:creationId xmlns:a16="http://schemas.microsoft.com/office/drawing/2014/main" id="{A3A323D3-9F8C-C84E-BC29-2ADFF29600BE}"/>
              </a:ext>
            </a:extLst>
          </p:cNvPr>
          <p:cNvSpPr>
            <a:spLocks noGrp="1"/>
          </p:cNvSpPr>
          <p:nvPr>
            <p:ph idx="1"/>
          </p:nvPr>
        </p:nvSpPr>
        <p:spPr/>
        <p:txBody>
          <a:bodyPr/>
          <a:lstStyle/>
          <a:p>
            <a:r>
              <a:rPr lang="en-US" dirty="0"/>
              <a:t>Fragmented user needs inevitably lead to diverse brands and models of devices along time.</a:t>
            </a:r>
          </a:p>
          <a:p>
            <a:r>
              <a:rPr lang="en-US" dirty="0"/>
              <a:t>Collaboration costs multiply with scenarios for on-device solutions but hardware capabilities are limited.</a:t>
            </a:r>
          </a:p>
        </p:txBody>
      </p:sp>
    </p:spTree>
    <p:extLst>
      <p:ext uri="{BB962C8B-B14F-4D97-AF65-F5344CB8AC3E}">
        <p14:creationId xmlns:p14="http://schemas.microsoft.com/office/powerpoint/2010/main" val="425657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66037-7FE9-3548-BE96-DB55B82CE12E}"/>
              </a:ext>
            </a:extLst>
          </p:cNvPr>
          <p:cNvSpPr>
            <a:spLocks noGrp="1"/>
          </p:cNvSpPr>
          <p:nvPr>
            <p:ph type="title"/>
          </p:nvPr>
        </p:nvSpPr>
        <p:spPr/>
        <p:txBody>
          <a:bodyPr/>
          <a:lstStyle/>
          <a:p>
            <a:r>
              <a:rPr lang="en-US" dirty="0"/>
              <a:t>Centralized vs Decentralized</a:t>
            </a:r>
          </a:p>
        </p:txBody>
      </p:sp>
      <p:sp>
        <p:nvSpPr>
          <p:cNvPr id="4" name="Text Placeholder 3">
            <a:extLst>
              <a:ext uri="{FF2B5EF4-FFF2-40B4-BE49-F238E27FC236}">
                <a16:creationId xmlns:a16="http://schemas.microsoft.com/office/drawing/2014/main" id="{3C2A6EEA-6F00-EE44-9F92-F3F17EA14532}"/>
              </a:ext>
            </a:extLst>
          </p:cNvPr>
          <p:cNvSpPr>
            <a:spLocks noGrp="1"/>
          </p:cNvSpPr>
          <p:nvPr>
            <p:ph type="body" idx="1"/>
          </p:nvPr>
        </p:nvSpPr>
        <p:spPr>
          <a:xfrm>
            <a:off x="839788" y="5463223"/>
            <a:ext cx="5157787" cy="823912"/>
          </a:xfrm>
        </p:spPr>
        <p:txBody>
          <a:bodyPr anchor="t">
            <a:noAutofit/>
          </a:bodyPr>
          <a:lstStyle/>
          <a:p>
            <a:r>
              <a:rPr lang="en-US" sz="1800" b="0" dirty="0">
                <a:latin typeface="+mj-lt"/>
              </a:rPr>
              <a:t>(a) Centralized solution: a single application manages collaboration among the participating devices and platforms </a:t>
            </a:r>
          </a:p>
        </p:txBody>
      </p:sp>
      <p:pic>
        <p:nvPicPr>
          <p:cNvPr id="9" name="Content Placeholder 8">
            <a:extLst>
              <a:ext uri="{FF2B5EF4-FFF2-40B4-BE49-F238E27FC236}">
                <a16:creationId xmlns:a16="http://schemas.microsoft.com/office/drawing/2014/main" id="{8A5564B3-7BCE-DB45-A3AC-85BD5CE3C82B}"/>
              </a:ext>
            </a:extLst>
          </p:cNvPr>
          <p:cNvPicPr>
            <a:picLocks noGrp="1" noChangeAspect="1"/>
          </p:cNvPicPr>
          <p:nvPr>
            <p:ph sz="half" idx="2"/>
          </p:nvPr>
        </p:nvPicPr>
        <p:blipFill>
          <a:blip r:embed="rId2" cstate="screen">
            <a:extLst>
              <a:ext uri="{28A0092B-C50C-407E-A947-70E740481C1C}">
                <a14:useLocalDpi xmlns:a14="http://schemas.microsoft.com/office/drawing/2010/main"/>
              </a:ext>
            </a:extLst>
          </a:blip>
          <a:stretch>
            <a:fillRect/>
          </a:stretch>
        </p:blipFill>
        <p:spPr>
          <a:xfrm>
            <a:off x="1275186" y="1540986"/>
            <a:ext cx="4309851" cy="3684588"/>
          </a:xfrm>
        </p:spPr>
      </p:pic>
      <p:sp>
        <p:nvSpPr>
          <p:cNvPr id="6" name="Text Placeholder 5">
            <a:extLst>
              <a:ext uri="{FF2B5EF4-FFF2-40B4-BE49-F238E27FC236}">
                <a16:creationId xmlns:a16="http://schemas.microsoft.com/office/drawing/2014/main" id="{07EAB66F-5882-044F-9F25-671FEE4C1F6F}"/>
              </a:ext>
            </a:extLst>
          </p:cNvPr>
          <p:cNvSpPr>
            <a:spLocks noGrp="1"/>
          </p:cNvSpPr>
          <p:nvPr>
            <p:ph type="body" sz="quarter" idx="3"/>
          </p:nvPr>
        </p:nvSpPr>
        <p:spPr>
          <a:xfrm>
            <a:off x="6183629" y="5463223"/>
            <a:ext cx="5183188" cy="823912"/>
          </a:xfrm>
        </p:spPr>
        <p:txBody>
          <a:bodyPr anchor="t">
            <a:noAutofit/>
          </a:bodyPr>
          <a:lstStyle/>
          <a:p>
            <a:r>
              <a:rPr lang="en-US" sz="1800" b="0" dirty="0">
                <a:latin typeface="+mj-lt"/>
              </a:rPr>
              <a:t>(b) Decentralized solution: a distributed application manages collaborative commands over the DCN </a:t>
            </a:r>
          </a:p>
        </p:txBody>
      </p:sp>
      <p:pic>
        <p:nvPicPr>
          <p:cNvPr id="11" name="Content Placeholder 10">
            <a:extLst>
              <a:ext uri="{FF2B5EF4-FFF2-40B4-BE49-F238E27FC236}">
                <a16:creationId xmlns:a16="http://schemas.microsoft.com/office/drawing/2014/main" id="{45DA8775-1F9C-5945-A05A-0F10E621E2AC}"/>
              </a:ext>
            </a:extLst>
          </p:cNvPr>
          <p:cNvPicPr>
            <a:picLocks noGrp="1" noChangeAspect="1"/>
          </p:cNvPicPr>
          <p:nvPr>
            <p:ph sz="quarter" idx="4"/>
          </p:nvPr>
        </p:nvPicPr>
        <p:blipFill>
          <a:blip r:embed="rId3" cstate="screen">
            <a:extLst>
              <a:ext uri="{28A0092B-C50C-407E-A947-70E740481C1C}">
                <a14:useLocalDpi xmlns:a14="http://schemas.microsoft.com/office/drawing/2010/main"/>
              </a:ext>
            </a:extLst>
          </a:blip>
          <a:stretch>
            <a:fillRect/>
          </a:stretch>
        </p:blipFill>
        <p:spPr>
          <a:xfrm>
            <a:off x="6620298" y="1540986"/>
            <a:ext cx="4309851" cy="3684588"/>
          </a:xfrm>
        </p:spPr>
      </p:pic>
    </p:spTree>
    <p:extLst>
      <p:ext uri="{BB962C8B-B14F-4D97-AF65-F5344CB8AC3E}">
        <p14:creationId xmlns:p14="http://schemas.microsoft.com/office/powerpoint/2010/main" val="3609309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09154-E7CC-8A4F-9E1D-51CADA291CFB}"/>
              </a:ext>
            </a:extLst>
          </p:cNvPr>
          <p:cNvSpPr>
            <a:spLocks noGrp="1"/>
          </p:cNvSpPr>
          <p:nvPr>
            <p:ph type="title"/>
          </p:nvPr>
        </p:nvSpPr>
        <p:spPr/>
        <p:txBody>
          <a:bodyPr/>
          <a:lstStyle/>
          <a:p>
            <a:r>
              <a:rPr lang="en-US" dirty="0"/>
              <a:t>Goals</a:t>
            </a:r>
          </a:p>
        </p:txBody>
      </p:sp>
      <p:sp>
        <p:nvSpPr>
          <p:cNvPr id="3" name="Content Placeholder 2">
            <a:extLst>
              <a:ext uri="{FF2B5EF4-FFF2-40B4-BE49-F238E27FC236}">
                <a16:creationId xmlns:a16="http://schemas.microsoft.com/office/drawing/2014/main" id="{10300FA9-9081-424D-89EE-70DF9F7C8BD1}"/>
              </a:ext>
            </a:extLst>
          </p:cNvPr>
          <p:cNvSpPr>
            <a:spLocks noGrp="1"/>
          </p:cNvSpPr>
          <p:nvPr>
            <p:ph idx="1"/>
          </p:nvPr>
        </p:nvSpPr>
        <p:spPr>
          <a:xfrm>
            <a:off x="5817870" y="1825625"/>
            <a:ext cx="10515600" cy="4351338"/>
          </a:xfrm>
        </p:spPr>
        <p:txBody>
          <a:bodyPr/>
          <a:lstStyle/>
          <a:p>
            <a:r>
              <a:rPr lang="en-US" dirty="0"/>
              <a:t>Security Requirements</a:t>
            </a:r>
          </a:p>
          <a:p>
            <a:pPr lvl="1"/>
            <a:r>
              <a:rPr lang="en-US" dirty="0"/>
              <a:t>Decentralized Trust Framework </a:t>
            </a:r>
          </a:p>
          <a:p>
            <a:pPr lvl="1"/>
            <a:r>
              <a:rPr lang="en-US" dirty="0"/>
              <a:t>Access Control and Data Security </a:t>
            </a:r>
          </a:p>
          <a:p>
            <a:pPr lvl="1"/>
            <a:r>
              <a:rPr lang="en-US" dirty="0"/>
              <a:t>Hierarchical Synchronization </a:t>
            </a:r>
          </a:p>
          <a:p>
            <a:pPr lvl="1"/>
            <a:r>
              <a:rPr lang="en-US" dirty="0"/>
              <a:t>Incentive Policies </a:t>
            </a:r>
          </a:p>
          <a:p>
            <a:endParaRPr lang="en-US" dirty="0"/>
          </a:p>
        </p:txBody>
      </p:sp>
      <p:sp>
        <p:nvSpPr>
          <p:cNvPr id="5" name="Rectangle 4">
            <a:extLst>
              <a:ext uri="{FF2B5EF4-FFF2-40B4-BE49-F238E27FC236}">
                <a16:creationId xmlns:a16="http://schemas.microsoft.com/office/drawing/2014/main" id="{C2C08012-F265-0E49-887A-8EBD97A3BFC4}"/>
              </a:ext>
            </a:extLst>
          </p:cNvPr>
          <p:cNvSpPr/>
          <p:nvPr/>
        </p:nvSpPr>
        <p:spPr>
          <a:xfrm>
            <a:off x="716280" y="1849279"/>
            <a:ext cx="6096000" cy="2066207"/>
          </a:xfrm>
          <a:prstGeom prst="rect">
            <a:avLst/>
          </a:prstGeom>
        </p:spPr>
        <p:txBody>
          <a:bodyPr>
            <a:spAutoFit/>
          </a:bodyPr>
          <a:lstStyle/>
          <a:p>
            <a:pPr marL="228600" lvl="0" indent="-228600">
              <a:lnSpc>
                <a:spcPct val="90000"/>
              </a:lnSpc>
              <a:spcBef>
                <a:spcPts val="1000"/>
              </a:spcBef>
              <a:buFont typeface="Arial" panose="020B0604020202020204" pitchFamily="34" charset="0"/>
              <a:buChar char="•"/>
            </a:pPr>
            <a:r>
              <a:rPr lang="en-US" sz="2800" dirty="0">
                <a:solidFill>
                  <a:prstClr val="black"/>
                </a:solidFill>
              </a:rPr>
              <a:t>Key objectives</a:t>
            </a:r>
          </a:p>
          <a:p>
            <a:pPr marL="685800" lvl="1" indent="-228600">
              <a:lnSpc>
                <a:spcPct val="90000"/>
              </a:lnSpc>
              <a:spcBef>
                <a:spcPts val="500"/>
              </a:spcBef>
              <a:buFont typeface="Arial" panose="020B0604020202020204" pitchFamily="34" charset="0"/>
              <a:buChar char="•"/>
            </a:pPr>
            <a:r>
              <a:rPr lang="en-US" sz="2400" dirty="0">
                <a:solidFill>
                  <a:prstClr val="black"/>
                </a:solidFill>
              </a:rPr>
              <a:t>Agreements between Platforms </a:t>
            </a:r>
          </a:p>
          <a:p>
            <a:pPr marL="685800" lvl="1" indent="-228600">
              <a:lnSpc>
                <a:spcPct val="90000"/>
              </a:lnSpc>
              <a:spcBef>
                <a:spcPts val="500"/>
              </a:spcBef>
              <a:buFont typeface="Arial" panose="020B0604020202020204" pitchFamily="34" charset="0"/>
              <a:buChar char="•"/>
            </a:pPr>
            <a:r>
              <a:rPr lang="en-US" sz="2400" dirty="0">
                <a:solidFill>
                  <a:prstClr val="black"/>
                </a:solidFill>
              </a:rPr>
              <a:t>Security and Privacy </a:t>
            </a:r>
          </a:p>
          <a:p>
            <a:pPr marL="685800" lvl="1" indent="-228600">
              <a:lnSpc>
                <a:spcPct val="90000"/>
              </a:lnSpc>
              <a:spcBef>
                <a:spcPts val="500"/>
              </a:spcBef>
              <a:buFont typeface="Arial" panose="020B0604020202020204" pitchFamily="34" charset="0"/>
              <a:buChar char="•"/>
            </a:pPr>
            <a:r>
              <a:rPr lang="en-US" sz="2400" dirty="0">
                <a:solidFill>
                  <a:prstClr val="black"/>
                </a:solidFill>
              </a:rPr>
              <a:t>Efficiency and Scalability </a:t>
            </a:r>
          </a:p>
          <a:p>
            <a:pPr marL="685800" lvl="1" indent="-228600">
              <a:lnSpc>
                <a:spcPct val="90000"/>
              </a:lnSpc>
              <a:spcBef>
                <a:spcPts val="500"/>
              </a:spcBef>
              <a:buFont typeface="Arial" panose="020B0604020202020204" pitchFamily="34" charset="0"/>
              <a:buChar char="•"/>
            </a:pPr>
            <a:r>
              <a:rPr lang="en-US" sz="2400" dirty="0">
                <a:solidFill>
                  <a:prstClr val="black"/>
                </a:solidFill>
              </a:rPr>
              <a:t>Sustainable Ecosystem</a:t>
            </a:r>
          </a:p>
        </p:txBody>
      </p:sp>
    </p:spTree>
    <p:extLst>
      <p:ext uri="{BB962C8B-B14F-4D97-AF65-F5344CB8AC3E}">
        <p14:creationId xmlns:p14="http://schemas.microsoft.com/office/powerpoint/2010/main" val="3090210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49AFF-FC93-324F-B80A-FF70C3BCE7A4}"/>
              </a:ext>
            </a:extLst>
          </p:cNvPr>
          <p:cNvSpPr>
            <a:spLocks noGrp="1"/>
          </p:cNvSpPr>
          <p:nvPr>
            <p:ph type="title"/>
          </p:nvPr>
        </p:nvSpPr>
        <p:spPr/>
        <p:txBody>
          <a:bodyPr/>
          <a:lstStyle/>
          <a:p>
            <a:r>
              <a:rPr lang="en-US" dirty="0"/>
              <a:t>Federated Trust Requirements</a:t>
            </a:r>
          </a:p>
        </p:txBody>
      </p:sp>
      <p:sp>
        <p:nvSpPr>
          <p:cNvPr id="3" name="Content Placeholder 2">
            <a:extLst>
              <a:ext uri="{FF2B5EF4-FFF2-40B4-BE49-F238E27FC236}">
                <a16:creationId xmlns:a16="http://schemas.microsoft.com/office/drawing/2014/main" id="{906010B2-A03F-9946-97FA-AEA253FF1A9E}"/>
              </a:ext>
            </a:extLst>
          </p:cNvPr>
          <p:cNvSpPr>
            <a:spLocks noGrp="1"/>
          </p:cNvSpPr>
          <p:nvPr>
            <p:ph idx="1"/>
          </p:nvPr>
        </p:nvSpPr>
        <p:spPr/>
        <p:txBody>
          <a:bodyPr/>
          <a:lstStyle/>
          <a:p>
            <a:r>
              <a:rPr lang="en-US" dirty="0"/>
              <a:t>across platforms</a:t>
            </a:r>
          </a:p>
          <a:p>
            <a:pPr lvl="1"/>
            <a:r>
              <a:rPr lang="en-US" dirty="0"/>
              <a:t>Compatible with business needs and doubts</a:t>
            </a:r>
          </a:p>
          <a:p>
            <a:pPr lvl="1"/>
            <a:r>
              <a:rPr lang="en-US" dirty="0"/>
              <a:t>Transparency in data governance policy enforcement</a:t>
            </a:r>
          </a:p>
          <a:p>
            <a:pPr lvl="1"/>
            <a:r>
              <a:rPr lang="en-US" dirty="0"/>
              <a:t>Proper authority with managed devices (device citizenship)</a:t>
            </a:r>
          </a:p>
          <a:p>
            <a:pPr lvl="1"/>
            <a:r>
              <a:rPr lang="en-US" dirty="0"/>
              <a:t>User privacy concern properly addressed and enforced</a:t>
            </a:r>
          </a:p>
          <a:p>
            <a:r>
              <a:rPr lang="en-US" dirty="0"/>
              <a:t>across devices</a:t>
            </a:r>
          </a:p>
          <a:p>
            <a:pPr lvl="1"/>
            <a:r>
              <a:rPr lang="en-US" dirty="0"/>
              <a:t>Federated authentication mechanisms</a:t>
            </a:r>
          </a:p>
          <a:p>
            <a:pPr lvl="1"/>
            <a:r>
              <a:rPr lang="en-US" dirty="0"/>
              <a:t>Authorization decisions are made in decentralized fashion</a:t>
            </a:r>
          </a:p>
        </p:txBody>
      </p:sp>
    </p:spTree>
    <p:extLst>
      <p:ext uri="{BB962C8B-B14F-4D97-AF65-F5344CB8AC3E}">
        <p14:creationId xmlns:p14="http://schemas.microsoft.com/office/powerpoint/2010/main" val="1085382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475A4-DDC0-D544-BF29-817760B58CFB}"/>
              </a:ext>
            </a:extLst>
          </p:cNvPr>
          <p:cNvSpPr>
            <a:spLocks noGrp="1"/>
          </p:cNvSpPr>
          <p:nvPr>
            <p:ph type="title"/>
          </p:nvPr>
        </p:nvSpPr>
        <p:spPr/>
        <p:txBody>
          <a:bodyPr/>
          <a:lstStyle/>
          <a:p>
            <a:r>
              <a:rPr lang="en-US" dirty="0"/>
              <a:t>Related Works</a:t>
            </a:r>
          </a:p>
        </p:txBody>
      </p:sp>
      <p:sp>
        <p:nvSpPr>
          <p:cNvPr id="3" name="Content Placeholder 2">
            <a:extLst>
              <a:ext uri="{FF2B5EF4-FFF2-40B4-BE49-F238E27FC236}">
                <a16:creationId xmlns:a16="http://schemas.microsoft.com/office/drawing/2014/main" id="{3876AC4A-B643-7043-BEA8-A15365A61BDE}"/>
              </a:ext>
            </a:extLst>
          </p:cNvPr>
          <p:cNvSpPr>
            <a:spLocks noGrp="1"/>
          </p:cNvSpPr>
          <p:nvPr>
            <p:ph idx="1"/>
          </p:nvPr>
        </p:nvSpPr>
        <p:spPr>
          <a:xfrm>
            <a:off x="838200" y="1508760"/>
            <a:ext cx="10515600" cy="5223510"/>
          </a:xfrm>
        </p:spPr>
        <p:txBody>
          <a:bodyPr>
            <a:normAutofit fontScale="92500" lnSpcReduction="20000"/>
          </a:bodyPr>
          <a:lstStyle/>
          <a:p>
            <a:r>
              <a:rPr lang="en-US" dirty="0"/>
              <a:t>Centralized authentication and authorization for IoT</a:t>
            </a:r>
          </a:p>
          <a:p>
            <a:pPr lvl="1"/>
            <a:r>
              <a:rPr lang="en-US" sz="1800" i="1" dirty="0"/>
              <a:t>N. Ye et al. 2014. An efficient authentication and access control scheme for perception layer of internet of things. Appl. Math. &amp; Info. Sci. 8, 4 (2014), 1–8. </a:t>
            </a:r>
          </a:p>
          <a:p>
            <a:pPr lvl="1"/>
            <a:r>
              <a:rPr lang="en-US" sz="1800" i="1" dirty="0" err="1"/>
              <a:t>Maanak</a:t>
            </a:r>
            <a:r>
              <a:rPr lang="en-US" sz="1800" i="1" dirty="0"/>
              <a:t> Gupta and Ravi Sandhu. 2018. Authorization Framework for Secure Cloud Assisted Connected Cars and Vehicular Internet of Things. In 23rd ACM on Symposium on Access Control Models and Technologies. ACM, 193–204. </a:t>
            </a:r>
            <a:endParaRPr lang="en-US" i="1" dirty="0"/>
          </a:p>
          <a:p>
            <a:r>
              <a:rPr lang="en-US" dirty="0"/>
              <a:t>Measurement-based trust models</a:t>
            </a:r>
          </a:p>
          <a:p>
            <a:pPr lvl="1"/>
            <a:r>
              <a:rPr lang="en-US" sz="1800" i="1" dirty="0" err="1"/>
              <a:t>Audun</a:t>
            </a:r>
            <a:r>
              <a:rPr lang="en-US" sz="1800" i="1" dirty="0"/>
              <a:t> </a:t>
            </a:r>
            <a:r>
              <a:rPr lang="en-US" sz="1800" i="1" dirty="0" err="1"/>
              <a:t>Jøsang</a:t>
            </a:r>
            <a:r>
              <a:rPr lang="en-US" sz="1800" i="1" dirty="0"/>
              <a:t>. 2001. A logic for uncertain probabilities. International Journal of Uncertainty, Fuzziness and Knowledge-Based Systems 9, 03 (2001), 279–311.</a:t>
            </a:r>
          </a:p>
          <a:p>
            <a:pPr lvl="1"/>
            <a:r>
              <a:rPr lang="en-US" sz="1800" i="1" dirty="0"/>
              <a:t>Y. </a:t>
            </a:r>
            <a:r>
              <a:rPr lang="en-US" sz="1800" i="1" dirty="0" err="1"/>
              <a:t>Ruan</a:t>
            </a:r>
            <a:r>
              <a:rPr lang="en-US" sz="1800" i="1" dirty="0"/>
              <a:t>, A. </a:t>
            </a:r>
            <a:r>
              <a:rPr lang="en-US" sz="1800" i="1" dirty="0" err="1"/>
              <a:t>Durresi</a:t>
            </a:r>
            <a:r>
              <a:rPr lang="en-US" sz="1800" i="1" dirty="0"/>
              <a:t>, and L. </a:t>
            </a:r>
            <a:r>
              <a:rPr lang="en-US" sz="1800" i="1" dirty="0" err="1"/>
              <a:t>Alfantoukh</a:t>
            </a:r>
            <a:r>
              <a:rPr lang="en-US" sz="1800" i="1" dirty="0"/>
              <a:t>. 2016. Trust management framework for internet of things. In IEEE Conf. on Advanced Info. Nw. and Apps. 1013–1019. </a:t>
            </a:r>
          </a:p>
          <a:p>
            <a:r>
              <a:rPr lang="en-US" dirty="0"/>
              <a:t>Distributed access control using blockchain</a:t>
            </a:r>
          </a:p>
          <a:p>
            <a:pPr lvl="1"/>
            <a:r>
              <a:rPr lang="en-US" sz="1900" i="1" dirty="0" err="1"/>
              <a:t>Jollen</a:t>
            </a:r>
            <a:r>
              <a:rPr lang="en-US" sz="1900" i="1" dirty="0"/>
              <a:t> Chen. 2018. Hybrid blockchain and pseudonymous authentication for secure and trusted IoT networks. ACM SIGBED Review 15, 5 (2018), 22–28. </a:t>
            </a:r>
          </a:p>
          <a:p>
            <a:r>
              <a:rPr lang="en-US" dirty="0"/>
              <a:t>Attribute-Based Access Control</a:t>
            </a:r>
          </a:p>
          <a:p>
            <a:pPr lvl="1"/>
            <a:r>
              <a:rPr lang="en-US" sz="1900" i="1" dirty="0"/>
              <a:t>Ravi Sandhu. 2012. The authorization leap from rights to attributes: maturation or chaos?. In 17th ACM SACMAT. ACM, 69–70.</a:t>
            </a:r>
          </a:p>
          <a:p>
            <a:pPr lvl="1"/>
            <a:r>
              <a:rPr lang="en-US" sz="1900" i="1" dirty="0"/>
              <a:t>S. </a:t>
            </a:r>
            <a:r>
              <a:rPr lang="en-US" sz="1900" i="1" dirty="0" err="1"/>
              <a:t>Sciancalepore</a:t>
            </a:r>
            <a:r>
              <a:rPr lang="en-US" sz="1900" i="1" dirty="0"/>
              <a:t> et al. 2016. Attribute-based access control scheme in federated IoT platforms. In </a:t>
            </a:r>
            <a:r>
              <a:rPr lang="en-US" sz="1900" i="1" dirty="0" err="1"/>
              <a:t>Wkshp</a:t>
            </a:r>
            <a:r>
              <a:rPr lang="en-US" sz="1900" i="1" dirty="0"/>
              <a:t>. on Interoperability and Open-Source Solutions. 123–138. </a:t>
            </a:r>
          </a:p>
        </p:txBody>
      </p:sp>
    </p:spTree>
    <p:extLst>
      <p:ext uri="{BB962C8B-B14F-4D97-AF65-F5344CB8AC3E}">
        <p14:creationId xmlns:p14="http://schemas.microsoft.com/office/powerpoint/2010/main" val="34625606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12786</TotalTime>
  <Words>825</Words>
  <Application>Microsoft Office PowerPoint</Application>
  <PresentationFormat>Widescreen</PresentationFormat>
  <Paragraphs>100</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IoT Passport: A Blockchain-Based Trust Framework for Collaborative Internet-of-Things </vt:lpstr>
      <vt:lpstr>More “Things” than Human</vt:lpstr>
      <vt:lpstr>Smart Life</vt:lpstr>
      <vt:lpstr>User Scenarios</vt:lpstr>
      <vt:lpstr>Inevitable Cross-Platform Collaboration</vt:lpstr>
      <vt:lpstr>Centralized vs Decentralized</vt:lpstr>
      <vt:lpstr>Goals</vt:lpstr>
      <vt:lpstr>Federated Trust Requirements</vt:lpstr>
      <vt:lpstr>Related Works</vt:lpstr>
      <vt:lpstr>Design Overview</vt:lpstr>
      <vt:lpstr>IoT Passport</vt:lpstr>
      <vt:lpstr>Hierarchical Trust Domains</vt:lpstr>
      <vt:lpstr>Blockchain-Based Access Control</vt:lpstr>
      <vt:lpstr>Incentive Policies</vt:lpstr>
      <vt:lpstr>Proposed Security Focused Research Agenda</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IoT Passport: A Blockchain-Based Trust Framework for Collaborative Internet-of-Things </dc:title>
  <dc:creator>Microsoft Office User</dc:creator>
  <cp:lastModifiedBy>Ravi Sandhu</cp:lastModifiedBy>
  <cp:revision>79</cp:revision>
  <dcterms:created xsi:type="dcterms:W3CDTF">2019-05-26T14:43:39Z</dcterms:created>
  <dcterms:modified xsi:type="dcterms:W3CDTF">2019-06-09T23:28:09Z</dcterms:modified>
</cp:coreProperties>
</file>