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T Sans Narrow" panose="020B0604020202020204" charset="0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8aEcVBTuqmx9Qb1rD030g1+WZ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1454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15"/>
          <p:cNvCxnSpPr/>
          <p:nvPr/>
        </p:nvCxnSpPr>
        <p:spPr>
          <a:xfrm>
            <a:off x="115368" y="1"/>
            <a:ext cx="0" cy="6785361"/>
          </a:xfrm>
          <a:prstGeom prst="straightConnector1">
            <a:avLst/>
          </a:prstGeom>
          <a:noFill/>
          <a:ln w="3175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8" name="Google Shape;68;p15"/>
          <p:cNvCxnSpPr/>
          <p:nvPr/>
        </p:nvCxnSpPr>
        <p:spPr>
          <a:xfrm>
            <a:off x="422337" y="787860"/>
            <a:ext cx="8721663" cy="0"/>
          </a:xfrm>
          <a:prstGeom prst="straightConnector1">
            <a:avLst/>
          </a:prstGeom>
          <a:noFill/>
          <a:ln w="76200" cap="flat" cmpd="sng">
            <a:solidFill>
              <a:srgbClr val="FFD80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06953" y="165195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12799" y="1108074"/>
            <a:ext cx="7444509" cy="428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1746251" y="2281824"/>
            <a:ext cx="5651500" cy="268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9535" y="4262734"/>
            <a:ext cx="2562155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8"/>
          <p:cNvSpPr txBox="1"/>
          <p:nvPr/>
        </p:nvSpPr>
        <p:spPr>
          <a:xfrm>
            <a:off x="1166747" y="2797349"/>
            <a:ext cx="30178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Maanak Gupta</a:t>
            </a:r>
            <a:endParaRPr/>
          </a:p>
        </p:txBody>
      </p:sp>
      <p:sp>
        <p:nvSpPr>
          <p:cNvPr id="77" name="Google Shape;77;p28"/>
          <p:cNvSpPr txBox="1"/>
          <p:nvPr/>
        </p:nvSpPr>
        <p:spPr>
          <a:xfrm>
            <a:off x="1060502" y="3342303"/>
            <a:ext cx="3230373" cy="78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Department of Computer Science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Tennessee Tech University </a:t>
            </a:r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635916" y="91007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1997554" y="5109705"/>
            <a:ext cx="5689600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2"/>
          </p:nvPr>
        </p:nvSpPr>
        <p:spPr>
          <a:xfrm>
            <a:off x="1997554" y="5544212"/>
            <a:ext cx="5689600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/>
          <p:nvPr/>
        </p:nvSpPr>
        <p:spPr>
          <a:xfrm>
            <a:off x="4959372" y="2793350"/>
            <a:ext cx="30178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Ravi Sandhu</a:t>
            </a:r>
            <a:endParaRPr/>
          </a:p>
        </p:txBody>
      </p:sp>
      <p:sp>
        <p:nvSpPr>
          <p:cNvPr id="82" name="Google Shape;82;p28"/>
          <p:cNvSpPr txBox="1"/>
          <p:nvPr/>
        </p:nvSpPr>
        <p:spPr>
          <a:xfrm>
            <a:off x="4853127" y="3338306"/>
            <a:ext cx="3293530" cy="78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Institute for Cyber Security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University of Texas at San Antonio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5028" y="1535114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5028" y="2174876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8548255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2"/>
          </p:nvPr>
        </p:nvSpPr>
        <p:spPr>
          <a:xfrm>
            <a:off x="457203" y="1435103"/>
            <a:ext cx="3008312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2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1454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" name="Google Shape;10;p16"/>
          <p:cNvCxnSpPr/>
          <p:nvPr/>
        </p:nvCxnSpPr>
        <p:spPr>
          <a:xfrm>
            <a:off x="115368" y="1"/>
            <a:ext cx="0" cy="6785361"/>
          </a:xfrm>
          <a:prstGeom prst="straightConnector1">
            <a:avLst/>
          </a:prstGeom>
          <a:noFill/>
          <a:ln w="3175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" name="Google Shape;11;p16"/>
          <p:cNvCxnSpPr/>
          <p:nvPr/>
        </p:nvCxnSpPr>
        <p:spPr>
          <a:xfrm>
            <a:off x="422337" y="787860"/>
            <a:ext cx="8721663" cy="0"/>
          </a:xfrm>
          <a:prstGeom prst="straightConnector1">
            <a:avLst/>
          </a:prstGeom>
          <a:noFill/>
          <a:ln w="76200" cap="flat" cmpd="sng">
            <a:solidFill>
              <a:srgbClr val="FFD80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306953" y="165195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12799" y="1108074"/>
            <a:ext cx="7444509" cy="428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 rot="5400000">
            <a:off x="2642652" y="-585248"/>
            <a:ext cx="385869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 rot="5400000">
            <a:off x="5065972" y="1838072"/>
            <a:ext cx="518425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 rot="5400000">
            <a:off x="874972" y="-143128"/>
            <a:ext cx="518425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7799942" y="5497419"/>
            <a:ext cx="903384" cy="88134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72696" y="5494690"/>
            <a:ext cx="957877" cy="9578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/>
        </p:nvSpPr>
        <p:spPr>
          <a:xfrm>
            <a:off x="75415" y="280343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BlueSky: Activity Control: A Vision for "Active" Security Models for Smart Collaborative Systems</a:t>
            </a:r>
            <a:endParaRPr sz="4000" b="1" i="0" u="none" strike="noStrike" cap="none">
              <a:solidFill>
                <a:srgbClr val="7030A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75425" y="2228400"/>
            <a:ext cx="438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Tanjila Mawla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Department of Computer Science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Tennessee Tech University</a:t>
            </a:r>
            <a:endParaRPr sz="2200"/>
          </a:p>
        </p:txBody>
      </p:sp>
      <p:sp>
        <p:nvSpPr>
          <p:cNvPr id="130" name="Google Shape;130;p1"/>
          <p:cNvSpPr txBox="1"/>
          <p:nvPr/>
        </p:nvSpPr>
        <p:spPr>
          <a:xfrm>
            <a:off x="4754100" y="2228400"/>
            <a:ext cx="438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Maanak Gupta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Department of Computer Science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Tennessee Tech University</a:t>
            </a:r>
            <a:endParaRPr sz="2200"/>
          </a:p>
        </p:txBody>
      </p:sp>
      <p:sp>
        <p:nvSpPr>
          <p:cNvPr id="131" name="Google Shape;131;p1"/>
          <p:cNvSpPr txBox="1"/>
          <p:nvPr/>
        </p:nvSpPr>
        <p:spPr>
          <a:xfrm>
            <a:off x="1352625" y="5315550"/>
            <a:ext cx="61461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ACM Symposium on Access Control Models and Technologies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32" name="Google Shape;132;p1"/>
          <p:cNvSpPr txBox="1"/>
          <p:nvPr/>
        </p:nvSpPr>
        <p:spPr>
          <a:xfrm>
            <a:off x="1257700" y="6169825"/>
            <a:ext cx="6146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June 8 - 10th, 2022</a:t>
            </a:r>
            <a:endParaRPr sz="1900"/>
          </a:p>
        </p:txBody>
      </p:sp>
      <p:sp>
        <p:nvSpPr>
          <p:cNvPr id="133" name="Google Shape;133;p1"/>
          <p:cNvSpPr txBox="1"/>
          <p:nvPr/>
        </p:nvSpPr>
        <p:spPr>
          <a:xfrm>
            <a:off x="75425" y="3602625"/>
            <a:ext cx="5980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Ravi Sandhu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Institute for Cyber Security (ICS) and NSF C-SPECC Center,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University of Texas at San Antonio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306953" y="165195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Roboto"/>
              <a:buNone/>
            </a:pPr>
            <a:r>
              <a:rPr lang="en-US"/>
              <a:t>Selected References</a:t>
            </a: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403400" y="972925"/>
            <a:ext cx="7427400" cy="56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Thomas, R.K. and Sandhu, R.S., 1998. Task-based authorization controls (TBAC): A family of models for active and enterprise-oriented authorization management. In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</a:rPr>
              <a:t>Database security XI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 (pp. 166-181). Springer, Boston, MA.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/>
          </a:p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Park, J. and Sandhu, R., 2004. The UCONABC usage control model.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</a:rPr>
              <a:t>ACM transactions on information and system security (TISSEC)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</a:rPr>
              <a:t>7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(1), pp.128-174.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/>
          </a:p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Park, J., Sandhu, R. and Cheng, Y., 2011, August. Acon: Activity-centric access control for social computing. In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</a:rPr>
              <a:t>2011 Sixth International Conference on Availability, Reliability and Security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 (pp. 242-247). IEEE.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/>
          </a:p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•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Jin, X., Krishnan, R. and Sandhu, R., 2012, July. A unified attribute-based access control model covering DAC, MAC and RBAC. In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</a:rPr>
              <a:t>IFIP Annual Conference on Data and Applications Security and Privacy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 (pp. 41-55). Springer, Berlin, Heidelberg.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oboto"/>
              <a:buChar char="•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Gupta, M. and Sandhu, R., 2021, June. Towards activity-centric access control for smart collaborative ecosystems. In </a:t>
            </a:r>
            <a:r>
              <a:rPr lang="en-US" sz="1600" i="1">
                <a:solidFill>
                  <a:srgbClr val="222222"/>
                </a:solidFill>
                <a:highlight>
                  <a:srgbClr val="FFFFFF"/>
                </a:highlight>
              </a:rPr>
              <a:t>Proceedings of the 26th ACM Symposium on Access Control Models and Technologies</a:t>
            </a: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 (pp. 155-164).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•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Rose, S., Borchert, O., Mitchell, S. and Connelly, S., 2020. Zero trust architecture (No. NIST Special Publication (SP) 800-207). National Institute of Standards and Technology.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34290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812799" y="1108074"/>
            <a:ext cx="7444509" cy="428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7030A0"/>
              </a:buClr>
              <a:buSzPts val="4400"/>
              <a:buNone/>
            </a:pPr>
            <a:r>
              <a:rPr lang="en-US" sz="4400">
                <a:solidFill>
                  <a:srgbClr val="7030A0"/>
                </a:solidFill>
              </a:rPr>
              <a:t>Thank You!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Questions?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"/>
          <p:cNvSpPr txBox="1">
            <a:spLocks noGrp="1"/>
          </p:cNvSpPr>
          <p:nvPr>
            <p:ph type="title"/>
          </p:nvPr>
        </p:nvSpPr>
        <p:spPr>
          <a:xfrm>
            <a:off x="306953" y="165195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Roboto"/>
              <a:buNone/>
            </a:pPr>
            <a:r>
              <a:rPr lang="en-US" sz="3200" b="1">
                <a:solidFill>
                  <a:srgbClr val="7030A0"/>
                </a:solidFill>
              </a:rPr>
              <a:t>Activity-Centric Access Control</a:t>
            </a:r>
            <a:br>
              <a:rPr lang="en-US" sz="3200" b="1">
                <a:solidFill>
                  <a:srgbClr val="7030A0"/>
                </a:solidFill>
              </a:rPr>
            </a:b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556181" y="1309682"/>
            <a:ext cx="74943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notion of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Authorization (A)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Obligations (B)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(C)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Dependencies among Activities (D)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306952" y="-70724"/>
            <a:ext cx="8721663" cy="10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Roboto"/>
              <a:buNone/>
            </a:pPr>
            <a:r>
              <a:rPr lang="en-US" sz="2800" b="1">
                <a:solidFill>
                  <a:srgbClr val="7030A0"/>
                </a:solidFill>
              </a:rPr>
              <a:t>Comparison Overview of Features Proposed in ACAC Model</a:t>
            </a:r>
            <a:endParaRPr sz="2800"/>
          </a:p>
        </p:txBody>
      </p:sp>
      <p:pic>
        <p:nvPicPr>
          <p:cNvPr id="147" name="Google Shape;147;p3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952" y="2309567"/>
            <a:ext cx="8837047" cy="1868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306953" y="1183485"/>
            <a:ext cx="6585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Table 1: Comparison Overview of Features Proposed in ACAC Model with other related models.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306953" y="33622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oboto"/>
              <a:buNone/>
            </a:pPr>
            <a:r>
              <a:rPr lang="en-US" sz="2400" b="1">
                <a:solidFill>
                  <a:srgbClr val="7030A0"/>
                </a:solidFill>
              </a:rPr>
              <a:t>FOUNDATIONS OF ACTIVITY-CENTRIC MODEL FOR COLLABORATIVE ECOSYSTEM </a:t>
            </a:r>
            <a:endParaRPr sz="2400"/>
          </a:p>
        </p:txBody>
      </p:sp>
      <p:pic>
        <p:nvPicPr>
          <p:cNvPr id="155" name="Google Shape;155;p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462" y="1017801"/>
            <a:ext cx="7547895" cy="424569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1140643" y="5363852"/>
            <a:ext cx="55900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Figure 1: ACAC Model Components.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306953" y="0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oboto"/>
              <a:buNone/>
            </a:pPr>
            <a:r>
              <a:rPr lang="en-US" sz="2400" b="1">
                <a:solidFill>
                  <a:srgbClr val="7030A0"/>
                </a:solidFill>
              </a:rPr>
              <a:t>FOUNDATIONS OF ACTIVITY-CENTRIC MODEL FOR COLLABORATIVE ECOSYSTEM (Cont.)</a:t>
            </a:r>
            <a:endParaRPr sz="3600"/>
          </a:p>
        </p:txBody>
      </p:sp>
      <p:pic>
        <p:nvPicPr>
          <p:cNvPr id="163" name="Google Shape;163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1427" y="1263928"/>
            <a:ext cx="64960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1156895" y="5511865"/>
            <a:ext cx="65851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Figure 2: A Framework for a Hierarchy of ACAC models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306953" y="14366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oboto"/>
              <a:buNone/>
            </a:pPr>
            <a:r>
              <a:rPr lang="en-US" sz="2400" b="1">
                <a:solidFill>
                  <a:srgbClr val="7030A0"/>
                </a:solidFill>
              </a:rPr>
              <a:t>FOUNDATIONS OF ACTIVITY-CENTRIC MODEL FOR COLLABORATIVE ECOSYSTEM (Cont.)</a:t>
            </a:r>
            <a:endParaRPr sz="3600"/>
          </a:p>
        </p:txBody>
      </p:sp>
      <p:sp>
        <p:nvSpPr>
          <p:cNvPr id="171" name="Google Shape;171;p6"/>
          <p:cNvSpPr txBox="1"/>
          <p:nvPr/>
        </p:nvSpPr>
        <p:spPr>
          <a:xfrm>
            <a:off x="1156895" y="5582239"/>
            <a:ext cx="65851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Figure 3: States of an Activity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637" y="1295400"/>
            <a:ext cx="7084293" cy="4127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306953" y="14366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Roboto"/>
              <a:buNone/>
            </a:pPr>
            <a:r>
              <a:rPr lang="en-US" sz="2400" b="1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FOUNDATIONS OF ACTIVITY-CENTRIC MODEL FOR COLLABORATIVE ECOSYSTEM (Cont.)</a:t>
            </a:r>
            <a:endParaRPr/>
          </a:p>
        </p:txBody>
      </p:sp>
      <p:pic>
        <p:nvPicPr>
          <p:cNvPr id="179" name="Google Shape;179;p7" descr="A picture containing text, document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95" y="2796224"/>
            <a:ext cx="5753227" cy="274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555095" y="1136162"/>
            <a:ext cx="658511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Table 2: Mutability of Dependent Activities in terms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invocation time related to a requested activity. √ and × respectively denote the presence (mandatory or optional)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absence of the corresponding field to support the relationships in the first column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306953" y="165195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Roboto"/>
              <a:buNone/>
            </a:pPr>
            <a:r>
              <a:rPr lang="en-US" sz="2800" b="1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ACAC and Zero-Trust</a:t>
            </a:r>
            <a:endParaRPr sz="4000"/>
          </a:p>
        </p:txBody>
      </p:sp>
      <p:sp>
        <p:nvSpPr>
          <p:cNvPr id="187" name="Google Shape;187;p8"/>
          <p:cNvSpPr txBox="1"/>
          <p:nvPr/>
        </p:nvSpPr>
        <p:spPr>
          <a:xfrm>
            <a:off x="471340" y="1582340"/>
            <a:ext cx="78714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data sources and computing services are considered resources.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communication is secured regardless of network location.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individual enterprise resources is granted on a per-session basis.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resources is determined by dynamic policy —including the observable state of client identity, application/service, and the requesting asset—and may include other behavioral and environmental attributes.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enterprise collects as much information as possible about the current state of assets, network infrastructure and communications and uses it to improve its security posture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sldNum" idx="12"/>
          </p:nvPr>
        </p:nvSpPr>
        <p:spPr>
          <a:xfrm>
            <a:off x="8599124" y="6385029"/>
            <a:ext cx="429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306953" y="165195"/>
            <a:ext cx="8721663" cy="62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Roboto"/>
              <a:buNone/>
            </a:pPr>
            <a:r>
              <a:rPr lang="en-US" sz="2800" b="1" i="0" u="none" strike="noStrike" cap="none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Future Research Agenda</a:t>
            </a:r>
            <a:endParaRPr sz="4000"/>
          </a:p>
        </p:txBody>
      </p:sp>
      <p:sp>
        <p:nvSpPr>
          <p:cNvPr id="194" name="Google Shape;194;p9"/>
          <p:cNvSpPr txBox="1"/>
          <p:nvPr/>
        </p:nvSpPr>
        <p:spPr>
          <a:xfrm>
            <a:off x="471340" y="1723742"/>
            <a:ext cx="7871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and administrative formal model.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language and enforcement architecture.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adaptive ACAC incorporating zero-trust tenets.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Self-adaptive and AI-driven ACAC Deployment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TU_CER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PT Sans Narrow</vt:lpstr>
      <vt:lpstr>Roboto</vt:lpstr>
      <vt:lpstr>Office Theme</vt:lpstr>
      <vt:lpstr>TTU_CEROC</vt:lpstr>
      <vt:lpstr>PowerPoint Presentation</vt:lpstr>
      <vt:lpstr>Activity-Centric Access Control </vt:lpstr>
      <vt:lpstr>Comparison Overview of Features Proposed in ACAC Model</vt:lpstr>
      <vt:lpstr>FOUNDATIONS OF ACTIVITY-CENTRIC MODEL FOR COLLABORATIVE ECOSYSTEM </vt:lpstr>
      <vt:lpstr>FOUNDATIONS OF ACTIVITY-CENTRIC MODEL FOR COLLABORATIVE ECOSYSTEM (Cont.)</vt:lpstr>
      <vt:lpstr>FOUNDATIONS OF ACTIVITY-CENTRIC MODEL FOR COLLABORATIVE ECOSYSTEM (Cont.)</vt:lpstr>
      <vt:lpstr>FOUNDATIONS OF ACTIVITY-CENTRIC MODEL FOR COLLABORATIVE ECOSYSTEM (Cont.)</vt:lpstr>
      <vt:lpstr>ACAC and Zero-Trust</vt:lpstr>
      <vt:lpstr>Future Research Agenda</vt:lpstr>
      <vt:lpstr>Selected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Tanjila Mawla</dc:creator>
  <cp:lastModifiedBy>Ravi Sandhu</cp:lastModifiedBy>
  <cp:revision>1</cp:revision>
  <dcterms:created xsi:type="dcterms:W3CDTF">2016-01-21T19:56:54Z</dcterms:created>
  <dcterms:modified xsi:type="dcterms:W3CDTF">2022-06-09T15:46:15Z</dcterms:modified>
</cp:coreProperties>
</file>