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handoutMasterIdLst>
    <p:handoutMasterId r:id="rId16"/>
  </p:handoutMasterIdLst>
  <p:sldIdLst>
    <p:sldId id="259" r:id="rId3"/>
    <p:sldId id="258" r:id="rId4"/>
    <p:sldId id="260" r:id="rId5"/>
    <p:sldId id="266" r:id="rId6"/>
    <p:sldId id="261" r:id="rId7"/>
    <p:sldId id="264" r:id="rId8"/>
    <p:sldId id="265" r:id="rId9"/>
    <p:sldId id="267" r:id="rId10"/>
    <p:sldId id="269" r:id="rId11"/>
    <p:sldId id="263" r:id="rId12"/>
    <p:sldId id="268" r:id="rId13"/>
    <p:sldId id="270" r:id="rId14"/>
    <p:sldId id="272" r:id="rId15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80E99F6A-204C-4BD4-AD12-08D34263BC4B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B07A7C2E-2EC9-4DEF-89BD-B0E1BAAB5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95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>
            <a:lvl1pPr>
              <a:defRPr sz="3628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 sz="2540">
                <a:solidFill>
                  <a:schemeClr val="tx2"/>
                </a:solidFill>
              </a:defRPr>
            </a:lvl1pPr>
            <a:lvl2pPr marL="414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440802" y="51846"/>
            <a:ext cx="4282560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935" tIns="41468" rIns="82935" bIns="4146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14683"/>
            <a:r>
              <a:rPr lang="en-US" altLang="zh-CN" sz="2903" dirty="0" smtClean="0"/>
              <a:t>Institute for Cyber Security</a:t>
            </a:r>
            <a:endParaRPr lang="en-US" sz="2903" dirty="0"/>
          </a:p>
        </p:txBody>
      </p:sp>
    </p:spTree>
    <p:extLst>
      <p:ext uri="{BB962C8B-B14F-4D97-AF65-F5344CB8AC3E}">
        <p14:creationId xmlns:p14="http://schemas.microsoft.com/office/powerpoint/2010/main" val="88043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88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200" y="275069"/>
            <a:ext cx="2056320" cy="5851334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922" y="275069"/>
            <a:ext cx="6035040" cy="5851334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674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292480" y="623586"/>
            <a:ext cx="476928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defTabSz="4147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defTabSz="4147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2241" y="27651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520" y="0"/>
            <a:ext cx="1342080" cy="833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9648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8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4"/>
            <a:ext cx="7771680" cy="1362383"/>
          </a:xfrm>
        </p:spPr>
        <p:txBody>
          <a:bodyPr anchor="t"/>
          <a:lstStyle>
            <a:lvl1pPr algn="l">
              <a:defRPr sz="3628" b="1" cap="all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683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6" indent="0">
              <a:buNone/>
              <a:defRPr sz="1542">
                <a:solidFill>
                  <a:schemeClr val="tx1">
                    <a:tint val="75000"/>
                  </a:schemeClr>
                </a:solidFill>
              </a:defRPr>
            </a:lvl3pPr>
            <a:lvl4pPr marL="124404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3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16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99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65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99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920" y="1600008"/>
            <a:ext cx="404496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122" y="1600008"/>
            <a:ext cx="4046400" cy="4526395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65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3" indent="0">
              <a:buNone/>
              <a:defRPr sz="1814" b="1"/>
            </a:lvl2pPr>
            <a:lvl3pPr marL="829366" indent="0">
              <a:buNone/>
              <a:defRPr sz="1633" b="1"/>
            </a:lvl3pPr>
            <a:lvl4pPr marL="1244049" indent="0">
              <a:buNone/>
              <a:defRPr sz="1542" b="1"/>
            </a:lvl4pPr>
            <a:lvl5pPr marL="1658732" indent="0">
              <a:buNone/>
              <a:defRPr sz="1542" b="1"/>
            </a:lvl5pPr>
            <a:lvl6pPr marL="2073416" indent="0">
              <a:buNone/>
              <a:defRPr sz="1542" b="1"/>
            </a:lvl6pPr>
            <a:lvl7pPr marL="2488099" indent="0">
              <a:buNone/>
              <a:defRPr sz="1542" b="1"/>
            </a:lvl7pPr>
            <a:lvl8pPr marL="2902782" indent="0">
              <a:buNone/>
              <a:defRPr sz="1542" b="1"/>
            </a:lvl8pPr>
            <a:lvl9pPr marL="3317465" indent="0">
              <a:buNone/>
              <a:defRPr sz="1542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542"/>
            </a:lvl4pPr>
            <a:lvl5pPr>
              <a:defRPr sz="1542"/>
            </a:lvl5pPr>
            <a:lvl6pPr>
              <a:defRPr sz="1542"/>
            </a:lvl6pPr>
            <a:lvl7pPr>
              <a:defRPr sz="1542"/>
            </a:lvl7pPr>
            <a:lvl8pPr>
              <a:defRPr sz="1542"/>
            </a:lvl8pPr>
            <a:lvl9pPr>
              <a:defRPr sz="1542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33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612" y="51847"/>
            <a:ext cx="5177221" cy="73319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2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49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5321" y="101296"/>
            <a:ext cx="5316463" cy="671081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2" y="861010"/>
            <a:ext cx="5112000" cy="5240070"/>
          </a:xfrm>
        </p:spPr>
        <p:txBody>
          <a:bodyPr/>
          <a:lstStyle>
            <a:lvl1pPr>
              <a:defRPr sz="2903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861012"/>
            <a:ext cx="3008160" cy="5265393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54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2" y="4800026"/>
            <a:ext cx="5486400" cy="567420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2" y="612065"/>
            <a:ext cx="5486400" cy="4115952"/>
          </a:xfrm>
        </p:spPr>
        <p:txBody>
          <a:bodyPr rtlCol="0">
            <a:normAutofit/>
          </a:bodyPr>
          <a:lstStyle>
            <a:lvl1pPr marL="0" indent="0">
              <a:buNone/>
              <a:defRPr sz="2903"/>
            </a:lvl1pPr>
            <a:lvl2pPr marL="414683" indent="0">
              <a:buNone/>
              <a:defRPr sz="2540"/>
            </a:lvl2pPr>
            <a:lvl3pPr marL="829366" indent="0">
              <a:buNone/>
              <a:defRPr sz="2177"/>
            </a:lvl3pPr>
            <a:lvl4pPr marL="1244049" indent="0">
              <a:buNone/>
              <a:defRPr sz="1814"/>
            </a:lvl4pPr>
            <a:lvl5pPr marL="1658732" indent="0">
              <a:buNone/>
              <a:defRPr sz="1814"/>
            </a:lvl5pPr>
            <a:lvl6pPr marL="2073416" indent="0">
              <a:buNone/>
              <a:defRPr sz="1814"/>
            </a:lvl6pPr>
            <a:lvl7pPr marL="2488099" indent="0">
              <a:buNone/>
              <a:defRPr sz="1814"/>
            </a:lvl7pPr>
            <a:lvl8pPr marL="2902782" indent="0">
              <a:buNone/>
              <a:defRPr sz="1814"/>
            </a:lvl8pPr>
            <a:lvl9pPr marL="3317465" indent="0">
              <a:buNone/>
              <a:defRPr sz="1814"/>
            </a:lvl9pPr>
          </a:lstStyle>
          <a:p>
            <a:pPr lvl="0"/>
            <a:r>
              <a:rPr lang="en-US" altLang="zh-CN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2" y="5367444"/>
            <a:ext cx="5486400" cy="805044"/>
          </a:xfrm>
        </p:spPr>
        <p:txBody>
          <a:bodyPr/>
          <a:lstStyle>
            <a:lvl1pPr marL="0" indent="0">
              <a:buNone/>
              <a:defRPr sz="1270"/>
            </a:lvl1pPr>
            <a:lvl2pPr marL="414683" indent="0">
              <a:buNone/>
              <a:defRPr sz="1089"/>
            </a:lvl2pPr>
            <a:lvl3pPr marL="829366" indent="0">
              <a:buNone/>
              <a:defRPr sz="907"/>
            </a:lvl3pPr>
            <a:lvl4pPr marL="1244049" indent="0">
              <a:buNone/>
              <a:defRPr sz="816"/>
            </a:lvl4pPr>
            <a:lvl5pPr marL="1658732" indent="0">
              <a:buNone/>
              <a:defRPr sz="816"/>
            </a:lvl5pPr>
            <a:lvl6pPr marL="2073416" indent="0">
              <a:buNone/>
              <a:defRPr sz="816"/>
            </a:lvl6pPr>
            <a:lvl7pPr marL="2488099" indent="0">
              <a:buNone/>
              <a:defRPr sz="816"/>
            </a:lvl7pPr>
            <a:lvl8pPr marL="2902782" indent="0">
              <a:buNone/>
              <a:defRPr sz="816"/>
            </a:lvl8pPr>
            <a:lvl9pPr marL="3317465" indent="0">
              <a:buNone/>
              <a:defRPr sz="816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27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088612" y="51846"/>
            <a:ext cx="5177221" cy="62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922" y="1093075"/>
            <a:ext cx="8229600" cy="482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920" y="6345007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72156" y="6344167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292480" y="777083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3360" y="6344167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7588" y="97951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62242" y="276511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059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903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903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14683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6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9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3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3" indent="-311013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903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73860" indent="-259178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54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036707" indent="-207341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177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451391" indent="-20734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814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1866074" indent="-20734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14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280758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40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24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806" indent="-207341" algn="l" defTabSz="829366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3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3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16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99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82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65" algn="l" defTabSz="829366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39840" y="0"/>
            <a:ext cx="4714560" cy="6207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829527"/>
            <a:ext cx="8226720" cy="52997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fld id="{779B0FFF-52D7-4B48-8273-CB03D59A2296}" type="datetime1">
              <a:rPr lang="en-US" smtClean="0"/>
              <a:pPr defTabSz="414726" fontAlgn="base">
                <a:spcBef>
                  <a:spcPct val="0"/>
                </a:spcBef>
                <a:spcAft>
                  <a:spcPct val="0"/>
                </a:spcAft>
                <a:defRPr/>
              </a:pPr>
              <a:t>4/6/2015</a:t>
            </a:fld>
            <a:r>
              <a:rPr lang="en-US" smtClean="0"/>
              <a:t>© Ravi  Sandhu</a:t>
            </a:r>
            <a:endParaRPr lang="en-GB" dirty="0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ea typeface="ＭＳ Ｐゴシック" pitchFamily="34" charset="-128"/>
              </a:rPr>
              <a:t>World-Leading Research with Real-World Impact!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6554880" y="6247376"/>
            <a:ext cx="2128320" cy="470930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726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726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592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 dt="0"/>
  <p:txStyles>
    <p:titleStyle>
      <a:lvl1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903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393941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6pPr>
      <a:lvl7pPr marL="1808667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7pPr>
      <a:lvl8pPr marL="2223393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8pPr>
      <a:lvl9pPr marL="2638119" indent="-195843" algn="r" defTabSz="414726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903">
          <a:solidFill>
            <a:srgbClr val="000000"/>
          </a:solidFill>
          <a:latin typeface="Bitstream Charter" pitchFamily="16" charset="0"/>
        </a:defRPr>
      </a:lvl9pPr>
    </p:titleStyle>
    <p:bodyStyle>
      <a:lvl1pPr marL="391686" indent="-29376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54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783372" indent="-260644" algn="l" defTabSz="41472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177">
          <a:solidFill>
            <a:srgbClr val="000000"/>
          </a:solidFill>
          <a:latin typeface="Arial" charset="0"/>
          <a:ea typeface="ＭＳ Ｐゴシック" charset="-128"/>
        </a:defRPr>
      </a:lvl2pPr>
      <a:lvl3pPr marL="1175057" indent="-195843" algn="l" defTabSz="414726" rtl="0" eaLnBrk="0" fontAlgn="base" hangingPunct="0">
        <a:spcBef>
          <a:spcPct val="0"/>
        </a:spcBef>
        <a:spcAft>
          <a:spcPts val="771"/>
        </a:spcAft>
        <a:buClr>
          <a:srgbClr val="000000"/>
        </a:buClr>
        <a:buSzPct val="45000"/>
        <a:buFont typeface="Wingdings" pitchFamily="2" charset="2"/>
        <a:buChar char=""/>
        <a:defRPr sz="2177">
          <a:solidFill>
            <a:srgbClr val="000000"/>
          </a:solidFill>
          <a:latin typeface="Arial" charset="0"/>
          <a:ea typeface="ＭＳ Ｐゴシック" charset="-128"/>
        </a:defRPr>
      </a:lvl3pPr>
      <a:lvl4pPr marL="1566743" indent="-195843" algn="l" defTabSz="414726" rtl="0" eaLnBrk="0" fontAlgn="base" hangingPunct="0">
        <a:spcBef>
          <a:spcPct val="0"/>
        </a:spcBef>
        <a:spcAft>
          <a:spcPts val="522"/>
        </a:spcAft>
        <a:buClr>
          <a:srgbClr val="000000"/>
        </a:buClr>
        <a:buSzPct val="75000"/>
        <a:buFont typeface="Symbol" pitchFamily="18" charset="2"/>
        <a:buChar char=""/>
        <a:defRPr sz="1814">
          <a:solidFill>
            <a:srgbClr val="000000"/>
          </a:solidFill>
          <a:latin typeface="Arial" charset="0"/>
          <a:ea typeface="ＭＳ Ｐゴシック" charset="-128"/>
        </a:defRPr>
      </a:lvl4pPr>
      <a:lvl5pPr marL="1958429" indent="-195843" algn="l" defTabSz="414726" rtl="0" eaLnBrk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pitchFamily="2" charset="2"/>
        <a:buChar char=""/>
        <a:defRPr sz="1814">
          <a:solidFill>
            <a:srgbClr val="000000"/>
          </a:solidFill>
          <a:latin typeface="Arial" charset="0"/>
          <a:ea typeface="ＭＳ Ｐゴシック" charset="-128"/>
        </a:defRPr>
      </a:lvl5pPr>
      <a:lvl6pPr marL="2373155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6pPr>
      <a:lvl7pPr marL="2787881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7pPr>
      <a:lvl8pPr marL="3202607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8pPr>
      <a:lvl9pPr marL="3617333" indent="-195843" algn="l" defTabSz="414726" rtl="0" fontAlgn="base" hangingPunct="0">
        <a:spcBef>
          <a:spcPct val="0"/>
        </a:spcBef>
        <a:spcAft>
          <a:spcPts val="261"/>
        </a:spcAft>
        <a:buClr>
          <a:srgbClr val="000000"/>
        </a:buClr>
        <a:buSzPct val="45000"/>
        <a:buFont typeface="Wingdings" charset="2"/>
        <a:buChar char=""/>
        <a:defRPr sz="1814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3" Type="http://schemas.openxmlformats.org/officeDocument/2006/relationships/image" Target="../media/image111.png"/><Relationship Id="rId3" Type="http://schemas.openxmlformats.org/officeDocument/2006/relationships/image" Target="../media/image160.png"/><Relationship Id="rId7" Type="http://schemas.openxmlformats.org/officeDocument/2006/relationships/image" Target="../media/image50.png"/><Relationship Id="rId12" Type="http://schemas.openxmlformats.org/officeDocument/2006/relationships/image" Target="../media/image100.png"/><Relationship Id="rId17" Type="http://schemas.openxmlformats.org/officeDocument/2006/relationships/image" Target="../media/image150.png"/><Relationship Id="rId16" Type="http://schemas.openxmlformats.org/officeDocument/2006/relationships/image" Target="../media/image14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0.png"/><Relationship Id="rId11" Type="http://schemas.openxmlformats.org/officeDocument/2006/relationships/image" Target="../media/image90.png"/><Relationship Id="rId5" Type="http://schemas.openxmlformats.org/officeDocument/2006/relationships/image" Target="../media/image30.png"/><Relationship Id="rId15" Type="http://schemas.openxmlformats.org/officeDocument/2006/relationships/image" Target="../media/image18.png"/><Relationship Id="rId10" Type="http://schemas.openxmlformats.org/officeDocument/2006/relationships/image" Target="../media/image80.png"/><Relationship Id="rId4" Type="http://schemas.openxmlformats.org/officeDocument/2006/relationships/image" Target="../media/image20.png"/><Relationship Id="rId9" Type="http://schemas.openxmlformats.org/officeDocument/2006/relationships/image" Target="../media/image70.png"/><Relationship Id="rId14" Type="http://schemas.openxmlformats.org/officeDocument/2006/relationships/image" Target="../media/image1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2.png"/><Relationship Id="rId21" Type="http://schemas.openxmlformats.org/officeDocument/2006/relationships/image" Target="../media/image21.png"/><Relationship Id="rId7" Type="http://schemas.openxmlformats.org/officeDocument/2006/relationships/image" Target="../media/image60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10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1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1.png"/><Relationship Id="rId9" Type="http://schemas.openxmlformats.org/officeDocument/2006/relationships/image" Target="../media/image81.png"/><Relationship Id="rId14" Type="http://schemas.openxmlformats.org/officeDocument/2006/relationships/image" Target="../media/image13.png"/><Relationship Id="rId22" Type="http://schemas.openxmlformats.org/officeDocument/2006/relationships/image" Target="../media/image2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685441" y="916971"/>
            <a:ext cx="7773120" cy="147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28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14683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6pPr>
            <a:lvl7pPr marL="829366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7pPr>
            <a:lvl8pPr marL="1244049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8pPr>
            <a:lvl9pPr marL="1658732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3" b="1" i="0" u="none" strike="noStrike" kern="1200" cap="none" spc="0" normalizeH="0" baseline="0" noProof="0" smtClean="0">
                <a:ln>
                  <a:noFill/>
                </a:ln>
                <a:solidFill>
                  <a:srgbClr val="131F49"/>
                </a:solidFill>
                <a:effectLst/>
                <a:uLnTx/>
                <a:uFillTx/>
                <a:latin typeface="Calibri"/>
                <a:ea typeface="ＭＳ Ｐゴシック" charset="-128"/>
              </a:rPr>
              <a:t>Authorization Federation in IaaS Multi Cloud</a:t>
            </a:r>
            <a:endParaRPr kumimoji="0" lang="en-US" sz="2903" b="1" i="0" u="none" strike="noStrike" kern="1200" cap="none" spc="0" normalizeH="0" baseline="0" noProof="0" dirty="0">
              <a:ln>
                <a:noFill/>
              </a:ln>
              <a:solidFill>
                <a:srgbClr val="131F49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 bwMode="auto">
          <a:xfrm>
            <a:off x="1372321" y="2405747"/>
            <a:ext cx="6400800" cy="353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540" kern="1200">
                <a:solidFill>
                  <a:schemeClr val="tx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414683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54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2pPr>
            <a:lvl3pPr marL="829366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None/>
              <a:defRPr sz="2177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3pPr>
            <a:lvl4pPr marL="1244049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1814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 marL="1658732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14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073416" indent="0" algn="ctr" defTabSz="829366" rtl="0" eaLnBrk="1" latinLnBrk="0" hangingPunct="1">
              <a:spcBef>
                <a:spcPct val="20000"/>
              </a:spcBef>
              <a:buFont typeface="Arial" pitchFamily="34" charset="0"/>
              <a:buNone/>
              <a:defRPr sz="181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488099" indent="0" algn="ctr" defTabSz="829366" rtl="0" eaLnBrk="1" latinLnBrk="0" hangingPunct="1">
              <a:spcBef>
                <a:spcPct val="20000"/>
              </a:spcBef>
              <a:buFont typeface="Arial" pitchFamily="34" charset="0"/>
              <a:buNone/>
              <a:defRPr sz="181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02782" indent="0" algn="ctr" defTabSz="829366" rtl="0" eaLnBrk="1" latinLnBrk="0" hangingPunct="1">
              <a:spcBef>
                <a:spcPct val="20000"/>
              </a:spcBef>
              <a:buFont typeface="Arial" pitchFamily="34" charset="0"/>
              <a:buNone/>
              <a:defRPr sz="181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7465" indent="0" algn="ctr" defTabSz="829366" rtl="0" eaLnBrk="1" latinLnBrk="0" hangingPunct="1">
              <a:spcBef>
                <a:spcPct val="20000"/>
              </a:spcBef>
              <a:buFont typeface="Arial" pitchFamily="34" charset="0"/>
              <a:buNone/>
              <a:defRPr sz="1814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kumimoji="0" lang="en-US" sz="2177" b="1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lang="en-US" sz="2177" b="1" dirty="0">
              <a:solidFill>
                <a:srgbClr val="1F497D"/>
              </a:solidFill>
              <a:latin typeface="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kumimoji="0" lang="en-US" sz="2177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</a:rPr>
              <a:t>Navid Pustchi, Ram Krishnan and Ravi Sandhu</a:t>
            </a:r>
            <a:endParaRPr kumimoji="0" lang="en-US" sz="2177" b="0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kumimoji="0" lang="en-US" sz="2177" b="1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kumimoji="0" lang="en-US" sz="2177" b="1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ＭＳ Ｐゴシック" charset="-128"/>
              </a:rPr>
              <a:t>SCC 2015</a:t>
            </a:r>
            <a:endParaRPr kumimoji="0" lang="en-US" sz="2177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271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10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Domain Trust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6481" y="829801"/>
            <a:ext cx="8226720" cy="51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SzPct val="90000"/>
              <a:defRPr/>
            </a:pPr>
            <a:endParaRPr lang="en-US" sz="2177" kern="0" dirty="0" smtClean="0">
              <a:ea typeface="ＭＳ Ｐゴシック" pitchFamily="34" charset="-128"/>
            </a:endParaRPr>
          </a:p>
          <a:p>
            <a:pPr>
              <a:buSzPct val="90000"/>
              <a:defRPr/>
            </a:pPr>
            <a:r>
              <a:rPr lang="en-US" sz="2000" kern="0" dirty="0">
                <a:ea typeface="Cambria Math"/>
              </a:rPr>
              <a:t>Enabling cross cloud access by assigning users to </a:t>
            </a:r>
            <a:r>
              <a:rPr lang="en-US" sz="2000" i="1" kern="0" dirty="0">
                <a:ea typeface="Cambria Math"/>
              </a:rPr>
              <a:t>PRPs</a:t>
            </a:r>
            <a:r>
              <a:rPr lang="en-US" sz="2000" kern="0" dirty="0">
                <a:ea typeface="Cambria Math"/>
              </a:rPr>
              <a:t> between trusted domains</a:t>
            </a:r>
            <a:r>
              <a:rPr lang="en-US" sz="2000" kern="0" dirty="0" smtClean="0">
                <a:ea typeface="Cambria Math"/>
              </a:rPr>
              <a:t>.</a:t>
            </a:r>
          </a:p>
          <a:p>
            <a:pPr>
              <a:buSzPct val="90000"/>
              <a:defRPr/>
            </a:pPr>
            <a:endParaRPr lang="en-US" sz="2000" kern="0" dirty="0">
              <a:ea typeface="Cambria Math"/>
            </a:endParaRPr>
          </a:p>
          <a:p>
            <a:pPr>
              <a:buSzPct val="90000"/>
              <a:defRPr/>
            </a:pPr>
            <a:r>
              <a:rPr lang="en-US" sz="2000" kern="0" dirty="0">
                <a:ea typeface="Cambria Math"/>
              </a:rPr>
              <a:t>Trust relations are Peer-to-Peer, unilateral, unidirectional,</a:t>
            </a:r>
            <a:br>
              <a:rPr lang="en-US" sz="2000" kern="0" dirty="0">
                <a:ea typeface="Cambria Math"/>
              </a:rPr>
            </a:br>
            <a:r>
              <a:rPr lang="en-US" sz="2000" kern="0" dirty="0">
                <a:ea typeface="Cambria Math"/>
              </a:rPr>
              <a:t>non-transitive.</a:t>
            </a:r>
          </a:p>
          <a:p>
            <a:pPr lvl="1">
              <a:buSzPct val="90000"/>
              <a:defRPr/>
            </a:pPr>
            <a:endParaRPr lang="en-US" sz="1800" i="1" kern="0" dirty="0">
              <a:ea typeface="Cambria Math"/>
            </a:endParaRPr>
          </a:p>
          <a:p>
            <a:pPr lvl="1">
              <a:buSzPct val="90000"/>
              <a:buFont typeface="Wingdings" panose="05000000000000000000" pitchFamily="2" charset="2"/>
              <a:buChar char="Ø"/>
              <a:defRPr/>
            </a:pPr>
            <a:endParaRPr lang="en-US" sz="1600" kern="0" dirty="0">
              <a:solidFill>
                <a:schemeClr val="accent2"/>
              </a:solidFill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291042" y="3420017"/>
            <a:ext cx="4310460" cy="2245110"/>
            <a:chOff x="3012597" y="1784928"/>
            <a:chExt cx="4310460" cy="2245110"/>
          </a:xfrm>
        </p:grpSpPr>
        <p:sp>
          <p:nvSpPr>
            <p:cNvPr id="9" name="Right Arrow 8"/>
            <p:cNvSpPr/>
            <p:nvPr/>
          </p:nvSpPr>
          <p:spPr>
            <a:xfrm>
              <a:off x="4289215" y="1784928"/>
              <a:ext cx="1795346" cy="656140"/>
            </a:xfrm>
            <a:prstGeom prst="rightArrow">
              <a:avLst/>
            </a:prstGeom>
            <a:solidFill>
              <a:srgbClr val="5B9BD5">
                <a:lumMod val="20000"/>
                <a:lumOff val="80000"/>
              </a:srgbClr>
            </a:solidFill>
            <a:ln w="12700" cap="flat" cmpd="sng" algn="ctr">
              <a:solidFill>
                <a:srgbClr val="5B9BD5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4517814" y="1928332"/>
                  <a:ext cx="1097670" cy="3940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</a:rPr>
                              <m:t>𝐷</m:t>
                            </m:r>
                          </m:e>
                          <m:sub>
                            <m: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</a:rPr>
                              <m:t>𝐴</m:t>
                            </m:r>
                          </m:sub>
                        </m:sSub>
                        <m:r>
                          <a:rPr kumimoji="0" lang="en-US" sz="1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</a:rPr>
                          <m:t> </m:t>
                        </m:r>
                        <m:sSub>
                          <m:sSubPr>
                            <m:ctrlP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  <a:ea typeface="+mn-ea"/>
                              </a:rPr>
                              <m:t>⊴</m:t>
                            </m:r>
                          </m:e>
                          <m:sub>
                            <m: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𝛽</m:t>
                            </m:r>
                          </m:sub>
                        </m:sSub>
                        <m:sSub>
                          <m:sSubPr>
                            <m:ctrlP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/>
                              </a:rPr>
                              <m:t>𝐷</m:t>
                            </m:r>
                          </m:e>
                          <m:sub>
                            <m:r>
                              <a:rPr kumimoji="0" lang="en-US" sz="18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" panose="02020603060405020304" pitchFamily="18" charset="0"/>
                    <a:ea typeface="+mn-ea"/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17814" y="1928332"/>
                  <a:ext cx="1097670" cy="39408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r="-3333" b="-923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Oval 10"/>
                <p:cNvSpPr/>
                <p:nvPr/>
              </p:nvSpPr>
              <p:spPr>
                <a:xfrm>
                  <a:off x="3012597" y="2660735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9144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" name="Oval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2597" y="2660735"/>
                  <a:ext cx="457200" cy="457200"/>
                </a:xfrm>
                <a:prstGeom prst="ellipse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Oval 11"/>
                <p:cNvSpPr/>
                <p:nvPr/>
              </p:nvSpPr>
              <p:spPr>
                <a:xfrm>
                  <a:off x="3698412" y="2660735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Oval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8412" y="2660735"/>
                  <a:ext cx="457200" cy="457200"/>
                </a:xfrm>
                <a:prstGeom prst="ellipse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Oval 12"/>
                <p:cNvSpPr/>
                <p:nvPr/>
              </p:nvSpPr>
              <p:spPr>
                <a:xfrm>
                  <a:off x="4380057" y="2660735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" name="Oval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0057" y="2660735"/>
                  <a:ext cx="457200" cy="457200"/>
                </a:xfrm>
                <a:prstGeom prst="ellipse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Straight Arrow Connector 13"/>
            <p:cNvCxnSpPr>
              <a:stCxn id="20" idx="4"/>
              <a:endCxn id="11" idx="0"/>
            </p:cNvCxnSpPr>
            <p:nvPr/>
          </p:nvCxnSpPr>
          <p:spPr>
            <a:xfrm flipH="1">
              <a:off x="3241197" y="2341598"/>
              <a:ext cx="685815" cy="31913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5" name="Straight Arrow Connector 14"/>
            <p:cNvCxnSpPr>
              <a:stCxn id="20" idx="4"/>
              <a:endCxn id="12" idx="0"/>
            </p:cNvCxnSpPr>
            <p:nvPr/>
          </p:nvCxnSpPr>
          <p:spPr>
            <a:xfrm>
              <a:off x="3927012" y="2341598"/>
              <a:ext cx="0" cy="31913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6" name="Straight Arrow Connector 15"/>
            <p:cNvCxnSpPr>
              <a:stCxn id="20" idx="4"/>
              <a:endCxn id="13" idx="0"/>
            </p:cNvCxnSpPr>
            <p:nvPr/>
          </p:nvCxnSpPr>
          <p:spPr>
            <a:xfrm>
              <a:off x="3927012" y="2341598"/>
              <a:ext cx="681645" cy="31913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7" name="Straight Arrow Connector 16"/>
            <p:cNvCxnSpPr>
              <a:stCxn id="12" idx="4"/>
              <a:endCxn id="31" idx="0"/>
            </p:cNvCxnSpPr>
            <p:nvPr/>
          </p:nvCxnSpPr>
          <p:spPr>
            <a:xfrm>
              <a:off x="3927012" y="3117935"/>
              <a:ext cx="2485800" cy="452697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dash"/>
              <a:miter lim="800000"/>
              <a:headEnd w="lg" len="lg"/>
              <a:tailEnd type="triangle" w="lg" len="lg"/>
            </a:ln>
            <a:effectLst/>
          </p:spPr>
        </p:cxnSp>
        <p:cxnSp>
          <p:nvCxnSpPr>
            <p:cNvPr id="18" name="Straight Arrow Connector 17"/>
            <p:cNvCxnSpPr>
              <a:stCxn id="11" idx="4"/>
              <a:endCxn id="29" idx="0"/>
            </p:cNvCxnSpPr>
            <p:nvPr/>
          </p:nvCxnSpPr>
          <p:spPr>
            <a:xfrm>
              <a:off x="3241197" y="3117935"/>
              <a:ext cx="2485800" cy="452697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dash"/>
              <a:miter lim="800000"/>
              <a:headEnd w="lg" len="lg"/>
              <a:tailEnd type="triangle" w="lg" len="lg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Oval 18"/>
                <p:cNvSpPr>
                  <a:spLocks noChangeAspect="1"/>
                </p:cNvSpPr>
                <p:nvPr/>
              </p:nvSpPr>
              <p:spPr>
                <a:xfrm>
                  <a:off x="3012597" y="3570632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4" name="Oval 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2597" y="3570632"/>
                  <a:ext cx="457200" cy="457200"/>
                </a:xfrm>
                <a:prstGeom prst="ellipse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Oval 19"/>
                <p:cNvSpPr>
                  <a:spLocks noChangeAspect="1"/>
                </p:cNvSpPr>
                <p:nvPr/>
              </p:nvSpPr>
              <p:spPr>
                <a:xfrm>
                  <a:off x="3698412" y="1884398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𝐷</m:t>
                            </m:r>
                          </m:e>
                          <m:sub>
                            <m: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6" name="Oval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8412" y="1884398"/>
                  <a:ext cx="457200" cy="457200"/>
                </a:xfrm>
                <a:prstGeom prst="ellipse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Oval 20"/>
                <p:cNvSpPr>
                  <a:spLocks noChangeAspect="1"/>
                </p:cNvSpPr>
                <p:nvPr/>
              </p:nvSpPr>
              <p:spPr>
                <a:xfrm>
                  <a:off x="3698412" y="3570632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7" name="Oval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8412" y="3570632"/>
                  <a:ext cx="457200" cy="457200"/>
                </a:xfrm>
                <a:prstGeom prst="ellipse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Oval 21"/>
                <p:cNvSpPr>
                  <a:spLocks noChangeAspect="1"/>
                </p:cNvSpPr>
                <p:nvPr/>
              </p:nvSpPr>
              <p:spPr>
                <a:xfrm>
                  <a:off x="4380057" y="3572838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8" name="Oval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80057" y="3572838"/>
                  <a:ext cx="457200" cy="457200"/>
                </a:xfrm>
                <a:prstGeom prst="ellipse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Oval 22"/>
                <p:cNvSpPr/>
                <p:nvPr/>
              </p:nvSpPr>
              <p:spPr>
                <a:xfrm>
                  <a:off x="5498397" y="2660735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9144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9" name="Oval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8397" y="2660735"/>
                  <a:ext cx="457200" cy="457200"/>
                </a:xfrm>
                <a:prstGeom prst="ellipse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Oval 23"/>
                <p:cNvSpPr/>
                <p:nvPr/>
              </p:nvSpPr>
              <p:spPr>
                <a:xfrm>
                  <a:off x="6184212" y="2660735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0" name="Oval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4212" y="2660735"/>
                  <a:ext cx="457200" cy="457200"/>
                </a:xfrm>
                <a:prstGeom prst="ellipse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Oval 24"/>
                <p:cNvSpPr/>
                <p:nvPr/>
              </p:nvSpPr>
              <p:spPr>
                <a:xfrm>
                  <a:off x="6865857" y="2660735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1" name="Oval 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65857" y="2660735"/>
                  <a:ext cx="457200" cy="457200"/>
                </a:xfrm>
                <a:prstGeom prst="ellipse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6" name="Straight Arrow Connector 25"/>
            <p:cNvCxnSpPr>
              <a:stCxn id="30" idx="4"/>
              <a:endCxn id="23" idx="0"/>
            </p:cNvCxnSpPr>
            <p:nvPr/>
          </p:nvCxnSpPr>
          <p:spPr>
            <a:xfrm flipH="1">
              <a:off x="5726997" y="2341598"/>
              <a:ext cx="685815" cy="31913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27" name="Straight Arrow Connector 26"/>
            <p:cNvCxnSpPr>
              <a:stCxn id="30" idx="4"/>
              <a:endCxn id="24" idx="0"/>
            </p:cNvCxnSpPr>
            <p:nvPr/>
          </p:nvCxnSpPr>
          <p:spPr>
            <a:xfrm>
              <a:off x="6412812" y="2341598"/>
              <a:ext cx="0" cy="31913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28" name="Straight Arrow Connector 27"/>
            <p:cNvCxnSpPr>
              <a:stCxn id="30" idx="4"/>
              <a:endCxn id="25" idx="0"/>
            </p:cNvCxnSpPr>
            <p:nvPr/>
          </p:nvCxnSpPr>
          <p:spPr>
            <a:xfrm>
              <a:off x="6412812" y="2341598"/>
              <a:ext cx="681645" cy="31913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Oval 28"/>
                <p:cNvSpPr>
                  <a:spLocks noChangeAspect="1"/>
                </p:cNvSpPr>
                <p:nvPr/>
              </p:nvSpPr>
              <p:spPr>
                <a:xfrm>
                  <a:off x="5498397" y="3570632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5" name="Oval 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98397" y="3570632"/>
                  <a:ext cx="457200" cy="457200"/>
                </a:xfrm>
                <a:prstGeom prst="ellipse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Oval 29"/>
                <p:cNvSpPr>
                  <a:spLocks noChangeAspect="1"/>
                </p:cNvSpPr>
                <p:nvPr/>
              </p:nvSpPr>
              <p:spPr>
                <a:xfrm>
                  <a:off x="6184212" y="1884398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𝐷</m:t>
                            </m:r>
                          </m:e>
                          <m:sub>
                            <m: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6" name="Oval 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4212" y="1884398"/>
                  <a:ext cx="457200" cy="457200"/>
                </a:xfrm>
                <a:prstGeom prst="ellipse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Oval 30"/>
                <p:cNvSpPr>
                  <a:spLocks noChangeAspect="1"/>
                </p:cNvSpPr>
                <p:nvPr/>
              </p:nvSpPr>
              <p:spPr>
                <a:xfrm>
                  <a:off x="6184212" y="3570632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7" name="Oval 6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4212" y="3570632"/>
                  <a:ext cx="457200" cy="457200"/>
                </a:xfrm>
                <a:prstGeom prst="ellipse">
                  <a:avLst/>
                </a:prstGeom>
                <a:blipFill rotWithShape="0">
                  <a:blip r:embed="rId1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Oval 31"/>
                <p:cNvSpPr>
                  <a:spLocks noChangeAspect="1"/>
                </p:cNvSpPr>
                <p:nvPr/>
              </p:nvSpPr>
              <p:spPr>
                <a:xfrm>
                  <a:off x="6865857" y="3572838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8" name="Oval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65857" y="3572838"/>
                  <a:ext cx="457200" cy="457200"/>
                </a:xfrm>
                <a:prstGeom prst="ellipse">
                  <a:avLst/>
                </a:prstGeom>
                <a:blipFill rotWithShape="0">
                  <a:blip r:embed="rId1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3" name="Straight Arrow Connector 32"/>
            <p:cNvCxnSpPr>
              <a:stCxn id="11" idx="4"/>
              <a:endCxn id="19" idx="0"/>
            </p:cNvCxnSpPr>
            <p:nvPr/>
          </p:nvCxnSpPr>
          <p:spPr>
            <a:xfrm>
              <a:off x="3241197" y="3117935"/>
              <a:ext cx="0" cy="4526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4" name="Straight Arrow Connector 33"/>
            <p:cNvCxnSpPr>
              <a:stCxn id="12" idx="4"/>
              <a:endCxn id="19" idx="0"/>
            </p:cNvCxnSpPr>
            <p:nvPr/>
          </p:nvCxnSpPr>
          <p:spPr>
            <a:xfrm flipH="1">
              <a:off x="3241197" y="3117935"/>
              <a:ext cx="685815" cy="4526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13" idx="4"/>
              <a:endCxn id="22" idx="0"/>
            </p:cNvCxnSpPr>
            <p:nvPr/>
          </p:nvCxnSpPr>
          <p:spPr>
            <a:xfrm>
              <a:off x="4608657" y="3117935"/>
              <a:ext cx="0" cy="454903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6" name="Straight Arrow Connector 35"/>
            <p:cNvCxnSpPr>
              <a:stCxn id="12" idx="4"/>
              <a:endCxn id="21" idx="0"/>
            </p:cNvCxnSpPr>
            <p:nvPr/>
          </p:nvCxnSpPr>
          <p:spPr>
            <a:xfrm>
              <a:off x="3927012" y="3117935"/>
              <a:ext cx="0" cy="4526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7" name="Straight Arrow Connector 36"/>
            <p:cNvCxnSpPr>
              <a:stCxn id="12" idx="4"/>
              <a:endCxn id="22" idx="0"/>
            </p:cNvCxnSpPr>
            <p:nvPr/>
          </p:nvCxnSpPr>
          <p:spPr>
            <a:xfrm>
              <a:off x="3927012" y="3117935"/>
              <a:ext cx="681645" cy="454903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8" name="Straight Arrow Connector 37"/>
            <p:cNvCxnSpPr>
              <a:stCxn id="25" idx="4"/>
              <a:endCxn id="32" idx="0"/>
            </p:cNvCxnSpPr>
            <p:nvPr/>
          </p:nvCxnSpPr>
          <p:spPr>
            <a:xfrm>
              <a:off x="7094457" y="3117935"/>
              <a:ext cx="0" cy="454903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39" name="Straight Arrow Connector 38"/>
            <p:cNvCxnSpPr>
              <a:stCxn id="23" idx="4"/>
              <a:endCxn id="29" idx="0"/>
            </p:cNvCxnSpPr>
            <p:nvPr/>
          </p:nvCxnSpPr>
          <p:spPr>
            <a:xfrm>
              <a:off x="5726997" y="3117935"/>
              <a:ext cx="0" cy="4526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40" name="Straight Arrow Connector 39"/>
            <p:cNvCxnSpPr>
              <a:stCxn id="24" idx="4"/>
              <a:endCxn id="32" idx="0"/>
            </p:cNvCxnSpPr>
            <p:nvPr/>
          </p:nvCxnSpPr>
          <p:spPr>
            <a:xfrm>
              <a:off x="6412812" y="3117935"/>
              <a:ext cx="681645" cy="454903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41" name="Straight Arrow Connector 40"/>
            <p:cNvCxnSpPr>
              <a:stCxn id="24" idx="4"/>
              <a:endCxn id="31" idx="0"/>
            </p:cNvCxnSpPr>
            <p:nvPr/>
          </p:nvCxnSpPr>
          <p:spPr>
            <a:xfrm>
              <a:off x="6412812" y="3117935"/>
              <a:ext cx="0" cy="4526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8261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ontent Placeholder 2"/>
          <p:cNvSpPr txBox="1">
            <a:spLocks/>
          </p:cNvSpPr>
          <p:nvPr/>
        </p:nvSpPr>
        <p:spPr bwMode="auto">
          <a:xfrm>
            <a:off x="456481" y="829801"/>
            <a:ext cx="8226720" cy="51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SzPct val="90000"/>
              <a:defRPr/>
            </a:pPr>
            <a:endParaRPr lang="en-US" sz="2177" kern="0" dirty="0" smtClean="0">
              <a:ea typeface="ＭＳ Ｐゴシック" pitchFamily="34" charset="-128"/>
            </a:endParaRPr>
          </a:p>
          <a:p>
            <a:pPr>
              <a:buSzPct val="90000"/>
              <a:defRPr/>
            </a:pPr>
            <a:r>
              <a:rPr lang="en-US" sz="2000" kern="0" dirty="0">
                <a:ea typeface="Cambria Math"/>
              </a:rPr>
              <a:t>Enabling cross cloud access </a:t>
            </a:r>
            <a:r>
              <a:rPr lang="en-US" sz="2000" kern="0" dirty="0" smtClean="0">
                <a:ea typeface="Cambria Math"/>
              </a:rPr>
              <a:t>to service instances by </a:t>
            </a:r>
            <a:r>
              <a:rPr lang="en-US" sz="2000" kern="0" dirty="0">
                <a:ea typeface="Cambria Math"/>
              </a:rPr>
              <a:t>assigning users </a:t>
            </a:r>
            <a:r>
              <a:rPr lang="en-US" sz="2000" kern="0" dirty="0" smtClean="0">
                <a:ea typeface="Cambria Math"/>
              </a:rPr>
              <a:t>to </a:t>
            </a:r>
            <a:r>
              <a:rPr lang="en-US" sz="2000" i="1" kern="0" dirty="0">
                <a:ea typeface="Cambria Math"/>
              </a:rPr>
              <a:t>PRPs</a:t>
            </a:r>
            <a:r>
              <a:rPr lang="en-US" sz="2000" kern="0" dirty="0">
                <a:ea typeface="Cambria Math"/>
              </a:rPr>
              <a:t> between trusted </a:t>
            </a:r>
            <a:r>
              <a:rPr lang="en-US" sz="2000" kern="0" dirty="0" smtClean="0">
                <a:ea typeface="Cambria Math"/>
              </a:rPr>
              <a:t>projects. </a:t>
            </a:r>
          </a:p>
          <a:p>
            <a:pPr>
              <a:buSzPct val="90000"/>
              <a:defRPr/>
            </a:pPr>
            <a:endParaRPr lang="en-US" sz="2000" kern="0" dirty="0">
              <a:ea typeface="Cambria Math"/>
            </a:endParaRPr>
          </a:p>
          <a:p>
            <a:pPr>
              <a:buSzPct val="90000"/>
              <a:defRPr/>
            </a:pPr>
            <a:r>
              <a:rPr lang="en-US" sz="2000" kern="0" dirty="0">
                <a:ea typeface="Cambria Math"/>
              </a:rPr>
              <a:t>Trust relations are Peer-to-Peer, unilateral, unidirectional,</a:t>
            </a:r>
            <a:br>
              <a:rPr lang="en-US" sz="2000" kern="0" dirty="0">
                <a:ea typeface="Cambria Math"/>
              </a:rPr>
            </a:br>
            <a:r>
              <a:rPr lang="en-US" sz="2000" kern="0" dirty="0">
                <a:ea typeface="Cambria Math"/>
              </a:rPr>
              <a:t>non-transitive.</a:t>
            </a:r>
          </a:p>
          <a:p>
            <a:pPr lvl="1">
              <a:buSzPct val="90000"/>
              <a:defRPr/>
            </a:pPr>
            <a:endParaRPr lang="en-US" sz="1800" i="1" kern="0" dirty="0">
              <a:ea typeface="Cambria Math"/>
            </a:endParaRPr>
          </a:p>
          <a:p>
            <a:pPr lvl="1">
              <a:buSzPct val="90000"/>
              <a:buFont typeface="Wingdings" panose="05000000000000000000" pitchFamily="2" charset="2"/>
              <a:buChar char="Ø"/>
              <a:defRPr/>
            </a:pPr>
            <a:endParaRPr lang="en-US" sz="1600" kern="0" dirty="0">
              <a:solidFill>
                <a:schemeClr val="accent2"/>
              </a:solidFill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11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Project Trust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2402802" y="2865071"/>
            <a:ext cx="4310460" cy="3152801"/>
            <a:chOff x="3932500" y="1574656"/>
            <a:chExt cx="4310460" cy="31528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Oval 99"/>
                <p:cNvSpPr>
                  <a:spLocks noChangeAspect="1"/>
                </p:cNvSpPr>
                <p:nvPr/>
              </p:nvSpPr>
              <p:spPr>
                <a:xfrm>
                  <a:off x="4618315" y="4270257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tIns="9144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𝑉𝑀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8" name="Oval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18315" y="4270257"/>
                  <a:ext cx="457200" cy="457200"/>
                </a:xfrm>
                <a:prstGeom prst="ellipse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1" name="Straight Arrow Connector 100"/>
            <p:cNvCxnSpPr>
              <a:stCxn id="124" idx="4"/>
              <a:endCxn id="107" idx="0"/>
            </p:cNvCxnSpPr>
            <p:nvPr/>
          </p:nvCxnSpPr>
          <p:spPr>
            <a:xfrm flipH="1">
              <a:off x="4161100" y="3817560"/>
              <a:ext cx="685815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02" name="Straight Arrow Connector 101"/>
            <p:cNvCxnSpPr>
              <a:stCxn id="124" idx="4"/>
              <a:endCxn id="100" idx="0"/>
            </p:cNvCxnSpPr>
            <p:nvPr/>
          </p:nvCxnSpPr>
          <p:spPr>
            <a:xfrm>
              <a:off x="4846915" y="3817560"/>
              <a:ext cx="0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03" name="Straight Arrow Connector 102"/>
            <p:cNvCxnSpPr>
              <a:stCxn id="124" idx="4"/>
              <a:endCxn id="106" idx="0"/>
            </p:cNvCxnSpPr>
            <p:nvPr/>
          </p:nvCxnSpPr>
          <p:spPr>
            <a:xfrm>
              <a:off x="4846915" y="3817560"/>
              <a:ext cx="681645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04" name="Straight Arrow Connector 103"/>
            <p:cNvCxnSpPr>
              <a:stCxn id="134" idx="4"/>
              <a:endCxn id="107" idx="0"/>
            </p:cNvCxnSpPr>
            <p:nvPr/>
          </p:nvCxnSpPr>
          <p:spPr>
            <a:xfrm flipH="1">
              <a:off x="4161100" y="3817560"/>
              <a:ext cx="3171615" cy="452697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dash"/>
              <a:miter lim="800000"/>
              <a:headEnd w="lg" len="lg"/>
              <a:tailEnd type="triangle" w="lg" len="lg"/>
            </a:ln>
            <a:effectLst/>
          </p:spPr>
        </p:cxnSp>
        <p:cxnSp>
          <p:nvCxnSpPr>
            <p:cNvPr id="105" name="Straight Arrow Connector 104"/>
            <p:cNvCxnSpPr>
              <a:stCxn id="134" idx="4"/>
              <a:endCxn id="106" idx="0"/>
            </p:cNvCxnSpPr>
            <p:nvPr/>
          </p:nvCxnSpPr>
          <p:spPr>
            <a:xfrm flipH="1">
              <a:off x="5528560" y="3817560"/>
              <a:ext cx="1804155" cy="452697"/>
            </a:xfrm>
            <a:prstGeom prst="straightConnector1">
              <a:avLst/>
            </a:prstGeom>
            <a:noFill/>
            <a:ln w="19050" cap="flat" cmpd="sng" algn="ctr">
              <a:solidFill>
                <a:srgbClr val="FF0000"/>
              </a:solidFill>
              <a:prstDash val="dash"/>
              <a:miter lim="800000"/>
              <a:headEnd w="lg" len="lg"/>
              <a:tailEnd type="triangle" w="lg" len="lg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Oval 105"/>
                <p:cNvSpPr>
                  <a:spLocks noChangeAspect="1"/>
                </p:cNvSpPr>
                <p:nvPr/>
              </p:nvSpPr>
              <p:spPr>
                <a:xfrm>
                  <a:off x="5299960" y="4270257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tIns="9144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𝑉𝑀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03" name="Oval 20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9960" y="4270257"/>
                  <a:ext cx="457200" cy="457200"/>
                </a:xfrm>
                <a:prstGeom prst="ellipse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Oval 106"/>
                <p:cNvSpPr>
                  <a:spLocks noChangeAspect="1"/>
                </p:cNvSpPr>
                <p:nvPr/>
              </p:nvSpPr>
              <p:spPr>
                <a:xfrm>
                  <a:off x="3932500" y="4270257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tIns="9144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𝑉𝑀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04" name="Oval 20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2500" y="4270257"/>
                  <a:ext cx="457200" cy="457200"/>
                </a:xfrm>
                <a:prstGeom prst="ellipse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Oval 107"/>
                <p:cNvSpPr>
                  <a:spLocks noChangeAspect="1"/>
                </p:cNvSpPr>
                <p:nvPr/>
              </p:nvSpPr>
              <p:spPr>
                <a:xfrm>
                  <a:off x="7104115" y="4270257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tIns="9144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𝑉𝑀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10" name="Oval 20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4115" y="4270257"/>
                  <a:ext cx="457200" cy="457200"/>
                </a:xfrm>
                <a:prstGeom prst="ellipse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Straight Arrow Connector 108"/>
            <p:cNvCxnSpPr>
              <a:stCxn id="134" idx="4"/>
              <a:endCxn id="112" idx="0"/>
            </p:cNvCxnSpPr>
            <p:nvPr/>
          </p:nvCxnSpPr>
          <p:spPr>
            <a:xfrm>
              <a:off x="7332715" y="3817560"/>
              <a:ext cx="679039" cy="450039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10" name="Straight Arrow Connector 109"/>
            <p:cNvCxnSpPr>
              <a:stCxn id="134" idx="4"/>
              <a:endCxn id="113" idx="0"/>
            </p:cNvCxnSpPr>
            <p:nvPr/>
          </p:nvCxnSpPr>
          <p:spPr>
            <a:xfrm flipH="1">
              <a:off x="6646900" y="3817560"/>
              <a:ext cx="685815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11" name="Straight Arrow Connector 110"/>
            <p:cNvCxnSpPr>
              <a:stCxn id="134" idx="4"/>
              <a:endCxn id="108" idx="0"/>
            </p:cNvCxnSpPr>
            <p:nvPr/>
          </p:nvCxnSpPr>
          <p:spPr>
            <a:xfrm>
              <a:off x="7332715" y="3817560"/>
              <a:ext cx="0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Oval 111"/>
                <p:cNvSpPr>
                  <a:spLocks noChangeAspect="1"/>
                </p:cNvSpPr>
                <p:nvPr/>
              </p:nvSpPr>
              <p:spPr>
                <a:xfrm>
                  <a:off x="7783154" y="4267599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tIns="9144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𝑉𝑀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15" name="Oval 2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83154" y="4267599"/>
                  <a:ext cx="457200" cy="457200"/>
                </a:xfrm>
                <a:prstGeom prst="ellipse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Oval 112"/>
                <p:cNvSpPr>
                  <a:spLocks noChangeAspect="1"/>
                </p:cNvSpPr>
                <p:nvPr/>
              </p:nvSpPr>
              <p:spPr>
                <a:xfrm>
                  <a:off x="6418300" y="4270257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tIns="9144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𝑉𝑀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16" name="Oval 2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8300" y="4270257"/>
                  <a:ext cx="457200" cy="457200"/>
                </a:xfrm>
                <a:prstGeom prst="ellipse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4" name="Right Arrow 113"/>
            <p:cNvSpPr/>
            <p:nvPr/>
          </p:nvSpPr>
          <p:spPr>
            <a:xfrm>
              <a:off x="5209118" y="1574656"/>
              <a:ext cx="1795346" cy="656140"/>
            </a:xfrm>
            <a:prstGeom prst="rightArrow">
              <a:avLst/>
            </a:prstGeom>
            <a:solidFill>
              <a:srgbClr val="5B9BD5">
                <a:lumMod val="20000"/>
                <a:lumOff val="80000"/>
              </a:srgbClr>
            </a:solidFill>
            <a:ln w="12700" cap="flat" cmpd="sng" algn="ctr">
              <a:solidFill>
                <a:srgbClr val="5B9BD5">
                  <a:lumMod val="60000"/>
                  <a:lumOff val="4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TextBox 114"/>
                <p:cNvSpPr txBox="1"/>
                <p:nvPr/>
              </p:nvSpPr>
              <p:spPr>
                <a:xfrm>
                  <a:off x="5415280" y="1756821"/>
                  <a:ext cx="1097670" cy="29181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kumimoji="0" lang="en-US" sz="12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⊴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𝛾</m:t>
                            </m:r>
                          </m:sub>
                        </m:sSub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" panose="02020603060405020304" pitchFamily="18" charset="0"/>
                  </a:endParaRPr>
                </a:p>
              </p:txBody>
            </p:sp>
          </mc:Choice>
          <mc:Fallback xmlns="">
            <p:sp>
              <p:nvSpPr>
                <p:cNvPr id="115" name="TextBox 1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15280" y="1756821"/>
                  <a:ext cx="1097670" cy="291811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r="-1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Oval 115"/>
                <p:cNvSpPr/>
                <p:nvPr/>
              </p:nvSpPr>
              <p:spPr>
                <a:xfrm>
                  <a:off x="3932500" y="2450463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9144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8" name="Oval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2500" y="2450463"/>
                  <a:ext cx="457200" cy="457200"/>
                </a:xfrm>
                <a:prstGeom prst="ellipse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Oval 116"/>
                <p:cNvSpPr/>
                <p:nvPr/>
              </p:nvSpPr>
              <p:spPr>
                <a:xfrm>
                  <a:off x="4618315" y="2450463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0" name="Oval 6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18315" y="2450463"/>
                  <a:ext cx="457200" cy="457200"/>
                </a:xfrm>
                <a:prstGeom prst="ellipse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Oval 117"/>
                <p:cNvSpPr/>
                <p:nvPr/>
              </p:nvSpPr>
              <p:spPr>
                <a:xfrm>
                  <a:off x="5299960" y="2450463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1" name="Oval 7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9960" y="2450463"/>
                  <a:ext cx="457200" cy="457200"/>
                </a:xfrm>
                <a:prstGeom prst="ellipse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9" name="Straight Arrow Connector 118"/>
            <p:cNvCxnSpPr>
              <a:stCxn id="123" idx="4"/>
              <a:endCxn id="116" idx="0"/>
            </p:cNvCxnSpPr>
            <p:nvPr/>
          </p:nvCxnSpPr>
          <p:spPr>
            <a:xfrm flipH="1">
              <a:off x="4161100" y="2131326"/>
              <a:ext cx="685815" cy="31913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20" name="Straight Arrow Connector 119"/>
            <p:cNvCxnSpPr>
              <a:stCxn id="123" idx="4"/>
              <a:endCxn id="117" idx="0"/>
            </p:cNvCxnSpPr>
            <p:nvPr/>
          </p:nvCxnSpPr>
          <p:spPr>
            <a:xfrm>
              <a:off x="4846915" y="2131326"/>
              <a:ext cx="0" cy="31913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21" name="Straight Arrow Connector 120"/>
            <p:cNvCxnSpPr>
              <a:stCxn id="123" idx="4"/>
              <a:endCxn id="118" idx="0"/>
            </p:cNvCxnSpPr>
            <p:nvPr/>
          </p:nvCxnSpPr>
          <p:spPr>
            <a:xfrm>
              <a:off x="4846915" y="2131326"/>
              <a:ext cx="681645" cy="31913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Oval 121"/>
                <p:cNvSpPr>
                  <a:spLocks noChangeAspect="1"/>
                </p:cNvSpPr>
                <p:nvPr/>
              </p:nvSpPr>
              <p:spPr>
                <a:xfrm>
                  <a:off x="3932500" y="3360360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9" name="Oval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2500" y="3360360"/>
                  <a:ext cx="457200" cy="457200"/>
                </a:xfrm>
                <a:prstGeom prst="ellipse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3" name="Oval 122"/>
                <p:cNvSpPr>
                  <a:spLocks noChangeAspect="1"/>
                </p:cNvSpPr>
                <p:nvPr/>
              </p:nvSpPr>
              <p:spPr>
                <a:xfrm>
                  <a:off x="4618315" y="1674126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𝐷</m:t>
                            </m:r>
                          </m:e>
                          <m:sub>
                            <m: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kumimoji="0" 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0" name="Oval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18315" y="1674126"/>
                  <a:ext cx="457200" cy="457200"/>
                </a:xfrm>
                <a:prstGeom prst="ellipse">
                  <a:avLst/>
                </a:prstGeom>
                <a:blipFill rotWithShape="0">
                  <a:blip r:embed="rId1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Oval 123"/>
                <p:cNvSpPr>
                  <a:spLocks noChangeAspect="1"/>
                </p:cNvSpPr>
                <p:nvPr/>
              </p:nvSpPr>
              <p:spPr>
                <a:xfrm>
                  <a:off x="4618315" y="3360360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1" name="Oval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18315" y="3360360"/>
                  <a:ext cx="457200" cy="457200"/>
                </a:xfrm>
                <a:prstGeom prst="ellipse">
                  <a:avLst/>
                </a:prstGeom>
                <a:blipFill rotWithShape="0">
                  <a:blip r:embed="rId1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Oval 124"/>
                <p:cNvSpPr>
                  <a:spLocks noChangeAspect="1"/>
                </p:cNvSpPr>
                <p:nvPr/>
              </p:nvSpPr>
              <p:spPr>
                <a:xfrm>
                  <a:off x="5299960" y="3362566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2" name="Oval 9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9960" y="3362566"/>
                  <a:ext cx="457200" cy="457200"/>
                </a:xfrm>
                <a:prstGeom prst="ellipse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Oval 125"/>
                <p:cNvSpPr/>
                <p:nvPr/>
              </p:nvSpPr>
              <p:spPr>
                <a:xfrm>
                  <a:off x="6418300" y="2450463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9144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3" name="Oval 9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8300" y="2450463"/>
                  <a:ext cx="457200" cy="457200"/>
                </a:xfrm>
                <a:prstGeom prst="ellipse">
                  <a:avLst/>
                </a:prstGeom>
                <a:blipFill rotWithShape="0">
                  <a:blip r:embed="rId1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Oval 126"/>
                <p:cNvSpPr/>
                <p:nvPr/>
              </p:nvSpPr>
              <p:spPr>
                <a:xfrm>
                  <a:off x="7104115" y="2450463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4" name="Oval 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4115" y="2450463"/>
                  <a:ext cx="457200" cy="457200"/>
                </a:xfrm>
                <a:prstGeom prst="ellipse">
                  <a:avLst/>
                </a:prstGeom>
                <a:blipFill rotWithShape="0">
                  <a:blip r:embed="rId1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Oval 127"/>
                <p:cNvSpPr/>
                <p:nvPr/>
              </p:nvSpPr>
              <p:spPr>
                <a:xfrm>
                  <a:off x="7785760" y="2450463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𝑈</m:t>
                            </m:r>
                          </m:e>
                          <m:sub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5" name="Oval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85760" y="2450463"/>
                  <a:ext cx="457200" cy="457200"/>
                </a:xfrm>
                <a:prstGeom prst="ellipse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9" name="Straight Arrow Connector 128"/>
            <p:cNvCxnSpPr>
              <a:stCxn id="133" idx="4"/>
              <a:endCxn id="126" idx="0"/>
            </p:cNvCxnSpPr>
            <p:nvPr/>
          </p:nvCxnSpPr>
          <p:spPr>
            <a:xfrm flipH="1">
              <a:off x="6646900" y="2131326"/>
              <a:ext cx="685815" cy="31913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30" name="Straight Arrow Connector 129"/>
            <p:cNvCxnSpPr>
              <a:stCxn id="133" idx="4"/>
              <a:endCxn id="127" idx="0"/>
            </p:cNvCxnSpPr>
            <p:nvPr/>
          </p:nvCxnSpPr>
          <p:spPr>
            <a:xfrm>
              <a:off x="7332715" y="2131326"/>
              <a:ext cx="0" cy="31913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31" name="Straight Arrow Connector 130"/>
            <p:cNvCxnSpPr>
              <a:stCxn id="133" idx="4"/>
              <a:endCxn id="128" idx="0"/>
            </p:cNvCxnSpPr>
            <p:nvPr/>
          </p:nvCxnSpPr>
          <p:spPr>
            <a:xfrm>
              <a:off x="7332715" y="2131326"/>
              <a:ext cx="681645" cy="31913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Oval 131"/>
                <p:cNvSpPr>
                  <a:spLocks noChangeAspect="1"/>
                </p:cNvSpPr>
                <p:nvPr/>
              </p:nvSpPr>
              <p:spPr>
                <a:xfrm>
                  <a:off x="6418300" y="3360360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4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9" name="Oval 9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8300" y="3360360"/>
                  <a:ext cx="457200" cy="457200"/>
                </a:xfrm>
                <a:prstGeom prst="ellipse">
                  <a:avLst/>
                </a:prstGeom>
                <a:blipFill rotWithShape="0">
                  <a:blip r:embed="rId19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3" name="Oval 132"/>
                <p:cNvSpPr>
                  <a:spLocks noChangeAspect="1"/>
                </p:cNvSpPr>
                <p:nvPr/>
              </p:nvSpPr>
              <p:spPr>
                <a:xfrm>
                  <a:off x="7104115" y="1674126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45720" rIns="4572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𝐷</m:t>
                            </m:r>
                          </m:e>
                          <m:sub>
                            <m:r>
                              <a:rPr kumimoji="0" lang="en-US" sz="16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kumimoji="0" lang="en-US" sz="16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3" name="Oval 1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4115" y="1674126"/>
                  <a:ext cx="457200" cy="457200"/>
                </a:xfrm>
                <a:prstGeom prst="ellipse">
                  <a:avLst/>
                </a:prstGeom>
                <a:blipFill rotWithShape="0">
                  <a:blip r:embed="rId20"/>
                  <a:stretch>
                    <a:fillRect/>
                  </a:stretch>
                </a:blipFill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Oval 133"/>
                <p:cNvSpPr>
                  <a:spLocks noChangeAspect="1"/>
                </p:cNvSpPr>
                <p:nvPr/>
              </p:nvSpPr>
              <p:spPr>
                <a:xfrm>
                  <a:off x="7104115" y="3360360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FF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5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4" name="Oval 1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04115" y="3360360"/>
                  <a:ext cx="457200" cy="457200"/>
                </a:xfrm>
                <a:prstGeom prst="ellipse">
                  <a:avLst/>
                </a:prstGeom>
                <a:blipFill rotWithShape="0">
                  <a:blip r:embed="rId21"/>
                  <a:stretch>
                    <a:fillRect/>
                  </a:stretch>
                </a:blipFill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Oval 134"/>
                <p:cNvSpPr>
                  <a:spLocks noChangeAspect="1"/>
                </p:cNvSpPr>
                <p:nvPr/>
              </p:nvSpPr>
              <p:spPr>
                <a:xfrm>
                  <a:off x="7785760" y="3362566"/>
                  <a:ext cx="457200" cy="457200"/>
                </a:xfrm>
                <a:prstGeom prst="ellipse">
                  <a:avLst/>
                </a:prstGeom>
                <a:noFill/>
                <a:ln w="12700" cap="flat" cmpd="sng" algn="ctr">
                  <a:solidFill>
                    <a:sysClr val="windowText" lastClr="000000"/>
                  </a:solidFill>
                  <a:prstDash val="solid"/>
                  <a:miter lim="800000"/>
                </a:ln>
                <a:effectLst/>
              </p:spPr>
              <p:txBody>
                <a:bodyPr lIns="0"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𝑃𝑅𝑃</m:t>
                            </m:r>
                          </m:e>
                          <m:sub>
                            <m:r>
                              <a:rPr kumimoji="0" lang="en-US" sz="12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6</m:t>
                            </m:r>
                          </m:sub>
                        </m:sSub>
                      </m:oMath>
                    </m:oMathPara>
                  </a14:m>
                  <a:endParaRPr kumimoji="0" lang="en-US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02" name="Oval 10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85760" y="3362566"/>
                  <a:ext cx="457200" cy="457200"/>
                </a:xfrm>
                <a:prstGeom prst="ellipse">
                  <a:avLst/>
                </a:prstGeom>
                <a:blipFill rotWithShape="0">
                  <a:blip r:embed="rId22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6" name="Straight Arrow Connector 135"/>
            <p:cNvCxnSpPr>
              <a:stCxn id="116" idx="4"/>
              <a:endCxn id="122" idx="0"/>
            </p:cNvCxnSpPr>
            <p:nvPr/>
          </p:nvCxnSpPr>
          <p:spPr>
            <a:xfrm>
              <a:off x="4161100" y="2907663"/>
              <a:ext cx="0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37" name="Straight Arrow Connector 136"/>
            <p:cNvCxnSpPr>
              <a:stCxn id="117" idx="4"/>
              <a:endCxn id="122" idx="0"/>
            </p:cNvCxnSpPr>
            <p:nvPr/>
          </p:nvCxnSpPr>
          <p:spPr>
            <a:xfrm flipH="1">
              <a:off x="4161100" y="2907663"/>
              <a:ext cx="685815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38" name="Straight Arrow Connector 137"/>
            <p:cNvCxnSpPr>
              <a:stCxn id="118" idx="4"/>
              <a:endCxn id="125" idx="0"/>
            </p:cNvCxnSpPr>
            <p:nvPr/>
          </p:nvCxnSpPr>
          <p:spPr>
            <a:xfrm>
              <a:off x="5528560" y="2907663"/>
              <a:ext cx="0" cy="454903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39" name="Straight Arrow Connector 138"/>
            <p:cNvCxnSpPr>
              <a:stCxn id="117" idx="4"/>
              <a:endCxn id="124" idx="0"/>
            </p:cNvCxnSpPr>
            <p:nvPr/>
          </p:nvCxnSpPr>
          <p:spPr>
            <a:xfrm>
              <a:off x="4846915" y="2907663"/>
              <a:ext cx="0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40" name="Straight Arrow Connector 139"/>
            <p:cNvCxnSpPr>
              <a:stCxn id="117" idx="4"/>
              <a:endCxn id="125" idx="0"/>
            </p:cNvCxnSpPr>
            <p:nvPr/>
          </p:nvCxnSpPr>
          <p:spPr>
            <a:xfrm>
              <a:off x="4846915" y="2907663"/>
              <a:ext cx="681645" cy="454903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41" name="Straight Arrow Connector 140"/>
            <p:cNvCxnSpPr>
              <a:stCxn id="128" idx="4"/>
              <a:endCxn id="135" idx="0"/>
            </p:cNvCxnSpPr>
            <p:nvPr/>
          </p:nvCxnSpPr>
          <p:spPr>
            <a:xfrm>
              <a:off x="8014360" y="2907663"/>
              <a:ext cx="0" cy="454903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42" name="Straight Arrow Connector 141"/>
            <p:cNvCxnSpPr>
              <a:stCxn id="126" idx="4"/>
              <a:endCxn id="132" idx="0"/>
            </p:cNvCxnSpPr>
            <p:nvPr/>
          </p:nvCxnSpPr>
          <p:spPr>
            <a:xfrm>
              <a:off x="6646900" y="2907663"/>
              <a:ext cx="0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43" name="Straight Arrow Connector 142"/>
            <p:cNvCxnSpPr>
              <a:stCxn id="127" idx="4"/>
              <a:endCxn id="135" idx="0"/>
            </p:cNvCxnSpPr>
            <p:nvPr/>
          </p:nvCxnSpPr>
          <p:spPr>
            <a:xfrm>
              <a:off x="7332715" y="2907663"/>
              <a:ext cx="681645" cy="454903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44" name="Straight Arrow Connector 143"/>
            <p:cNvCxnSpPr>
              <a:stCxn id="127" idx="4"/>
              <a:endCxn id="134" idx="0"/>
            </p:cNvCxnSpPr>
            <p:nvPr/>
          </p:nvCxnSpPr>
          <p:spPr>
            <a:xfrm>
              <a:off x="7332715" y="2907663"/>
              <a:ext cx="0" cy="452697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1563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12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Related Work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6481" y="829801"/>
            <a:ext cx="8226720" cy="51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SzPct val="90000"/>
              <a:defRPr/>
            </a:pPr>
            <a:endParaRPr lang="en-US" sz="2177" kern="0" dirty="0" smtClean="0">
              <a:ea typeface="ＭＳ Ｐゴシック" pitchFamily="34" charset="-128"/>
            </a:endParaRPr>
          </a:p>
          <a:p>
            <a:pPr>
              <a:buSzPct val="90000"/>
              <a:defRPr/>
            </a:pPr>
            <a:r>
              <a:rPr lang="en-US" sz="2000" kern="0" dirty="0" smtClean="0">
                <a:ea typeface="Cambria Math"/>
              </a:rPr>
              <a:t>RBAC extensions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ROBAC (collaboration ins not supported).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GB-RBAC (group does own users).</a:t>
            </a:r>
            <a:endParaRPr lang="en-US" sz="1600" kern="0" dirty="0">
              <a:ea typeface="Cambria Math"/>
            </a:endParaRPr>
          </a:p>
          <a:p>
            <a:pPr>
              <a:buSzPct val="90000"/>
              <a:defRPr/>
            </a:pPr>
            <a:endParaRPr lang="en-US" sz="2000" kern="0" dirty="0" smtClean="0">
              <a:ea typeface="Cambria Math"/>
            </a:endParaRPr>
          </a:p>
          <a:p>
            <a:pPr>
              <a:buSzPct val="90000"/>
              <a:defRPr/>
            </a:pPr>
            <a:r>
              <a:rPr lang="en-US" sz="2000" kern="0" dirty="0" smtClean="0">
                <a:ea typeface="Cambria Math"/>
              </a:rPr>
              <a:t>Role Based delegation models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Delegation chains lacks dynamicity of trust in cloud federation environments. </a:t>
            </a:r>
          </a:p>
          <a:p>
            <a:pPr lvl="1">
              <a:buSzPct val="90000"/>
              <a:defRPr/>
            </a:pPr>
            <a:endParaRPr lang="en-US" sz="1600" kern="0" dirty="0">
              <a:ea typeface="Cambria Math"/>
            </a:endParaRPr>
          </a:p>
          <a:p>
            <a:pPr>
              <a:buSzPct val="90000"/>
              <a:defRPr/>
            </a:pPr>
            <a:endParaRPr lang="en-US" sz="2000" kern="0" dirty="0" smtClean="0">
              <a:ea typeface="Cambria Math"/>
            </a:endParaRPr>
          </a:p>
          <a:p>
            <a:pPr>
              <a:buSzPct val="90000"/>
              <a:defRPr/>
            </a:pPr>
            <a:r>
              <a:rPr lang="en-US" sz="2000" kern="0" dirty="0" smtClean="0">
                <a:ea typeface="Cambria Math"/>
              </a:rPr>
              <a:t>Multi-tenant trust models in single cloud.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MT-RBAC (Multi-Tenant RBAC).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CTTM (Cross </a:t>
            </a:r>
            <a:r>
              <a:rPr lang="en-US" sz="1600" kern="0" dirty="0">
                <a:ea typeface="Cambria Math"/>
              </a:rPr>
              <a:t>T</a:t>
            </a:r>
            <a:r>
              <a:rPr lang="en-US" sz="1600" kern="0" dirty="0" smtClean="0">
                <a:ea typeface="Cambria Math"/>
              </a:rPr>
              <a:t>enant </a:t>
            </a:r>
            <a:r>
              <a:rPr lang="en-US" sz="1600" kern="0" dirty="0">
                <a:ea typeface="Cambria Math"/>
              </a:rPr>
              <a:t>T</a:t>
            </a:r>
            <a:r>
              <a:rPr lang="en-US" sz="1600" kern="0" dirty="0" smtClean="0">
                <a:ea typeface="Cambria Math"/>
              </a:rPr>
              <a:t>rust model).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OSAC-DT (OpenStack Access Control with Domain Trust).</a:t>
            </a:r>
          </a:p>
          <a:p>
            <a:pPr lvl="1">
              <a:buSzPct val="90000"/>
              <a:defRPr/>
            </a:pPr>
            <a:endParaRPr lang="en-US" sz="1600" kern="0" dirty="0" smtClean="0">
              <a:ea typeface="Cambria Math"/>
            </a:endParaRPr>
          </a:p>
          <a:p>
            <a:pPr lvl="1">
              <a:buSzPct val="90000"/>
              <a:defRPr/>
            </a:pPr>
            <a:endParaRPr lang="en-US" sz="1600" kern="0" dirty="0" smtClean="0">
              <a:ea typeface="Cambria Math"/>
            </a:endParaRPr>
          </a:p>
          <a:p>
            <a:pPr lvl="1">
              <a:buSzPct val="90000"/>
              <a:defRPr/>
            </a:pPr>
            <a:endParaRPr lang="en-US" sz="1800" i="1" kern="0" dirty="0">
              <a:ea typeface="Cambria Math"/>
            </a:endParaRPr>
          </a:p>
          <a:p>
            <a:pPr lvl="1">
              <a:buSzPct val="90000"/>
              <a:buFont typeface="Wingdings" panose="05000000000000000000" pitchFamily="2" charset="2"/>
              <a:buChar char="Ø"/>
              <a:defRPr/>
            </a:pPr>
            <a:endParaRPr lang="en-US" sz="1600" kern="0" dirty="0">
              <a:solidFill>
                <a:schemeClr val="accent2"/>
              </a:solidFill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330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13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Conclusion &amp; Future Work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6481" y="829801"/>
            <a:ext cx="8226720" cy="51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SzPct val="90000"/>
              <a:defRPr/>
            </a:pPr>
            <a:endParaRPr lang="en-US" sz="2177" kern="0" dirty="0" smtClean="0">
              <a:ea typeface="ＭＳ Ｐゴシック" pitchFamily="34" charset="-128"/>
            </a:endParaRPr>
          </a:p>
          <a:p>
            <a:pPr>
              <a:buSzPct val="90000"/>
              <a:defRPr/>
            </a:pPr>
            <a:r>
              <a:rPr lang="en-US" sz="2000" kern="0" dirty="0" smtClean="0">
                <a:solidFill>
                  <a:srgbClr val="002060"/>
                </a:solidFill>
                <a:ea typeface="Cambria Math"/>
              </a:rPr>
              <a:t>Multi-cloud trust model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Cloud  trust.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Domain trust.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Project trust.</a:t>
            </a:r>
          </a:p>
          <a:p>
            <a:pPr>
              <a:buSzPct val="90000"/>
              <a:defRPr/>
            </a:pPr>
            <a:endParaRPr lang="en-US" sz="2000" kern="0" dirty="0">
              <a:ea typeface="Cambria Math"/>
            </a:endParaRPr>
          </a:p>
          <a:p>
            <a:pPr>
              <a:buSzPct val="90000"/>
              <a:defRPr/>
            </a:pPr>
            <a:r>
              <a:rPr lang="en-US" sz="2000" kern="0" dirty="0" smtClean="0">
                <a:solidFill>
                  <a:srgbClr val="002060"/>
                </a:solidFill>
                <a:ea typeface="Cambria Math"/>
              </a:rPr>
              <a:t>Trust framework &amp; trust types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Four types of trust applicable to administrative realms in cloud.</a:t>
            </a:r>
          </a:p>
          <a:p>
            <a:pPr>
              <a:buSzPct val="90000"/>
              <a:defRPr/>
            </a:pPr>
            <a:endParaRPr lang="en-US" sz="2000" kern="0" dirty="0">
              <a:ea typeface="Cambria Math"/>
            </a:endParaRPr>
          </a:p>
          <a:p>
            <a:pPr>
              <a:buSzPct val="90000"/>
              <a:defRPr/>
            </a:pPr>
            <a:r>
              <a:rPr lang="en-US" sz="2000" kern="0" dirty="0" smtClean="0">
                <a:solidFill>
                  <a:srgbClr val="002060"/>
                </a:solidFill>
                <a:ea typeface="Cambria Math"/>
              </a:rPr>
              <a:t>Implementation in single cloud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Partial implementation of domain-trust in single cloud OpenStack.</a:t>
            </a:r>
          </a:p>
          <a:p>
            <a:pPr>
              <a:buSzPct val="90000"/>
              <a:defRPr/>
            </a:pPr>
            <a:endParaRPr lang="en-US" sz="2000" kern="0" dirty="0">
              <a:ea typeface="Cambria Math"/>
            </a:endParaRPr>
          </a:p>
          <a:p>
            <a:pPr>
              <a:buSzPct val="90000"/>
              <a:defRPr/>
            </a:pPr>
            <a:r>
              <a:rPr lang="en-US" sz="2000" kern="0" dirty="0" smtClean="0">
                <a:solidFill>
                  <a:srgbClr val="002060"/>
                </a:solidFill>
                <a:ea typeface="Cambria Math"/>
              </a:rPr>
              <a:t>Future Work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Cloud trust implementation.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Implementation in federated OpenStack clouds.</a:t>
            </a:r>
          </a:p>
          <a:p>
            <a:pPr lvl="1">
              <a:buSzPct val="90000"/>
              <a:defRPr/>
            </a:pPr>
            <a:r>
              <a:rPr lang="en-US" sz="1600" kern="0" dirty="0" smtClean="0">
                <a:ea typeface="Cambria Math"/>
              </a:rPr>
              <a:t>Project trust implementation.</a:t>
            </a:r>
          </a:p>
          <a:p>
            <a:pPr lvl="1"/>
            <a:r>
              <a:rPr lang="en-US" sz="1600" dirty="0"/>
              <a:t>Hierarchical </a:t>
            </a:r>
            <a:r>
              <a:rPr lang="en-US" sz="1600" dirty="0" smtClean="0"/>
              <a:t>multi-domain model.</a:t>
            </a:r>
          </a:p>
          <a:p>
            <a:pPr lvl="1"/>
            <a:r>
              <a:rPr lang="en-US" sz="1600" dirty="0" smtClean="0"/>
              <a:t>Attribute based models.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659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413" y="1003484"/>
            <a:ext cx="4565893" cy="2333422"/>
          </a:xfrm>
          <a:prstGeom prst="rect">
            <a:avLst/>
          </a:prstGeom>
        </p:spPr>
      </p:pic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2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dirty="0">
                <a:solidFill>
                  <a:srgbClr val="002060"/>
                </a:solidFill>
                <a:latin typeface="Arial" charset="0"/>
                <a:ea typeface="ＭＳ Ｐゴシック" pitchFamily="34" charset="-128"/>
              </a:rPr>
              <a:t>Why Multi Cloud?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0296" y="2897030"/>
            <a:ext cx="3899223" cy="29101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2358" y="3934914"/>
            <a:ext cx="2997204" cy="1348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Collaboration of organizations across clouds.</a:t>
            </a:r>
          </a:p>
          <a:p>
            <a:pPr marL="311045" indent="-311045" defTabSz="414726" fontAlgn="base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lang="en-US" sz="1633" dirty="0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633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Organizations with resources across multiple clouds.</a:t>
            </a:r>
          </a:p>
        </p:txBody>
      </p:sp>
      <p:sp>
        <p:nvSpPr>
          <p:cNvPr id="6" name="Left Arrow 5"/>
          <p:cNvSpPr/>
          <p:nvPr/>
        </p:nvSpPr>
        <p:spPr bwMode="auto">
          <a:xfrm rot="5400000">
            <a:off x="2484002" y="3564805"/>
            <a:ext cx="363637" cy="265079"/>
          </a:xfrm>
          <a:prstGeom prst="leftArrow">
            <a:avLst/>
          </a:prstGeom>
          <a:solidFill>
            <a:srgbClr val="BDD7E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944" tIns="41472" rIns="82944" bIns="41472" numCol="1" rtlCol="0" anchor="t" anchorCtr="0" compatLnSpc="1">
            <a:prstTxWarp prst="textNoShape">
              <a:avLst/>
            </a:prstTxWarp>
          </a:bodyPr>
          <a:lstStyle/>
          <a:p>
            <a:pPr defTabSz="4147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en-US" sz="16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Left Arrow 10"/>
          <p:cNvSpPr/>
          <p:nvPr/>
        </p:nvSpPr>
        <p:spPr bwMode="auto">
          <a:xfrm rot="10800000">
            <a:off x="4209562" y="4731475"/>
            <a:ext cx="363637" cy="265079"/>
          </a:xfrm>
          <a:prstGeom prst="leftArrow">
            <a:avLst/>
          </a:prstGeom>
          <a:solidFill>
            <a:srgbClr val="BDD7EE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2944" tIns="41472" rIns="82944" bIns="41472" numCol="1" rtlCol="0" anchor="t" anchorCtr="0" compatLnSpc="1">
            <a:prstTxWarp prst="textNoShape">
              <a:avLst/>
            </a:prstTxWarp>
          </a:bodyPr>
          <a:lstStyle/>
          <a:p>
            <a:pPr defTabSz="4147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</a:pPr>
            <a:endParaRPr lang="en-US" sz="1633">
              <a:solidFill>
                <a:srgbClr val="000000"/>
              </a:solidFill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498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3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007415" y="0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>
                <a:solidFill>
                  <a:srgbClr val="002060"/>
                </a:solidFill>
              </a:rPr>
              <a:t>Scope of Contribution</a:t>
            </a:r>
            <a:endParaRPr lang="en-US" sz="2800" kern="0" dirty="0">
              <a:solidFill>
                <a:srgbClr val="002060"/>
              </a:solidFill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11110" y="1270426"/>
            <a:ext cx="7446614" cy="4342708"/>
            <a:chOff x="2269981" y="1090201"/>
            <a:chExt cx="7446614" cy="4342708"/>
          </a:xfrm>
        </p:grpSpPr>
        <p:cxnSp>
          <p:nvCxnSpPr>
            <p:cNvPr id="13" name="Straight Connector 12"/>
            <p:cNvCxnSpPr/>
            <p:nvPr/>
          </p:nvCxnSpPr>
          <p:spPr bwMode="auto">
            <a:xfrm flipH="1">
              <a:off x="2269981" y="1274545"/>
              <a:ext cx="1728" cy="4158364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2269981" y="1274384"/>
              <a:ext cx="2302019" cy="161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4687697" y="1090201"/>
              <a:ext cx="1806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Times New Roman" panose="02020603050405020304" pitchFamily="18" charset="0"/>
                </a:rPr>
                <a:t>Cloud Federation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18920" y="2091432"/>
              <a:ext cx="626277" cy="343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B050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IaaS</a:t>
              </a:r>
              <a:endParaRPr lang="en-US" sz="16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675552" y="2093286"/>
              <a:ext cx="710376" cy="343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  <a:cs typeface="Times New Roman" panose="02020603050405020304" pitchFamily="18" charset="0"/>
                </a:rPr>
                <a:t>SaaS</a:t>
              </a:r>
              <a:endParaRPr lang="en-US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522055" y="4086204"/>
              <a:ext cx="218273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B050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Peer-to-Peer</a:t>
              </a:r>
              <a:endParaRPr lang="en-US" sz="16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66892" y="4083655"/>
              <a:ext cx="14166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  <a:cs typeface="Times New Roman" panose="02020603050405020304" pitchFamily="18" charset="0"/>
                </a:rPr>
                <a:t>Circle-of-Trust</a:t>
              </a:r>
              <a:endParaRPr lang="en-US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416425" y="5079018"/>
              <a:ext cx="2300170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B050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Authorization Federation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15515" y="5076469"/>
              <a:ext cx="243852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  <a:cs typeface="Times New Roman" panose="02020603050405020304" pitchFamily="18" charset="0"/>
                </a:rPr>
                <a:t>Authentication Federation</a:t>
              </a:r>
              <a:endParaRPr lang="en-US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>
              <a:off x="2269981" y="2263705"/>
              <a:ext cx="1252407" cy="464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2356157" y="2023570"/>
              <a:ext cx="697109" cy="259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89" i="1" dirty="0" smtClean="0">
                  <a:latin typeface="Calibri" panose="020F0502020204030204" pitchFamily="34" charset="0"/>
                  <a:cs typeface="Times New Roman" panose="02020603050405020304" pitchFamily="18" charset="0"/>
                </a:rPr>
                <a:t>Service</a:t>
              </a:r>
              <a:endParaRPr lang="en-US" sz="1089" i="1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>
              <a:off x="2269981" y="4252932"/>
              <a:ext cx="2492519" cy="0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2354541" y="4014704"/>
              <a:ext cx="697109" cy="259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89" i="1" dirty="0">
                  <a:latin typeface="Calibri" panose="020F0502020204030204" pitchFamily="34" charset="0"/>
                  <a:cs typeface="Times New Roman" panose="02020603050405020304" pitchFamily="18" charset="0"/>
                </a:rPr>
                <a:t>Trust</a:t>
              </a: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>
              <a:off x="2269981" y="5262077"/>
              <a:ext cx="1195623" cy="88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TextBox 26"/>
            <p:cNvSpPr txBox="1"/>
            <p:nvPr/>
          </p:nvSpPr>
          <p:spPr>
            <a:xfrm>
              <a:off x="2354541" y="5001635"/>
              <a:ext cx="792382" cy="259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89" i="1" dirty="0">
                  <a:latin typeface="Calibri" panose="020F0502020204030204" pitchFamily="34" charset="0"/>
                  <a:cs typeface="Times New Roman" panose="02020603050405020304" pitchFamily="18" charset="0"/>
                </a:rPr>
                <a:t>Coupling</a:t>
              </a:r>
            </a:p>
          </p:txBody>
        </p:sp>
        <p:cxnSp>
          <p:nvCxnSpPr>
            <p:cNvPr id="28" name="Straight Connector 27"/>
            <p:cNvCxnSpPr>
              <a:stCxn id="15" idx="2"/>
              <a:endCxn id="16" idx="0"/>
            </p:cNvCxnSpPr>
            <p:nvPr/>
          </p:nvCxnSpPr>
          <p:spPr bwMode="auto">
            <a:xfrm>
              <a:off x="5590918" y="1459533"/>
              <a:ext cx="1741141" cy="631899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>
              <a:stCxn id="15" idx="2"/>
              <a:endCxn id="17" idx="0"/>
            </p:cNvCxnSpPr>
            <p:nvPr/>
          </p:nvCxnSpPr>
          <p:spPr bwMode="auto">
            <a:xfrm flipH="1">
              <a:off x="4030740" y="1459533"/>
              <a:ext cx="1560178" cy="633753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40" idx="2"/>
              <a:endCxn id="19" idx="0"/>
            </p:cNvCxnSpPr>
            <p:nvPr/>
          </p:nvCxnSpPr>
          <p:spPr bwMode="auto">
            <a:xfrm flipH="1">
              <a:off x="5575219" y="3398166"/>
              <a:ext cx="946835" cy="685489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>
              <a:stCxn id="40" idx="2"/>
              <a:endCxn id="18" idx="0"/>
            </p:cNvCxnSpPr>
            <p:nvPr/>
          </p:nvCxnSpPr>
          <p:spPr bwMode="auto">
            <a:xfrm>
              <a:off x="6522054" y="3398166"/>
              <a:ext cx="1091370" cy="688038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>
              <a:stCxn id="19" idx="2"/>
              <a:endCxn id="20" idx="0"/>
            </p:cNvCxnSpPr>
            <p:nvPr/>
          </p:nvCxnSpPr>
          <p:spPr bwMode="auto">
            <a:xfrm>
              <a:off x="5575219" y="4422209"/>
              <a:ext cx="2991291" cy="656809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>
              <a:stCxn id="18" idx="2"/>
              <a:endCxn id="20" idx="0"/>
            </p:cNvCxnSpPr>
            <p:nvPr/>
          </p:nvCxnSpPr>
          <p:spPr bwMode="auto">
            <a:xfrm>
              <a:off x="7613424" y="4424758"/>
              <a:ext cx="953086" cy="654260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>
              <a:stCxn id="18" idx="2"/>
              <a:endCxn id="21" idx="0"/>
            </p:cNvCxnSpPr>
            <p:nvPr/>
          </p:nvCxnSpPr>
          <p:spPr bwMode="auto">
            <a:xfrm flipH="1">
              <a:off x="4734775" y="4424758"/>
              <a:ext cx="2878649" cy="651711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>
              <a:stCxn id="19" idx="2"/>
              <a:endCxn id="21" idx="0"/>
            </p:cNvCxnSpPr>
            <p:nvPr/>
          </p:nvCxnSpPr>
          <p:spPr bwMode="auto">
            <a:xfrm flipH="1">
              <a:off x="4734775" y="4422209"/>
              <a:ext cx="840444" cy="654260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6" name="TextBox 35"/>
            <p:cNvSpPr txBox="1"/>
            <p:nvPr/>
          </p:nvSpPr>
          <p:spPr>
            <a:xfrm>
              <a:off x="5277780" y="2096889"/>
              <a:ext cx="626277" cy="343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  <a:cs typeface="Times New Roman" panose="02020603050405020304" pitchFamily="18" charset="0"/>
                </a:rPr>
                <a:t>PaaS</a:t>
              </a:r>
              <a:endParaRPr lang="en-US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7" name="Straight Connector 36"/>
            <p:cNvCxnSpPr>
              <a:stCxn id="15" idx="2"/>
              <a:endCxn id="36" idx="0"/>
            </p:cNvCxnSpPr>
            <p:nvPr/>
          </p:nvCxnSpPr>
          <p:spPr bwMode="auto">
            <a:xfrm>
              <a:off x="5590918" y="1459533"/>
              <a:ext cx="1" cy="637356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/>
            <p:cNvCxnSpPr/>
            <p:nvPr/>
          </p:nvCxnSpPr>
          <p:spPr bwMode="auto">
            <a:xfrm>
              <a:off x="2269981" y="3226281"/>
              <a:ext cx="3483119" cy="25"/>
            </a:xfrm>
            <a:prstGeom prst="line">
              <a:avLst/>
            </a:prstGeom>
            <a:solidFill>
              <a:srgbClr val="00B8FF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9" name="TextBox 38"/>
            <p:cNvSpPr txBox="1"/>
            <p:nvPr/>
          </p:nvSpPr>
          <p:spPr>
            <a:xfrm>
              <a:off x="2354541" y="2987698"/>
              <a:ext cx="697109" cy="259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89" i="1" dirty="0" smtClean="0">
                  <a:latin typeface="Calibri" panose="020F0502020204030204" pitchFamily="34" charset="0"/>
                  <a:cs typeface="Times New Roman" panose="02020603050405020304" pitchFamily="18" charset="0"/>
                </a:rPr>
                <a:t>Platform</a:t>
              </a:r>
              <a:endParaRPr lang="en-US" sz="1089" i="1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841004" y="3054546"/>
              <a:ext cx="1362099" cy="343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B050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Homogenous</a:t>
              </a:r>
              <a:endParaRPr lang="en-US" sz="16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463865" y="3054546"/>
              <a:ext cx="1488201" cy="343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  <a:cs typeface="Times New Roman" panose="02020603050405020304" pitchFamily="18" charset="0"/>
                </a:rPr>
                <a:t>Heterogeneous</a:t>
              </a:r>
              <a:endParaRPr lang="en-US" sz="1600" dirty="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2" name="Straight Connector 41"/>
            <p:cNvCxnSpPr>
              <a:stCxn id="40" idx="0"/>
              <a:endCxn id="16" idx="2"/>
            </p:cNvCxnSpPr>
            <p:nvPr/>
          </p:nvCxnSpPr>
          <p:spPr bwMode="auto">
            <a:xfrm flipV="1">
              <a:off x="6522054" y="2435052"/>
              <a:ext cx="810005" cy="619494"/>
            </a:xfrm>
            <a:prstGeom prst="line">
              <a:avLst/>
            </a:prstGeom>
            <a:solidFill>
              <a:srgbClr val="00B8FF"/>
            </a:solidFill>
            <a:ln w="254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>
              <a:stCxn id="41" idx="0"/>
              <a:endCxn id="16" idx="2"/>
            </p:cNvCxnSpPr>
            <p:nvPr/>
          </p:nvCxnSpPr>
          <p:spPr bwMode="auto">
            <a:xfrm flipH="1" flipV="1">
              <a:off x="7332059" y="2435052"/>
              <a:ext cx="875907" cy="619494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31345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tabLst>
                  <a:tab pos="656650" algn="l"/>
                  <a:tab pos="1313299" algn="l"/>
                  <a:tab pos="1969949" algn="l"/>
                </a:tabLst>
                <a:defRPr/>
              </a:pPr>
              <a:t>4</a:t>
            </a:fld>
            <a:endParaRPr lang="en-GB" sz="127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51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903" dirty="0" smtClean="0">
                <a:solidFill>
                  <a:srgbClr val="002060"/>
                </a:solidFill>
              </a:rPr>
              <a:t>Multi Cloud Collaboration</a:t>
            </a:r>
            <a:endParaRPr lang="en-US" sz="2903" kern="0" dirty="0">
              <a:solidFill>
                <a:srgbClr val="002060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7" name="Content Placeholder 2"/>
          <p:cNvSpPr txBox="1">
            <a:spLocks/>
          </p:cNvSpPr>
          <p:nvPr/>
        </p:nvSpPr>
        <p:spPr bwMode="auto">
          <a:xfrm>
            <a:off x="456481" y="829801"/>
            <a:ext cx="8226720" cy="51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SzPct val="90000"/>
              <a:defRPr/>
            </a:pPr>
            <a:endParaRPr lang="en-US" sz="2177" kern="0" dirty="0" smtClean="0">
              <a:ea typeface="ＭＳ Ｐゴシック" pitchFamily="34" charset="-128"/>
            </a:endParaRPr>
          </a:p>
          <a:p>
            <a:pPr>
              <a:buSzPct val="90000"/>
              <a:defRPr/>
            </a:pPr>
            <a:r>
              <a:rPr lang="en-US" sz="2177" kern="0" dirty="0" smtClean="0">
                <a:ea typeface="ＭＳ Ｐゴシック" pitchFamily="34" charset="-128"/>
              </a:rPr>
              <a:t>Cloud Federation</a:t>
            </a: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 lvl="2">
              <a:buSzPct val="90000"/>
              <a:defRPr/>
            </a:pPr>
            <a:r>
              <a:rPr lang="en-US" sz="1814" kern="0" dirty="0">
                <a:solidFill>
                  <a:srgbClr val="CC3300"/>
                </a:solidFill>
                <a:ea typeface="ＭＳ Ｐゴシック" pitchFamily="34" charset="-128"/>
              </a:rPr>
              <a:t>Service (IaaS, PaaS, SaaS)</a:t>
            </a:r>
          </a:p>
          <a:p>
            <a:pPr lvl="3">
              <a:buSzPct val="90000"/>
              <a:defRPr/>
            </a:pPr>
            <a:r>
              <a:rPr lang="en-US" sz="1451" kern="0" dirty="0">
                <a:solidFill>
                  <a:srgbClr val="CC3300"/>
                </a:solidFill>
                <a:ea typeface="ＭＳ Ｐゴシック" pitchFamily="34" charset="-128"/>
              </a:rPr>
              <a:t>Heterogeneous</a:t>
            </a:r>
            <a:r>
              <a:rPr lang="en-US" sz="1451" kern="0" dirty="0">
                <a:ea typeface="ＭＳ Ｐゴシック" pitchFamily="34" charset="-128"/>
              </a:rPr>
              <a:t>: Google account (Open ID 2.0) Heterogeneous within google.</a:t>
            </a:r>
          </a:p>
          <a:p>
            <a:pPr lvl="3">
              <a:buSzPct val="90000"/>
              <a:defRPr/>
            </a:pPr>
            <a:r>
              <a:rPr lang="en-US" sz="1451" kern="0" dirty="0">
                <a:solidFill>
                  <a:srgbClr val="CC3300"/>
                </a:solidFill>
                <a:ea typeface="ＭＳ Ｐゴシック" pitchFamily="34" charset="-128"/>
              </a:rPr>
              <a:t>Homogenous</a:t>
            </a:r>
            <a:r>
              <a:rPr lang="en-US" sz="1451" kern="0" dirty="0">
                <a:ea typeface="ＭＳ Ｐゴシック" pitchFamily="34" charset="-128"/>
              </a:rPr>
              <a:t>: Eduroam federated network access.</a:t>
            </a:r>
          </a:p>
          <a:p>
            <a:pPr lvl="3"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 lvl="2">
              <a:buSzPct val="90000"/>
              <a:defRPr/>
            </a:pPr>
            <a:r>
              <a:rPr lang="en-US" sz="1814" kern="0" dirty="0">
                <a:solidFill>
                  <a:srgbClr val="00B050"/>
                </a:solidFill>
                <a:ea typeface="ＭＳ Ｐゴシック" pitchFamily="34" charset="-128"/>
              </a:rPr>
              <a:t>Platform</a:t>
            </a:r>
          </a:p>
          <a:p>
            <a:pPr lvl="3">
              <a:buSzPct val="90000"/>
              <a:defRPr/>
            </a:pPr>
            <a:r>
              <a:rPr lang="en-US" sz="1451" kern="0" dirty="0">
                <a:solidFill>
                  <a:srgbClr val="00B050"/>
                </a:solidFill>
                <a:ea typeface="ＭＳ Ｐゴシック" pitchFamily="34" charset="-128"/>
              </a:rPr>
              <a:t>Heterogeneous</a:t>
            </a:r>
            <a:r>
              <a:rPr lang="en-US" sz="1451" kern="0" dirty="0">
                <a:solidFill>
                  <a:schemeClr val="tx1"/>
                </a:solidFill>
                <a:ea typeface="ＭＳ Ｐゴシック" pitchFamily="34" charset="-128"/>
              </a:rPr>
              <a:t>: </a:t>
            </a:r>
            <a:r>
              <a:rPr lang="en-US" sz="1451" kern="0" dirty="0">
                <a:ea typeface="ＭＳ Ｐゴシック" pitchFamily="34" charset="-128"/>
              </a:rPr>
              <a:t>OpenStack federation with AWS.</a:t>
            </a:r>
            <a:endParaRPr lang="en-US" sz="1451" kern="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lvl="3">
              <a:buSzPct val="90000"/>
              <a:defRPr/>
            </a:pPr>
            <a:r>
              <a:rPr lang="en-US" sz="1451" kern="0" dirty="0">
                <a:solidFill>
                  <a:srgbClr val="00B050"/>
                </a:solidFill>
                <a:ea typeface="ＭＳ Ｐゴシック" pitchFamily="34" charset="-128"/>
              </a:rPr>
              <a:t>Homogenous</a:t>
            </a:r>
            <a:r>
              <a:rPr lang="en-US" sz="1451" kern="0" dirty="0">
                <a:solidFill>
                  <a:schemeClr val="tx1"/>
                </a:solidFill>
                <a:ea typeface="ＭＳ Ｐゴシック" pitchFamily="34" charset="-128"/>
              </a:rPr>
              <a:t>: </a:t>
            </a:r>
            <a:r>
              <a:rPr lang="en-US" sz="1451" kern="0" dirty="0">
                <a:ea typeface="ＭＳ Ｐゴシック" pitchFamily="34" charset="-128"/>
              </a:rPr>
              <a:t>Keystone to Keystone federation.</a:t>
            </a:r>
            <a:endParaRPr lang="en-US" sz="1451" kern="0" dirty="0">
              <a:solidFill>
                <a:srgbClr val="00B050"/>
              </a:solidFill>
              <a:ea typeface="ＭＳ Ｐゴシック" pitchFamily="34" charset="-128"/>
            </a:endParaRPr>
          </a:p>
          <a:p>
            <a:pPr lvl="3"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 lvl="2">
              <a:buSzPct val="90000"/>
              <a:defRPr/>
            </a:pPr>
            <a:r>
              <a:rPr lang="en-US" sz="1814" kern="0" dirty="0">
                <a:solidFill>
                  <a:schemeClr val="accent2">
                    <a:lumMod val="75000"/>
                  </a:schemeClr>
                </a:solidFill>
                <a:ea typeface="ＭＳ Ｐゴシック" pitchFamily="34" charset="-128"/>
              </a:rPr>
              <a:t>Trust</a:t>
            </a:r>
          </a:p>
          <a:p>
            <a:pPr lvl="3">
              <a:buSzPct val="90000"/>
              <a:defRPr/>
            </a:pPr>
            <a:r>
              <a:rPr lang="en-US" sz="1451" kern="0" dirty="0">
                <a:solidFill>
                  <a:schemeClr val="accent2">
                    <a:lumMod val="75000"/>
                  </a:schemeClr>
                </a:solidFill>
                <a:ea typeface="ＭＳ Ｐゴシック" pitchFamily="34" charset="-128"/>
              </a:rPr>
              <a:t>Circle-of-Trust</a:t>
            </a:r>
            <a:r>
              <a:rPr lang="en-US" sz="1451" kern="0" dirty="0">
                <a:solidFill>
                  <a:schemeClr val="tx1"/>
                </a:solidFill>
                <a:ea typeface="ＭＳ Ｐゴシック" pitchFamily="34" charset="-128"/>
              </a:rPr>
              <a:t>: </a:t>
            </a:r>
            <a:r>
              <a:rPr lang="en-US" sz="1451" kern="0" dirty="0">
                <a:ea typeface="ＭＳ Ｐゴシック" pitchFamily="34" charset="-128"/>
              </a:rPr>
              <a:t>Alliance of institutions for sharing scientific data such as CERN.</a:t>
            </a:r>
          </a:p>
          <a:p>
            <a:pPr lvl="3">
              <a:buSzPct val="90000"/>
              <a:defRPr/>
            </a:pPr>
            <a:r>
              <a:rPr lang="en-US" sz="1451" kern="0" dirty="0">
                <a:solidFill>
                  <a:schemeClr val="accent2">
                    <a:lumMod val="75000"/>
                  </a:schemeClr>
                </a:solidFill>
                <a:ea typeface="ＭＳ Ｐゴシック" pitchFamily="34" charset="-128"/>
              </a:rPr>
              <a:t>Peer-to-Peer</a:t>
            </a:r>
            <a:r>
              <a:rPr lang="en-US" sz="1451" kern="0" dirty="0">
                <a:solidFill>
                  <a:schemeClr val="tx1"/>
                </a:solidFill>
                <a:ea typeface="ＭＳ Ｐゴシック" pitchFamily="34" charset="-128"/>
              </a:rPr>
              <a:t>: Best Buy federating with Rackspace.</a:t>
            </a:r>
          </a:p>
          <a:p>
            <a:pPr lvl="3"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 lvl="2">
              <a:buSzPct val="90000"/>
              <a:defRPr/>
            </a:pPr>
            <a:r>
              <a:rPr lang="en-US" sz="1814" kern="0" dirty="0">
                <a:solidFill>
                  <a:srgbClr val="ED7A2C"/>
                </a:solidFill>
                <a:ea typeface="ＭＳ Ｐゴシック" pitchFamily="34" charset="-128"/>
              </a:rPr>
              <a:t>Coupling</a:t>
            </a:r>
          </a:p>
          <a:p>
            <a:pPr lvl="3">
              <a:buSzPct val="90000"/>
              <a:defRPr/>
            </a:pPr>
            <a:r>
              <a:rPr lang="en-US" sz="1451" kern="0" dirty="0">
                <a:solidFill>
                  <a:srgbClr val="ED7A2C"/>
                </a:solidFill>
                <a:ea typeface="ＭＳ Ｐゴシック" pitchFamily="34" charset="-128"/>
              </a:rPr>
              <a:t>Identity Federation</a:t>
            </a:r>
            <a:r>
              <a:rPr lang="en-US" sz="1451" kern="0" dirty="0">
                <a:solidFill>
                  <a:schemeClr val="tx1"/>
                </a:solidFill>
                <a:ea typeface="ＭＳ Ｐゴシック" pitchFamily="34" charset="-128"/>
              </a:rPr>
              <a:t>: </a:t>
            </a:r>
            <a:r>
              <a:rPr lang="en-US" sz="1451" dirty="0">
                <a:solidFill>
                  <a:schemeClr val="tx1"/>
                </a:solidFill>
              </a:rPr>
              <a:t>SAML, OAuth, OpenID, SSO.</a:t>
            </a:r>
          </a:p>
          <a:p>
            <a:pPr lvl="3">
              <a:buSzPct val="90000"/>
              <a:defRPr/>
            </a:pPr>
            <a:r>
              <a:rPr lang="en-US" sz="1451" kern="0" dirty="0">
                <a:solidFill>
                  <a:srgbClr val="ED7A2C"/>
                </a:solidFill>
                <a:ea typeface="ＭＳ Ｐゴシック" pitchFamily="34" charset="-128"/>
              </a:rPr>
              <a:t>Authorization Federation</a:t>
            </a:r>
            <a:r>
              <a:rPr lang="en-US" sz="1451" kern="0" dirty="0">
                <a:solidFill>
                  <a:schemeClr val="tx1"/>
                </a:solidFill>
                <a:ea typeface="ＭＳ Ｐゴシック" pitchFamily="34" charset="-128"/>
              </a:rPr>
              <a:t>: </a:t>
            </a:r>
            <a:r>
              <a:rPr lang="en-US" sz="1451" dirty="0">
                <a:solidFill>
                  <a:schemeClr val="tx1"/>
                </a:solidFill>
              </a:rPr>
              <a:t>SAML, OAuth.</a:t>
            </a:r>
            <a:endParaRPr lang="en-US" sz="1451" kern="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>
            <a:off x="641320" y="1368510"/>
            <a:ext cx="967561" cy="402417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>
            <a:off x="641320" y="1368510"/>
            <a:ext cx="967561" cy="1594609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641320" y="1368510"/>
            <a:ext cx="967561" cy="2786801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641320" y="1368509"/>
            <a:ext cx="967561" cy="3967420"/>
          </a:xfrm>
          <a:prstGeom prst="line">
            <a:avLst/>
          </a:prstGeom>
          <a:solidFill>
            <a:srgbClr val="00B8FF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6714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5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Trust Framework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35634" y="1976430"/>
            <a:ext cx="7255614" cy="2931061"/>
            <a:chOff x="2118167" y="1488992"/>
            <a:chExt cx="7255614" cy="2931061"/>
          </a:xfrm>
        </p:grpSpPr>
        <p:sp>
          <p:nvSpPr>
            <p:cNvPr id="8" name="TextBox 7"/>
            <p:cNvSpPr txBox="1"/>
            <p:nvPr/>
          </p:nvSpPr>
          <p:spPr>
            <a:xfrm>
              <a:off x="5248713" y="1488992"/>
              <a:ext cx="6844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Trust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49090" y="3407519"/>
              <a:ext cx="12503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Bidirectional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88207" y="3407519"/>
              <a:ext cx="141665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Unidirectional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297695" y="4081499"/>
              <a:ext cx="101932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Transitive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856722" y="4081499"/>
              <a:ext cx="146838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Non-Transitive</a:t>
              </a:r>
            </a:p>
          </p:txBody>
        </p:sp>
        <p:cxnSp>
          <p:nvCxnSpPr>
            <p:cNvPr id="13" name="Straight Connector 12"/>
            <p:cNvCxnSpPr>
              <a:stCxn id="8" idx="2"/>
              <a:endCxn id="20" idx="0"/>
            </p:cNvCxnSpPr>
            <p:nvPr/>
          </p:nvCxnSpPr>
          <p:spPr bwMode="auto">
            <a:xfrm>
              <a:off x="5590915" y="1796769"/>
              <a:ext cx="1709358" cy="311697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>
              <a:stCxn id="8" idx="2"/>
              <a:endCxn id="19" idx="0"/>
            </p:cNvCxnSpPr>
            <p:nvPr/>
          </p:nvCxnSpPr>
          <p:spPr bwMode="auto">
            <a:xfrm flipH="1">
              <a:off x="4174263" y="1796769"/>
              <a:ext cx="1416652" cy="382012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8011682" y="2813783"/>
              <a:ext cx="13620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Unilateral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138032" y="2795288"/>
              <a:ext cx="90576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Bilateral</a:t>
              </a:r>
            </a:p>
          </p:txBody>
        </p:sp>
        <p:cxnSp>
          <p:nvCxnSpPr>
            <p:cNvPr id="17" name="Straight Connector 16"/>
            <p:cNvCxnSpPr>
              <a:stCxn id="16" idx="0"/>
              <a:endCxn id="19" idx="2"/>
            </p:cNvCxnSpPr>
            <p:nvPr/>
          </p:nvCxnSpPr>
          <p:spPr bwMode="auto">
            <a:xfrm flipH="1" flipV="1">
              <a:off x="4174263" y="2486558"/>
              <a:ext cx="1416652" cy="308730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16" idx="0"/>
              <a:endCxn id="20" idx="2"/>
            </p:cNvCxnSpPr>
            <p:nvPr/>
          </p:nvCxnSpPr>
          <p:spPr bwMode="auto">
            <a:xfrm flipV="1">
              <a:off x="5590915" y="2416243"/>
              <a:ext cx="1709358" cy="379045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3465936" y="2178781"/>
              <a:ext cx="141665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Circle-of-Trust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85271" y="2108466"/>
              <a:ext cx="12300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ea typeface="+mn-ea"/>
                  <a:cs typeface="Times New Roman" panose="02020603050405020304" pitchFamily="18" charset="0"/>
                </a:rPr>
                <a:t>Peer-to-Peer</a:t>
              </a:r>
            </a:p>
          </p:txBody>
        </p:sp>
        <p:cxnSp>
          <p:nvCxnSpPr>
            <p:cNvPr id="21" name="Straight Connector 20"/>
            <p:cNvCxnSpPr>
              <a:stCxn id="15" idx="0"/>
              <a:endCxn id="20" idx="2"/>
            </p:cNvCxnSpPr>
            <p:nvPr/>
          </p:nvCxnSpPr>
          <p:spPr bwMode="auto">
            <a:xfrm flipH="1" flipV="1">
              <a:off x="7300273" y="2416243"/>
              <a:ext cx="1392459" cy="397540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9" idx="0"/>
              <a:endCxn id="16" idx="2"/>
            </p:cNvCxnSpPr>
            <p:nvPr/>
          </p:nvCxnSpPr>
          <p:spPr bwMode="auto">
            <a:xfrm flipV="1">
              <a:off x="4174263" y="3103065"/>
              <a:ext cx="1416652" cy="304454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>
              <a:stCxn id="10" idx="0"/>
              <a:endCxn id="16" idx="2"/>
            </p:cNvCxnSpPr>
            <p:nvPr/>
          </p:nvCxnSpPr>
          <p:spPr bwMode="auto">
            <a:xfrm flipH="1" flipV="1">
              <a:off x="5590915" y="3103065"/>
              <a:ext cx="1705620" cy="304454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>
              <a:stCxn id="10" idx="0"/>
              <a:endCxn id="15" idx="2"/>
            </p:cNvCxnSpPr>
            <p:nvPr/>
          </p:nvCxnSpPr>
          <p:spPr bwMode="auto">
            <a:xfrm flipV="1">
              <a:off x="7296535" y="3121560"/>
              <a:ext cx="1396197" cy="285959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>
              <a:stCxn id="10" idx="2"/>
              <a:endCxn id="12" idx="0"/>
            </p:cNvCxnSpPr>
            <p:nvPr/>
          </p:nvCxnSpPr>
          <p:spPr bwMode="auto">
            <a:xfrm flipH="1">
              <a:off x="5590915" y="3715296"/>
              <a:ext cx="1705620" cy="366203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>
              <a:stCxn id="11" idx="0"/>
              <a:endCxn id="10" idx="2"/>
            </p:cNvCxnSpPr>
            <p:nvPr/>
          </p:nvCxnSpPr>
          <p:spPr bwMode="auto">
            <a:xfrm flipH="1" flipV="1">
              <a:off x="7296535" y="3715296"/>
              <a:ext cx="1510820" cy="366203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12" idx="0"/>
              <a:endCxn id="9" idx="2"/>
            </p:cNvCxnSpPr>
            <p:nvPr/>
          </p:nvCxnSpPr>
          <p:spPr bwMode="auto">
            <a:xfrm flipH="1" flipV="1">
              <a:off x="4174263" y="3715296"/>
              <a:ext cx="1416652" cy="366203"/>
            </a:xfrm>
            <a:prstGeom prst="line">
              <a:avLst/>
            </a:prstGeom>
            <a:solidFill>
              <a:srgbClr val="00B8FF"/>
            </a:solidFill>
            <a:ln w="12700" cap="flat" cmpd="sng" algn="ctr">
              <a:solidFill>
                <a:sysClr val="windowText" lastClr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>
              <a:stCxn id="8" idx="1"/>
            </p:cNvCxnSpPr>
            <p:nvPr/>
          </p:nvCxnSpPr>
          <p:spPr>
            <a:xfrm flipH="1">
              <a:off x="2118167" y="1642881"/>
              <a:ext cx="3130546" cy="30777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29" name="Straight Connector 28"/>
            <p:cNvCxnSpPr>
              <a:stCxn id="19" idx="1"/>
            </p:cNvCxnSpPr>
            <p:nvPr/>
          </p:nvCxnSpPr>
          <p:spPr>
            <a:xfrm flipH="1">
              <a:off x="2118168" y="2332670"/>
              <a:ext cx="1347768" cy="1538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2118167" y="1673658"/>
              <a:ext cx="0" cy="2746395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31" name="Straight Connector 30"/>
            <p:cNvCxnSpPr>
              <a:stCxn id="16" idx="1"/>
            </p:cNvCxnSpPr>
            <p:nvPr/>
          </p:nvCxnSpPr>
          <p:spPr>
            <a:xfrm flipH="1">
              <a:off x="2118168" y="2949177"/>
              <a:ext cx="3019864" cy="8960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32" name="Straight Connector 31"/>
            <p:cNvCxnSpPr>
              <a:stCxn id="9" idx="1"/>
            </p:cNvCxnSpPr>
            <p:nvPr/>
          </p:nvCxnSpPr>
          <p:spPr>
            <a:xfrm flipH="1">
              <a:off x="2118168" y="3561408"/>
              <a:ext cx="1430922" cy="1538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33" name="Straight Connector 32"/>
            <p:cNvCxnSpPr>
              <a:stCxn id="12" idx="1"/>
            </p:cNvCxnSpPr>
            <p:nvPr/>
          </p:nvCxnSpPr>
          <p:spPr>
            <a:xfrm flipH="1">
              <a:off x="2118168" y="4235388"/>
              <a:ext cx="2738554" cy="1538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34" name="TextBox 33"/>
            <p:cNvSpPr txBox="1"/>
            <p:nvPr/>
          </p:nvSpPr>
          <p:spPr>
            <a:xfrm>
              <a:off x="2142090" y="2108467"/>
              <a:ext cx="8709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Coupling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142090" y="2718164"/>
              <a:ext cx="8709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Initiation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142090" y="3337203"/>
              <a:ext cx="8709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Direction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155852" y="4019930"/>
              <a:ext cx="10172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Transitivity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893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6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Concept of Trust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 txBox="1">
                <a:spLocks/>
              </p:cNvSpPr>
              <p:nvPr/>
            </p:nvSpPr>
            <p:spPr bwMode="auto">
              <a:xfrm>
                <a:off x="456481" y="829801"/>
                <a:ext cx="8226720" cy="518186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>
                <a:lvl1pPr marL="431800" indent="-323850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45000"/>
                  <a:buFont typeface="Wingdings" pitchFamily="2" charset="2"/>
                  <a:buChar char=""/>
                  <a:defRPr sz="2800">
                    <a:solidFill>
                      <a:srgbClr val="000000"/>
                    </a:solidFill>
                    <a:latin typeface="Arial" charset="0"/>
                    <a:ea typeface="ＭＳ Ｐゴシック" charset="-128"/>
                    <a:cs typeface="ＭＳ Ｐゴシック" charset="-128"/>
                  </a:defRPr>
                </a:lvl1pPr>
                <a:lvl2pPr marL="863600" indent="-287338" algn="l" defTabSz="457200" rtl="0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Symbol" pitchFamily="18" charset="2"/>
                  <a:buChar char="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2pPr>
                <a:lvl3pPr marL="1295400" indent="-215900" algn="l" defTabSz="457200" rtl="0" eaLnBrk="0" fontAlgn="base" hangingPunct="0">
                  <a:spcBef>
                    <a:spcPct val="0"/>
                  </a:spcBef>
                  <a:spcAft>
                    <a:spcPts val="850"/>
                  </a:spcAft>
                  <a:buClr>
                    <a:srgbClr val="000000"/>
                  </a:buClr>
                  <a:buSzPct val="45000"/>
                  <a:buFont typeface="Wingdings" pitchFamily="2" charset="2"/>
                  <a:buChar char=""/>
                  <a:defRPr sz="24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3pPr>
                <a:lvl4pPr marL="1727200" indent="-215900" algn="l" defTabSz="457200" rtl="0" eaLnBrk="0" fontAlgn="base" hangingPunct="0">
                  <a:spcBef>
                    <a:spcPct val="0"/>
                  </a:spcBef>
                  <a:spcAft>
                    <a:spcPts val="575"/>
                  </a:spcAft>
                  <a:buClr>
                    <a:srgbClr val="000000"/>
                  </a:buClr>
                  <a:buSzPct val="75000"/>
                  <a:buFont typeface="Symbol" pitchFamily="18" charset="2"/>
                  <a:buChar char="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4pPr>
                <a:lvl5pPr marL="2159000" indent="-215900" algn="l" defTabSz="457200" rtl="0" eaLnBrk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45000"/>
                  <a:buFont typeface="Wingdings" pitchFamily="2" charset="2"/>
                  <a:buChar char=""/>
                  <a:defRPr sz="2000">
                    <a:solidFill>
                      <a:srgbClr val="000000"/>
                    </a:solidFill>
                    <a:latin typeface="Arial" charset="0"/>
                    <a:ea typeface="ＭＳ Ｐゴシック" charset="-128"/>
                  </a:defRPr>
                </a:lvl5pPr>
                <a:lvl6pPr marL="2616200" indent="-215900" algn="l" defTabSz="457200" rtl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+mn-lt"/>
                  </a:defRPr>
                </a:lvl6pPr>
                <a:lvl7pPr marL="3073400" indent="-215900" algn="l" defTabSz="457200" rtl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+mn-lt"/>
                  </a:defRPr>
                </a:lvl7pPr>
                <a:lvl8pPr marL="3530600" indent="-215900" algn="l" defTabSz="457200" rtl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+mn-lt"/>
                  </a:defRPr>
                </a:lvl8pPr>
                <a:lvl9pPr marL="3987800" indent="-215900" algn="l" defTabSz="457200" rtl="0" fontAlgn="base" hangingPunct="0">
                  <a:spcBef>
                    <a:spcPct val="0"/>
                  </a:spcBef>
                  <a:spcAft>
                    <a:spcPts val="288"/>
                  </a:spcAft>
                  <a:buClr>
                    <a:srgbClr val="000000"/>
                  </a:buClr>
                  <a:buSzPct val="45000"/>
                  <a:buFont typeface="Wingdings" charset="2"/>
                  <a:buChar char=""/>
                  <a:defRPr sz="2000">
                    <a:solidFill>
                      <a:srgbClr val="000000"/>
                    </a:solidFill>
                    <a:latin typeface="+mn-lt"/>
                  </a:defRPr>
                </a:lvl9pPr>
              </a:lstStyle>
              <a:p>
                <a:pPr>
                  <a:buSzPct val="90000"/>
                  <a:defRPr/>
                </a:pPr>
                <a:endParaRPr lang="en-US" sz="2177" kern="0" dirty="0" smtClean="0">
                  <a:ea typeface="ＭＳ Ｐゴシック" pitchFamily="34" charset="-128"/>
                </a:endParaRPr>
              </a:p>
              <a:p>
                <a:pPr>
                  <a:buSzPct val="90000"/>
                  <a:defRPr/>
                </a:pPr>
                <a:r>
                  <a:rPr lang="en-US" sz="2177" kern="0" dirty="0" smtClean="0">
                    <a:ea typeface="ＭＳ Ｐゴシック" pitchFamily="34" charset="-128"/>
                  </a:rPr>
                  <a:t>Four trust types:</a:t>
                </a:r>
              </a:p>
              <a:p>
                <a:pPr lvl="1">
                  <a:buSzPct val="90000"/>
                  <a:defRPr/>
                </a:pPr>
                <a:endParaRPr lang="en-US" sz="1200" b="1" i="1" kern="0" dirty="0" smtClean="0">
                  <a:latin typeface="Cambria Math" panose="02040503050406030204" pitchFamily="18" charset="0"/>
                  <a:ea typeface="Cambria Math"/>
                </a:endParaRPr>
              </a:p>
              <a:p>
                <a:pPr lvl="1">
                  <a:buSzPct val="90000"/>
                  <a:defRPr/>
                </a:pPr>
                <a14:m>
                  <m:oMath xmlns:m="http://schemas.openxmlformats.org/officeDocument/2006/math">
                    <m:r>
                      <a:rPr lang="en-US" sz="1800" b="1" i="1" kern="0">
                        <a:latin typeface="Cambria Math" panose="02040503050406030204" pitchFamily="18" charset="0"/>
                        <a:ea typeface="Cambria Math"/>
                      </a:rPr>
                      <m:t>𝑻𝒚𝒑𝒆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1777" kern="0" dirty="0" smtClean="0">
                    <a:ea typeface="ＭＳ Ｐゴシック" pitchFamily="34" charset="-128"/>
                  </a:rPr>
                  <a:t> </a:t>
                </a:r>
                <a:r>
                  <a:rPr lang="en-US" sz="1777" kern="0" dirty="0" smtClean="0">
                    <a:solidFill>
                      <a:schemeClr val="accent2"/>
                    </a:solidFill>
                    <a:ea typeface="ＭＳ Ｐゴシック" pitchFamily="34" charset="-128"/>
                  </a:rPr>
                  <a:t>(</a:t>
                </a:r>
                <a:r>
                  <a:rPr lang="en-US" sz="1800" dirty="0" smtClean="0">
                    <a:solidFill>
                      <a:schemeClr val="accent2"/>
                    </a:solidFill>
                  </a:rPr>
                  <a:t>Trustor </a:t>
                </a:r>
                <a:r>
                  <a:rPr lang="en-US" sz="1800" dirty="0">
                    <a:solidFill>
                      <a:schemeClr val="accent2"/>
                    </a:solidFill>
                  </a:rPr>
                  <a:t>grants inter-cloud access to </a:t>
                </a:r>
                <a:r>
                  <a:rPr lang="en-US" sz="1800" dirty="0" smtClean="0">
                    <a:solidFill>
                      <a:schemeClr val="accent2"/>
                    </a:solidFill>
                  </a:rPr>
                  <a:t>trustee)</a:t>
                </a:r>
              </a:p>
              <a:p>
                <a:pPr lvl="2">
                  <a:buSzPct val="90000"/>
                  <a:defRPr/>
                </a:pPr>
                <a:r>
                  <a:rPr lang="en-US" sz="1600" i="1" dirty="0"/>
                  <a:t>If </a:t>
                </a:r>
                <a14:m>
                  <m:oMath xmlns:m="http://schemas.openxmlformats.org/officeDocument/2006/math">
                    <m:r>
                      <a:rPr lang="en-US" sz="1600" b="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⊴</m:t>
                        </m:r>
                      </m:e>
                      <m:sub>
                        <m: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</m:sSub>
                    <m:r>
                      <a:rPr lang="en-US" sz="1600" b="0" i="1" kern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, cloud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/>
                  <a:t> is authorized to assign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’s users to cloud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 smtClean="0"/>
                  <a:t>’s resources.</a:t>
                </a:r>
                <a:br>
                  <a:rPr lang="en-US" sz="1600" i="1" dirty="0" smtClean="0"/>
                </a:br>
                <a:r>
                  <a:rPr lang="en-US" sz="1600" i="1" dirty="0" smtClean="0"/>
                  <a:t>In </a:t>
                </a:r>
                <a:r>
                  <a:rPr lang="en-US" sz="1600" i="1" dirty="0"/>
                  <a:t>such trust type,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/>
                  <a:t> controls trust relation existence and </a:t>
                </a:r>
                <a:r>
                  <a:rPr lang="en-US" sz="1600" i="1" dirty="0" smtClean="0"/>
                  <a:t>cross-cloud assignments.</a:t>
                </a:r>
                <a:endParaRPr lang="en-US" sz="1600" i="1" kern="0" dirty="0" smtClean="0">
                  <a:solidFill>
                    <a:schemeClr val="accent2"/>
                  </a:solidFill>
                  <a:ea typeface="ＭＳ Ｐゴシック" pitchFamily="34" charset="-128"/>
                </a:endParaRPr>
              </a:p>
              <a:p>
                <a:pPr lvl="1">
                  <a:buSzPct val="90000"/>
                  <a:defRPr/>
                </a:pPr>
                <a14:m>
                  <m:oMath xmlns:m="http://schemas.openxmlformats.org/officeDocument/2006/math">
                    <m:r>
                      <a:rPr lang="en-US" sz="1800" b="1" i="1" kern="0">
                        <a:latin typeface="Cambria Math" panose="02040503050406030204" pitchFamily="18" charset="0"/>
                        <a:ea typeface="Cambria Math"/>
                      </a:rPr>
                      <m:t>𝑻𝒚𝒑𝒆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1800" b="1" kern="0" dirty="0">
                    <a:ea typeface="Cambria Math"/>
                  </a:rPr>
                  <a:t> </a:t>
                </a:r>
                <a:r>
                  <a:rPr lang="en-US" sz="1800" b="1" kern="0" dirty="0" smtClean="0">
                    <a:solidFill>
                      <a:schemeClr val="accent2"/>
                    </a:solidFill>
                    <a:ea typeface="Cambria Math"/>
                  </a:rPr>
                  <a:t>(</a:t>
                </a:r>
                <a:r>
                  <a:rPr lang="en-US" sz="1800" dirty="0" smtClean="0">
                    <a:solidFill>
                      <a:schemeClr val="accent2"/>
                    </a:solidFill>
                  </a:rPr>
                  <a:t>Trustee </a:t>
                </a:r>
                <a:r>
                  <a:rPr lang="en-US" sz="1800" dirty="0">
                    <a:solidFill>
                      <a:schemeClr val="accent2"/>
                    </a:solidFill>
                  </a:rPr>
                  <a:t>grants inter-cloud access to </a:t>
                </a:r>
                <a:r>
                  <a:rPr lang="en-US" sz="1800" dirty="0" smtClean="0">
                    <a:solidFill>
                      <a:schemeClr val="accent2"/>
                    </a:solidFill>
                  </a:rPr>
                  <a:t>trustor)</a:t>
                </a:r>
                <a:endParaRPr lang="en-US" sz="1800" b="1" kern="0" dirty="0">
                  <a:solidFill>
                    <a:schemeClr val="accent2"/>
                  </a:solidFill>
                  <a:ea typeface="Cambria Math"/>
                </a:endParaRPr>
              </a:p>
              <a:p>
                <a:pPr lvl="2">
                  <a:buSzPct val="90000"/>
                  <a:defRPr/>
                </a:pPr>
                <a:r>
                  <a:rPr lang="en-US" sz="1600" i="1" dirty="0"/>
                  <a:t>If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⊴</m:t>
                        </m:r>
                      </m:e>
                      <m:sub>
                        <m:r>
                          <a:rPr lang="en-US" sz="1600" i="1" kern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sub>
                    </m:sSub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, cloud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 is authorized to assign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/>
                  <a:t>’s users to its resources. In such trust type,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/>
                  <a:t> controls trust relation and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 controls cross-cloud </a:t>
                </a:r>
                <a:r>
                  <a:rPr lang="en-US" sz="1600" i="1" dirty="0" smtClean="0"/>
                  <a:t>assignments.</a:t>
                </a:r>
                <a:endParaRPr lang="en-US" sz="1600" i="1" kern="0" dirty="0" smtClean="0">
                  <a:ea typeface="ＭＳ Ｐゴシック" pitchFamily="34" charset="-128"/>
                </a:endParaRPr>
              </a:p>
              <a:p>
                <a:pPr lvl="1">
                  <a:buSzPct val="90000"/>
                  <a:defRPr/>
                </a:pPr>
                <a14:m>
                  <m:oMath xmlns:m="http://schemas.openxmlformats.org/officeDocument/2006/math">
                    <m:r>
                      <a:rPr lang="en-US" sz="1800" b="1" i="1" kern="0">
                        <a:latin typeface="Cambria Math" panose="02040503050406030204" pitchFamily="18" charset="0"/>
                        <a:ea typeface="Cambria Math"/>
                      </a:rPr>
                      <m:t>𝑻𝒚𝒑𝒆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𝜸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1800" b="1" kern="0" dirty="0">
                    <a:ea typeface="Cambria Math"/>
                  </a:rPr>
                  <a:t> </a:t>
                </a:r>
                <a:r>
                  <a:rPr lang="en-US" sz="1800" b="1" kern="0" dirty="0" smtClean="0">
                    <a:solidFill>
                      <a:schemeClr val="accent2"/>
                    </a:solidFill>
                    <a:ea typeface="Cambria Math"/>
                  </a:rPr>
                  <a:t>(</a:t>
                </a:r>
                <a:r>
                  <a:rPr lang="en-US" sz="1800" dirty="0" smtClean="0">
                    <a:solidFill>
                      <a:schemeClr val="accent2"/>
                    </a:solidFill>
                  </a:rPr>
                  <a:t>Trustee </a:t>
                </a:r>
                <a:r>
                  <a:rPr lang="en-US" sz="1800" dirty="0">
                    <a:solidFill>
                      <a:schemeClr val="accent2"/>
                    </a:solidFill>
                  </a:rPr>
                  <a:t>takes inter-cloud access to </a:t>
                </a:r>
                <a:r>
                  <a:rPr lang="en-US" sz="1800" dirty="0" smtClean="0">
                    <a:solidFill>
                      <a:schemeClr val="accent2"/>
                    </a:solidFill>
                  </a:rPr>
                  <a:t>trustor)</a:t>
                </a:r>
              </a:p>
              <a:p>
                <a:pPr lvl="2">
                  <a:buSzPct val="90000"/>
                  <a:defRPr/>
                </a:pPr>
                <a:r>
                  <a:rPr lang="en-US" sz="1600" i="1" dirty="0"/>
                  <a:t>If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⊴</m:t>
                        </m:r>
                      </m:e>
                      <m:sub>
                        <m:r>
                          <a:rPr lang="en-US" sz="1600" i="1" kern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b>
                    </m:sSub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, cloud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 is authorized to assign its users to cloud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 smtClean="0"/>
                  <a:t>’s resources.</a:t>
                </a:r>
                <a:br>
                  <a:rPr lang="en-US" sz="1600" i="1" dirty="0" smtClean="0"/>
                </a:br>
                <a:r>
                  <a:rPr lang="en-US" sz="1600" i="1" dirty="0" smtClean="0"/>
                  <a:t>In </a:t>
                </a:r>
                <a:r>
                  <a:rPr lang="en-US" sz="1600" i="1" dirty="0"/>
                  <a:t>such trust type,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 smtClean="0"/>
                  <a:t> </a:t>
                </a:r>
                <a:r>
                  <a:rPr lang="en-US" sz="1600" i="1" dirty="0"/>
                  <a:t>controls trust relation and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 controls cross-cloud </a:t>
                </a:r>
                <a:r>
                  <a:rPr lang="en-US" sz="1600" i="1" dirty="0" smtClean="0"/>
                  <a:t>assignments.</a:t>
                </a:r>
                <a:endParaRPr lang="en-US" sz="1600" b="1" i="1" kern="0" dirty="0">
                  <a:solidFill>
                    <a:schemeClr val="accent2"/>
                  </a:solidFill>
                  <a:ea typeface="Cambria Math"/>
                </a:endParaRPr>
              </a:p>
              <a:p>
                <a:pPr lvl="1">
                  <a:buSzPct val="90000"/>
                  <a:defRPr/>
                </a:pPr>
                <a14:m>
                  <m:oMath xmlns:m="http://schemas.openxmlformats.org/officeDocument/2006/math">
                    <m:r>
                      <a:rPr lang="en-US" sz="1800" b="1" i="1" kern="0">
                        <a:latin typeface="Cambria Math" panose="02040503050406030204" pitchFamily="18" charset="0"/>
                        <a:ea typeface="Cambria Math"/>
                      </a:rPr>
                      <m:t>𝑻𝒚𝒑𝒆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𝜹</m:t>
                    </m:r>
                    <m:r>
                      <a:rPr lang="en-US" sz="1800" b="1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1800" b="1" kern="0" dirty="0">
                    <a:ea typeface="Cambria Math"/>
                  </a:rPr>
                  <a:t> </a:t>
                </a:r>
                <a:r>
                  <a:rPr lang="en-US" sz="1800" b="1" kern="0" dirty="0" smtClean="0">
                    <a:solidFill>
                      <a:schemeClr val="accent2"/>
                    </a:solidFill>
                    <a:ea typeface="Cambria Math"/>
                  </a:rPr>
                  <a:t>(</a:t>
                </a:r>
                <a:r>
                  <a:rPr lang="en-US" sz="1800" dirty="0" smtClean="0">
                    <a:solidFill>
                      <a:schemeClr val="accent2"/>
                    </a:solidFill>
                  </a:rPr>
                  <a:t>Trustee </a:t>
                </a:r>
                <a:r>
                  <a:rPr lang="en-US" sz="1800" dirty="0">
                    <a:solidFill>
                      <a:schemeClr val="accent2"/>
                    </a:solidFill>
                  </a:rPr>
                  <a:t>controls intra-cloud access </a:t>
                </a:r>
                <a:r>
                  <a:rPr lang="en-US" sz="1800" dirty="0" smtClean="0">
                    <a:solidFill>
                      <a:schemeClr val="accent2"/>
                    </a:solidFill>
                  </a:rPr>
                  <a:t>to trustor)</a:t>
                </a:r>
              </a:p>
              <a:p>
                <a:pPr lvl="2">
                  <a:buSzPct val="90000"/>
                  <a:defRPr/>
                </a:pPr>
                <a:r>
                  <a:rPr lang="en-US" sz="1600" i="1" dirty="0"/>
                  <a:t>If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⊴</m:t>
                        </m:r>
                      </m:e>
                      <m:sub>
                        <m:r>
                          <a:rPr lang="en-US" sz="1600" i="1" ker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</m:sub>
                    </m:sSub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, cloud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 is authorized to assign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/>
                  <a:t>’s users to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/>
                  <a:t>’s resources. In such trust type,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/>
                  <a:t> controls trust relation and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1600" i="1" dirty="0"/>
                  <a:t> controls intra-cloud assignments within </a:t>
                </a:r>
                <a14:m>
                  <m:oMath xmlns:m="http://schemas.openxmlformats.org/officeDocument/2006/math">
                    <m:r>
                      <a:rPr lang="en-US" sz="1600" i="1" ker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1600" i="1" dirty="0"/>
                  <a:t>.</a:t>
                </a:r>
                <a:endParaRPr lang="en-US" sz="1600" b="1" i="1" kern="0" dirty="0">
                  <a:solidFill>
                    <a:schemeClr val="accent2"/>
                  </a:solidFill>
                  <a:ea typeface="Cambria Math"/>
                </a:endParaRPr>
              </a:p>
              <a:p>
                <a:pPr lvl="1">
                  <a:buSzPct val="90000"/>
                  <a:defRPr/>
                </a:pPr>
                <a:endParaRPr lang="en-US" sz="1777" kern="0" dirty="0">
                  <a:solidFill>
                    <a:schemeClr val="accent2"/>
                  </a:solidFill>
                  <a:ea typeface="ＭＳ Ｐゴシック" pitchFamily="34" charset="-128"/>
                </a:endParaRPr>
              </a:p>
              <a:p>
                <a:pPr>
                  <a:buSzPct val="90000"/>
                  <a:defRPr/>
                </a:pPr>
                <a:endParaRPr lang="en-US" sz="816" kern="0" dirty="0">
                  <a:ea typeface="ＭＳ Ｐゴシック" pitchFamily="34" charset="-128"/>
                </a:endParaRPr>
              </a:p>
              <a:p>
                <a:pPr>
                  <a:buSzPct val="90000"/>
                  <a:defRPr/>
                </a:pPr>
                <a:endParaRPr lang="en-US" sz="2177" kern="0" dirty="0">
                  <a:ea typeface="ＭＳ Ｐゴシック" pitchFamily="34" charset="-128"/>
                </a:endParaRPr>
              </a:p>
              <a:p>
                <a:pPr>
                  <a:buSzPct val="90000"/>
                  <a:defRPr/>
                </a:pPr>
                <a:endParaRPr lang="en-US" sz="2177" kern="0" dirty="0">
                  <a:ea typeface="ＭＳ Ｐゴシック" pitchFamily="34" charset="-128"/>
                </a:endParaRPr>
              </a:p>
              <a:p>
                <a:pPr>
                  <a:buSzPct val="90000"/>
                  <a:defRPr/>
                </a:pPr>
                <a:endParaRPr lang="en-US" sz="2177" kern="0" dirty="0">
                  <a:ea typeface="ＭＳ Ｐゴシック" pitchFamily="34" charset="-128"/>
                </a:endParaRPr>
              </a:p>
              <a:p>
                <a:pPr lvl="1">
                  <a:buSzPct val="90000"/>
                  <a:defRPr/>
                </a:pPr>
                <a:endParaRPr lang="en-US" sz="2177" kern="0" dirty="0">
                  <a:ea typeface="ＭＳ Ｐゴシック" pitchFamily="34" charset="-128"/>
                </a:endParaRPr>
              </a:p>
              <a:p>
                <a:pPr lvl="1">
                  <a:buSzPct val="90000"/>
                  <a:defRPr/>
                </a:pPr>
                <a:endParaRPr lang="en-US" sz="2177" kern="0" dirty="0">
                  <a:ea typeface="ＭＳ Ｐゴシック" pitchFamily="34" charset="-128"/>
                </a:endParaRPr>
              </a:p>
              <a:p>
                <a:pPr lvl="1">
                  <a:buSzPct val="90000"/>
                  <a:defRPr/>
                </a:pPr>
                <a:endParaRPr lang="en-US" sz="2177" kern="0" dirty="0">
                  <a:ea typeface="ＭＳ Ｐゴシック" pitchFamily="34" charset="-128"/>
                </a:endParaRPr>
              </a:p>
              <a:p>
                <a:pPr lvl="1">
                  <a:buSzPct val="90000"/>
                  <a:defRPr/>
                </a:pPr>
                <a:endParaRPr lang="en-US" sz="2177" kern="0" dirty="0">
                  <a:ea typeface="ＭＳ Ｐゴシック" pitchFamily="34" charset="-128"/>
                </a:endParaRPr>
              </a:p>
              <a:p>
                <a:pPr lvl="1">
                  <a:buSzPct val="90000"/>
                  <a:defRPr/>
                </a:pPr>
                <a:endParaRPr lang="en-US" sz="2177" kern="0" dirty="0">
                  <a:ea typeface="ＭＳ Ｐゴシック" pitchFamily="34" charset="-128"/>
                </a:endParaRPr>
              </a:p>
            </p:txBody>
          </p:sp>
        </mc:Choice>
        <mc:Fallback xmlns=""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6481" y="829801"/>
                <a:ext cx="8226720" cy="5181862"/>
              </a:xfrm>
              <a:prstGeom prst="rect">
                <a:avLst/>
              </a:prstGeom>
              <a:blipFill rotWithShape="0">
                <a:blip r:embed="rId2"/>
                <a:stretch>
                  <a:fillRect l="-445" r="-1038"/>
                </a:stretch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14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7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Administrative Realms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59" y="996139"/>
            <a:ext cx="5919764" cy="4891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26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8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Multi Cloud Trust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6481" y="829801"/>
            <a:ext cx="8226720" cy="51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SzPct val="90000"/>
              <a:defRPr/>
            </a:pPr>
            <a:endParaRPr lang="en-US" sz="2177" kern="0" dirty="0" smtClean="0">
              <a:ea typeface="ＭＳ Ｐゴシック" pitchFamily="34" charset="-128"/>
            </a:endParaRPr>
          </a:p>
          <a:p>
            <a:pPr>
              <a:buSzPct val="90000"/>
              <a:defRPr/>
            </a:pPr>
            <a:r>
              <a:rPr lang="en-US" sz="2000" kern="0" dirty="0" smtClean="0">
                <a:ea typeface="ＭＳ Ｐゴシック" pitchFamily="34" charset="-128"/>
              </a:rPr>
              <a:t>Three trust scopes based on </a:t>
            </a:r>
            <a:r>
              <a:rPr lang="en-US" sz="2000" kern="0" dirty="0">
                <a:ea typeface="Cambria Math"/>
              </a:rPr>
              <a:t>administrative realms in </a:t>
            </a:r>
            <a:r>
              <a:rPr lang="en-US" sz="2000" kern="0" dirty="0" smtClean="0">
                <a:ea typeface="Cambria Math"/>
              </a:rPr>
              <a:t>cloud</a:t>
            </a:r>
            <a:r>
              <a:rPr lang="en-US" sz="2000" kern="0" dirty="0" smtClean="0">
                <a:ea typeface="ＭＳ Ｐゴシック" pitchFamily="34" charset="-128"/>
              </a:rPr>
              <a:t>:</a:t>
            </a:r>
          </a:p>
          <a:p>
            <a:pPr lvl="1">
              <a:buSzPct val="90000"/>
              <a:defRPr/>
            </a:pPr>
            <a:endParaRPr lang="en-US" sz="1600" kern="0" dirty="0">
              <a:solidFill>
                <a:schemeClr val="accent2"/>
              </a:solidFill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r>
              <a:rPr lang="en-US" sz="1800" i="1" kern="0" dirty="0">
                <a:solidFill>
                  <a:schemeClr val="accent2"/>
                </a:solidFill>
                <a:ea typeface="Cambria Math"/>
              </a:rPr>
              <a:t>Cross Cloud </a:t>
            </a:r>
            <a:r>
              <a:rPr lang="en-US" sz="1800" i="1" kern="0" dirty="0" smtClean="0">
                <a:solidFill>
                  <a:schemeClr val="accent2"/>
                </a:solidFill>
                <a:ea typeface="Cambria Math"/>
              </a:rPr>
              <a:t>Trust</a:t>
            </a:r>
          </a:p>
          <a:p>
            <a:pPr lvl="2">
              <a:buSzPct val="90000"/>
              <a:defRPr/>
            </a:pPr>
            <a:r>
              <a:rPr lang="en-US" sz="1600" i="1" kern="0" dirty="0">
                <a:ea typeface="Cambria Math"/>
              </a:rPr>
              <a:t>Sharing cloud infrastructure resources, such as services</a:t>
            </a:r>
            <a:r>
              <a:rPr lang="en-US" sz="1600" i="1" kern="0" dirty="0" smtClean="0">
                <a:ea typeface="Cambria Math"/>
              </a:rPr>
              <a:t>.</a:t>
            </a:r>
          </a:p>
          <a:p>
            <a:pPr lvl="2">
              <a:buSzPct val="90000"/>
              <a:defRPr/>
            </a:pPr>
            <a:endParaRPr lang="en-US" sz="1600" i="1" kern="0" dirty="0">
              <a:ea typeface="Cambria Math"/>
            </a:endParaRPr>
          </a:p>
          <a:p>
            <a:pPr lvl="1">
              <a:buSzPct val="90000"/>
              <a:defRPr/>
            </a:pPr>
            <a:r>
              <a:rPr lang="en-US" sz="1800" i="1" kern="0" dirty="0" smtClean="0">
                <a:solidFill>
                  <a:schemeClr val="accent2"/>
                </a:solidFill>
                <a:ea typeface="Cambria Math"/>
              </a:rPr>
              <a:t>Cross </a:t>
            </a:r>
            <a:r>
              <a:rPr lang="en-US" sz="1800" i="1" kern="0" dirty="0">
                <a:solidFill>
                  <a:schemeClr val="accent2"/>
                </a:solidFill>
                <a:ea typeface="Cambria Math"/>
              </a:rPr>
              <a:t>Domain </a:t>
            </a:r>
            <a:r>
              <a:rPr lang="en-US" sz="1800" i="1" kern="0" dirty="0" smtClean="0">
                <a:solidFill>
                  <a:schemeClr val="accent2"/>
                </a:solidFill>
                <a:ea typeface="Cambria Math"/>
              </a:rPr>
              <a:t>Trust</a:t>
            </a:r>
          </a:p>
          <a:p>
            <a:pPr lvl="2">
              <a:buSzPct val="90000"/>
              <a:defRPr/>
            </a:pPr>
            <a:r>
              <a:rPr lang="en-US" sz="1600" i="1" kern="0" dirty="0">
                <a:ea typeface="Cambria Math"/>
              </a:rPr>
              <a:t>Sharing domain resources such as projects</a:t>
            </a:r>
            <a:r>
              <a:rPr lang="en-US" sz="1600" i="1" kern="0" dirty="0" smtClean="0">
                <a:ea typeface="Cambria Math"/>
              </a:rPr>
              <a:t>.</a:t>
            </a:r>
          </a:p>
          <a:p>
            <a:pPr lvl="2">
              <a:buSzPct val="90000"/>
              <a:defRPr/>
            </a:pPr>
            <a:endParaRPr lang="en-US" sz="1800" i="1" kern="0" dirty="0" smtClean="0">
              <a:ea typeface="Cambria Math"/>
            </a:endParaRPr>
          </a:p>
          <a:p>
            <a:pPr lvl="1">
              <a:buSzPct val="90000"/>
              <a:defRPr/>
            </a:pPr>
            <a:r>
              <a:rPr lang="en-US" sz="1800" i="1" kern="0" dirty="0">
                <a:solidFill>
                  <a:schemeClr val="accent2"/>
                </a:solidFill>
                <a:ea typeface="Cambria Math"/>
              </a:rPr>
              <a:t>Cross </a:t>
            </a:r>
            <a:r>
              <a:rPr lang="en-US" sz="1800" i="1" kern="0" dirty="0" smtClean="0">
                <a:solidFill>
                  <a:schemeClr val="accent2"/>
                </a:solidFill>
                <a:ea typeface="Cambria Math"/>
              </a:rPr>
              <a:t>Project Trust</a:t>
            </a:r>
          </a:p>
          <a:p>
            <a:pPr lvl="2">
              <a:buSzPct val="90000"/>
              <a:defRPr/>
            </a:pPr>
            <a:r>
              <a:rPr lang="en-US" sz="1600" i="1" kern="0" dirty="0" smtClean="0">
                <a:ea typeface="Cambria Math"/>
              </a:rPr>
              <a:t>Sharing project resources such as VMs.</a:t>
            </a:r>
            <a:endParaRPr lang="en-US" sz="1600" i="1" kern="0" dirty="0">
              <a:ea typeface="Cambria Math"/>
            </a:endParaRPr>
          </a:p>
          <a:p>
            <a:pPr lvl="1">
              <a:buSzPct val="90000"/>
              <a:defRPr/>
            </a:pPr>
            <a:endParaRPr lang="en-US" sz="1800" i="1" kern="0" dirty="0">
              <a:ea typeface="Cambria Math"/>
            </a:endParaRPr>
          </a:p>
          <a:p>
            <a:pPr lvl="1">
              <a:buSzPct val="90000"/>
              <a:buFont typeface="Wingdings" panose="05000000000000000000" pitchFamily="2" charset="2"/>
              <a:buChar char="Ø"/>
              <a:defRPr/>
            </a:pPr>
            <a:endParaRPr lang="en-US" sz="1600" kern="0" dirty="0">
              <a:solidFill>
                <a:schemeClr val="accent2"/>
              </a:solidFill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869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54881" y="624708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fld id="{C55B82BF-3B5A-457C-B93A-3BCFAEB56B4A}" type="slidenum">
              <a:rPr lang="en-GB" sz="1270">
                <a:solidFill>
                  <a:srgbClr val="000000"/>
                </a:solidFill>
                <a:latin typeface="Arial" charset="0"/>
                <a:ea typeface="ＭＳ Ｐゴシック" charset="-128"/>
              </a:rPr>
              <a:pPr algn="r" defTabSz="414726" fontAlgn="base">
                <a:lnSpc>
                  <a:spcPct val="101000"/>
                </a:lnSpc>
                <a:spcBef>
                  <a:spcPct val="0"/>
                </a:spcBef>
                <a:spcAft>
                  <a:spcPct val="0"/>
                </a:spcAft>
                <a:tabLst>
                  <a:tab pos="656650" algn="l"/>
                  <a:tab pos="1313299" algn="l"/>
                  <a:tab pos="1969949" algn="l"/>
                </a:tabLst>
                <a:defRPr/>
              </a:pPr>
              <a:t>9</a:t>
            </a:fld>
            <a:endParaRPr lang="en-GB" sz="1270" dirty="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291042" y="6262921"/>
            <a:ext cx="4286751" cy="31559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414726" fontAlgn="base">
              <a:spcBef>
                <a:spcPct val="0"/>
              </a:spcBef>
              <a:spcAft>
                <a:spcPct val="0"/>
              </a:spcAft>
            </a:pPr>
            <a:r>
              <a:rPr lang="en-US" sz="1451" i="1" dirty="0">
                <a:solidFill>
                  <a:srgbClr val="000000"/>
                </a:solidFill>
                <a:latin typeface="Arial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95841" y="361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903" kern="0" dirty="0" smtClean="0">
                <a:solidFill>
                  <a:srgbClr val="00206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Cloud Trust</a:t>
            </a:r>
            <a:endParaRPr lang="en-US" sz="2903" kern="0" dirty="0">
              <a:solidFill>
                <a:srgbClr val="002060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6481" y="829801"/>
            <a:ext cx="8226720" cy="5181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>
              <a:buSzPct val="90000"/>
              <a:defRPr/>
            </a:pPr>
            <a:endParaRPr lang="en-US" sz="2177" kern="0" dirty="0" smtClean="0">
              <a:ea typeface="ＭＳ Ｐゴシック" pitchFamily="34" charset="-128"/>
            </a:endParaRPr>
          </a:p>
          <a:p>
            <a:pPr>
              <a:buSzPct val="90000"/>
              <a:defRPr/>
            </a:pPr>
            <a:r>
              <a:rPr lang="en-US" sz="2000" dirty="0">
                <a:ea typeface="Cambria Math"/>
              </a:rPr>
              <a:t>Enables sharing cloud resources, services and domains</a:t>
            </a:r>
            <a:r>
              <a:rPr lang="en-US" sz="2000" dirty="0" smtClean="0">
                <a:ea typeface="Cambria Math"/>
              </a:rPr>
              <a:t>.</a:t>
            </a:r>
          </a:p>
          <a:p>
            <a:pPr>
              <a:buSzPct val="90000"/>
              <a:defRPr/>
            </a:pPr>
            <a:endParaRPr lang="en-US" sz="2000" dirty="0">
              <a:ea typeface="Cambria Math"/>
            </a:endParaRPr>
          </a:p>
          <a:p>
            <a:pPr lvl="1">
              <a:buSzPct val="90000"/>
              <a:defRPr/>
            </a:pPr>
            <a:r>
              <a:rPr lang="en-US" sz="1600" dirty="0">
                <a:ea typeface="Cambria Math"/>
              </a:rPr>
              <a:t>Set of domains shared between clouds with trust type (for domain trust).</a:t>
            </a:r>
          </a:p>
          <a:p>
            <a:pPr lvl="1">
              <a:buSzPct val="90000"/>
              <a:defRPr/>
            </a:pPr>
            <a:endParaRPr lang="en-US" sz="600" dirty="0">
              <a:ea typeface="Cambria Math"/>
            </a:endParaRPr>
          </a:p>
          <a:p>
            <a:pPr lvl="1">
              <a:buSzPct val="90000"/>
              <a:defRPr/>
            </a:pPr>
            <a:endParaRPr lang="en-US" sz="600" dirty="0">
              <a:ea typeface="Cambria Math"/>
            </a:endParaRPr>
          </a:p>
          <a:p>
            <a:pPr lvl="1">
              <a:buSzPct val="90000"/>
              <a:defRPr/>
            </a:pPr>
            <a:r>
              <a:rPr lang="en-US" sz="1600" dirty="0">
                <a:ea typeface="Cambria Math"/>
              </a:rPr>
              <a:t>Sharing services by creating private domains for service allocation.</a:t>
            </a:r>
          </a:p>
          <a:p>
            <a:pPr lvl="1">
              <a:buSzPct val="90000"/>
              <a:defRPr/>
            </a:pPr>
            <a:endParaRPr lang="en-US" sz="600" dirty="0">
              <a:ea typeface="Cambria Math"/>
            </a:endParaRPr>
          </a:p>
          <a:p>
            <a:pPr>
              <a:buSzPct val="90000"/>
              <a:defRPr/>
            </a:pPr>
            <a:endParaRPr lang="en-US" sz="2000" dirty="0" smtClean="0">
              <a:ea typeface="Cambria Math"/>
            </a:endParaRPr>
          </a:p>
          <a:p>
            <a:pPr marL="431800" lvl="2" indent="-323850">
              <a:spcAft>
                <a:spcPct val="0"/>
              </a:spcAft>
              <a:buSzPct val="90000"/>
              <a:defRPr/>
            </a:pPr>
            <a:r>
              <a:rPr lang="en-US" sz="1800" dirty="0">
                <a:ea typeface="Cambria Math"/>
              </a:rPr>
              <a:t>Trust relation in Cloud Trust is Peer-to-Peer, bilateral, bidirectional, non-transitive</a:t>
            </a:r>
            <a:r>
              <a:rPr lang="en-US" sz="1800" dirty="0" smtClean="0">
                <a:ea typeface="Cambria Math"/>
              </a:rPr>
              <a:t>.</a:t>
            </a:r>
            <a:endParaRPr lang="en-US" sz="1600" kern="0" dirty="0">
              <a:solidFill>
                <a:schemeClr val="accent2"/>
              </a:solidFill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816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  <a:p>
            <a:pPr lvl="1">
              <a:buSzPct val="90000"/>
              <a:defRPr/>
            </a:pPr>
            <a:endParaRPr lang="en-US" sz="2177" kern="0" dirty="0">
              <a:ea typeface="ＭＳ Ｐゴシック" pitchFamily="34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030" y="3375814"/>
            <a:ext cx="3678774" cy="263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52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546</Words>
  <Application>Microsoft Office PowerPoint</Application>
  <PresentationFormat>On-screen Show (4:3)</PresentationFormat>
  <Paragraphs>259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ＭＳ Ｐゴシック</vt:lpstr>
      <vt:lpstr>Arial</vt:lpstr>
      <vt:lpstr>Bitstream Charter</vt:lpstr>
      <vt:lpstr>Calibri</vt:lpstr>
      <vt:lpstr>Cambria Math</vt:lpstr>
      <vt:lpstr>Courier New</vt:lpstr>
      <vt:lpstr>Symbol</vt:lpstr>
      <vt:lpstr>Times</vt:lpstr>
      <vt:lpstr>Times New Roman</vt:lpstr>
      <vt:lpstr>Wingdings</vt:lpstr>
      <vt:lpstr>ics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Texas at San Antonio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Navid Pustchi</dc:creator>
  <cp:lastModifiedBy>Ravi Sandhu</cp:lastModifiedBy>
  <cp:revision>12</cp:revision>
  <cp:lastPrinted>2015-04-06T22:38:27Z</cp:lastPrinted>
  <dcterms:created xsi:type="dcterms:W3CDTF">2015-04-03T20:04:54Z</dcterms:created>
  <dcterms:modified xsi:type="dcterms:W3CDTF">2015-04-06T22:38:46Z</dcterms:modified>
</cp:coreProperties>
</file>