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0"/>
  </p:notesMasterIdLst>
  <p:handoutMasterIdLst>
    <p:handoutMasterId r:id="rId21"/>
  </p:handoutMasterIdLst>
  <p:sldIdLst>
    <p:sldId id="280" r:id="rId6"/>
    <p:sldId id="295" r:id="rId7"/>
    <p:sldId id="290" r:id="rId8"/>
    <p:sldId id="296" r:id="rId9"/>
    <p:sldId id="297" r:id="rId10"/>
    <p:sldId id="298" r:id="rId11"/>
    <p:sldId id="300" r:id="rId12"/>
    <p:sldId id="299" r:id="rId13"/>
    <p:sldId id="302" r:id="rId14"/>
    <p:sldId id="303" r:id="rId15"/>
    <p:sldId id="304" r:id="rId16"/>
    <p:sldId id="305" r:id="rId17"/>
    <p:sldId id="306" r:id="rId18"/>
    <p:sldId id="307" r:id="rId19"/>
  </p:sldIdLst>
  <p:sldSz cx="10080625" cy="7559675"/>
  <p:notesSz cx="7315200" cy="96012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318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6477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8636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0795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</p:showPr>
  <p:clrMru>
    <a:srgbClr val="F7E9E3"/>
    <a:srgbClr val="F0D3D0"/>
    <a:srgbClr val="EB6F43"/>
    <a:srgbClr val="00660C"/>
    <a:srgbClr val="00B050"/>
    <a:srgbClr val="000066"/>
    <a:srgbClr val="FF6600"/>
    <a:srgbClr val="B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6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1710" y="-28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7CEDC187-4C92-4D91-9896-F52D72B36121}" type="datetime1">
              <a:rPr lang="en-US"/>
              <a:pPr>
                <a:defRPr/>
              </a:pPr>
              <a:t>6/22/2012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9CAB44FE-946D-429E-B301-76AD8AAAE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99E208C-9109-4437-8250-C1BB774BD9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>
              <a:defRPr/>
            </a:pPr>
            <a:fld id="{B478A093-A27C-4665-A459-9C37EB3EDFFE}" type="slidenum">
              <a:rPr lang="en-GB" smtClean="0">
                <a:solidFill>
                  <a:srgbClr val="000000"/>
                </a:solidFill>
                <a:latin typeface="Times New Roman" pitchFamily="18" charset="0"/>
              </a:rPr>
              <a:pPr algn="r" eaLnBrk="1">
                <a:defRPr/>
              </a:pPr>
              <a:t>1</a:t>
            </a:fld>
            <a:endParaRPr lang="en-GB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 txBox="1">
            <a:spLocks noGrp="1" noChangeArrowheads="1"/>
          </p:cNvSpPr>
          <p:nvPr/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D5DDC164-D87A-44F0-B986-7EC40E275439}" type="slidenum">
              <a:rPr lang="en-GB" sz="1300">
                <a:solidFill>
                  <a:srgbClr val="000000"/>
                </a:solidFill>
                <a:latin typeface="Times New Roman" pitchFamily="18" charset="0"/>
              </a:rPr>
              <a:pPr algn="r" hangingPunct="0">
                <a:lnSpc>
                  <a:spcPct val="93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5</a:t>
            </a:fld>
            <a:endParaRPr lang="en-GB" sz="1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5B560-96C7-4C29-A458-6494903DC30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CF0AE-A621-4EF1-88A1-3CDE31C7E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0127B-D922-45F6-B7B5-B5858EA84DE8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AC887-17F4-49AE-B686-4D9E78412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271C5-F047-48F2-9C5D-CA000B1D51EF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DB939-C9D9-4171-88FD-E2F568171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A30AA-10D1-4848-A797-8177129E19A4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9E77D-D956-4726-8185-54371E45D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76330-A312-400E-AB06-7C8FD9233663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3B968-B048-448F-A5ED-9BB143C0A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F6643-ACDB-4BF2-8142-877D29399F90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1B01C-5473-4682-878D-124DF7E4A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55445-589F-4DC2-AFF3-88653ABF69C3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083DA-6BCB-4410-A153-D3ABE71B1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B20EA-BE12-44B8-9041-0188BAEE056F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7426-A1BC-44E6-8FCD-643AAE713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F30CD-5806-4234-9E0C-22E799AC0743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23962-E3C6-4B28-A0EC-88C66F4FA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9EDC5-9ED0-4710-A6A6-DE66E786782F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14590-3ED0-4B4D-80E7-0F1B091B7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E742B-37D8-4F71-A762-5FCD7F9B887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69659-8888-4E88-AC48-D0FD0B8AF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03107-16D6-4CA4-BB5E-AE2968B91C9D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354E3-5551-4822-9A86-653A799F7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F081C-FCDA-4642-8CDC-7BE33AD4D61E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AC800-34AB-45F7-8864-C057F0CE9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DCF5-1068-437E-8599-C1354772E1BD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8BF08-6503-409D-92CD-F27621338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BC37-413C-472D-BEFE-0A8F769D188E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F3765-B09C-4F48-BAE2-344FC2C98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16B4C-DD14-407A-993C-BE881B714262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4E995-5328-4A7E-8550-0BAF8F2A9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B2531-7915-4FA3-B876-D468229611E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F88DD-2CAF-4445-BE13-2F6C67964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129EF-8F46-412A-AF82-8B0C1F4E08FB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A71A4-3128-4C9F-908A-1A6A3A156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51814-5B37-4C25-BC41-E88CDB3C461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E3B7E-BF37-4A87-97DA-2B5C73DA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AE4E5-8DD0-47A0-9768-5EB5DC87DBCD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8D4DE-3189-4D75-9DD3-75DDABE17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63EFE-E521-4436-9C88-430BBC04CFDD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33E0-3FEA-43D6-AC4B-606126694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6F13-2062-4353-A4C1-98AAF996F2C6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92A0F-FE3B-48D8-BADE-A285BB56D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E6BBB-34E2-4BA7-8CCA-601B43589662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AB26D-412A-4BC6-80D6-4BDE6B64A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31486-FDA2-4F25-9421-903EDB0D4A76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0D223-5E8F-46AF-BE11-691297079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5000E-6C4A-4F05-86C9-B12E053ADFE6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6064-433F-472A-B8C7-5902D4B36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F70DC-995D-437D-BDB5-45AEA684CFB4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F71BA-AFFC-4D9A-AAD6-0369EA085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EC915-B165-4086-82E2-DA3C21DDC284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2B67D-076C-4A90-857E-FBFB44758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2F07C2E-461E-400A-91C7-94F121CA9830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FA66F-00EC-4DFF-A4B4-9EE2432D3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FCEA16C-A684-4E23-BCA2-5C17071EC882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48600-5DCA-4A78-94FC-3B3FE9332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F0B6D68-7C68-4793-817C-38098B24038D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6D9C5-5B36-4500-B775-576E95ADE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A15DC10-EAEB-44AD-990E-C25DCD0834EB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C1149-A4F6-4239-81E3-B48F99FE1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9888D7D-A7FD-478D-B65F-BA89D7864F91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D12C5-663F-4B88-88D7-CD512D6AA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03EE5EF1-F561-4DEB-ABD5-784F454B82DA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4BB1-337A-4B99-B0F2-56A43DA5B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E5E6E-67D7-4BC6-A990-63CCC2DFCDCE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245ED-83A0-4B32-B44C-1007D9DE3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1F6C747-FA34-42B4-8A74-B751B97A4CEC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3812C-3A57-4BB0-91C6-576EF3ACA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7C4A584-8EF3-47BB-A11A-4C7BCFA1F584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97A39-914D-41A8-B63D-111EACFDE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BA2C948-CACF-4093-A662-2184D0A15902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8953-E3AC-40A9-A9C5-B08C1636C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5CFFA78-D9FE-4641-865C-2C97854A5E8F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C89BB-8E5C-44B2-A16E-E74161059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B51687A-2FC5-436F-875C-961A6EF3A92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ACA9F-666F-4EE5-A674-2044BFE59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7C1D2-D2A5-44FF-BD0F-B28CD62E2800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515DC-1DC7-4626-827A-AC55DBD6C4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76F01-3F3F-48C4-9457-3671DE6B33E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E6754-BF2D-4C2E-A723-38B622360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9C575-AC4C-4CB6-82BE-8DEEED30D10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0BA36-4758-43D5-95D1-8C52CD1A5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50BC6-BE5D-48D2-B078-1637EE89739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71734-FEAA-45C8-B4DE-A0FC072CF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B04EC-46BE-47ED-BDA7-B64FE561594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B1EF-B902-45E6-ACF6-BAAE4D89E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8ABD2-C4F8-4B36-9CD2-CA775E3D0892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4F010-EFE1-45AA-8B16-874CEEB16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1456D4F-7037-4171-895A-868E5C23A2BF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4B36EB7B-272E-424B-9F53-12173262C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8" r:id="rId1"/>
    <p:sldLayoutId id="2147484807" r:id="rId2"/>
    <p:sldLayoutId id="2147484806" r:id="rId3"/>
    <p:sldLayoutId id="2147484805" r:id="rId4"/>
    <p:sldLayoutId id="2147484804" r:id="rId5"/>
    <p:sldLayoutId id="2147484803" r:id="rId6"/>
    <p:sldLayoutId id="2147484802" r:id="rId7"/>
    <p:sldLayoutId id="2147484801" r:id="rId8"/>
    <p:sldLayoutId id="2147484800" r:id="rId9"/>
    <p:sldLayoutId id="2147484799" r:id="rId10"/>
    <p:sldLayoutId id="2147484798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3C8881FC-5100-422E-8C92-3172C051B7A0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38D0F9A8-FB06-491D-BA62-0F45263D5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9" r:id="rId1"/>
    <p:sldLayoutId id="2147484818" r:id="rId2"/>
    <p:sldLayoutId id="2147484817" r:id="rId3"/>
    <p:sldLayoutId id="2147484816" r:id="rId4"/>
    <p:sldLayoutId id="2147484815" r:id="rId5"/>
    <p:sldLayoutId id="2147484814" r:id="rId6"/>
    <p:sldLayoutId id="2147484813" r:id="rId7"/>
    <p:sldLayoutId id="2147484812" r:id="rId8"/>
    <p:sldLayoutId id="2147484811" r:id="rId9"/>
    <p:sldLayoutId id="2147484810" r:id="rId10"/>
    <p:sldLayoutId id="2147484809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FA0333E-142F-4680-AEEB-731A088FF93B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4709525E-B30C-446F-AD17-33EDAEB16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0" r:id="rId1"/>
    <p:sldLayoutId id="2147484829" r:id="rId2"/>
    <p:sldLayoutId id="2147484828" r:id="rId3"/>
    <p:sldLayoutId id="2147484827" r:id="rId4"/>
    <p:sldLayoutId id="2147484826" r:id="rId5"/>
    <p:sldLayoutId id="2147484825" r:id="rId6"/>
    <p:sldLayoutId id="2147484824" r:id="rId7"/>
    <p:sldLayoutId id="2147484823" r:id="rId8"/>
    <p:sldLayoutId id="2147484822" r:id="rId9"/>
    <p:sldLayoutId id="2147484821" r:id="rId10"/>
    <p:sldLayoutId id="2147484820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2400" y="57150"/>
            <a:ext cx="4719638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2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6980238"/>
            <a:ext cx="2351088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94BDB8D0-4178-42F6-B442-129C3B33C42B}" type="datetime1">
              <a:rPr lang="en-US"/>
              <a:pPr>
                <a:defRPr/>
              </a:pPr>
              <a:t>6/22/2012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314700" y="7007225"/>
            <a:ext cx="332105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B7B7A5DC-8918-401A-B472-B5029376A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1" r:id="rId1"/>
    <p:sldLayoutId id="2147484832" r:id="rId2"/>
    <p:sldLayoutId id="2147484833" r:id="rId3"/>
    <p:sldLayoutId id="2147484834" r:id="rId4"/>
    <p:sldLayoutId id="2147484835" r:id="rId5"/>
    <p:sldLayoutId id="2147484836" r:id="rId6"/>
    <p:sldLayoutId id="2147484837" r:id="rId7"/>
    <p:sldLayoutId id="2147484838" r:id="rId8"/>
    <p:sldLayoutId id="2147484839" r:id="rId9"/>
    <p:sldLayoutId id="2147484840" r:id="rId10"/>
    <p:sldLayoutId id="2147484841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915988"/>
            <a:ext cx="9067800" cy="5840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1F78CAF5-1DE3-4CD3-BDB1-D392D14C3E89}" type="datetime1">
              <a:rPr lang="en-US"/>
              <a:pPr>
                <a:defRPr/>
              </a:pPr>
              <a:t>6/22/2012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D1FF077A-09D4-45A6-B0A3-62A175C19E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2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2013" indent="-2857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>
              <a:defRPr/>
            </a:pPr>
            <a:fld id="{E8B23A42-6F37-4818-9DD1-F3AFBC0FD140}" type="slidenum">
              <a:rPr lang="en-GB" smtClean="0">
                <a:solidFill>
                  <a:srgbClr val="000000"/>
                </a:solidFill>
              </a:rPr>
              <a:pPr algn="r" eaLnBrk="1">
                <a:defRPr/>
              </a:pPr>
              <a:t>1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18435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931A9AF2-DDF6-4998-9B3C-970B465941CD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8" name="Title 1"/>
          <p:cNvSpPr>
            <a:spLocks/>
          </p:cNvSpPr>
          <p:nvPr/>
        </p:nvSpPr>
        <p:spPr bwMode="auto">
          <a:xfrm>
            <a:off x="1322388" y="13366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rgbClr val="000000"/>
                </a:solidFill>
              </a:rPr>
              <a:t>A Group-Centric Model for Collaboration with</a:t>
            </a:r>
          </a:p>
          <a:p>
            <a:r>
              <a:rPr lang="en-US" sz="2800">
                <a:solidFill>
                  <a:srgbClr val="000000"/>
                </a:solidFill>
              </a:rPr>
              <a:t>Expedient Insiders in Multilevel Systems</a:t>
            </a:r>
          </a:p>
        </p:txBody>
      </p:sp>
      <p:sp>
        <p:nvSpPr>
          <p:cNvPr id="18439" name="Subtitle 2"/>
          <p:cNvSpPr>
            <a:spLocks/>
          </p:cNvSpPr>
          <p:nvPr/>
        </p:nvSpPr>
        <p:spPr bwMode="auto">
          <a:xfrm>
            <a:off x="1322388" y="35814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u="sng">
                <a:solidFill>
                  <a:srgbClr val="898989"/>
                </a:solidFill>
              </a:rPr>
              <a:t>Khalid Zaman Bijon</a:t>
            </a:r>
            <a:r>
              <a:rPr lang="en-US" sz="1600">
                <a:solidFill>
                  <a:srgbClr val="898989"/>
                </a:solidFill>
              </a:rPr>
              <a:t>, Ravi Sandhu, Ram Krishnan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Institute for Cyber Security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University of Texas at San Antonio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00">
              <a:solidFill>
                <a:srgbClr val="898989"/>
              </a:solidFill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00">
              <a:solidFill>
                <a:srgbClr val="898989"/>
              </a:solidFill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00">
              <a:solidFill>
                <a:srgbClr val="898989"/>
              </a:solidFill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May 22, 2012</a:t>
            </a:r>
          </a:p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International Symposium on Security in Collaboration Technologies and Systems</a:t>
            </a:r>
            <a:r>
              <a:rPr lang="en-US"/>
              <a:t> </a:t>
            </a:r>
          </a:p>
        </p:txBody>
      </p:sp>
      <p:sp>
        <p:nvSpPr>
          <p:cNvPr id="18440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Institute for Cyber Security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400" b="1">
                <a:solidFill>
                  <a:srgbClr val="131F49"/>
                </a:solidFill>
              </a:rPr>
              <a:t>Merge Vs Import Operation</a:t>
            </a:r>
          </a:p>
        </p:txBody>
      </p:sp>
      <p:sp>
        <p:nvSpPr>
          <p:cNvPr id="27651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7652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31A940D6-78D6-4ED2-8AC9-841C84161EA0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16777" name="Oval 41"/>
          <p:cNvSpPr>
            <a:spLocks noChangeArrowheads="1"/>
          </p:cNvSpPr>
          <p:nvPr/>
        </p:nvSpPr>
        <p:spPr bwMode="auto">
          <a:xfrm>
            <a:off x="1282700" y="2139950"/>
            <a:ext cx="2057400" cy="3124200"/>
          </a:xfrm>
          <a:prstGeom prst="ellipse">
            <a:avLst/>
          </a:prstGeom>
          <a:solidFill>
            <a:srgbClr val="EB6F43"/>
          </a:solidFill>
          <a:ln w="12573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79" name="Oval 43"/>
          <p:cNvSpPr>
            <a:spLocks noChangeArrowheads="1"/>
          </p:cNvSpPr>
          <p:nvPr/>
        </p:nvSpPr>
        <p:spPr bwMode="auto">
          <a:xfrm>
            <a:off x="4094163" y="2520950"/>
            <a:ext cx="2514600" cy="2514600"/>
          </a:xfrm>
          <a:prstGeom prst="ellipse">
            <a:avLst/>
          </a:prstGeom>
          <a:solidFill>
            <a:srgbClr val="CF9445"/>
          </a:solidFill>
          <a:ln w="12573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80" name="Oval 44"/>
          <p:cNvSpPr>
            <a:spLocks noChangeArrowheads="1"/>
          </p:cNvSpPr>
          <p:nvPr/>
        </p:nvSpPr>
        <p:spPr bwMode="auto">
          <a:xfrm>
            <a:off x="2265363" y="3587750"/>
            <a:ext cx="46037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81" name="Oval 45"/>
          <p:cNvSpPr>
            <a:spLocks noChangeArrowheads="1"/>
          </p:cNvSpPr>
          <p:nvPr/>
        </p:nvSpPr>
        <p:spPr bwMode="auto">
          <a:xfrm>
            <a:off x="2143125" y="3282950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89" name="Line 53"/>
          <p:cNvSpPr>
            <a:spLocks noChangeShapeType="1"/>
          </p:cNvSpPr>
          <p:nvPr/>
        </p:nvSpPr>
        <p:spPr bwMode="auto">
          <a:xfrm flipH="1" flipV="1">
            <a:off x="2165350" y="3357563"/>
            <a:ext cx="107950" cy="242887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116797" name="AutoShape 61"/>
          <p:cNvCxnSpPr>
            <a:cxnSpLocks noChangeShapeType="1"/>
            <a:endCxn id="116779" idx="2"/>
          </p:cNvCxnSpPr>
          <p:nvPr/>
        </p:nvCxnSpPr>
        <p:spPr bwMode="auto">
          <a:xfrm>
            <a:off x="2265363" y="3663950"/>
            <a:ext cx="1828800" cy="114300"/>
          </a:xfrm>
          <a:prstGeom prst="straightConnector1">
            <a:avLst/>
          </a:prstGeom>
          <a:noFill/>
          <a:ln w="38160">
            <a:solidFill>
              <a:srgbClr val="0070C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6798" name="Oval 62"/>
          <p:cNvSpPr>
            <a:spLocks noChangeArrowheads="1"/>
          </p:cNvSpPr>
          <p:nvPr/>
        </p:nvSpPr>
        <p:spPr bwMode="auto">
          <a:xfrm rot="10620000">
            <a:off x="4370388" y="3663950"/>
            <a:ext cx="46037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99" name="Oval 63"/>
          <p:cNvSpPr>
            <a:spLocks noChangeArrowheads="1"/>
          </p:cNvSpPr>
          <p:nvPr/>
        </p:nvSpPr>
        <p:spPr bwMode="auto">
          <a:xfrm rot="10620000">
            <a:off x="4506913" y="3962400"/>
            <a:ext cx="44450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0" name="Oval 64"/>
          <p:cNvSpPr>
            <a:spLocks noChangeArrowheads="1"/>
          </p:cNvSpPr>
          <p:nvPr/>
        </p:nvSpPr>
        <p:spPr bwMode="auto">
          <a:xfrm rot="10620000">
            <a:off x="4505325" y="3351213"/>
            <a:ext cx="44450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1" name="Oval 65"/>
          <p:cNvSpPr>
            <a:spLocks noChangeArrowheads="1"/>
          </p:cNvSpPr>
          <p:nvPr/>
        </p:nvSpPr>
        <p:spPr bwMode="auto">
          <a:xfrm rot="10620000">
            <a:off x="4705350" y="4256088"/>
            <a:ext cx="44450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2" name="Oval 66"/>
          <p:cNvSpPr>
            <a:spLocks noChangeArrowheads="1"/>
          </p:cNvSpPr>
          <p:nvPr/>
        </p:nvSpPr>
        <p:spPr bwMode="auto">
          <a:xfrm rot="10620000">
            <a:off x="4735513" y="3949700"/>
            <a:ext cx="46037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3" name="Oval 67"/>
          <p:cNvSpPr>
            <a:spLocks noChangeArrowheads="1"/>
          </p:cNvSpPr>
          <p:nvPr/>
        </p:nvSpPr>
        <p:spPr bwMode="auto">
          <a:xfrm rot="10620000">
            <a:off x="4749800" y="3643313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4" name="Oval 68"/>
          <p:cNvSpPr>
            <a:spLocks noChangeArrowheads="1"/>
          </p:cNvSpPr>
          <p:nvPr/>
        </p:nvSpPr>
        <p:spPr bwMode="auto">
          <a:xfrm rot="10620000">
            <a:off x="4733925" y="3340100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5" name="Oval 69"/>
          <p:cNvSpPr>
            <a:spLocks noChangeArrowheads="1"/>
          </p:cNvSpPr>
          <p:nvPr/>
        </p:nvSpPr>
        <p:spPr bwMode="auto">
          <a:xfrm rot="10620000">
            <a:off x="4722813" y="3111500"/>
            <a:ext cx="46037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6" name="Oval 70"/>
          <p:cNvSpPr>
            <a:spLocks noChangeArrowheads="1"/>
          </p:cNvSpPr>
          <p:nvPr/>
        </p:nvSpPr>
        <p:spPr bwMode="auto">
          <a:xfrm rot="10620000">
            <a:off x="4706938" y="2806700"/>
            <a:ext cx="46037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07" name="Line 71"/>
          <p:cNvSpPr>
            <a:spLocks noChangeShapeType="1"/>
          </p:cNvSpPr>
          <p:nvPr/>
        </p:nvSpPr>
        <p:spPr bwMode="auto">
          <a:xfrm>
            <a:off x="4408488" y="3725863"/>
            <a:ext cx="119062" cy="233362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08" name="Line 72"/>
          <p:cNvSpPr>
            <a:spLocks noChangeShapeType="1"/>
          </p:cNvSpPr>
          <p:nvPr/>
        </p:nvSpPr>
        <p:spPr bwMode="auto">
          <a:xfrm flipV="1">
            <a:off x="4406900" y="3389313"/>
            <a:ext cx="98425" cy="287337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09" name="Line 73"/>
          <p:cNvSpPr>
            <a:spLocks noChangeShapeType="1"/>
          </p:cNvSpPr>
          <p:nvPr/>
        </p:nvSpPr>
        <p:spPr bwMode="auto">
          <a:xfrm>
            <a:off x="4514850" y="4027488"/>
            <a:ext cx="195263" cy="239712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10" name="Line 74"/>
          <p:cNvSpPr>
            <a:spLocks noChangeShapeType="1"/>
          </p:cNvSpPr>
          <p:nvPr/>
        </p:nvSpPr>
        <p:spPr bwMode="auto">
          <a:xfrm flipV="1">
            <a:off x="4511675" y="3948113"/>
            <a:ext cx="244475" cy="26987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11" name="Line 75"/>
          <p:cNvSpPr>
            <a:spLocks noChangeShapeType="1"/>
          </p:cNvSpPr>
          <p:nvPr/>
        </p:nvSpPr>
        <p:spPr bwMode="auto">
          <a:xfrm flipV="1">
            <a:off x="4511675" y="3708400"/>
            <a:ext cx="244475" cy="266700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12" name="Line 76"/>
          <p:cNvSpPr>
            <a:spLocks noChangeShapeType="1"/>
          </p:cNvSpPr>
          <p:nvPr/>
        </p:nvSpPr>
        <p:spPr bwMode="auto">
          <a:xfrm>
            <a:off x="4541838" y="3362325"/>
            <a:ext cx="239712" cy="52388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13" name="Line 77"/>
          <p:cNvSpPr>
            <a:spLocks noChangeShapeType="1"/>
          </p:cNvSpPr>
          <p:nvPr/>
        </p:nvSpPr>
        <p:spPr bwMode="auto">
          <a:xfrm flipV="1">
            <a:off x="4548188" y="3121025"/>
            <a:ext cx="211137" cy="231775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14" name="Line 78"/>
          <p:cNvSpPr>
            <a:spLocks noChangeShapeType="1"/>
          </p:cNvSpPr>
          <p:nvPr/>
        </p:nvSpPr>
        <p:spPr bwMode="auto">
          <a:xfrm flipV="1">
            <a:off x="4541838" y="2844800"/>
            <a:ext cx="161925" cy="519113"/>
          </a:xfrm>
          <a:prstGeom prst="line">
            <a:avLst/>
          </a:prstGeom>
          <a:noFill/>
          <a:ln w="936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49" name="Freeform 113"/>
          <p:cNvSpPr>
            <a:spLocks/>
          </p:cNvSpPr>
          <p:nvPr/>
        </p:nvSpPr>
        <p:spPr bwMode="auto">
          <a:xfrm>
            <a:off x="2174875" y="2814638"/>
            <a:ext cx="2355850" cy="585787"/>
          </a:xfrm>
          <a:custGeom>
            <a:avLst/>
            <a:gdLst>
              <a:gd name="T0" fmla="*/ 2355850 w 2356701"/>
              <a:gd name="T1" fmla="*/ 585787 h 586033"/>
              <a:gd name="T2" fmla="*/ 1234467 w 2356701"/>
              <a:gd name="T3" fmla="*/ 10993 h 586033"/>
              <a:gd name="T4" fmla="*/ 0 w 2356701"/>
              <a:gd name="T5" fmla="*/ 519828 h 58603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356701" h="586033">
                <a:moveTo>
                  <a:pt x="2356701" y="586033"/>
                </a:moveTo>
                <a:cubicBezTo>
                  <a:pt x="1992198" y="304014"/>
                  <a:pt x="1627695" y="21996"/>
                  <a:pt x="1234912" y="10998"/>
                </a:cubicBezTo>
                <a:cubicBezTo>
                  <a:pt x="842129" y="0"/>
                  <a:pt x="421064" y="260023"/>
                  <a:pt x="0" y="520046"/>
                </a:cubicBezTo>
              </a:path>
            </a:pathLst>
          </a:custGeom>
          <a:noFill/>
          <a:ln w="38160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51" name="Text Box 115"/>
          <p:cNvSpPr txBox="1">
            <a:spLocks noChangeArrowheads="1"/>
          </p:cNvSpPr>
          <p:nvPr/>
        </p:nvSpPr>
        <p:spPr bwMode="auto">
          <a:xfrm>
            <a:off x="3179763" y="2520950"/>
            <a:ext cx="9906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Merge</a:t>
            </a:r>
          </a:p>
        </p:txBody>
      </p:sp>
      <p:sp>
        <p:nvSpPr>
          <p:cNvPr id="116853" name="Text Box 117"/>
          <p:cNvSpPr txBox="1">
            <a:spLocks noChangeArrowheads="1"/>
          </p:cNvSpPr>
          <p:nvPr/>
        </p:nvSpPr>
        <p:spPr bwMode="auto">
          <a:xfrm>
            <a:off x="3332163" y="3359150"/>
            <a:ext cx="9906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Add</a:t>
            </a:r>
          </a:p>
        </p:txBody>
      </p:sp>
      <p:sp>
        <p:nvSpPr>
          <p:cNvPr id="116855" name="Oval 119"/>
          <p:cNvSpPr>
            <a:spLocks noChangeArrowheads="1"/>
          </p:cNvSpPr>
          <p:nvPr/>
        </p:nvSpPr>
        <p:spPr bwMode="auto">
          <a:xfrm rot="5400000">
            <a:off x="5406231" y="4934744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56" name="Oval 120"/>
          <p:cNvSpPr>
            <a:spLocks noChangeArrowheads="1"/>
          </p:cNvSpPr>
          <p:nvPr/>
        </p:nvSpPr>
        <p:spPr bwMode="auto">
          <a:xfrm rot="5400000">
            <a:off x="5711825" y="4813300"/>
            <a:ext cx="44450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57" name="Oval 121"/>
          <p:cNvSpPr>
            <a:spLocks noChangeArrowheads="1"/>
          </p:cNvSpPr>
          <p:nvPr/>
        </p:nvSpPr>
        <p:spPr bwMode="auto">
          <a:xfrm rot="5400000">
            <a:off x="5101431" y="4782344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58" name="Oval 122"/>
          <p:cNvSpPr>
            <a:spLocks noChangeArrowheads="1"/>
          </p:cNvSpPr>
          <p:nvPr/>
        </p:nvSpPr>
        <p:spPr bwMode="auto">
          <a:xfrm rot="5400000">
            <a:off x="6015831" y="4629944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59" name="Oval 123"/>
          <p:cNvSpPr>
            <a:spLocks noChangeArrowheads="1"/>
          </p:cNvSpPr>
          <p:nvPr/>
        </p:nvSpPr>
        <p:spPr bwMode="auto">
          <a:xfrm rot="5400000">
            <a:off x="5711825" y="4584700"/>
            <a:ext cx="44450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60" name="Oval 124"/>
          <p:cNvSpPr>
            <a:spLocks noChangeArrowheads="1"/>
          </p:cNvSpPr>
          <p:nvPr/>
        </p:nvSpPr>
        <p:spPr bwMode="auto">
          <a:xfrm rot="5400000">
            <a:off x="5406231" y="4553744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61" name="Oval 125"/>
          <p:cNvSpPr>
            <a:spLocks noChangeArrowheads="1"/>
          </p:cNvSpPr>
          <p:nvPr/>
        </p:nvSpPr>
        <p:spPr bwMode="auto">
          <a:xfrm rot="5400000">
            <a:off x="5101431" y="4553744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62" name="Oval 126"/>
          <p:cNvSpPr>
            <a:spLocks noChangeArrowheads="1"/>
          </p:cNvSpPr>
          <p:nvPr/>
        </p:nvSpPr>
        <p:spPr bwMode="auto">
          <a:xfrm rot="5400000">
            <a:off x="4872831" y="4553744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63" name="Oval 127"/>
          <p:cNvSpPr>
            <a:spLocks noChangeArrowheads="1"/>
          </p:cNvSpPr>
          <p:nvPr/>
        </p:nvSpPr>
        <p:spPr bwMode="auto">
          <a:xfrm rot="5400000">
            <a:off x="4568031" y="4553744"/>
            <a:ext cx="46038" cy="7620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64" name="Line 128"/>
          <p:cNvSpPr>
            <a:spLocks noChangeShapeType="1"/>
          </p:cNvSpPr>
          <p:nvPr/>
        </p:nvSpPr>
        <p:spPr bwMode="auto">
          <a:xfrm flipV="1">
            <a:off x="5454650" y="4848225"/>
            <a:ext cx="239713" cy="109538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65" name="Line 129"/>
          <p:cNvSpPr>
            <a:spLocks noChangeShapeType="1"/>
          </p:cNvSpPr>
          <p:nvPr/>
        </p:nvSpPr>
        <p:spPr bwMode="auto">
          <a:xfrm flipH="1" flipV="1">
            <a:off x="5121275" y="4840288"/>
            <a:ext cx="280988" cy="117475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66" name="Line 130"/>
          <p:cNvSpPr>
            <a:spLocks noChangeShapeType="1"/>
          </p:cNvSpPr>
          <p:nvPr/>
        </p:nvSpPr>
        <p:spPr bwMode="auto">
          <a:xfrm flipV="1">
            <a:off x="5759450" y="4681538"/>
            <a:ext cx="250825" cy="185737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67" name="Line 131"/>
          <p:cNvSpPr>
            <a:spLocks noChangeShapeType="1"/>
          </p:cNvSpPr>
          <p:nvPr/>
        </p:nvSpPr>
        <p:spPr bwMode="auto">
          <a:xfrm flipH="1" flipV="1">
            <a:off x="5692775" y="4619625"/>
            <a:ext cx="14288" cy="247650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68" name="Line 132"/>
          <p:cNvSpPr>
            <a:spLocks noChangeShapeType="1"/>
          </p:cNvSpPr>
          <p:nvPr/>
        </p:nvSpPr>
        <p:spPr bwMode="auto">
          <a:xfrm flipH="1" flipV="1">
            <a:off x="5453063" y="4605338"/>
            <a:ext cx="254000" cy="261937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69" name="Line 133"/>
          <p:cNvSpPr>
            <a:spLocks noChangeShapeType="1"/>
          </p:cNvSpPr>
          <p:nvPr/>
        </p:nvSpPr>
        <p:spPr bwMode="auto">
          <a:xfrm flipV="1">
            <a:off x="5095875" y="4565650"/>
            <a:ext cx="65088" cy="239713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70" name="Line 134"/>
          <p:cNvSpPr>
            <a:spLocks noChangeShapeType="1"/>
          </p:cNvSpPr>
          <p:nvPr/>
        </p:nvSpPr>
        <p:spPr bwMode="auto">
          <a:xfrm flipH="1" flipV="1">
            <a:off x="4865688" y="4573588"/>
            <a:ext cx="220662" cy="223837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71" name="Line 135"/>
          <p:cNvSpPr>
            <a:spLocks noChangeShapeType="1"/>
          </p:cNvSpPr>
          <p:nvPr/>
        </p:nvSpPr>
        <p:spPr bwMode="auto">
          <a:xfrm flipH="1" flipV="1">
            <a:off x="4587875" y="4611688"/>
            <a:ext cx="509588" cy="193675"/>
          </a:xfrm>
          <a:prstGeom prst="line">
            <a:avLst/>
          </a:prstGeom>
          <a:noFill/>
          <a:ln w="9360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872" name="Oval 136"/>
          <p:cNvSpPr>
            <a:spLocks noChangeArrowheads="1"/>
          </p:cNvSpPr>
          <p:nvPr/>
        </p:nvSpPr>
        <p:spPr bwMode="auto">
          <a:xfrm>
            <a:off x="2524125" y="4349750"/>
            <a:ext cx="46038" cy="76200"/>
          </a:xfrm>
          <a:prstGeom prst="ellipse">
            <a:avLst/>
          </a:prstGeom>
          <a:solidFill>
            <a:srgbClr val="002060"/>
          </a:solidFill>
          <a:ln w="1260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73" name="Freeform 137"/>
          <p:cNvSpPr>
            <a:spLocks/>
          </p:cNvSpPr>
          <p:nvPr/>
        </p:nvSpPr>
        <p:spPr bwMode="auto">
          <a:xfrm>
            <a:off x="2560638" y="4408488"/>
            <a:ext cx="2544762" cy="661987"/>
          </a:xfrm>
          <a:custGeom>
            <a:avLst/>
            <a:gdLst>
              <a:gd name="T0" fmla="*/ 2544762 w 2545237"/>
              <a:gd name="T1" fmla="*/ 405683 h 661447"/>
              <a:gd name="T2" fmla="*/ 1404333 w 2545237"/>
              <a:gd name="T3" fmla="*/ 594373 h 661447"/>
              <a:gd name="T4" fmla="*/ 0 w 2545237"/>
              <a:gd name="T5" fmla="*/ 0 h 66144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45237" h="661447">
                <a:moveTo>
                  <a:pt x="2545237" y="405352"/>
                </a:moveTo>
                <a:cubicBezTo>
                  <a:pt x="2187018" y="533399"/>
                  <a:pt x="1828800" y="661447"/>
                  <a:pt x="1404594" y="593888"/>
                </a:cubicBezTo>
                <a:cubicBezTo>
                  <a:pt x="980388" y="526329"/>
                  <a:pt x="490194" y="263164"/>
                  <a:pt x="0" y="0"/>
                </a:cubicBezTo>
              </a:path>
            </a:pathLst>
          </a:custGeom>
          <a:noFill/>
          <a:ln w="9360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882" name="Text Box 146"/>
          <p:cNvSpPr txBox="1">
            <a:spLocks noChangeArrowheads="1"/>
          </p:cNvSpPr>
          <p:nvPr/>
        </p:nvSpPr>
        <p:spPr bwMode="auto">
          <a:xfrm>
            <a:off x="3560763" y="4578350"/>
            <a:ext cx="9906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Import</a:t>
            </a:r>
          </a:p>
        </p:txBody>
      </p:sp>
      <p:cxnSp>
        <p:nvCxnSpPr>
          <p:cNvPr id="116884" name="AutoShape 148"/>
          <p:cNvCxnSpPr>
            <a:cxnSpLocks noChangeShapeType="1"/>
            <a:endCxn id="116855" idx="3"/>
          </p:cNvCxnSpPr>
          <p:nvPr/>
        </p:nvCxnSpPr>
        <p:spPr bwMode="auto">
          <a:xfrm flipV="1">
            <a:off x="4400550" y="4956175"/>
            <a:ext cx="1003300" cy="995363"/>
          </a:xfrm>
          <a:prstGeom prst="straightConnector1">
            <a:avLst/>
          </a:prstGeom>
          <a:noFill/>
          <a:ln w="28440">
            <a:solidFill>
              <a:srgbClr val="7030A0"/>
            </a:solidFill>
            <a:prstDash val="dash"/>
            <a:miter lim="800000"/>
            <a:headEnd/>
            <a:tailEnd type="triangle" w="med" len="med"/>
          </a:ln>
          <a:effectLst/>
        </p:spPr>
      </p:cxnSp>
      <p:sp>
        <p:nvSpPr>
          <p:cNvPr id="116885" name="Text Box 149"/>
          <p:cNvSpPr txBox="1">
            <a:spLocks noChangeArrowheads="1"/>
          </p:cNvSpPr>
          <p:nvPr/>
        </p:nvSpPr>
        <p:spPr bwMode="auto">
          <a:xfrm>
            <a:off x="1617663" y="5583238"/>
            <a:ext cx="1316037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Organization</a:t>
            </a:r>
          </a:p>
        </p:txBody>
      </p:sp>
      <p:sp>
        <p:nvSpPr>
          <p:cNvPr id="116892" name="Text Box 156"/>
          <p:cNvSpPr txBox="1">
            <a:spLocks noChangeArrowheads="1"/>
          </p:cNvSpPr>
          <p:nvPr/>
        </p:nvSpPr>
        <p:spPr bwMode="auto">
          <a:xfrm>
            <a:off x="4475163" y="1758950"/>
            <a:ext cx="1676400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Collaboration Group</a:t>
            </a:r>
          </a:p>
        </p:txBody>
      </p:sp>
      <p:sp>
        <p:nvSpPr>
          <p:cNvPr id="116901" name="Text Box 165"/>
          <p:cNvSpPr txBox="1">
            <a:spLocks noChangeArrowheads="1"/>
          </p:cNvSpPr>
          <p:nvPr/>
        </p:nvSpPr>
        <p:spPr bwMode="auto">
          <a:xfrm>
            <a:off x="2684463" y="5949950"/>
            <a:ext cx="28194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New object</a:t>
            </a:r>
          </a:p>
        </p:txBody>
      </p:sp>
      <p:graphicFrame>
        <p:nvGraphicFramePr>
          <p:cNvPr id="116944" name="Group 208"/>
          <p:cNvGraphicFramePr>
            <a:graphicFrameLocks noGrp="1"/>
          </p:cNvGraphicFramePr>
          <p:nvPr>
            <p:ph idx="4294967295"/>
          </p:nvPr>
        </p:nvGraphicFramePr>
        <p:xfrm>
          <a:off x="4587875" y="1303338"/>
          <a:ext cx="4733925" cy="5014912"/>
        </p:xfrm>
        <a:graphic>
          <a:graphicData uri="http://schemas.openxmlformats.org/drawingml/2006/table">
            <a:tbl>
              <a:tblPr/>
              <a:tblGrid>
                <a:gridCol w="2368550"/>
                <a:gridCol w="2365375"/>
              </a:tblGrid>
              <a:tr h="6254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Merge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6F4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Import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6F43"/>
                    </a:solidFill>
                  </a:tcPr>
                </a:tc>
              </a:tr>
              <a:tr h="10922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 Can applicable only to previously added version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 Only to the newly created versions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12731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2. Does not create new objects</a:t>
                      </a:r>
                    </a:p>
                  </a:txBody>
                  <a:tcPr marL="90000" marR="90000" marT="50831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2. Always creates a new object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3"/>
                    </a:solidFill>
                  </a:tcPr>
                </a:tc>
              </a:tr>
              <a:tr h="2024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 Does not change the object classification</a:t>
                      </a:r>
                    </a:p>
                  </a:txBody>
                  <a:tcPr marL="90000" marR="90000" marT="50831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 New object inherits classification from importing one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D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31" dur="500"/>
                                        <p:tgtEl>
                                          <p:spTgt spid="116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34" dur="500"/>
                                        <p:tgtEl>
                                          <p:spTgt spid="116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37" dur="500"/>
                                        <p:tgtEl>
                                          <p:spTgt spid="11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40" dur="500"/>
                                        <p:tgtEl>
                                          <p:spTgt spid="11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43" dur="500"/>
                                        <p:tgtEl>
                                          <p:spTgt spid="11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46" dur="500"/>
                                        <p:tgtEl>
                                          <p:spTgt spid="11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49" dur="500"/>
                                        <p:tgtEl>
                                          <p:spTgt spid="11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52" dur="500"/>
                                        <p:tgtEl>
                                          <p:spTgt spid="11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55" dur="500"/>
                                        <p:tgtEl>
                                          <p:spTgt spid="11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58" dur="500"/>
                                        <p:tgtEl>
                                          <p:spTgt spid="11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61" dur="500"/>
                                        <p:tgtEl>
                                          <p:spTgt spid="11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64" dur="500"/>
                                        <p:tgtEl>
                                          <p:spTgt spid="11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67" dur="500"/>
                                        <p:tgtEl>
                                          <p:spTgt spid="11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0" dur="500"/>
                                        <p:tgtEl>
                                          <p:spTgt spid="11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77" dur="500"/>
                                        <p:tgtEl>
                                          <p:spTgt spid="116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167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1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167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16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167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16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2" dur="indefinite"/>
                                        <p:tgtEl>
                                          <p:spTgt spid="1167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3" dur="indefinite"/>
                                        <p:tgtEl>
                                          <p:spTgt spid="116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5" dur="indefinite"/>
                                        <p:tgtEl>
                                          <p:spTgt spid="1167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6" dur="indefinite"/>
                                        <p:tgtEl>
                                          <p:spTgt spid="116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8" dur="indefinite"/>
                                        <p:tgtEl>
                                          <p:spTgt spid="11679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9" dur="indefinite"/>
                                        <p:tgtEl>
                                          <p:spTgt spid="116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1" dur="indefinite"/>
                                        <p:tgtEl>
                                          <p:spTgt spid="11679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2" dur="indefinite"/>
                                        <p:tgtEl>
                                          <p:spTgt spid="116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4" dur="indefinite"/>
                                        <p:tgtEl>
                                          <p:spTgt spid="11679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5" dur="indefinite"/>
                                        <p:tgtEl>
                                          <p:spTgt spid="116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7" dur="indefinite"/>
                                        <p:tgtEl>
                                          <p:spTgt spid="1168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8" dur="indefinite"/>
                                        <p:tgtEl>
                                          <p:spTgt spid="116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0" dur="indefinite"/>
                                        <p:tgtEl>
                                          <p:spTgt spid="11680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1" dur="indefinite"/>
                                        <p:tgtEl>
                                          <p:spTgt spid="11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3" dur="indefinite"/>
                                        <p:tgtEl>
                                          <p:spTgt spid="11680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4" dur="indefinite"/>
                                        <p:tgtEl>
                                          <p:spTgt spid="11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6" dur="indefinite"/>
                                        <p:tgtEl>
                                          <p:spTgt spid="11680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7" dur="indefinite"/>
                                        <p:tgtEl>
                                          <p:spTgt spid="11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9" dur="indefinite"/>
                                        <p:tgtEl>
                                          <p:spTgt spid="11680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0" dur="indefinite"/>
                                        <p:tgtEl>
                                          <p:spTgt spid="11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2" dur="indefinite"/>
                                        <p:tgtEl>
                                          <p:spTgt spid="11680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3" dur="indefinite"/>
                                        <p:tgtEl>
                                          <p:spTgt spid="11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5" dur="indefinite"/>
                                        <p:tgtEl>
                                          <p:spTgt spid="1168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6" dur="indefinite"/>
                                        <p:tgtEl>
                                          <p:spTgt spid="11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8" dur="indefinite"/>
                                        <p:tgtEl>
                                          <p:spTgt spid="11680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9" dur="indefinite"/>
                                        <p:tgtEl>
                                          <p:spTgt spid="11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1" dur="indefinite"/>
                                        <p:tgtEl>
                                          <p:spTgt spid="11680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2" dur="indefinite"/>
                                        <p:tgtEl>
                                          <p:spTgt spid="11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4" dur="indefinite"/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5" dur="indefinite"/>
                                        <p:tgtEl>
                                          <p:spTgt spid="11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7" dur="indefinite"/>
                                        <p:tgtEl>
                                          <p:spTgt spid="1168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8" dur="indefinite"/>
                                        <p:tgtEl>
                                          <p:spTgt spid="11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0" dur="indefinite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1" dur="indefinite"/>
                                        <p:tgtEl>
                                          <p:spTgt spid="11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3" dur="indefinite"/>
                                        <p:tgtEl>
                                          <p:spTgt spid="1168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4" dur="indefinite"/>
                                        <p:tgtEl>
                                          <p:spTgt spid="11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6" dur="indefinite"/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7" dur="indefinite"/>
                                        <p:tgtEl>
                                          <p:spTgt spid="11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9" dur="indefinite"/>
                                        <p:tgtEl>
                                          <p:spTgt spid="1168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0" dur="indefinite"/>
                                        <p:tgtEl>
                                          <p:spTgt spid="11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2" dur="indefinite"/>
                                        <p:tgtEl>
                                          <p:spTgt spid="1168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3" dur="indefinite"/>
                                        <p:tgtEl>
                                          <p:spTgt spid="116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5" dur="indefinite"/>
                                        <p:tgtEl>
                                          <p:spTgt spid="1168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6" dur="indefinite"/>
                                        <p:tgtEl>
                                          <p:spTgt spid="11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8" dur="indefinite"/>
                                        <p:tgtEl>
                                          <p:spTgt spid="1168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9" dur="indefinite"/>
                                        <p:tgtEl>
                                          <p:spTgt spid="116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1" dur="indefinite"/>
                                        <p:tgtEl>
                                          <p:spTgt spid="1168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2" dur="indefinite"/>
                                        <p:tgtEl>
                                          <p:spTgt spid="11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4" dur="indefinite"/>
                                        <p:tgtEl>
                                          <p:spTgt spid="11685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5" dur="indefinite"/>
                                        <p:tgtEl>
                                          <p:spTgt spid="11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7" dur="indefinite"/>
                                        <p:tgtEl>
                                          <p:spTgt spid="11685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8" dur="indefinite"/>
                                        <p:tgtEl>
                                          <p:spTgt spid="11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0" dur="indefinite"/>
                                        <p:tgtEl>
                                          <p:spTgt spid="1168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1" dur="indefinite"/>
                                        <p:tgtEl>
                                          <p:spTgt spid="11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3" dur="indefinite"/>
                                        <p:tgtEl>
                                          <p:spTgt spid="1168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4" dur="indefinite"/>
                                        <p:tgtEl>
                                          <p:spTgt spid="116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6" dur="indefinite"/>
                                        <p:tgtEl>
                                          <p:spTgt spid="1168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7" dur="indefinite"/>
                                        <p:tgtEl>
                                          <p:spTgt spid="116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9" dur="indefinite"/>
                                        <p:tgtEl>
                                          <p:spTgt spid="11686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0" dur="indefinite"/>
                                        <p:tgtEl>
                                          <p:spTgt spid="116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2" dur="indefinite"/>
                                        <p:tgtEl>
                                          <p:spTgt spid="11686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3" dur="indefinite"/>
                                        <p:tgtEl>
                                          <p:spTgt spid="116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5" dur="indefinite"/>
                                        <p:tgtEl>
                                          <p:spTgt spid="1168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6" dur="indefinite"/>
                                        <p:tgtEl>
                                          <p:spTgt spid="116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8" dur="indefinite"/>
                                        <p:tgtEl>
                                          <p:spTgt spid="1168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9" dur="indefinite"/>
                                        <p:tgtEl>
                                          <p:spTgt spid="116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1" dur="indefinite"/>
                                        <p:tgtEl>
                                          <p:spTgt spid="11686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2" dur="indefinite"/>
                                        <p:tgtEl>
                                          <p:spTgt spid="11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4" dur="indefinite"/>
                                        <p:tgtEl>
                                          <p:spTgt spid="1168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5" dur="indefinite"/>
                                        <p:tgtEl>
                                          <p:spTgt spid="11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7" dur="indefinite"/>
                                        <p:tgtEl>
                                          <p:spTgt spid="1168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8" dur="indefinite"/>
                                        <p:tgtEl>
                                          <p:spTgt spid="11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0" dur="indefinite"/>
                                        <p:tgtEl>
                                          <p:spTgt spid="11686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1" dur="indefinite"/>
                                        <p:tgtEl>
                                          <p:spTgt spid="11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3" dur="indefinite"/>
                                        <p:tgtEl>
                                          <p:spTgt spid="11686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4" dur="indefinite"/>
                                        <p:tgtEl>
                                          <p:spTgt spid="11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6" dur="indefinite"/>
                                        <p:tgtEl>
                                          <p:spTgt spid="1168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7" dur="indefinite"/>
                                        <p:tgtEl>
                                          <p:spTgt spid="11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9" dur="indefinite"/>
                                        <p:tgtEl>
                                          <p:spTgt spid="1168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0" dur="indefinite"/>
                                        <p:tgtEl>
                                          <p:spTgt spid="11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2" dur="indefinite"/>
                                        <p:tgtEl>
                                          <p:spTgt spid="1168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3" dur="indefinite"/>
                                        <p:tgtEl>
                                          <p:spTgt spid="11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5" dur="indefinite"/>
                                        <p:tgtEl>
                                          <p:spTgt spid="1168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6" dur="indefinite"/>
                                        <p:tgtEl>
                                          <p:spTgt spid="11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8" dur="indefinite"/>
                                        <p:tgtEl>
                                          <p:spTgt spid="1168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9" dur="indefinite"/>
                                        <p:tgtEl>
                                          <p:spTgt spid="11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1" dur="indefinite"/>
                                        <p:tgtEl>
                                          <p:spTgt spid="1168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2" dur="indefinite"/>
                                        <p:tgtEl>
                                          <p:spTgt spid="11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4" dur="indefinite"/>
                                        <p:tgtEl>
                                          <p:spTgt spid="1168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5" dur="indefinite"/>
                                        <p:tgtEl>
                                          <p:spTgt spid="11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7" dur="indefinite"/>
                                        <p:tgtEl>
                                          <p:spTgt spid="1168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8" dur="indefinite"/>
                                        <p:tgtEl>
                                          <p:spTgt spid="11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0" dur="indefinite"/>
                                        <p:tgtEl>
                                          <p:spTgt spid="11690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1" dur="indefinite"/>
                                        <p:tgtEl>
                                          <p:spTgt spid="116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77" grpId="0" animBg="1"/>
      <p:bldP spid="116777" grpId="1" animBg="1"/>
      <p:bldP spid="116779" grpId="0" animBg="1"/>
      <p:bldP spid="116779" grpId="1" animBg="1"/>
      <p:bldP spid="116780" grpId="0" animBg="1"/>
      <p:bldP spid="116780" grpId="1" animBg="1"/>
      <p:bldP spid="116781" grpId="0" animBg="1"/>
      <p:bldP spid="116781" grpId="1" animBg="1"/>
      <p:bldP spid="116789" grpId="0" animBg="1"/>
      <p:bldP spid="116789" grpId="1" animBg="1"/>
      <p:bldP spid="116798" grpId="0" animBg="1"/>
      <p:bldP spid="116798" grpId="1" animBg="1"/>
      <p:bldP spid="116799" grpId="0" animBg="1"/>
      <p:bldP spid="116799" grpId="1" animBg="1"/>
      <p:bldP spid="116800" grpId="0" animBg="1"/>
      <p:bldP spid="116800" grpId="1" animBg="1"/>
      <p:bldP spid="116801" grpId="0" animBg="1"/>
      <p:bldP spid="116801" grpId="1" animBg="1"/>
      <p:bldP spid="116802" grpId="0" animBg="1"/>
      <p:bldP spid="116802" grpId="1" animBg="1"/>
      <p:bldP spid="116803" grpId="0" animBg="1"/>
      <p:bldP spid="116803" grpId="1" animBg="1"/>
      <p:bldP spid="116804" grpId="0" animBg="1"/>
      <p:bldP spid="116804" grpId="1" animBg="1"/>
      <p:bldP spid="116805" grpId="0" animBg="1"/>
      <p:bldP spid="116805" grpId="1" animBg="1"/>
      <p:bldP spid="116806" grpId="0" animBg="1"/>
      <p:bldP spid="116806" grpId="1" animBg="1"/>
      <p:bldP spid="116807" grpId="0" animBg="1"/>
      <p:bldP spid="116807" grpId="1" animBg="1"/>
      <p:bldP spid="116808" grpId="0" animBg="1"/>
      <p:bldP spid="116808" grpId="1" animBg="1"/>
      <p:bldP spid="116809" grpId="0" animBg="1"/>
      <p:bldP spid="116809" grpId="1" animBg="1"/>
      <p:bldP spid="116810" grpId="0" animBg="1"/>
      <p:bldP spid="116810" grpId="1" animBg="1"/>
      <p:bldP spid="116811" grpId="0" animBg="1"/>
      <p:bldP spid="116811" grpId="1" animBg="1"/>
      <p:bldP spid="116812" grpId="0" animBg="1"/>
      <p:bldP spid="116812" grpId="1" animBg="1"/>
      <p:bldP spid="116813" grpId="0" animBg="1"/>
      <p:bldP spid="116813" grpId="1" animBg="1"/>
      <p:bldP spid="116814" grpId="0" animBg="1"/>
      <p:bldP spid="116814" grpId="1" animBg="1"/>
      <p:bldP spid="116849" grpId="0" animBg="1"/>
      <p:bldP spid="116849" grpId="1" animBg="1"/>
      <p:bldP spid="116851" grpId="0"/>
      <p:bldP spid="116853" grpId="0"/>
      <p:bldP spid="116855" grpId="0" animBg="1"/>
      <p:bldP spid="116855" grpId="1" animBg="1"/>
      <p:bldP spid="116856" grpId="0" animBg="1"/>
      <p:bldP spid="116856" grpId="1" animBg="1"/>
      <p:bldP spid="116857" grpId="0" animBg="1"/>
      <p:bldP spid="116857" grpId="1" animBg="1"/>
      <p:bldP spid="116858" grpId="0" animBg="1"/>
      <p:bldP spid="116858" grpId="1" animBg="1"/>
      <p:bldP spid="116859" grpId="0" animBg="1"/>
      <p:bldP spid="116859" grpId="1" animBg="1"/>
      <p:bldP spid="116860" grpId="0" animBg="1"/>
      <p:bldP spid="116860" grpId="1" animBg="1"/>
      <p:bldP spid="116861" grpId="0" animBg="1"/>
      <p:bldP spid="116861" grpId="1" animBg="1"/>
      <p:bldP spid="116862" grpId="0" animBg="1"/>
      <p:bldP spid="116862" grpId="1" animBg="1"/>
      <p:bldP spid="116863" grpId="0" animBg="1"/>
      <p:bldP spid="116863" grpId="1" animBg="1"/>
      <p:bldP spid="116864" grpId="0" animBg="1"/>
      <p:bldP spid="116864" grpId="1" animBg="1"/>
      <p:bldP spid="116865" grpId="0" animBg="1"/>
      <p:bldP spid="116865" grpId="1" animBg="1"/>
      <p:bldP spid="116866" grpId="0" animBg="1"/>
      <p:bldP spid="116866" grpId="1" animBg="1"/>
      <p:bldP spid="116867" grpId="0" animBg="1"/>
      <p:bldP spid="116867" grpId="1" animBg="1"/>
      <p:bldP spid="116868" grpId="0" animBg="1"/>
      <p:bldP spid="116868" grpId="1" animBg="1"/>
      <p:bldP spid="116869" grpId="0" animBg="1"/>
      <p:bldP spid="116869" grpId="1" animBg="1"/>
      <p:bldP spid="116870" grpId="0" animBg="1"/>
      <p:bldP spid="116870" grpId="1" animBg="1"/>
      <p:bldP spid="116871" grpId="0" animBg="1"/>
      <p:bldP spid="116871" grpId="1" animBg="1"/>
      <p:bldP spid="116872" grpId="0" animBg="1"/>
      <p:bldP spid="116872" grpId="1" animBg="1"/>
      <p:bldP spid="116873" grpId="0" animBg="1"/>
      <p:bldP spid="116873" grpId="1" animBg="1"/>
      <p:bldP spid="116882" grpId="0"/>
      <p:bldP spid="116885" grpId="0"/>
      <p:bldP spid="116892" grpId="0"/>
      <p:bldP spid="1169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400" b="1">
                <a:solidFill>
                  <a:srgbClr val="131F49"/>
                </a:solidFill>
              </a:rPr>
              <a:t>Attribute Specification</a:t>
            </a:r>
          </a:p>
        </p:txBody>
      </p:sp>
      <p:sp>
        <p:nvSpPr>
          <p:cNvPr id="2867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8676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2C5B68D7-F2B6-4E8B-BCAE-E1B3474A4118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11</a:t>
            </a:fld>
            <a:endParaRPr lang="en-GB" sz="1400">
              <a:solidFill>
                <a:srgbClr val="000000"/>
              </a:solidFill>
            </a:endParaRPr>
          </a:p>
        </p:txBody>
      </p:sp>
      <p:pic>
        <p:nvPicPr>
          <p:cNvPr id="28677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0788" y="3770313"/>
            <a:ext cx="1905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0788" y="3770313"/>
            <a:ext cx="1905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44" descr="attribu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7325" y="925513"/>
            <a:ext cx="6997700" cy="578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7805" name="AutoShape 45"/>
          <p:cNvSpPr>
            <a:spLocks noChangeArrowheads="1"/>
          </p:cNvSpPr>
          <p:nvPr/>
        </p:nvSpPr>
        <p:spPr bwMode="auto">
          <a:xfrm>
            <a:off x="1468438" y="2484438"/>
            <a:ext cx="5788025" cy="228600"/>
          </a:xfrm>
          <a:prstGeom prst="roundRect">
            <a:avLst>
              <a:gd name="adj" fmla="val 16667"/>
            </a:avLst>
          </a:prstGeom>
          <a:solidFill>
            <a:srgbClr val="696464">
              <a:alpha val="34117"/>
            </a:srgbClr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806" name="AutoShape 46"/>
          <p:cNvSpPr>
            <a:spLocks noChangeArrowheads="1"/>
          </p:cNvSpPr>
          <p:nvPr/>
        </p:nvSpPr>
        <p:spPr bwMode="auto">
          <a:xfrm>
            <a:off x="1476375" y="3748088"/>
            <a:ext cx="5788025" cy="228600"/>
          </a:xfrm>
          <a:prstGeom prst="roundRect">
            <a:avLst>
              <a:gd name="adj" fmla="val 16667"/>
            </a:avLst>
          </a:prstGeom>
          <a:solidFill>
            <a:srgbClr val="696464">
              <a:alpha val="34117"/>
            </a:srgbClr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807" name="AutoShape 47"/>
          <p:cNvSpPr>
            <a:spLocks noChangeArrowheads="1"/>
          </p:cNvSpPr>
          <p:nvPr/>
        </p:nvSpPr>
        <p:spPr bwMode="auto">
          <a:xfrm>
            <a:off x="1473200" y="4656138"/>
            <a:ext cx="5788025" cy="228600"/>
          </a:xfrm>
          <a:prstGeom prst="roundRect">
            <a:avLst>
              <a:gd name="adj" fmla="val 16667"/>
            </a:avLst>
          </a:prstGeom>
          <a:solidFill>
            <a:srgbClr val="696464">
              <a:alpha val="34117"/>
            </a:srgbClr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808" name="AutoShape 48"/>
          <p:cNvSpPr>
            <a:spLocks noChangeArrowheads="1"/>
          </p:cNvSpPr>
          <p:nvPr/>
        </p:nvSpPr>
        <p:spPr bwMode="auto">
          <a:xfrm>
            <a:off x="1481138" y="5730875"/>
            <a:ext cx="5788025" cy="228600"/>
          </a:xfrm>
          <a:prstGeom prst="roundRect">
            <a:avLst>
              <a:gd name="adj" fmla="val 16667"/>
            </a:avLst>
          </a:prstGeom>
          <a:solidFill>
            <a:srgbClr val="696464">
              <a:alpha val="34117"/>
            </a:srgbClr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809" name="AutoShape 49"/>
          <p:cNvSpPr>
            <a:spLocks noChangeArrowheads="1"/>
          </p:cNvSpPr>
          <p:nvPr/>
        </p:nvSpPr>
        <p:spPr bwMode="auto">
          <a:xfrm>
            <a:off x="1457325" y="866775"/>
            <a:ext cx="5788025" cy="228600"/>
          </a:xfrm>
          <a:prstGeom prst="roundRect">
            <a:avLst>
              <a:gd name="adj" fmla="val 16667"/>
            </a:avLst>
          </a:prstGeom>
          <a:solidFill>
            <a:srgbClr val="696464">
              <a:alpha val="34117"/>
            </a:srgbClr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805" grpId="0" animBg="1"/>
      <p:bldP spid="117806" grpId="0" animBg="1"/>
      <p:bldP spid="117807" grpId="0" animBg="1"/>
      <p:bldP spid="117808" grpId="0" animBg="1"/>
      <p:bldP spid="11780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Join Insider operation could modify clearance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A manager of the organization could be a group director, etc.</a:t>
            </a:r>
          </a:p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Add object operation could modify classification</a:t>
            </a:r>
          </a:p>
          <a:p>
            <a:pPr lvl="1"/>
            <a:r>
              <a:rPr lang="en-US" sz="1800" smtClean="0">
                <a:ea typeface="ＭＳ Ｐゴシック" pitchFamily="34" charset="-128"/>
              </a:rPr>
              <a:t>A secret object might get top secret classification in collaboration group</a:t>
            </a:r>
          </a:p>
          <a:p>
            <a:pPr lvl="1">
              <a:buFont typeface="Symbol" pitchFamily="18" charset="2"/>
              <a:buNone/>
            </a:pPr>
            <a:endParaRPr lang="en-US" sz="1800" b="1" smtClean="0">
              <a:ea typeface="ＭＳ Ｐゴシック" pitchFamily="34" charset="-128"/>
            </a:endParaRPr>
          </a:p>
          <a:p>
            <a:pPr lvl="1">
              <a:buFont typeface="Symbol" pitchFamily="18" charset="2"/>
              <a:buNone/>
            </a:pPr>
            <a:endParaRPr lang="en-US" sz="1800" b="1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Add object could sanitize information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Organization might not want to share actual object</a:t>
            </a:r>
          </a:p>
          <a:p>
            <a:pPr lvl="1">
              <a:buFont typeface="Symbol" pitchFamily="18" charset="2"/>
              <a:buNone/>
            </a:pPr>
            <a:endParaRPr lang="en-US" sz="1800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9699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Possible Enhancement</a:t>
            </a:r>
          </a:p>
        </p:txBody>
      </p:sp>
      <p:sp>
        <p:nvSpPr>
          <p:cNvPr id="29700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9701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2E03F3C7-FF83-46D1-80A6-4EDE7990A359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12</a:t>
            </a:fld>
            <a:endParaRPr lang="en-GB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30188" y="2540000"/>
            <a:ext cx="6242050" cy="1639888"/>
          </a:xfrm>
        </p:spPr>
        <p:txBody>
          <a:bodyPr/>
          <a:lstStyle/>
          <a:p>
            <a:pPr algn="ctr" eaLnBrk="1" hangingPunct="1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</a:pPr>
            <a:r>
              <a:rPr lang="en-US" sz="2000" b="1" u="sng" smtClean="0">
                <a:solidFill>
                  <a:srgbClr val="000066"/>
                </a:solidFill>
                <a:latin typeface="Perpetua" pitchFamily="16" charset="0"/>
                <a:ea typeface="MS Gothic" charset="-128"/>
              </a:rPr>
              <a:t>Advantage of Group Centric Collaboration Model</a:t>
            </a:r>
          </a:p>
          <a:p>
            <a:pPr algn="ctr" eaLnBrk="1" hangingPunct="1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</a:pPr>
            <a:endParaRPr lang="en-US" sz="2000" b="1" u="sng" smtClean="0">
              <a:solidFill>
                <a:srgbClr val="000066"/>
              </a:solidFill>
              <a:latin typeface="Perpetua" pitchFamily="16" charset="0"/>
              <a:ea typeface="MS Gothic" charset="-128"/>
            </a:endParaRPr>
          </a:p>
          <a:p>
            <a:r>
              <a:rPr lang="en-US" sz="1800" smtClean="0">
                <a:ea typeface="ＭＳ Ｐゴシック" pitchFamily="34" charset="-128"/>
              </a:rPr>
              <a:t>Selective information sharing</a:t>
            </a:r>
          </a:p>
          <a:p>
            <a:r>
              <a:rPr lang="en-US" sz="1800" smtClean="0">
                <a:ea typeface="ＭＳ Ｐゴシック" pitchFamily="34" charset="-128"/>
              </a:rPr>
              <a:t>Controlled flow back of results</a:t>
            </a:r>
          </a:p>
          <a:p>
            <a:r>
              <a:rPr lang="en-US" sz="1800" smtClean="0">
                <a:ea typeface="ＭＳ Ｐゴシック" pitchFamily="34" charset="-128"/>
              </a:rPr>
              <a:t>Does not interfere with the main lattice structure </a:t>
            </a:r>
          </a:p>
          <a:p>
            <a:r>
              <a:rPr lang="en-US" sz="1800" smtClean="0">
                <a:ea typeface="ＭＳ Ｐゴシック" pitchFamily="34" charset="-128"/>
              </a:rPr>
              <a:t>Easier to manage collaborations</a:t>
            </a:r>
          </a:p>
          <a:p>
            <a:pPr lvl="1">
              <a:buFont typeface="Symbol" pitchFamily="18" charset="2"/>
              <a:buNone/>
            </a:pPr>
            <a:endParaRPr lang="en-US" sz="1200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30723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Conclusion &amp; Future Work</a:t>
            </a:r>
          </a:p>
        </p:txBody>
      </p:sp>
      <p:sp>
        <p:nvSpPr>
          <p:cNvPr id="3072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30725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2BAA7337-AC98-4147-BCD1-B240CA536D7E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20839" name="Rectangle 7"/>
          <p:cNvSpPr>
            <a:spLocks noChangeArrowheads="1"/>
          </p:cNvSpPr>
          <p:nvPr/>
        </p:nvSpPr>
        <p:spPr bwMode="auto">
          <a:xfrm>
            <a:off x="4168775" y="4591050"/>
            <a:ext cx="5403850" cy="1947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>
              <a:lnSpc>
                <a:spcPct val="90000"/>
              </a:lnSpc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</a:pPr>
            <a:r>
              <a:rPr lang="en-US" sz="2000" b="1" u="sng">
                <a:solidFill>
                  <a:srgbClr val="000066"/>
                </a:solidFill>
                <a:latin typeface="Perpetua" pitchFamily="16" charset="0"/>
                <a:ea typeface="MS Gothic" charset="-128"/>
              </a:rPr>
              <a:t>Future Work</a:t>
            </a:r>
          </a:p>
          <a:p>
            <a:pPr marL="431800" indent="-323850">
              <a:lnSpc>
                <a:spcPct val="90000"/>
              </a:lnSpc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</a:pPr>
            <a:endParaRPr lang="en-US" sz="2000" b="1" u="sng">
              <a:solidFill>
                <a:srgbClr val="000066"/>
              </a:solidFill>
              <a:latin typeface="Perpetua" pitchFamily="16" charset="0"/>
              <a:ea typeface="MS Gothic" charset="-128"/>
            </a:endParaRPr>
          </a:p>
          <a:p>
            <a:pPr marL="431800" indent="-323850" algn="l" eaLnBrk="0" hangingPunct="0">
              <a:lnSpc>
                <a:spcPct val="90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</a:pPr>
            <a:r>
              <a:rPr lang="en-US">
                <a:solidFill>
                  <a:srgbClr val="000000"/>
                </a:solidFill>
              </a:rPr>
              <a:t>Collaboration group with multiple organizations, expedient insiders, etc.</a:t>
            </a:r>
          </a:p>
          <a:p>
            <a:pPr marL="862013" lvl="1" indent="-285750" algn="l" eaLnBrk="0" hangingPunct="0">
              <a:lnSpc>
                <a:spcPct val="90000"/>
              </a:lnSpc>
              <a:buClr>
                <a:srgbClr val="000000"/>
              </a:buClr>
              <a:buSzPct val="75000"/>
              <a:buFont typeface="Symbol" pitchFamily="18" charset="2"/>
              <a:buChar char=""/>
            </a:pPr>
            <a:r>
              <a:rPr lang="en-US" sz="1600">
                <a:solidFill>
                  <a:srgbClr val="000000"/>
                </a:solidFill>
              </a:rPr>
              <a:t>Merging different organization’s structures</a:t>
            </a:r>
          </a:p>
          <a:p>
            <a:pPr marL="862013" lvl="1" indent="-285750" algn="l" eaLnBrk="0" hangingPunct="0">
              <a:lnSpc>
                <a:spcPct val="90000"/>
              </a:lnSpc>
              <a:buClr>
                <a:srgbClr val="000000"/>
              </a:buClr>
              <a:buSzPct val="75000"/>
              <a:buFont typeface="Symbol" pitchFamily="18" charset="2"/>
              <a:buNone/>
            </a:pPr>
            <a:endParaRPr lang="en-US" sz="2000">
              <a:solidFill>
                <a:srgbClr val="000000"/>
              </a:solidFill>
            </a:endParaRPr>
          </a:p>
          <a:p>
            <a:pPr marL="431800" indent="-323850" algn="l" eaLnBrk="0" hangingPunct="0">
              <a:lnSpc>
                <a:spcPct val="9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>
              <a:solidFill>
                <a:srgbClr val="000000"/>
              </a:solidFill>
            </a:endParaRPr>
          </a:p>
          <a:p>
            <a:pPr marL="862013" lvl="1" indent="-285750" algn="l" eaLnBrk="0" hangingPunct="0">
              <a:lnSpc>
                <a:spcPct val="90000"/>
              </a:lnSpc>
              <a:buClr>
                <a:srgbClr val="000000"/>
              </a:buClr>
              <a:buSzPct val="75000"/>
              <a:buFont typeface="Symbol" pitchFamily="18" charset="2"/>
              <a:buNone/>
            </a:pPr>
            <a:endParaRPr lang="en-US" sz="1600">
              <a:solidFill>
                <a:srgbClr val="000000"/>
              </a:solidFill>
            </a:endParaRPr>
          </a:p>
          <a:p>
            <a:pPr marL="431800" indent="-323850" algn="l" eaLnBrk="0" hangingPunct="0">
              <a:lnSpc>
                <a:spcPct val="90000"/>
              </a:lnSpc>
              <a:buClr>
                <a:srgbClr val="000000"/>
              </a:buClr>
              <a:buSzPct val="45000"/>
              <a:buFont typeface="Wingdings" pitchFamily="2" charset="2"/>
              <a:buChar char=""/>
            </a:pPr>
            <a:endParaRPr lang="en-US" sz="2800">
              <a:solidFill>
                <a:srgbClr val="000000"/>
              </a:solidFill>
            </a:endParaRPr>
          </a:p>
        </p:txBody>
      </p:sp>
      <p:sp>
        <p:nvSpPr>
          <p:cNvPr id="30727" name="Rectangle 8"/>
          <p:cNvSpPr>
            <a:spLocks noChangeArrowheads="1"/>
          </p:cNvSpPr>
          <p:nvPr/>
        </p:nvSpPr>
        <p:spPr bwMode="auto">
          <a:xfrm>
            <a:off x="1735138" y="1520825"/>
            <a:ext cx="7040562" cy="798513"/>
          </a:xfrm>
          <a:prstGeom prst="rect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31800" indent="-323850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</a:pPr>
            <a:r>
              <a:rPr lang="en-US" b="1">
                <a:solidFill>
                  <a:schemeClr val="bg1"/>
                </a:solidFill>
              </a:rPr>
              <a:t>A novel method to manage expedient-insider </a:t>
            </a:r>
          </a:p>
          <a:p>
            <a:pPr marL="431800" indent="-323850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</a:pPr>
            <a:r>
              <a:rPr lang="en-US" b="1">
                <a:solidFill>
                  <a:schemeClr val="bg1"/>
                </a:solidFill>
              </a:rPr>
              <a:t>collaboration in multi level systems</a:t>
            </a:r>
            <a:endParaRPr lang="en-US" sz="28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20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120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120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120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27" dur="indefinite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0" dur="indefinite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120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3" dur="indefinite"/>
                                        <p:tgtEl>
                                          <p:spTgt spid="120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6" dur="indefinite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120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9" dur="indefinite"/>
                                        <p:tgtEl>
                                          <p:spTgt spid="120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4" dur="indefinite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120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120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3" dur="indefinite"/>
                                        <p:tgtEl>
                                          <p:spTgt spid="120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120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6" dur="indefinite"/>
                                        <p:tgtEl>
                                          <p:spTgt spid="120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59" dur="indefinite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uiExpand="1" build="p"/>
      <p:bldP spid="1208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sz="4000" smtClean="0">
                <a:ea typeface="ＭＳ Ｐゴシック" pitchFamily="34" charset="-128"/>
              </a:rPr>
              <a:t>Thank You </a:t>
            </a:r>
            <a:r>
              <a:rPr lang="en-US" sz="4000" smtClean="0">
                <a:ea typeface="ＭＳ Ｐゴシック" pitchFamily="34" charset="-128"/>
                <a:sym typeface="Wingdings" pitchFamily="2" charset="2"/>
              </a:rPr>
              <a:t></a:t>
            </a:r>
            <a:endParaRPr lang="en-US" sz="4000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Who are expedient insiders?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Any outside Collaborators, i.e. Domain specialists, cyber-security experts, etc.</a:t>
            </a:r>
          </a:p>
          <a:p>
            <a:pPr lvl="1"/>
            <a:endParaRPr lang="en-US" smtClean="0">
              <a:ea typeface="ＭＳ Ｐゴシック" pitchFamily="34" charset="-128"/>
            </a:endParaRPr>
          </a:p>
          <a:p>
            <a:pPr lvl="1"/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Difference with respect to true insiders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Transient rather than persistent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Information sharing is based on need-to-consult basis</a:t>
            </a:r>
          </a:p>
          <a:p>
            <a:pPr lvl="1"/>
            <a:r>
              <a:rPr lang="en-US" smtClean="0">
                <a:ea typeface="ＭＳ Ｐゴシック" pitchFamily="34" charset="-128"/>
              </a:rPr>
              <a:t>Less commitment than long time employees</a:t>
            </a:r>
          </a:p>
          <a:p>
            <a:endParaRPr lang="en-US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459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Expedient Insiders</a:t>
            </a: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4714875" y="4868863"/>
            <a:ext cx="4665663" cy="1697037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b="1" i="1" u="sng">
                <a:solidFill>
                  <a:schemeClr val="bg1"/>
                </a:solidFill>
              </a:rPr>
              <a:t>What are the Challenges?</a:t>
            </a:r>
          </a:p>
          <a:p>
            <a:pPr marL="342900" indent="-342900" defTabSz="912813"/>
            <a:endParaRPr lang="en-US" b="1" i="1" u="sng">
              <a:solidFill>
                <a:schemeClr val="bg1"/>
              </a:solidFill>
            </a:endParaRPr>
          </a:p>
          <a:p>
            <a:pPr marL="342900" indent="-342900" defTabSz="912813">
              <a:buFontTx/>
              <a:buAutoNum type="arabicPeriod"/>
            </a:pPr>
            <a:r>
              <a:rPr lang="en-US" b="1" i="1">
                <a:solidFill>
                  <a:schemeClr val="bg1"/>
                </a:solidFill>
              </a:rPr>
              <a:t>Information selection for collaboration</a:t>
            </a:r>
          </a:p>
          <a:p>
            <a:pPr marL="342900" indent="-342900" defTabSz="912813">
              <a:buFontTx/>
              <a:buAutoNum type="arabicPeriod"/>
            </a:pPr>
            <a:r>
              <a:rPr lang="en-US" b="1" i="1">
                <a:solidFill>
                  <a:schemeClr val="bg1"/>
                </a:solidFill>
              </a:rPr>
              <a:t>Restrict unnecessary access</a:t>
            </a:r>
          </a:p>
          <a:p>
            <a:pPr marL="342900" indent="-342900" defTabSz="912813"/>
            <a:r>
              <a:rPr lang="en-US" b="1" i="1">
                <a:solidFill>
                  <a:schemeClr val="bg1"/>
                </a:solidFill>
              </a:rPr>
              <a:t>3. Import results </a:t>
            </a: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9462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2BB7442D-21DC-4F16-80FC-6DBF0A509EF6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2</a:t>
            </a:fld>
            <a:endParaRPr lang="en-GB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12"/>
          </p:nvPr>
        </p:nvSpPr>
        <p:spPr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>
              <a:defRPr/>
            </a:pPr>
            <a:fld id="{1A647371-FC6C-43DD-852B-93567D8C26F5}" type="slidenum">
              <a:rPr lang="en-GB" smtClean="0">
                <a:solidFill>
                  <a:srgbClr val="000000"/>
                </a:solidFill>
              </a:rPr>
              <a:pPr algn="r" eaLnBrk="1">
                <a:defRPr/>
              </a:pPr>
              <a:t>3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Assign to a place in existing organizational structure</a:t>
            </a:r>
          </a:p>
        </p:txBody>
      </p:sp>
      <p:sp>
        <p:nvSpPr>
          <p:cNvPr id="20484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Collaboration Process #1</a:t>
            </a: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grpSp>
        <p:nvGrpSpPr>
          <p:cNvPr id="103801" name="Group 1401"/>
          <p:cNvGrpSpPr>
            <a:grpSpLocks/>
          </p:cNvGrpSpPr>
          <p:nvPr/>
        </p:nvGrpSpPr>
        <p:grpSpPr bwMode="auto">
          <a:xfrm>
            <a:off x="2601913" y="1373188"/>
            <a:ext cx="1912937" cy="5373687"/>
            <a:chOff x="1630" y="787"/>
            <a:chExt cx="1205" cy="3385"/>
          </a:xfrm>
        </p:grpSpPr>
        <p:sp>
          <p:nvSpPr>
            <p:cNvPr id="20836" name="AutoShape 1141"/>
            <p:cNvSpPr>
              <a:spLocks noChangeArrowheads="1"/>
            </p:cNvSpPr>
            <p:nvPr/>
          </p:nvSpPr>
          <p:spPr bwMode="auto">
            <a:xfrm>
              <a:off x="1632" y="3738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837" name="Group 1142"/>
            <p:cNvGrpSpPr>
              <a:grpSpLocks/>
            </p:cNvGrpSpPr>
            <p:nvPr/>
          </p:nvGrpSpPr>
          <p:grpSpPr bwMode="auto">
            <a:xfrm>
              <a:off x="1727" y="787"/>
              <a:ext cx="280" cy="375"/>
              <a:chOff x="4203" y="1803"/>
              <a:chExt cx="280" cy="561"/>
            </a:xfrm>
          </p:grpSpPr>
          <p:sp>
            <p:nvSpPr>
              <p:cNvPr id="21089" name="AutoShape 114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0" name="Line 114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1" name="Line 114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2" name="Line 114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3" name="Line 114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4" name="Oval 114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95" name="Oval 114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838" name="AutoShape 1150"/>
            <p:cNvSpPr>
              <a:spLocks noChangeArrowheads="1"/>
            </p:cNvSpPr>
            <p:nvPr/>
          </p:nvSpPr>
          <p:spPr bwMode="auto">
            <a:xfrm>
              <a:off x="1632" y="1968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39" name="Line 1151"/>
            <p:cNvSpPr>
              <a:spLocks noChangeShapeType="1"/>
            </p:cNvSpPr>
            <p:nvPr/>
          </p:nvSpPr>
          <p:spPr bwMode="auto">
            <a:xfrm>
              <a:off x="2235" y="2367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0" name="AutoShape 1152"/>
            <p:cNvSpPr>
              <a:spLocks noChangeArrowheads="1"/>
            </p:cNvSpPr>
            <p:nvPr/>
          </p:nvSpPr>
          <p:spPr bwMode="auto">
            <a:xfrm>
              <a:off x="1639" y="1106"/>
              <a:ext cx="1196" cy="434"/>
            </a:xfrm>
            <a:prstGeom prst="cube">
              <a:avLst>
                <a:gd name="adj" fmla="val 25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defTabSz="912813"/>
              <a:endParaRPr lang="en-US"/>
            </a:p>
          </p:txBody>
        </p:sp>
        <p:sp>
          <p:nvSpPr>
            <p:cNvPr id="20841" name="AutoShape 1153"/>
            <p:cNvSpPr>
              <a:spLocks noChangeArrowheads="1"/>
            </p:cNvSpPr>
            <p:nvPr/>
          </p:nvSpPr>
          <p:spPr bwMode="auto">
            <a:xfrm>
              <a:off x="1630" y="2832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2" name="Line 1154"/>
            <p:cNvSpPr>
              <a:spLocks noChangeShapeType="1"/>
            </p:cNvSpPr>
            <p:nvPr/>
          </p:nvSpPr>
          <p:spPr bwMode="auto">
            <a:xfrm>
              <a:off x="2234" y="3289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3" name="Line 1155"/>
            <p:cNvSpPr>
              <a:spLocks noChangeShapeType="1"/>
            </p:cNvSpPr>
            <p:nvPr/>
          </p:nvSpPr>
          <p:spPr bwMode="auto">
            <a:xfrm>
              <a:off x="2240" y="1525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844" name="Group 1156"/>
            <p:cNvGrpSpPr>
              <a:grpSpLocks/>
            </p:cNvGrpSpPr>
            <p:nvPr/>
          </p:nvGrpSpPr>
          <p:grpSpPr bwMode="auto">
            <a:xfrm>
              <a:off x="1711" y="1667"/>
              <a:ext cx="280" cy="375"/>
              <a:chOff x="4203" y="1803"/>
              <a:chExt cx="280" cy="561"/>
            </a:xfrm>
          </p:grpSpPr>
          <p:sp>
            <p:nvSpPr>
              <p:cNvPr id="21082" name="AutoShape 1157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3" name="Line 1158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4" name="Line 1159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5" name="Line 1160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6" name="Line 1161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7" name="Oval 1162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8" name="Oval 1163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45" name="Group 1164"/>
            <p:cNvGrpSpPr>
              <a:grpSpLocks/>
            </p:cNvGrpSpPr>
            <p:nvPr/>
          </p:nvGrpSpPr>
          <p:grpSpPr bwMode="auto">
            <a:xfrm>
              <a:off x="1916" y="1681"/>
              <a:ext cx="280" cy="375"/>
              <a:chOff x="4203" y="1803"/>
              <a:chExt cx="280" cy="561"/>
            </a:xfrm>
          </p:grpSpPr>
          <p:sp>
            <p:nvSpPr>
              <p:cNvPr id="21075" name="AutoShape 1165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6" name="Line 1166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7" name="Line 1167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8" name="Line 1168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9" name="Line 1169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0" name="Oval 1170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81" name="Oval 1171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46" name="Group 1172"/>
            <p:cNvGrpSpPr>
              <a:grpSpLocks/>
            </p:cNvGrpSpPr>
            <p:nvPr/>
          </p:nvGrpSpPr>
          <p:grpSpPr bwMode="auto">
            <a:xfrm>
              <a:off x="2087" y="1681"/>
              <a:ext cx="280" cy="375"/>
              <a:chOff x="4203" y="1803"/>
              <a:chExt cx="280" cy="561"/>
            </a:xfrm>
          </p:grpSpPr>
          <p:sp>
            <p:nvSpPr>
              <p:cNvPr id="21068" name="AutoShape 117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9" name="Line 117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0" name="Line 117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1" name="Line 117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2" name="Line 117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3" name="Oval 117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74" name="Oval 117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47" name="Group 1180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21061" name="AutoShape 1181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2" name="Line 1182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3" name="Line 1183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4" name="Line 1184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5" name="Line 1185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6" name="Oval 1186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7" name="Oval 1187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48" name="Group 1188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21054" name="AutoShape 1189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5" name="Line 1190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6" name="Line 1191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7" name="Line 1192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8" name="Line 1193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9" name="Oval 1194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60" name="Oval 1195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49" name="Group 1196"/>
            <p:cNvGrpSpPr>
              <a:grpSpLocks/>
            </p:cNvGrpSpPr>
            <p:nvPr/>
          </p:nvGrpSpPr>
          <p:grpSpPr bwMode="auto">
            <a:xfrm>
              <a:off x="1868" y="2471"/>
              <a:ext cx="280" cy="375"/>
              <a:chOff x="4203" y="1803"/>
              <a:chExt cx="280" cy="561"/>
            </a:xfrm>
          </p:grpSpPr>
          <p:sp>
            <p:nvSpPr>
              <p:cNvPr id="21047" name="AutoShape 1197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8" name="Line 1198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9" name="Line 1199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0" name="Line 1200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1" name="Line 1201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2" name="Oval 1202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53" name="Oval 1203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0" name="Group 1204"/>
            <p:cNvGrpSpPr>
              <a:grpSpLocks/>
            </p:cNvGrpSpPr>
            <p:nvPr/>
          </p:nvGrpSpPr>
          <p:grpSpPr bwMode="auto">
            <a:xfrm>
              <a:off x="1940" y="2535"/>
              <a:ext cx="280" cy="375"/>
              <a:chOff x="4203" y="1803"/>
              <a:chExt cx="280" cy="561"/>
            </a:xfrm>
          </p:grpSpPr>
          <p:sp>
            <p:nvSpPr>
              <p:cNvPr id="21040" name="AutoShape 1205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1" name="Line 1206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2" name="Line 1207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3" name="Line 1208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4" name="Line 1209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5" name="Oval 1210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6" name="Oval 1211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1" name="Group 1212"/>
            <p:cNvGrpSpPr>
              <a:grpSpLocks/>
            </p:cNvGrpSpPr>
            <p:nvPr/>
          </p:nvGrpSpPr>
          <p:grpSpPr bwMode="auto">
            <a:xfrm>
              <a:off x="2103" y="2508"/>
              <a:ext cx="280" cy="375"/>
              <a:chOff x="4203" y="1803"/>
              <a:chExt cx="280" cy="561"/>
            </a:xfrm>
          </p:grpSpPr>
          <p:sp>
            <p:nvSpPr>
              <p:cNvPr id="21033" name="AutoShape 121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4" name="Line 121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5" name="Line 121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6" name="Line 121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7" name="Line 121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8" name="Oval 121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9" name="Oval 121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2" name="Group 1220"/>
            <p:cNvGrpSpPr>
              <a:grpSpLocks/>
            </p:cNvGrpSpPr>
            <p:nvPr/>
          </p:nvGrpSpPr>
          <p:grpSpPr bwMode="auto">
            <a:xfrm>
              <a:off x="1664" y="3417"/>
              <a:ext cx="280" cy="375"/>
              <a:chOff x="4203" y="1803"/>
              <a:chExt cx="280" cy="561"/>
            </a:xfrm>
          </p:grpSpPr>
          <p:sp>
            <p:nvSpPr>
              <p:cNvPr id="21026" name="AutoShape 1221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7" name="Line 1222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8" name="Line 1223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9" name="Line 1224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0" name="Line 1225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1" name="Oval 1226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2" name="Oval 1227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3" name="Group 1228"/>
            <p:cNvGrpSpPr>
              <a:grpSpLocks/>
            </p:cNvGrpSpPr>
            <p:nvPr/>
          </p:nvGrpSpPr>
          <p:grpSpPr bwMode="auto">
            <a:xfrm>
              <a:off x="1830" y="3449"/>
              <a:ext cx="280" cy="375"/>
              <a:chOff x="4203" y="1803"/>
              <a:chExt cx="280" cy="561"/>
            </a:xfrm>
          </p:grpSpPr>
          <p:sp>
            <p:nvSpPr>
              <p:cNvPr id="21019" name="AutoShape 1229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0" name="Line 1230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1" name="Line 1231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2" name="Line 1232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3" name="Line 1233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4" name="Oval 1234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5" name="Oval 1235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4" name="Group 1236"/>
            <p:cNvGrpSpPr>
              <a:grpSpLocks/>
            </p:cNvGrpSpPr>
            <p:nvPr/>
          </p:nvGrpSpPr>
          <p:grpSpPr bwMode="auto">
            <a:xfrm>
              <a:off x="2023" y="3449"/>
              <a:ext cx="280" cy="375"/>
              <a:chOff x="4203" y="1803"/>
              <a:chExt cx="280" cy="561"/>
            </a:xfrm>
          </p:grpSpPr>
          <p:sp>
            <p:nvSpPr>
              <p:cNvPr id="21012" name="AutoShape 1237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3" name="Line 1238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4" name="Line 1239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5" name="Line 1240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6" name="Line 1241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7" name="Oval 1242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8" name="Oval 1243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5" name="Group 1244"/>
            <p:cNvGrpSpPr>
              <a:grpSpLocks/>
            </p:cNvGrpSpPr>
            <p:nvPr/>
          </p:nvGrpSpPr>
          <p:grpSpPr bwMode="auto">
            <a:xfrm>
              <a:off x="1740" y="3381"/>
              <a:ext cx="280" cy="375"/>
              <a:chOff x="4203" y="1803"/>
              <a:chExt cx="280" cy="561"/>
            </a:xfrm>
          </p:grpSpPr>
          <p:sp>
            <p:nvSpPr>
              <p:cNvPr id="21005" name="AutoShape 1245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6" name="Line 1246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7" name="Line 1247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8" name="Line 1248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9" name="Line 1249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0" name="Oval 1250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1" name="Oval 1251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6" name="Group 1252"/>
            <p:cNvGrpSpPr>
              <a:grpSpLocks/>
            </p:cNvGrpSpPr>
            <p:nvPr/>
          </p:nvGrpSpPr>
          <p:grpSpPr bwMode="auto">
            <a:xfrm>
              <a:off x="1954" y="3412"/>
              <a:ext cx="280" cy="375"/>
              <a:chOff x="4203" y="1803"/>
              <a:chExt cx="280" cy="561"/>
            </a:xfrm>
          </p:grpSpPr>
          <p:sp>
            <p:nvSpPr>
              <p:cNvPr id="20998" name="AutoShape 1253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9" name="Line 1254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0" name="Line 1255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1" name="Line 1256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2" name="Line 1257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3" name="Oval 1258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4" name="Oval 1259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857" name="AutoShape 1260"/>
            <p:cNvSpPr>
              <a:spLocks noChangeArrowheads="1"/>
            </p:cNvSpPr>
            <p:nvPr/>
          </p:nvSpPr>
          <p:spPr bwMode="auto">
            <a:xfrm>
              <a:off x="1707" y="1263"/>
              <a:ext cx="16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8" name="AutoShape 1261"/>
            <p:cNvSpPr>
              <a:spLocks noChangeArrowheads="1"/>
            </p:cNvSpPr>
            <p:nvPr/>
          </p:nvSpPr>
          <p:spPr bwMode="auto">
            <a:xfrm>
              <a:off x="1950" y="1272"/>
              <a:ext cx="222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9" name="AutoShape 1262"/>
            <p:cNvSpPr>
              <a:spLocks noChangeArrowheads="1"/>
            </p:cNvSpPr>
            <p:nvPr/>
          </p:nvSpPr>
          <p:spPr bwMode="auto">
            <a:xfrm>
              <a:off x="2290" y="1263"/>
              <a:ext cx="20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0" name="AutoShape 1263"/>
            <p:cNvSpPr>
              <a:spLocks noChangeArrowheads="1"/>
            </p:cNvSpPr>
            <p:nvPr/>
          </p:nvSpPr>
          <p:spPr bwMode="auto">
            <a:xfrm>
              <a:off x="1685" y="216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1" name="AutoShape 1264"/>
            <p:cNvSpPr>
              <a:spLocks noChangeArrowheads="1"/>
            </p:cNvSpPr>
            <p:nvPr/>
          </p:nvSpPr>
          <p:spPr bwMode="auto">
            <a:xfrm>
              <a:off x="2056" y="2161"/>
              <a:ext cx="227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2" name="AutoShape 1265"/>
            <p:cNvSpPr>
              <a:spLocks noChangeArrowheads="1"/>
            </p:cNvSpPr>
            <p:nvPr/>
          </p:nvSpPr>
          <p:spPr bwMode="auto">
            <a:xfrm>
              <a:off x="2383" y="215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3" name="AutoShape 1266"/>
            <p:cNvSpPr>
              <a:spLocks noChangeArrowheads="1"/>
            </p:cNvSpPr>
            <p:nvPr/>
          </p:nvSpPr>
          <p:spPr bwMode="auto">
            <a:xfrm>
              <a:off x="1686" y="2987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4" name="AutoShape 1267"/>
            <p:cNvSpPr>
              <a:spLocks noChangeArrowheads="1"/>
            </p:cNvSpPr>
            <p:nvPr/>
          </p:nvSpPr>
          <p:spPr bwMode="auto">
            <a:xfrm>
              <a:off x="207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5" name="AutoShape 1268"/>
            <p:cNvSpPr>
              <a:spLocks noChangeArrowheads="1"/>
            </p:cNvSpPr>
            <p:nvPr/>
          </p:nvSpPr>
          <p:spPr bwMode="auto">
            <a:xfrm>
              <a:off x="2563" y="1263"/>
              <a:ext cx="131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6" name="AutoShape 1269"/>
            <p:cNvSpPr>
              <a:spLocks noChangeArrowheads="1"/>
            </p:cNvSpPr>
            <p:nvPr/>
          </p:nvSpPr>
          <p:spPr bwMode="auto">
            <a:xfrm>
              <a:off x="228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7" name="AutoShape 1270"/>
            <p:cNvSpPr>
              <a:spLocks noChangeArrowheads="1"/>
            </p:cNvSpPr>
            <p:nvPr/>
          </p:nvSpPr>
          <p:spPr bwMode="auto">
            <a:xfrm>
              <a:off x="1692" y="3891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8" name="AutoShape 1271"/>
            <p:cNvSpPr>
              <a:spLocks noChangeArrowheads="1"/>
            </p:cNvSpPr>
            <p:nvPr/>
          </p:nvSpPr>
          <p:spPr bwMode="auto">
            <a:xfrm>
              <a:off x="2005" y="3891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9" name="AutoShape 1272"/>
            <p:cNvSpPr>
              <a:spLocks noChangeArrowheads="1"/>
            </p:cNvSpPr>
            <p:nvPr/>
          </p:nvSpPr>
          <p:spPr bwMode="auto">
            <a:xfrm>
              <a:off x="2340" y="3891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0" name="AutoShape 1273"/>
            <p:cNvSpPr>
              <a:spLocks noChangeArrowheads="1"/>
            </p:cNvSpPr>
            <p:nvPr/>
          </p:nvSpPr>
          <p:spPr bwMode="auto">
            <a:xfrm>
              <a:off x="1632" y="1968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1" name="Line 1274"/>
            <p:cNvSpPr>
              <a:spLocks noChangeShapeType="1"/>
            </p:cNvSpPr>
            <p:nvPr/>
          </p:nvSpPr>
          <p:spPr bwMode="auto">
            <a:xfrm>
              <a:off x="2235" y="2367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2" name="AutoShape 1275"/>
            <p:cNvSpPr>
              <a:spLocks noChangeArrowheads="1"/>
            </p:cNvSpPr>
            <p:nvPr/>
          </p:nvSpPr>
          <p:spPr bwMode="auto">
            <a:xfrm>
              <a:off x="1639" y="1106"/>
              <a:ext cx="1196" cy="434"/>
            </a:xfrm>
            <a:prstGeom prst="cube">
              <a:avLst>
                <a:gd name="adj" fmla="val 25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defTabSz="912813"/>
              <a:endParaRPr lang="en-US"/>
            </a:p>
          </p:txBody>
        </p:sp>
        <p:sp>
          <p:nvSpPr>
            <p:cNvPr id="20873" name="AutoShape 1276"/>
            <p:cNvSpPr>
              <a:spLocks noChangeArrowheads="1"/>
            </p:cNvSpPr>
            <p:nvPr/>
          </p:nvSpPr>
          <p:spPr bwMode="auto">
            <a:xfrm>
              <a:off x="1630" y="2832"/>
              <a:ext cx="1198" cy="434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4" name="Line 1277"/>
            <p:cNvSpPr>
              <a:spLocks noChangeShapeType="1"/>
            </p:cNvSpPr>
            <p:nvPr/>
          </p:nvSpPr>
          <p:spPr bwMode="auto">
            <a:xfrm>
              <a:off x="2234" y="3289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75" name="Line 1278"/>
            <p:cNvSpPr>
              <a:spLocks noChangeShapeType="1"/>
            </p:cNvSpPr>
            <p:nvPr/>
          </p:nvSpPr>
          <p:spPr bwMode="auto">
            <a:xfrm>
              <a:off x="2240" y="1525"/>
              <a:ext cx="0" cy="4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876" name="Group 1279"/>
            <p:cNvGrpSpPr>
              <a:grpSpLocks/>
            </p:cNvGrpSpPr>
            <p:nvPr/>
          </p:nvGrpSpPr>
          <p:grpSpPr bwMode="auto">
            <a:xfrm>
              <a:off x="1711" y="1667"/>
              <a:ext cx="280" cy="375"/>
              <a:chOff x="4203" y="1803"/>
              <a:chExt cx="280" cy="561"/>
            </a:xfrm>
          </p:grpSpPr>
          <p:sp>
            <p:nvSpPr>
              <p:cNvPr id="20991" name="AutoShape 1280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2" name="Line 1281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3" name="Line 1282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4" name="Line 1283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5" name="Line 1284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6" name="Oval 1285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7" name="Oval 1286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77" name="Group 1287"/>
            <p:cNvGrpSpPr>
              <a:grpSpLocks/>
            </p:cNvGrpSpPr>
            <p:nvPr/>
          </p:nvGrpSpPr>
          <p:grpSpPr bwMode="auto">
            <a:xfrm>
              <a:off x="1916" y="1681"/>
              <a:ext cx="280" cy="375"/>
              <a:chOff x="4203" y="1803"/>
              <a:chExt cx="280" cy="561"/>
            </a:xfrm>
          </p:grpSpPr>
          <p:sp>
            <p:nvSpPr>
              <p:cNvPr id="20984" name="AutoShape 1288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5" name="Line 1289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6" name="Line 1290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7" name="Line 1291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8" name="Line 1292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9" name="Oval 1293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0" name="Oval 1294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78" name="Group 1295"/>
            <p:cNvGrpSpPr>
              <a:grpSpLocks/>
            </p:cNvGrpSpPr>
            <p:nvPr/>
          </p:nvGrpSpPr>
          <p:grpSpPr bwMode="auto">
            <a:xfrm>
              <a:off x="2087" y="1681"/>
              <a:ext cx="280" cy="375"/>
              <a:chOff x="4203" y="1803"/>
              <a:chExt cx="280" cy="561"/>
            </a:xfrm>
          </p:grpSpPr>
          <p:sp>
            <p:nvSpPr>
              <p:cNvPr id="20977" name="AutoShape 1296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8" name="Line 1297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9" name="Line 1298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0" name="Line 1299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1" name="Line 1300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2" name="Oval 1301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3" name="Oval 1302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66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79" name="Group 1303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20970" name="AutoShape 1304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1" name="Line 1305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2" name="Line 1306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3" name="Line 1307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4" name="Line 1308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5" name="Oval 1309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6" name="Oval 1310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0" name="Group 1311"/>
            <p:cNvGrpSpPr>
              <a:grpSpLocks/>
            </p:cNvGrpSpPr>
            <p:nvPr/>
          </p:nvGrpSpPr>
          <p:grpSpPr bwMode="auto">
            <a:xfrm>
              <a:off x="1696" y="2471"/>
              <a:ext cx="280" cy="375"/>
              <a:chOff x="4203" y="1803"/>
              <a:chExt cx="280" cy="561"/>
            </a:xfrm>
          </p:grpSpPr>
          <p:sp>
            <p:nvSpPr>
              <p:cNvPr id="20963" name="AutoShape 1312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4" name="Line 1313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5" name="Line 1314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6" name="Line 1315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7" name="Line 1316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8" name="Oval 1317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9" name="Oval 1318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1" name="Group 1319"/>
            <p:cNvGrpSpPr>
              <a:grpSpLocks/>
            </p:cNvGrpSpPr>
            <p:nvPr/>
          </p:nvGrpSpPr>
          <p:grpSpPr bwMode="auto">
            <a:xfrm>
              <a:off x="1868" y="2471"/>
              <a:ext cx="280" cy="375"/>
              <a:chOff x="4203" y="1803"/>
              <a:chExt cx="280" cy="561"/>
            </a:xfrm>
          </p:grpSpPr>
          <p:sp>
            <p:nvSpPr>
              <p:cNvPr id="20956" name="AutoShape 1320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7" name="Line 1321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8" name="Line 1322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9" name="Line 1323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0" name="Line 1324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1" name="Oval 1325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2" name="Oval 1326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2" name="Group 1327"/>
            <p:cNvGrpSpPr>
              <a:grpSpLocks/>
            </p:cNvGrpSpPr>
            <p:nvPr/>
          </p:nvGrpSpPr>
          <p:grpSpPr bwMode="auto">
            <a:xfrm>
              <a:off x="1940" y="2535"/>
              <a:ext cx="280" cy="375"/>
              <a:chOff x="4203" y="1803"/>
              <a:chExt cx="280" cy="561"/>
            </a:xfrm>
          </p:grpSpPr>
          <p:sp>
            <p:nvSpPr>
              <p:cNvPr id="20949" name="AutoShape 1328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0" name="Line 1329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1" name="Line 1330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2" name="Line 1331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3" name="Line 1332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4" name="Oval 1333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5" name="Oval 1334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3" name="Group 1335"/>
            <p:cNvGrpSpPr>
              <a:grpSpLocks/>
            </p:cNvGrpSpPr>
            <p:nvPr/>
          </p:nvGrpSpPr>
          <p:grpSpPr bwMode="auto">
            <a:xfrm>
              <a:off x="2103" y="2508"/>
              <a:ext cx="280" cy="375"/>
              <a:chOff x="4203" y="1803"/>
              <a:chExt cx="280" cy="561"/>
            </a:xfrm>
          </p:grpSpPr>
          <p:sp>
            <p:nvSpPr>
              <p:cNvPr id="20942" name="AutoShape 1336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3" name="Line 1337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4" name="Line 1338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5" name="Line 1339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6" name="Line 1340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7" name="Oval 1341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8" name="Oval 1342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4" name="Group 1343"/>
            <p:cNvGrpSpPr>
              <a:grpSpLocks/>
            </p:cNvGrpSpPr>
            <p:nvPr/>
          </p:nvGrpSpPr>
          <p:grpSpPr bwMode="auto">
            <a:xfrm>
              <a:off x="1664" y="3417"/>
              <a:ext cx="280" cy="375"/>
              <a:chOff x="4203" y="1803"/>
              <a:chExt cx="280" cy="561"/>
            </a:xfrm>
          </p:grpSpPr>
          <p:sp>
            <p:nvSpPr>
              <p:cNvPr id="20935" name="AutoShape 1344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6" name="Line 1345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7" name="Line 1346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8" name="Line 1347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9" name="Line 1348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0" name="Oval 1349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1" name="Oval 1350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5" name="Group 1351"/>
            <p:cNvGrpSpPr>
              <a:grpSpLocks/>
            </p:cNvGrpSpPr>
            <p:nvPr/>
          </p:nvGrpSpPr>
          <p:grpSpPr bwMode="auto">
            <a:xfrm>
              <a:off x="1830" y="3449"/>
              <a:ext cx="280" cy="375"/>
              <a:chOff x="4203" y="1803"/>
              <a:chExt cx="280" cy="561"/>
            </a:xfrm>
          </p:grpSpPr>
          <p:sp>
            <p:nvSpPr>
              <p:cNvPr id="20928" name="AutoShape 1352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9" name="Line 1353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0" name="Line 1354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1" name="Line 1355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2" name="Line 1356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3" name="Oval 1357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4" name="Oval 1358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6" name="Group 1359"/>
            <p:cNvGrpSpPr>
              <a:grpSpLocks/>
            </p:cNvGrpSpPr>
            <p:nvPr/>
          </p:nvGrpSpPr>
          <p:grpSpPr bwMode="auto">
            <a:xfrm>
              <a:off x="2023" y="3449"/>
              <a:ext cx="280" cy="375"/>
              <a:chOff x="4203" y="1803"/>
              <a:chExt cx="280" cy="561"/>
            </a:xfrm>
          </p:grpSpPr>
          <p:sp>
            <p:nvSpPr>
              <p:cNvPr id="20921" name="AutoShape 1360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2" name="Line 1361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3" name="Line 1362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4" name="Line 1363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5" name="Line 1364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6" name="Oval 1365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7" name="Oval 1366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7" name="Group 1367"/>
            <p:cNvGrpSpPr>
              <a:grpSpLocks/>
            </p:cNvGrpSpPr>
            <p:nvPr/>
          </p:nvGrpSpPr>
          <p:grpSpPr bwMode="auto">
            <a:xfrm>
              <a:off x="1740" y="3381"/>
              <a:ext cx="280" cy="375"/>
              <a:chOff x="4203" y="1803"/>
              <a:chExt cx="280" cy="561"/>
            </a:xfrm>
          </p:grpSpPr>
          <p:sp>
            <p:nvSpPr>
              <p:cNvPr id="20914" name="AutoShape 1368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5" name="Line 1369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6" name="Line 1370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7" name="Line 1371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8" name="Line 1372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9" name="Oval 1373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0" name="Oval 1374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88" name="Group 1375"/>
            <p:cNvGrpSpPr>
              <a:grpSpLocks/>
            </p:cNvGrpSpPr>
            <p:nvPr/>
          </p:nvGrpSpPr>
          <p:grpSpPr bwMode="auto">
            <a:xfrm>
              <a:off x="1954" y="3412"/>
              <a:ext cx="280" cy="375"/>
              <a:chOff x="4203" y="1803"/>
              <a:chExt cx="280" cy="561"/>
            </a:xfrm>
          </p:grpSpPr>
          <p:sp>
            <p:nvSpPr>
              <p:cNvPr id="20907" name="AutoShape 1376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8" name="Line 1377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9" name="Line 1378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0" name="Line 1379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1" name="Line 1380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2" name="Oval 1381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3" name="Oval 1382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99CC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889" name="AutoShape 1383"/>
            <p:cNvSpPr>
              <a:spLocks noChangeArrowheads="1"/>
            </p:cNvSpPr>
            <p:nvPr/>
          </p:nvSpPr>
          <p:spPr bwMode="auto">
            <a:xfrm>
              <a:off x="1707" y="1263"/>
              <a:ext cx="16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0" name="AutoShape 1384"/>
            <p:cNvSpPr>
              <a:spLocks noChangeArrowheads="1"/>
            </p:cNvSpPr>
            <p:nvPr/>
          </p:nvSpPr>
          <p:spPr bwMode="auto">
            <a:xfrm>
              <a:off x="1950" y="1272"/>
              <a:ext cx="222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1" name="AutoShape 1385"/>
            <p:cNvSpPr>
              <a:spLocks noChangeArrowheads="1"/>
            </p:cNvSpPr>
            <p:nvPr/>
          </p:nvSpPr>
          <p:spPr bwMode="auto">
            <a:xfrm>
              <a:off x="2290" y="1263"/>
              <a:ext cx="20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2" name="AutoShape 1386"/>
            <p:cNvSpPr>
              <a:spLocks noChangeArrowheads="1"/>
            </p:cNvSpPr>
            <p:nvPr/>
          </p:nvSpPr>
          <p:spPr bwMode="auto">
            <a:xfrm>
              <a:off x="1685" y="216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3" name="AutoShape 1387"/>
            <p:cNvSpPr>
              <a:spLocks noChangeArrowheads="1"/>
            </p:cNvSpPr>
            <p:nvPr/>
          </p:nvSpPr>
          <p:spPr bwMode="auto">
            <a:xfrm>
              <a:off x="2056" y="2161"/>
              <a:ext cx="227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4" name="AutoShape 1388"/>
            <p:cNvSpPr>
              <a:spLocks noChangeArrowheads="1"/>
            </p:cNvSpPr>
            <p:nvPr/>
          </p:nvSpPr>
          <p:spPr bwMode="auto">
            <a:xfrm>
              <a:off x="2383" y="2156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5" name="AutoShape 1389"/>
            <p:cNvSpPr>
              <a:spLocks noChangeArrowheads="1"/>
            </p:cNvSpPr>
            <p:nvPr/>
          </p:nvSpPr>
          <p:spPr bwMode="auto">
            <a:xfrm>
              <a:off x="1686" y="2987"/>
              <a:ext cx="316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6" name="AutoShape 1390"/>
            <p:cNvSpPr>
              <a:spLocks noChangeArrowheads="1"/>
            </p:cNvSpPr>
            <p:nvPr/>
          </p:nvSpPr>
          <p:spPr bwMode="auto">
            <a:xfrm>
              <a:off x="207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7" name="AutoShape 1391"/>
            <p:cNvSpPr>
              <a:spLocks noChangeArrowheads="1"/>
            </p:cNvSpPr>
            <p:nvPr/>
          </p:nvSpPr>
          <p:spPr bwMode="auto">
            <a:xfrm>
              <a:off x="2563" y="1263"/>
              <a:ext cx="131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8" name="AutoShape 1392"/>
            <p:cNvSpPr>
              <a:spLocks noChangeArrowheads="1"/>
            </p:cNvSpPr>
            <p:nvPr/>
          </p:nvSpPr>
          <p:spPr bwMode="auto">
            <a:xfrm>
              <a:off x="2283" y="2987"/>
              <a:ext cx="158" cy="201"/>
            </a:xfrm>
            <a:prstGeom prst="flowChartMultidocumen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899" name="Group 1393"/>
            <p:cNvGrpSpPr>
              <a:grpSpLocks/>
            </p:cNvGrpSpPr>
            <p:nvPr/>
          </p:nvGrpSpPr>
          <p:grpSpPr bwMode="auto">
            <a:xfrm>
              <a:off x="1916" y="787"/>
              <a:ext cx="280" cy="375"/>
              <a:chOff x="4203" y="1803"/>
              <a:chExt cx="280" cy="561"/>
            </a:xfrm>
          </p:grpSpPr>
          <p:sp>
            <p:nvSpPr>
              <p:cNvPr id="20900" name="AutoShape 1394"/>
              <p:cNvSpPr>
                <a:spLocks noChangeArrowheads="1"/>
              </p:cNvSpPr>
              <p:nvPr/>
            </p:nvSpPr>
            <p:spPr bwMode="auto">
              <a:xfrm>
                <a:off x="4279" y="1933"/>
                <a:ext cx="120" cy="199"/>
              </a:xfrm>
              <a:prstGeom prst="smileyFace">
                <a:avLst>
                  <a:gd name="adj" fmla="val 4653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1" name="Line 1395"/>
              <p:cNvSpPr>
                <a:spLocks noChangeShapeType="1"/>
              </p:cNvSpPr>
              <p:nvPr/>
            </p:nvSpPr>
            <p:spPr bwMode="auto">
              <a:xfrm>
                <a:off x="4343" y="2132"/>
                <a:ext cx="0" cy="1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2" name="Line 1396"/>
              <p:cNvSpPr>
                <a:spLocks noChangeShapeType="1"/>
              </p:cNvSpPr>
              <p:nvPr/>
            </p:nvSpPr>
            <p:spPr bwMode="auto">
              <a:xfrm>
                <a:off x="4279" y="2132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3" name="Line 1397"/>
              <p:cNvSpPr>
                <a:spLocks noChangeShapeType="1"/>
              </p:cNvSpPr>
              <p:nvPr/>
            </p:nvSpPr>
            <p:spPr bwMode="auto">
              <a:xfrm flipH="1">
                <a:off x="4272" y="2255"/>
                <a:ext cx="64" cy="10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4" name="Line 1398"/>
              <p:cNvSpPr>
                <a:spLocks noChangeShapeType="1"/>
              </p:cNvSpPr>
              <p:nvPr/>
            </p:nvSpPr>
            <p:spPr bwMode="auto">
              <a:xfrm>
                <a:off x="4343" y="2246"/>
                <a:ext cx="63" cy="11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5" name="Oval 1399"/>
              <p:cNvSpPr>
                <a:spLocks noChangeArrowheads="1"/>
              </p:cNvSpPr>
              <p:nvPr/>
            </p:nvSpPr>
            <p:spPr bwMode="auto">
              <a:xfrm>
                <a:off x="4203" y="1898"/>
                <a:ext cx="280" cy="63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6" name="Oval 1400"/>
              <p:cNvSpPr>
                <a:spLocks noChangeArrowheads="1"/>
              </p:cNvSpPr>
              <p:nvPr/>
            </p:nvSpPr>
            <p:spPr bwMode="auto">
              <a:xfrm>
                <a:off x="4279" y="1803"/>
                <a:ext cx="120" cy="130"/>
              </a:xfrm>
              <a:prstGeom prst="ellipse">
                <a:avLst/>
              </a:prstGeom>
              <a:solidFill>
                <a:srgbClr val="CC00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4637" name="Group 2237"/>
          <p:cNvGrpSpPr>
            <a:grpSpLocks/>
          </p:cNvGrpSpPr>
          <p:nvPr/>
        </p:nvGrpSpPr>
        <p:grpSpPr bwMode="auto">
          <a:xfrm>
            <a:off x="1404938" y="2128838"/>
            <a:ext cx="901700" cy="4476750"/>
            <a:chOff x="958" y="1350"/>
            <a:chExt cx="568" cy="2820"/>
          </a:xfrm>
        </p:grpSpPr>
        <p:sp>
          <p:nvSpPr>
            <p:cNvPr id="20831" name="Rectangle 2232"/>
            <p:cNvSpPr>
              <a:spLocks noChangeArrowheads="1"/>
            </p:cNvSpPr>
            <p:nvPr/>
          </p:nvSpPr>
          <p:spPr bwMode="auto">
            <a:xfrm>
              <a:off x="958" y="3978"/>
              <a:ext cx="568" cy="19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defTabSz="912813"/>
              <a:r>
                <a:rPr lang="en-US"/>
                <a:t>Unclassified</a:t>
              </a:r>
            </a:p>
          </p:txBody>
        </p:sp>
        <p:grpSp>
          <p:nvGrpSpPr>
            <p:cNvPr id="20832" name="Group 2233"/>
            <p:cNvGrpSpPr>
              <a:grpSpLocks/>
            </p:cNvGrpSpPr>
            <p:nvPr/>
          </p:nvGrpSpPr>
          <p:grpSpPr bwMode="auto">
            <a:xfrm>
              <a:off x="958" y="1350"/>
              <a:ext cx="568" cy="1916"/>
              <a:chOff x="958" y="1350"/>
              <a:chExt cx="568" cy="1916"/>
            </a:xfrm>
          </p:grpSpPr>
          <p:sp>
            <p:nvSpPr>
              <p:cNvPr id="20833" name="Rectangle 2234"/>
              <p:cNvSpPr>
                <a:spLocks noChangeArrowheads="1"/>
              </p:cNvSpPr>
              <p:nvPr/>
            </p:nvSpPr>
            <p:spPr bwMode="auto">
              <a:xfrm>
                <a:off x="958" y="3074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Classified</a:t>
                </a:r>
              </a:p>
            </p:txBody>
          </p:sp>
          <p:sp>
            <p:nvSpPr>
              <p:cNvPr id="20834" name="Rectangle 2235"/>
              <p:cNvSpPr>
                <a:spLocks noChangeArrowheads="1"/>
              </p:cNvSpPr>
              <p:nvPr/>
            </p:nvSpPr>
            <p:spPr bwMode="auto">
              <a:xfrm>
                <a:off x="958" y="1350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Top Secret</a:t>
                </a:r>
              </a:p>
            </p:txBody>
          </p:sp>
          <p:sp>
            <p:nvSpPr>
              <p:cNvPr id="20835" name="Rectangle 2236"/>
              <p:cNvSpPr>
                <a:spLocks noChangeArrowheads="1"/>
              </p:cNvSpPr>
              <p:nvPr/>
            </p:nvSpPr>
            <p:spPr bwMode="auto">
              <a:xfrm>
                <a:off x="958" y="2274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Secret</a:t>
                </a:r>
              </a:p>
            </p:txBody>
          </p:sp>
        </p:grpSp>
      </p:grpSp>
      <p:sp>
        <p:nvSpPr>
          <p:cNvPr id="104638" name="Rectangle 2238"/>
          <p:cNvSpPr>
            <a:spLocks noChangeArrowheads="1"/>
          </p:cNvSpPr>
          <p:nvPr/>
        </p:nvSpPr>
        <p:spPr bwMode="auto">
          <a:xfrm>
            <a:off x="7040563" y="5227638"/>
            <a:ext cx="1611312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/>
              <a:t>Outside Collaborators</a:t>
            </a:r>
          </a:p>
        </p:txBody>
      </p:sp>
      <p:sp>
        <p:nvSpPr>
          <p:cNvPr id="11" name="Cloud 10"/>
          <p:cNvSpPr/>
          <p:nvPr/>
        </p:nvSpPr>
        <p:spPr>
          <a:xfrm>
            <a:off x="6526213" y="2452688"/>
            <a:ext cx="2619375" cy="2643187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104862" name="Group 2462"/>
          <p:cNvGrpSpPr>
            <a:grpSpLocks/>
          </p:cNvGrpSpPr>
          <p:nvPr/>
        </p:nvGrpSpPr>
        <p:grpSpPr bwMode="auto">
          <a:xfrm>
            <a:off x="6908800" y="3033713"/>
            <a:ext cx="444500" cy="595312"/>
            <a:chOff x="4203" y="1803"/>
            <a:chExt cx="280" cy="561"/>
          </a:xfrm>
        </p:grpSpPr>
        <p:sp>
          <p:nvSpPr>
            <p:cNvPr id="20824" name="AutoShape 246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5" name="Line 246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6" name="Line 246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7" name="Line 246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8" name="Line 246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9" name="Oval 246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30" name="Oval 246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870" name="Group 2470"/>
          <p:cNvGrpSpPr>
            <a:grpSpLocks/>
          </p:cNvGrpSpPr>
          <p:nvPr/>
        </p:nvGrpSpPr>
        <p:grpSpPr bwMode="auto">
          <a:xfrm>
            <a:off x="6838950" y="3629025"/>
            <a:ext cx="444500" cy="595313"/>
            <a:chOff x="4203" y="1803"/>
            <a:chExt cx="280" cy="561"/>
          </a:xfrm>
        </p:grpSpPr>
        <p:sp>
          <p:nvSpPr>
            <p:cNvPr id="20817" name="AutoShape 247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8" name="Line 247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9" name="Line 247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0" name="Line 247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1" name="Line 247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2" name="Oval 247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3" name="Oval 247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878" name="Group 2478"/>
          <p:cNvGrpSpPr>
            <a:grpSpLocks/>
          </p:cNvGrpSpPr>
          <p:nvPr/>
        </p:nvGrpSpPr>
        <p:grpSpPr bwMode="auto">
          <a:xfrm>
            <a:off x="8420100" y="3025775"/>
            <a:ext cx="444500" cy="595313"/>
            <a:chOff x="4203" y="1803"/>
            <a:chExt cx="280" cy="561"/>
          </a:xfrm>
        </p:grpSpPr>
        <p:sp>
          <p:nvSpPr>
            <p:cNvPr id="20810" name="AutoShape 247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1" name="Line 248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2" name="Line 248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3" name="Line 248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4" name="Line 248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5" name="Oval 248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" name="Oval 248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886" name="Group 2486"/>
          <p:cNvGrpSpPr>
            <a:grpSpLocks/>
          </p:cNvGrpSpPr>
          <p:nvPr/>
        </p:nvGrpSpPr>
        <p:grpSpPr bwMode="auto">
          <a:xfrm>
            <a:off x="7791450" y="3048000"/>
            <a:ext cx="444500" cy="595313"/>
            <a:chOff x="4203" y="1803"/>
            <a:chExt cx="280" cy="561"/>
          </a:xfrm>
        </p:grpSpPr>
        <p:sp>
          <p:nvSpPr>
            <p:cNvPr id="20803" name="AutoShape 248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4" name="Line 248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5" name="Line 248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6" name="Line 249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7" name="Line 249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8" name="Oval 249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9" name="Oval 249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894" name="Group 2494"/>
          <p:cNvGrpSpPr>
            <a:grpSpLocks/>
          </p:cNvGrpSpPr>
          <p:nvPr/>
        </p:nvGrpSpPr>
        <p:grpSpPr bwMode="auto">
          <a:xfrm>
            <a:off x="7378700" y="3143250"/>
            <a:ext cx="444500" cy="595313"/>
            <a:chOff x="4203" y="1803"/>
            <a:chExt cx="280" cy="561"/>
          </a:xfrm>
        </p:grpSpPr>
        <p:sp>
          <p:nvSpPr>
            <p:cNvPr id="20796" name="AutoShape 249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7" name="Line 249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8" name="Line 249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9" name="Line 249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0" name="Line 249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1" name="Oval 250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02" name="Oval 250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902" name="Group 2502"/>
          <p:cNvGrpSpPr>
            <a:grpSpLocks/>
          </p:cNvGrpSpPr>
          <p:nvPr/>
        </p:nvGrpSpPr>
        <p:grpSpPr bwMode="auto">
          <a:xfrm>
            <a:off x="7456488" y="4259263"/>
            <a:ext cx="444500" cy="595312"/>
            <a:chOff x="4203" y="1803"/>
            <a:chExt cx="280" cy="561"/>
          </a:xfrm>
        </p:grpSpPr>
        <p:sp>
          <p:nvSpPr>
            <p:cNvPr id="20789" name="AutoShape 250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0" name="Line 250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1" name="Line 250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2" name="Line 250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3" name="Line 250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4" name="Oval 250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95" name="Oval 250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910" name="Group 2510"/>
          <p:cNvGrpSpPr>
            <a:grpSpLocks/>
          </p:cNvGrpSpPr>
          <p:nvPr/>
        </p:nvGrpSpPr>
        <p:grpSpPr bwMode="auto">
          <a:xfrm>
            <a:off x="8013700" y="3673475"/>
            <a:ext cx="444500" cy="479425"/>
            <a:chOff x="4203" y="1803"/>
            <a:chExt cx="280" cy="561"/>
          </a:xfrm>
        </p:grpSpPr>
        <p:sp>
          <p:nvSpPr>
            <p:cNvPr id="20782" name="AutoShape 251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3" name="Line 251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4" name="Line 251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5" name="Line 251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6" name="Line 251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" name="Oval 251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8" name="Oval 251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918" name="Group 2518"/>
          <p:cNvGrpSpPr>
            <a:grpSpLocks/>
          </p:cNvGrpSpPr>
          <p:nvPr/>
        </p:nvGrpSpPr>
        <p:grpSpPr bwMode="auto">
          <a:xfrm>
            <a:off x="7658100" y="3730625"/>
            <a:ext cx="444500" cy="595313"/>
            <a:chOff x="4203" y="1803"/>
            <a:chExt cx="280" cy="561"/>
          </a:xfrm>
        </p:grpSpPr>
        <p:sp>
          <p:nvSpPr>
            <p:cNvPr id="20775" name="AutoShape 251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6" name="Line 252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7" name="Line 252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8" name="Line 252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9" name="Line 252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0" name="Oval 252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1" name="Oval 252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217" name="AutoShape 2817"/>
          <p:cNvSpPr>
            <a:spLocks noChangeArrowheads="1"/>
          </p:cNvSpPr>
          <p:nvPr/>
        </p:nvSpPr>
        <p:spPr bwMode="auto">
          <a:xfrm>
            <a:off x="2605088" y="6057900"/>
            <a:ext cx="1901825" cy="688975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218" name="Group 2818"/>
          <p:cNvGrpSpPr>
            <a:grpSpLocks/>
          </p:cNvGrpSpPr>
          <p:nvPr/>
        </p:nvGrpSpPr>
        <p:grpSpPr bwMode="auto">
          <a:xfrm>
            <a:off x="2755900" y="1373188"/>
            <a:ext cx="444500" cy="595312"/>
            <a:chOff x="4203" y="1803"/>
            <a:chExt cx="280" cy="561"/>
          </a:xfrm>
        </p:grpSpPr>
        <p:sp>
          <p:nvSpPr>
            <p:cNvPr id="20768" name="AutoShape 281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9" name="Line 282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0" name="Line 282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1" name="Line 282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2" name="Line 282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3" name="Oval 282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74" name="Oval 282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226" name="AutoShape 2826"/>
          <p:cNvSpPr>
            <a:spLocks noChangeArrowheads="1"/>
          </p:cNvSpPr>
          <p:nvPr/>
        </p:nvSpPr>
        <p:spPr bwMode="auto">
          <a:xfrm>
            <a:off x="2605088" y="3248025"/>
            <a:ext cx="1901825" cy="688975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27" name="Line 2827"/>
          <p:cNvSpPr>
            <a:spLocks noChangeShapeType="1"/>
          </p:cNvSpPr>
          <p:nvPr/>
        </p:nvSpPr>
        <p:spPr bwMode="auto">
          <a:xfrm>
            <a:off x="3562350" y="3881438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28" name="AutoShape 2828"/>
          <p:cNvSpPr>
            <a:spLocks noChangeArrowheads="1"/>
          </p:cNvSpPr>
          <p:nvPr/>
        </p:nvSpPr>
        <p:spPr bwMode="auto">
          <a:xfrm>
            <a:off x="2616200" y="1879600"/>
            <a:ext cx="1898650" cy="688975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105229" name="AutoShape 2829"/>
          <p:cNvSpPr>
            <a:spLocks noChangeArrowheads="1"/>
          </p:cNvSpPr>
          <p:nvPr/>
        </p:nvSpPr>
        <p:spPr bwMode="auto">
          <a:xfrm>
            <a:off x="2601913" y="4619625"/>
            <a:ext cx="1901825" cy="68897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30" name="Line 2830"/>
          <p:cNvSpPr>
            <a:spLocks noChangeShapeType="1"/>
          </p:cNvSpPr>
          <p:nvPr/>
        </p:nvSpPr>
        <p:spPr bwMode="auto">
          <a:xfrm>
            <a:off x="3560763" y="5345113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231" name="Line 2831"/>
          <p:cNvSpPr>
            <a:spLocks noChangeShapeType="1"/>
          </p:cNvSpPr>
          <p:nvPr/>
        </p:nvSpPr>
        <p:spPr bwMode="auto">
          <a:xfrm>
            <a:off x="3570288" y="2544763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232" name="Group 2832"/>
          <p:cNvGrpSpPr>
            <a:grpSpLocks/>
          </p:cNvGrpSpPr>
          <p:nvPr/>
        </p:nvGrpSpPr>
        <p:grpSpPr bwMode="auto">
          <a:xfrm>
            <a:off x="2730500" y="2770188"/>
            <a:ext cx="444500" cy="595312"/>
            <a:chOff x="4203" y="1803"/>
            <a:chExt cx="280" cy="561"/>
          </a:xfrm>
        </p:grpSpPr>
        <p:sp>
          <p:nvSpPr>
            <p:cNvPr id="20761" name="AutoShape 283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2" name="Line 283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3" name="Line 283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4" name="Line 283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5" name="Line 283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6" name="Oval 283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7" name="Oval 283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40" name="Group 2840"/>
          <p:cNvGrpSpPr>
            <a:grpSpLocks/>
          </p:cNvGrpSpPr>
          <p:nvPr/>
        </p:nvGrpSpPr>
        <p:grpSpPr bwMode="auto">
          <a:xfrm>
            <a:off x="3055938" y="2792413"/>
            <a:ext cx="444500" cy="595312"/>
            <a:chOff x="4203" y="1803"/>
            <a:chExt cx="280" cy="561"/>
          </a:xfrm>
        </p:grpSpPr>
        <p:sp>
          <p:nvSpPr>
            <p:cNvPr id="20754" name="AutoShape 284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5" name="Line 284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6" name="Line 284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7" name="Line 284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8" name="Line 284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9" name="Oval 284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60" name="Oval 284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48" name="Group 2848"/>
          <p:cNvGrpSpPr>
            <a:grpSpLocks/>
          </p:cNvGrpSpPr>
          <p:nvPr/>
        </p:nvGrpSpPr>
        <p:grpSpPr bwMode="auto">
          <a:xfrm>
            <a:off x="3327400" y="2792413"/>
            <a:ext cx="444500" cy="595312"/>
            <a:chOff x="4203" y="1803"/>
            <a:chExt cx="280" cy="561"/>
          </a:xfrm>
        </p:grpSpPr>
        <p:sp>
          <p:nvSpPr>
            <p:cNvPr id="20747" name="AutoShape 284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8" name="Line 285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9" name="Line 285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0" name="Line 285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1" name="Line 285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2" name="Oval 285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53" name="Oval 285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56" name="Group 2856"/>
          <p:cNvGrpSpPr>
            <a:grpSpLocks/>
          </p:cNvGrpSpPr>
          <p:nvPr/>
        </p:nvGrpSpPr>
        <p:grpSpPr bwMode="auto">
          <a:xfrm>
            <a:off x="2706688" y="4046538"/>
            <a:ext cx="444500" cy="595312"/>
            <a:chOff x="4203" y="1803"/>
            <a:chExt cx="280" cy="561"/>
          </a:xfrm>
        </p:grpSpPr>
        <p:sp>
          <p:nvSpPr>
            <p:cNvPr id="20740" name="AutoShape 285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1" name="Line 285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2" name="Line 285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3" name="Line 286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4" name="Line 286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5" name="Oval 286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6" name="Oval 286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64" name="Group 2864"/>
          <p:cNvGrpSpPr>
            <a:grpSpLocks/>
          </p:cNvGrpSpPr>
          <p:nvPr/>
        </p:nvGrpSpPr>
        <p:grpSpPr bwMode="auto">
          <a:xfrm>
            <a:off x="2706688" y="4046538"/>
            <a:ext cx="444500" cy="595312"/>
            <a:chOff x="4203" y="1803"/>
            <a:chExt cx="280" cy="561"/>
          </a:xfrm>
        </p:grpSpPr>
        <p:sp>
          <p:nvSpPr>
            <p:cNvPr id="20733" name="AutoShape 286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4" name="Line 286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5" name="Line 286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6" name="Line 286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7" name="Line 286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8" name="Oval 287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9" name="Oval 287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72" name="Group 2872"/>
          <p:cNvGrpSpPr>
            <a:grpSpLocks/>
          </p:cNvGrpSpPr>
          <p:nvPr/>
        </p:nvGrpSpPr>
        <p:grpSpPr bwMode="auto">
          <a:xfrm>
            <a:off x="2979738" y="4046538"/>
            <a:ext cx="444500" cy="595312"/>
            <a:chOff x="4203" y="1803"/>
            <a:chExt cx="280" cy="561"/>
          </a:xfrm>
        </p:grpSpPr>
        <p:sp>
          <p:nvSpPr>
            <p:cNvPr id="20726" name="AutoShape 287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7" name="Line 287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8" name="Line 287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9" name="Line 287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0" name="Line 287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1" name="Oval 287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2" name="Oval 287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80" name="Group 2880"/>
          <p:cNvGrpSpPr>
            <a:grpSpLocks/>
          </p:cNvGrpSpPr>
          <p:nvPr/>
        </p:nvGrpSpPr>
        <p:grpSpPr bwMode="auto">
          <a:xfrm>
            <a:off x="3094038" y="4148138"/>
            <a:ext cx="444500" cy="595312"/>
            <a:chOff x="4203" y="1803"/>
            <a:chExt cx="280" cy="561"/>
          </a:xfrm>
        </p:grpSpPr>
        <p:sp>
          <p:nvSpPr>
            <p:cNvPr id="20719" name="AutoShape 288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0" name="Line 288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1" name="Line 288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2" name="Line 288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3" name="Line 288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4" name="Oval 288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5" name="Oval 288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88" name="Group 2888"/>
          <p:cNvGrpSpPr>
            <a:grpSpLocks/>
          </p:cNvGrpSpPr>
          <p:nvPr/>
        </p:nvGrpSpPr>
        <p:grpSpPr bwMode="auto">
          <a:xfrm>
            <a:off x="3352800" y="4105275"/>
            <a:ext cx="444500" cy="595313"/>
            <a:chOff x="4203" y="1803"/>
            <a:chExt cx="280" cy="561"/>
          </a:xfrm>
        </p:grpSpPr>
        <p:sp>
          <p:nvSpPr>
            <p:cNvPr id="20712" name="AutoShape 288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3" name="Line 289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4" name="Line 289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5" name="Line 289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6" name="Line 289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7" name="Oval 289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8" name="Oval 289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296" name="Group 2896"/>
          <p:cNvGrpSpPr>
            <a:grpSpLocks/>
          </p:cNvGrpSpPr>
          <p:nvPr/>
        </p:nvGrpSpPr>
        <p:grpSpPr bwMode="auto">
          <a:xfrm>
            <a:off x="2655888" y="5548313"/>
            <a:ext cx="444500" cy="595312"/>
            <a:chOff x="4203" y="1803"/>
            <a:chExt cx="280" cy="561"/>
          </a:xfrm>
        </p:grpSpPr>
        <p:sp>
          <p:nvSpPr>
            <p:cNvPr id="20705" name="AutoShape 289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6" name="Line 289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7" name="Line 289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8" name="Line 290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9" name="Line 290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0" name="Oval 290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1" name="Oval 290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04" name="Group 2904"/>
          <p:cNvGrpSpPr>
            <a:grpSpLocks/>
          </p:cNvGrpSpPr>
          <p:nvPr/>
        </p:nvGrpSpPr>
        <p:grpSpPr bwMode="auto">
          <a:xfrm>
            <a:off x="2919413" y="5599113"/>
            <a:ext cx="444500" cy="595312"/>
            <a:chOff x="4203" y="1803"/>
            <a:chExt cx="280" cy="561"/>
          </a:xfrm>
        </p:grpSpPr>
        <p:sp>
          <p:nvSpPr>
            <p:cNvPr id="20698" name="AutoShape 290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9" name="Line 290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0" name="Line 290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1" name="Line 290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2" name="Line 290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3" name="Oval 291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4" name="Oval 291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12" name="Group 2912"/>
          <p:cNvGrpSpPr>
            <a:grpSpLocks/>
          </p:cNvGrpSpPr>
          <p:nvPr/>
        </p:nvGrpSpPr>
        <p:grpSpPr bwMode="auto">
          <a:xfrm>
            <a:off x="3225800" y="5599113"/>
            <a:ext cx="444500" cy="595312"/>
            <a:chOff x="4203" y="1803"/>
            <a:chExt cx="280" cy="561"/>
          </a:xfrm>
        </p:grpSpPr>
        <p:sp>
          <p:nvSpPr>
            <p:cNvPr id="20691" name="AutoShape 291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2" name="Line 291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3" name="Line 291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4" name="Line 291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5" name="Line 291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6" name="Oval 291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7" name="Oval 291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20" name="Group 2920"/>
          <p:cNvGrpSpPr>
            <a:grpSpLocks/>
          </p:cNvGrpSpPr>
          <p:nvPr/>
        </p:nvGrpSpPr>
        <p:grpSpPr bwMode="auto">
          <a:xfrm>
            <a:off x="2776538" y="5491163"/>
            <a:ext cx="444500" cy="595312"/>
            <a:chOff x="4203" y="1803"/>
            <a:chExt cx="280" cy="561"/>
          </a:xfrm>
        </p:grpSpPr>
        <p:sp>
          <p:nvSpPr>
            <p:cNvPr id="20684" name="AutoShape 292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5" name="Line 292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6" name="Line 292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7" name="Line 292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8" name="Line 292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9" name="Oval 292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0" name="Oval 292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28" name="Group 2928"/>
          <p:cNvGrpSpPr>
            <a:grpSpLocks/>
          </p:cNvGrpSpPr>
          <p:nvPr/>
        </p:nvGrpSpPr>
        <p:grpSpPr bwMode="auto">
          <a:xfrm>
            <a:off x="3116263" y="5540375"/>
            <a:ext cx="444500" cy="595313"/>
            <a:chOff x="4203" y="1803"/>
            <a:chExt cx="280" cy="561"/>
          </a:xfrm>
        </p:grpSpPr>
        <p:sp>
          <p:nvSpPr>
            <p:cNvPr id="20677" name="AutoShape 292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8" name="Line 293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9" name="Line 293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0" name="Line 293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1" name="Line 293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2" name="Oval 293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3" name="Oval 293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336" name="AutoShape 2936"/>
          <p:cNvSpPr>
            <a:spLocks noChangeArrowheads="1"/>
          </p:cNvSpPr>
          <p:nvPr/>
        </p:nvSpPr>
        <p:spPr bwMode="auto">
          <a:xfrm>
            <a:off x="2724150" y="2128838"/>
            <a:ext cx="2635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37" name="AutoShape 2937"/>
          <p:cNvSpPr>
            <a:spLocks noChangeArrowheads="1"/>
          </p:cNvSpPr>
          <p:nvPr/>
        </p:nvSpPr>
        <p:spPr bwMode="auto">
          <a:xfrm>
            <a:off x="3109913" y="2143125"/>
            <a:ext cx="3524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38" name="AutoShape 2938"/>
          <p:cNvSpPr>
            <a:spLocks noChangeArrowheads="1"/>
          </p:cNvSpPr>
          <p:nvPr/>
        </p:nvSpPr>
        <p:spPr bwMode="auto">
          <a:xfrm>
            <a:off x="3649663" y="2128838"/>
            <a:ext cx="33020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39" name="AutoShape 2939"/>
          <p:cNvSpPr>
            <a:spLocks noChangeArrowheads="1"/>
          </p:cNvSpPr>
          <p:nvPr/>
        </p:nvSpPr>
        <p:spPr bwMode="auto">
          <a:xfrm>
            <a:off x="2689225" y="3562350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0" name="AutoShape 2940"/>
          <p:cNvSpPr>
            <a:spLocks noChangeArrowheads="1"/>
          </p:cNvSpPr>
          <p:nvPr/>
        </p:nvSpPr>
        <p:spPr bwMode="auto">
          <a:xfrm>
            <a:off x="3278188" y="3554413"/>
            <a:ext cx="360362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1" name="AutoShape 2941"/>
          <p:cNvSpPr>
            <a:spLocks noChangeArrowheads="1"/>
          </p:cNvSpPr>
          <p:nvPr/>
        </p:nvSpPr>
        <p:spPr bwMode="auto">
          <a:xfrm>
            <a:off x="3797300" y="3546475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2" name="AutoShape 2942"/>
          <p:cNvSpPr>
            <a:spLocks noChangeArrowheads="1"/>
          </p:cNvSpPr>
          <p:nvPr/>
        </p:nvSpPr>
        <p:spPr bwMode="auto">
          <a:xfrm>
            <a:off x="2690813" y="4865688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3" name="AutoShape 2943"/>
          <p:cNvSpPr>
            <a:spLocks noChangeArrowheads="1"/>
          </p:cNvSpPr>
          <p:nvPr/>
        </p:nvSpPr>
        <p:spPr bwMode="auto">
          <a:xfrm>
            <a:off x="3305175" y="4865688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4" name="AutoShape 2944"/>
          <p:cNvSpPr>
            <a:spLocks noChangeArrowheads="1"/>
          </p:cNvSpPr>
          <p:nvPr/>
        </p:nvSpPr>
        <p:spPr bwMode="auto">
          <a:xfrm>
            <a:off x="4083050" y="2128838"/>
            <a:ext cx="207963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5" name="AutoShape 2945"/>
          <p:cNvSpPr>
            <a:spLocks noChangeArrowheads="1"/>
          </p:cNvSpPr>
          <p:nvPr/>
        </p:nvSpPr>
        <p:spPr bwMode="auto">
          <a:xfrm>
            <a:off x="3638550" y="4865688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6" name="AutoShape 2946"/>
          <p:cNvSpPr>
            <a:spLocks noChangeArrowheads="1"/>
          </p:cNvSpPr>
          <p:nvPr/>
        </p:nvSpPr>
        <p:spPr bwMode="auto">
          <a:xfrm>
            <a:off x="2700338" y="6300788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7" name="AutoShape 2947"/>
          <p:cNvSpPr>
            <a:spLocks noChangeArrowheads="1"/>
          </p:cNvSpPr>
          <p:nvPr/>
        </p:nvSpPr>
        <p:spPr bwMode="auto">
          <a:xfrm>
            <a:off x="3197225" y="6300788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8" name="AutoShape 2948"/>
          <p:cNvSpPr>
            <a:spLocks noChangeArrowheads="1"/>
          </p:cNvSpPr>
          <p:nvPr/>
        </p:nvSpPr>
        <p:spPr bwMode="auto">
          <a:xfrm>
            <a:off x="3729038" y="6300788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49" name="AutoShape 2949"/>
          <p:cNvSpPr>
            <a:spLocks noChangeArrowheads="1"/>
          </p:cNvSpPr>
          <p:nvPr/>
        </p:nvSpPr>
        <p:spPr bwMode="auto">
          <a:xfrm>
            <a:off x="2605088" y="3248025"/>
            <a:ext cx="1901825" cy="688975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50" name="Line 2950"/>
          <p:cNvSpPr>
            <a:spLocks noChangeShapeType="1"/>
          </p:cNvSpPr>
          <p:nvPr/>
        </p:nvSpPr>
        <p:spPr bwMode="auto">
          <a:xfrm>
            <a:off x="3562350" y="3881438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51" name="AutoShape 2951"/>
          <p:cNvSpPr>
            <a:spLocks noChangeArrowheads="1"/>
          </p:cNvSpPr>
          <p:nvPr/>
        </p:nvSpPr>
        <p:spPr bwMode="auto">
          <a:xfrm>
            <a:off x="2616200" y="1879600"/>
            <a:ext cx="1898650" cy="688975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105352" name="AutoShape 2952"/>
          <p:cNvSpPr>
            <a:spLocks noChangeArrowheads="1"/>
          </p:cNvSpPr>
          <p:nvPr/>
        </p:nvSpPr>
        <p:spPr bwMode="auto">
          <a:xfrm>
            <a:off x="2601913" y="4619625"/>
            <a:ext cx="1901825" cy="68897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53" name="Line 2953"/>
          <p:cNvSpPr>
            <a:spLocks noChangeShapeType="1"/>
          </p:cNvSpPr>
          <p:nvPr/>
        </p:nvSpPr>
        <p:spPr bwMode="auto">
          <a:xfrm>
            <a:off x="3560763" y="5345113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54" name="Line 2954"/>
          <p:cNvSpPr>
            <a:spLocks noChangeShapeType="1"/>
          </p:cNvSpPr>
          <p:nvPr/>
        </p:nvSpPr>
        <p:spPr bwMode="auto">
          <a:xfrm>
            <a:off x="3570288" y="2544763"/>
            <a:ext cx="0" cy="76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355" name="Group 2955"/>
          <p:cNvGrpSpPr>
            <a:grpSpLocks/>
          </p:cNvGrpSpPr>
          <p:nvPr/>
        </p:nvGrpSpPr>
        <p:grpSpPr bwMode="auto">
          <a:xfrm>
            <a:off x="2730500" y="2770188"/>
            <a:ext cx="444500" cy="595312"/>
            <a:chOff x="4203" y="1803"/>
            <a:chExt cx="280" cy="561"/>
          </a:xfrm>
        </p:grpSpPr>
        <p:sp>
          <p:nvSpPr>
            <p:cNvPr id="20670" name="AutoShape 295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1" name="Line 295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2" name="Line 295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3" name="Line 295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4" name="Line 296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5" name="Oval 296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6" name="Oval 296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63" name="Group 2963"/>
          <p:cNvGrpSpPr>
            <a:grpSpLocks/>
          </p:cNvGrpSpPr>
          <p:nvPr/>
        </p:nvGrpSpPr>
        <p:grpSpPr bwMode="auto">
          <a:xfrm>
            <a:off x="3055938" y="2792413"/>
            <a:ext cx="444500" cy="595312"/>
            <a:chOff x="4203" y="1803"/>
            <a:chExt cx="280" cy="561"/>
          </a:xfrm>
        </p:grpSpPr>
        <p:sp>
          <p:nvSpPr>
            <p:cNvPr id="20663" name="AutoShape 296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4" name="Line 296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5" name="Line 296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6" name="Line 296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7" name="Line 296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8" name="Oval 296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9" name="Oval 297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71" name="Group 2971"/>
          <p:cNvGrpSpPr>
            <a:grpSpLocks/>
          </p:cNvGrpSpPr>
          <p:nvPr/>
        </p:nvGrpSpPr>
        <p:grpSpPr bwMode="auto">
          <a:xfrm>
            <a:off x="3327400" y="2792413"/>
            <a:ext cx="444500" cy="595312"/>
            <a:chOff x="4203" y="1803"/>
            <a:chExt cx="280" cy="561"/>
          </a:xfrm>
        </p:grpSpPr>
        <p:sp>
          <p:nvSpPr>
            <p:cNvPr id="20656" name="AutoShape 297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7" name="Line 297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8" name="Line 297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9" name="Line 297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0" name="Line 297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1" name="Oval 297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2" name="Oval 297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79" name="Group 2979"/>
          <p:cNvGrpSpPr>
            <a:grpSpLocks/>
          </p:cNvGrpSpPr>
          <p:nvPr/>
        </p:nvGrpSpPr>
        <p:grpSpPr bwMode="auto">
          <a:xfrm>
            <a:off x="2706688" y="4046538"/>
            <a:ext cx="444500" cy="595312"/>
            <a:chOff x="4203" y="1803"/>
            <a:chExt cx="280" cy="561"/>
          </a:xfrm>
        </p:grpSpPr>
        <p:sp>
          <p:nvSpPr>
            <p:cNvPr id="20649" name="AutoShape 298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0" name="Line 298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1" name="Line 298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2" name="Line 298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3" name="Line 298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4" name="Oval 298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5" name="Oval 298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87" name="Group 2987"/>
          <p:cNvGrpSpPr>
            <a:grpSpLocks/>
          </p:cNvGrpSpPr>
          <p:nvPr/>
        </p:nvGrpSpPr>
        <p:grpSpPr bwMode="auto">
          <a:xfrm>
            <a:off x="2706688" y="4046538"/>
            <a:ext cx="444500" cy="595312"/>
            <a:chOff x="4203" y="1803"/>
            <a:chExt cx="280" cy="561"/>
          </a:xfrm>
        </p:grpSpPr>
        <p:sp>
          <p:nvSpPr>
            <p:cNvPr id="20642" name="AutoShape 298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3" name="Line 298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4" name="Line 299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5" name="Line 299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6" name="Line 299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7" name="Oval 299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8" name="Oval 299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395" name="Group 2995"/>
          <p:cNvGrpSpPr>
            <a:grpSpLocks/>
          </p:cNvGrpSpPr>
          <p:nvPr/>
        </p:nvGrpSpPr>
        <p:grpSpPr bwMode="auto">
          <a:xfrm>
            <a:off x="2979738" y="4046538"/>
            <a:ext cx="444500" cy="595312"/>
            <a:chOff x="4203" y="1803"/>
            <a:chExt cx="280" cy="561"/>
          </a:xfrm>
        </p:grpSpPr>
        <p:sp>
          <p:nvSpPr>
            <p:cNvPr id="20635" name="AutoShape 299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6" name="Line 299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7" name="Line 299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8" name="Line 299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9" name="Line 300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0" name="Oval 300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1" name="Oval 300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03" name="Group 3003"/>
          <p:cNvGrpSpPr>
            <a:grpSpLocks/>
          </p:cNvGrpSpPr>
          <p:nvPr/>
        </p:nvGrpSpPr>
        <p:grpSpPr bwMode="auto">
          <a:xfrm>
            <a:off x="3094038" y="4148138"/>
            <a:ext cx="444500" cy="595312"/>
            <a:chOff x="4203" y="1803"/>
            <a:chExt cx="280" cy="561"/>
          </a:xfrm>
        </p:grpSpPr>
        <p:sp>
          <p:nvSpPr>
            <p:cNvPr id="20628" name="AutoShape 300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9" name="Line 300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0" name="Line 300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1" name="Line 300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2" name="Line 300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3" name="Oval 300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4" name="Oval 301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11" name="Group 3011"/>
          <p:cNvGrpSpPr>
            <a:grpSpLocks/>
          </p:cNvGrpSpPr>
          <p:nvPr/>
        </p:nvGrpSpPr>
        <p:grpSpPr bwMode="auto">
          <a:xfrm>
            <a:off x="3352800" y="4105275"/>
            <a:ext cx="444500" cy="595313"/>
            <a:chOff x="4203" y="1803"/>
            <a:chExt cx="280" cy="561"/>
          </a:xfrm>
        </p:grpSpPr>
        <p:sp>
          <p:nvSpPr>
            <p:cNvPr id="20621" name="AutoShape 301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2" name="Line 301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3" name="Line 301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4" name="Line 301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5" name="Line 301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6" name="Oval 301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7" name="Oval 301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19" name="Group 3019"/>
          <p:cNvGrpSpPr>
            <a:grpSpLocks/>
          </p:cNvGrpSpPr>
          <p:nvPr/>
        </p:nvGrpSpPr>
        <p:grpSpPr bwMode="auto">
          <a:xfrm>
            <a:off x="2655888" y="5548313"/>
            <a:ext cx="444500" cy="595312"/>
            <a:chOff x="4203" y="1803"/>
            <a:chExt cx="280" cy="561"/>
          </a:xfrm>
        </p:grpSpPr>
        <p:sp>
          <p:nvSpPr>
            <p:cNvPr id="20614" name="AutoShape 302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5" name="Line 302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6" name="Line 302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7" name="Line 302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8" name="Line 302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9" name="Oval 302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0" name="Oval 302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27" name="Group 3027"/>
          <p:cNvGrpSpPr>
            <a:grpSpLocks/>
          </p:cNvGrpSpPr>
          <p:nvPr/>
        </p:nvGrpSpPr>
        <p:grpSpPr bwMode="auto">
          <a:xfrm>
            <a:off x="2919413" y="5599113"/>
            <a:ext cx="444500" cy="595312"/>
            <a:chOff x="4203" y="1803"/>
            <a:chExt cx="280" cy="561"/>
          </a:xfrm>
        </p:grpSpPr>
        <p:sp>
          <p:nvSpPr>
            <p:cNvPr id="20607" name="AutoShape 302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8" name="Line 302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9" name="Line 303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0" name="Line 303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1" name="Line 303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2" name="Oval 303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3" name="Oval 303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35" name="Group 3035"/>
          <p:cNvGrpSpPr>
            <a:grpSpLocks/>
          </p:cNvGrpSpPr>
          <p:nvPr/>
        </p:nvGrpSpPr>
        <p:grpSpPr bwMode="auto">
          <a:xfrm>
            <a:off x="3225800" y="5599113"/>
            <a:ext cx="444500" cy="595312"/>
            <a:chOff x="4203" y="1803"/>
            <a:chExt cx="280" cy="561"/>
          </a:xfrm>
        </p:grpSpPr>
        <p:sp>
          <p:nvSpPr>
            <p:cNvPr id="20600" name="AutoShape 303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1" name="Line 303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2" name="Line 303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3" name="Line 303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4" name="Line 304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5" name="Oval 304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6" name="Oval 304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43" name="Group 3043"/>
          <p:cNvGrpSpPr>
            <a:grpSpLocks/>
          </p:cNvGrpSpPr>
          <p:nvPr/>
        </p:nvGrpSpPr>
        <p:grpSpPr bwMode="auto">
          <a:xfrm>
            <a:off x="2776538" y="5491163"/>
            <a:ext cx="444500" cy="595312"/>
            <a:chOff x="4203" y="1803"/>
            <a:chExt cx="280" cy="561"/>
          </a:xfrm>
        </p:grpSpPr>
        <p:sp>
          <p:nvSpPr>
            <p:cNvPr id="20593" name="AutoShape 304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4" name="Line 304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5" name="Line 304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6" name="Line 304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7" name="Line 304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8" name="Oval 304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9" name="Oval 305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51" name="Group 3051"/>
          <p:cNvGrpSpPr>
            <a:grpSpLocks/>
          </p:cNvGrpSpPr>
          <p:nvPr/>
        </p:nvGrpSpPr>
        <p:grpSpPr bwMode="auto">
          <a:xfrm>
            <a:off x="3116263" y="5540375"/>
            <a:ext cx="444500" cy="595313"/>
            <a:chOff x="4203" y="1803"/>
            <a:chExt cx="280" cy="561"/>
          </a:xfrm>
        </p:grpSpPr>
        <p:sp>
          <p:nvSpPr>
            <p:cNvPr id="20586" name="AutoShape 305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7" name="Line 305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8" name="Line 305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9" name="Line 305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0" name="Line 305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1" name="Oval 305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2" name="Oval 305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459" name="AutoShape 3059"/>
          <p:cNvSpPr>
            <a:spLocks noChangeArrowheads="1"/>
          </p:cNvSpPr>
          <p:nvPr/>
        </p:nvSpPr>
        <p:spPr bwMode="auto">
          <a:xfrm>
            <a:off x="2724150" y="2128838"/>
            <a:ext cx="2635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0" name="AutoShape 3060"/>
          <p:cNvSpPr>
            <a:spLocks noChangeArrowheads="1"/>
          </p:cNvSpPr>
          <p:nvPr/>
        </p:nvSpPr>
        <p:spPr bwMode="auto">
          <a:xfrm>
            <a:off x="3109913" y="2143125"/>
            <a:ext cx="3524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1" name="AutoShape 3061"/>
          <p:cNvSpPr>
            <a:spLocks noChangeArrowheads="1"/>
          </p:cNvSpPr>
          <p:nvPr/>
        </p:nvSpPr>
        <p:spPr bwMode="auto">
          <a:xfrm>
            <a:off x="3649663" y="2128838"/>
            <a:ext cx="33020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2" name="AutoShape 3062"/>
          <p:cNvSpPr>
            <a:spLocks noChangeArrowheads="1"/>
          </p:cNvSpPr>
          <p:nvPr/>
        </p:nvSpPr>
        <p:spPr bwMode="auto">
          <a:xfrm>
            <a:off x="2689225" y="3562350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3" name="AutoShape 3063"/>
          <p:cNvSpPr>
            <a:spLocks noChangeArrowheads="1"/>
          </p:cNvSpPr>
          <p:nvPr/>
        </p:nvSpPr>
        <p:spPr bwMode="auto">
          <a:xfrm>
            <a:off x="3278188" y="3554413"/>
            <a:ext cx="360362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4" name="AutoShape 3064"/>
          <p:cNvSpPr>
            <a:spLocks noChangeArrowheads="1"/>
          </p:cNvSpPr>
          <p:nvPr/>
        </p:nvSpPr>
        <p:spPr bwMode="auto">
          <a:xfrm>
            <a:off x="3797300" y="3546475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5" name="AutoShape 3065"/>
          <p:cNvSpPr>
            <a:spLocks noChangeArrowheads="1"/>
          </p:cNvSpPr>
          <p:nvPr/>
        </p:nvSpPr>
        <p:spPr bwMode="auto">
          <a:xfrm>
            <a:off x="2690813" y="4865688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6" name="AutoShape 3066"/>
          <p:cNvSpPr>
            <a:spLocks noChangeArrowheads="1"/>
          </p:cNvSpPr>
          <p:nvPr/>
        </p:nvSpPr>
        <p:spPr bwMode="auto">
          <a:xfrm>
            <a:off x="3305175" y="4865688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7" name="AutoShape 3067"/>
          <p:cNvSpPr>
            <a:spLocks noChangeArrowheads="1"/>
          </p:cNvSpPr>
          <p:nvPr/>
        </p:nvSpPr>
        <p:spPr bwMode="auto">
          <a:xfrm>
            <a:off x="4083050" y="2128838"/>
            <a:ext cx="207963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68" name="AutoShape 3068"/>
          <p:cNvSpPr>
            <a:spLocks noChangeArrowheads="1"/>
          </p:cNvSpPr>
          <p:nvPr/>
        </p:nvSpPr>
        <p:spPr bwMode="auto">
          <a:xfrm>
            <a:off x="3638550" y="4865688"/>
            <a:ext cx="2508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469" name="Group 3069"/>
          <p:cNvGrpSpPr>
            <a:grpSpLocks/>
          </p:cNvGrpSpPr>
          <p:nvPr/>
        </p:nvGrpSpPr>
        <p:grpSpPr bwMode="auto">
          <a:xfrm>
            <a:off x="3055938" y="1373188"/>
            <a:ext cx="444500" cy="595312"/>
            <a:chOff x="4203" y="1803"/>
            <a:chExt cx="280" cy="561"/>
          </a:xfrm>
        </p:grpSpPr>
        <p:sp>
          <p:nvSpPr>
            <p:cNvPr id="20579" name="AutoShape 307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0" name="Line 307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1" name="Line 307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2" name="Line 307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3" name="Line 307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4" name="Oval 307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5" name="Oval 307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84" name="Group 3084"/>
          <p:cNvGrpSpPr>
            <a:grpSpLocks/>
          </p:cNvGrpSpPr>
          <p:nvPr/>
        </p:nvGrpSpPr>
        <p:grpSpPr bwMode="auto">
          <a:xfrm>
            <a:off x="2755900" y="1373188"/>
            <a:ext cx="444500" cy="595312"/>
            <a:chOff x="4203" y="1803"/>
            <a:chExt cx="280" cy="561"/>
          </a:xfrm>
        </p:grpSpPr>
        <p:sp>
          <p:nvSpPr>
            <p:cNvPr id="20572" name="AutoShape 308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3" name="Line 308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4" name="Line 308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5" name="Line 308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6" name="Line 308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7" name="Oval 309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8" name="Oval 309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492" name="Group 3092"/>
          <p:cNvGrpSpPr>
            <a:grpSpLocks/>
          </p:cNvGrpSpPr>
          <p:nvPr/>
        </p:nvGrpSpPr>
        <p:grpSpPr bwMode="auto">
          <a:xfrm>
            <a:off x="3055938" y="1373188"/>
            <a:ext cx="444500" cy="595312"/>
            <a:chOff x="4203" y="1803"/>
            <a:chExt cx="280" cy="561"/>
          </a:xfrm>
        </p:grpSpPr>
        <p:sp>
          <p:nvSpPr>
            <p:cNvPr id="20565" name="AutoShape 309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6" name="Line 309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7" name="Line 309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8" name="Line 309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9" name="Line 309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0" name="Oval 309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1" name="Oval 309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" name="Rectangle 370"/>
          <p:cNvSpPr>
            <a:spLocks noChangeArrowheads="1"/>
          </p:cNvSpPr>
          <p:nvPr/>
        </p:nvSpPr>
        <p:spPr bwMode="auto">
          <a:xfrm>
            <a:off x="4922838" y="5919788"/>
            <a:ext cx="4470400" cy="715962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>
                <a:solidFill>
                  <a:schemeClr val="bg1"/>
                </a:solidFill>
              </a:rPr>
              <a:t>Sharing more information than necessary</a:t>
            </a:r>
          </a:p>
          <a:p>
            <a:pPr marL="342900" indent="-342900" defTabSz="912813"/>
            <a:r>
              <a:rPr lang="en-US">
                <a:solidFill>
                  <a:schemeClr val="bg1"/>
                </a:solidFill>
              </a:rPr>
              <a:t>Open to more true-insiders than necessary </a:t>
            </a:r>
          </a:p>
        </p:txBody>
      </p:sp>
      <p:sp>
        <p:nvSpPr>
          <p:cNvPr id="2" name="AutoShape 3061"/>
          <p:cNvSpPr>
            <a:spLocks noChangeArrowheads="1"/>
          </p:cNvSpPr>
          <p:nvPr/>
        </p:nvSpPr>
        <p:spPr bwMode="auto">
          <a:xfrm>
            <a:off x="3649663" y="2133600"/>
            <a:ext cx="330200" cy="319088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3067"/>
          <p:cNvSpPr>
            <a:spLocks noChangeArrowheads="1"/>
          </p:cNvSpPr>
          <p:nvPr/>
        </p:nvSpPr>
        <p:spPr bwMode="auto">
          <a:xfrm>
            <a:off x="4083050" y="2133600"/>
            <a:ext cx="207963" cy="319088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3064"/>
          <p:cNvSpPr>
            <a:spLocks noChangeArrowheads="1"/>
          </p:cNvSpPr>
          <p:nvPr/>
        </p:nvSpPr>
        <p:spPr bwMode="auto">
          <a:xfrm>
            <a:off x="3806825" y="3548063"/>
            <a:ext cx="501650" cy="319087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3066"/>
          <p:cNvSpPr>
            <a:spLocks noChangeArrowheads="1"/>
          </p:cNvSpPr>
          <p:nvPr/>
        </p:nvSpPr>
        <p:spPr bwMode="auto">
          <a:xfrm>
            <a:off x="3305175" y="4857750"/>
            <a:ext cx="250825" cy="319088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3066"/>
          <p:cNvSpPr>
            <a:spLocks noChangeArrowheads="1"/>
          </p:cNvSpPr>
          <p:nvPr/>
        </p:nvSpPr>
        <p:spPr bwMode="auto">
          <a:xfrm>
            <a:off x="3638550" y="4865688"/>
            <a:ext cx="250825" cy="319087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2948"/>
          <p:cNvSpPr>
            <a:spLocks noChangeArrowheads="1"/>
          </p:cNvSpPr>
          <p:nvPr/>
        </p:nvSpPr>
        <p:spPr bwMode="auto">
          <a:xfrm>
            <a:off x="3729038" y="6300788"/>
            <a:ext cx="501650" cy="319087"/>
          </a:xfrm>
          <a:prstGeom prst="flowChartMultidocument">
            <a:avLst/>
          </a:prstGeom>
          <a:solidFill>
            <a:srgbClr val="B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5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5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5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5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5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5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5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5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0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5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5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5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5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5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0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05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05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05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0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05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0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0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05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05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0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10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0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0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05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10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0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0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0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10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10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10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0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10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10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10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10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10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10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10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10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10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105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10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10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10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105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000"/>
                                        <p:tgtEl>
                                          <p:spTgt spid="105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2000"/>
                                        <p:tgtEl>
                                          <p:spTgt spid="105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000"/>
                                        <p:tgtEl>
                                          <p:spTgt spid="10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105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000"/>
                                        <p:tgtEl>
                                          <p:spTgt spid="105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2000"/>
                                        <p:tgtEl>
                                          <p:spTgt spid="105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000"/>
                                        <p:tgtEl>
                                          <p:spTgt spid="10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10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04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04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04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04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0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04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04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104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104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0521E-7 -3.80902E-6 L -0.27507 -0.22056 " pathEditMode="relative" rAng="0" ptsTypes="AA">
                                      <p:cBhvr>
                                        <p:cTn id="240" dur="2000" fill="hold"/>
                                        <p:tgtEl>
                                          <p:spTgt spid="1048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-110"/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6986E-6 -5.45645E-7 L -0.27318 -0.12403 " pathEditMode="relative" ptsTypes="AA">
                                      <p:cBhvr>
                                        <p:cTn id="242" dur="2000" fill="hold"/>
                                        <p:tgtEl>
                                          <p:spTgt spid="1048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7958E-6 1.26967E-6 L -0.3782 0.05079 " pathEditMode="relative" ptsTypes="AA">
                                      <p:cBhvr>
                                        <p:cTn id="244" dur="2000" fill="hold"/>
                                        <p:tgtEl>
                                          <p:spTgt spid="1049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5557E-6 -4.49108E-6 L -0.43001 0.14292 " pathEditMode="relative" rAng="0" ptsTypes="AA">
                                      <p:cBhvr>
                                        <p:cTn id="246" dur="2000" fill="hold"/>
                                        <p:tgtEl>
                                          <p:spTgt spid="1048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" y="71"/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3444E-6 5.87618E-7 L -0.34578 0.32424 " pathEditMode="relative" ptsTypes="AA">
                                      <p:cBhvr>
                                        <p:cTn id="248" dur="2000" fill="hold"/>
                                        <p:tgtEl>
                                          <p:spTgt spid="104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1000" tmFilter="0, 0; .2, .5; .8, .5; 1, 0"/>
                                        <p:tgtEl>
                                          <p:spTgt spid="1054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3" dur="500" autoRev="1" fill="hold"/>
                                        <p:tgtEl>
                                          <p:spTgt spid="1054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4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 tmFilter="0, 0; .2, .5; .8, .5; 1, 0"/>
                                        <p:tgtEl>
                                          <p:spTgt spid="1054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6" dur="250" autoRev="1" fill="hold"/>
                                        <p:tgtEl>
                                          <p:spTgt spid="1054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7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 tmFilter="0, 0; .2, .5; .8, .5; 1, 0"/>
                                        <p:tgtEl>
                                          <p:spTgt spid="1054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9" dur="250" autoRev="1" fill="hold"/>
                                        <p:tgtEl>
                                          <p:spTgt spid="1054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0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 tmFilter="0, 0; .2, .5; .8, .5; 1, 0"/>
                                        <p:tgtEl>
                                          <p:spTgt spid="1053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2" dur="250" autoRev="1" fill="hold"/>
                                        <p:tgtEl>
                                          <p:spTgt spid="1053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3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 tmFilter="0, 0; .2, .5; .8, .5; 1, 0"/>
                                        <p:tgtEl>
                                          <p:spTgt spid="1053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5" dur="250" autoRev="1" fill="hold"/>
                                        <p:tgtEl>
                                          <p:spTgt spid="1053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6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500" tmFilter="0, 0; .2, .5; .8, .5; 1, 0"/>
                                        <p:tgtEl>
                                          <p:spTgt spid="1054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8" dur="250" autoRev="1" fill="hold"/>
                                        <p:tgtEl>
                                          <p:spTgt spid="1054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69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500" tmFilter="0, 0; .2, .5; .8, .5; 1, 0"/>
                                        <p:tgtEl>
                                          <p:spTgt spid="105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1" dur="250" autoRev="1" fill="hold"/>
                                        <p:tgtEl>
                                          <p:spTgt spid="105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2000"/>
                                        <p:tgtEl>
                                          <p:spTgt spid="10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2000"/>
                                        <p:tgtEl>
                                          <p:spTgt spid="10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10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  <p:bldP spid="105217" grpId="0" animBg="1"/>
      <p:bldP spid="105226" grpId="0" animBg="1"/>
      <p:bldP spid="105227" grpId="0" animBg="1"/>
      <p:bldP spid="105228" grpId="0" animBg="1"/>
      <p:bldP spid="105229" grpId="0" animBg="1"/>
      <p:bldP spid="105230" grpId="0" animBg="1"/>
      <p:bldP spid="105231" grpId="0" animBg="1"/>
      <p:bldP spid="105336" grpId="0" animBg="1"/>
      <p:bldP spid="105337" grpId="0" animBg="1"/>
      <p:bldP spid="105338" grpId="0" animBg="1"/>
      <p:bldP spid="105339" grpId="0" animBg="1"/>
      <p:bldP spid="105340" grpId="0" animBg="1"/>
      <p:bldP spid="105341" grpId="0" animBg="1"/>
      <p:bldP spid="105342" grpId="0" animBg="1"/>
      <p:bldP spid="105343" grpId="0" animBg="1"/>
      <p:bldP spid="105344" grpId="0" animBg="1"/>
      <p:bldP spid="105345" grpId="0" animBg="1"/>
      <p:bldP spid="105346" grpId="0" animBg="1"/>
      <p:bldP spid="105346" grpId="1" animBg="1"/>
      <p:bldP spid="105347" grpId="0" animBg="1"/>
      <p:bldP spid="105347" grpId="1" animBg="1"/>
      <p:bldP spid="105348" grpId="0" animBg="1"/>
      <p:bldP spid="105349" grpId="0" animBg="1"/>
      <p:bldP spid="105350" grpId="0" animBg="1"/>
      <p:bldP spid="105351" grpId="0" animBg="1"/>
      <p:bldP spid="105352" grpId="0" animBg="1"/>
      <p:bldP spid="105353" grpId="0" animBg="1"/>
      <p:bldP spid="105354" grpId="0" animBg="1"/>
      <p:bldP spid="105459" grpId="0" animBg="1"/>
      <p:bldP spid="105459" grpId="1" animBg="1"/>
      <p:bldP spid="105460" grpId="0" animBg="1"/>
      <p:bldP spid="105460" grpId="1" animBg="1"/>
      <p:bldP spid="105461" grpId="0" animBg="1"/>
      <p:bldP spid="105462" grpId="0" animBg="1"/>
      <p:bldP spid="105462" grpId="1" animBg="1"/>
      <p:bldP spid="105463" grpId="0" animBg="1"/>
      <p:bldP spid="105463" grpId="1" animBg="1"/>
      <p:bldP spid="105464" grpId="0" animBg="1"/>
      <p:bldP spid="105465" grpId="0" animBg="1"/>
      <p:bldP spid="105465" grpId="1" animBg="1"/>
      <p:bldP spid="105466" grpId="0" animBg="1"/>
      <p:bldP spid="105467" grpId="0" animBg="1"/>
      <p:bldP spid="105468" grpId="0" animBg="1"/>
      <p:bldP spid="615" grpId="0" animBg="1"/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Individual Sharing Collaboration</a:t>
            </a:r>
          </a:p>
        </p:txBody>
      </p:sp>
      <p:sp>
        <p:nvSpPr>
          <p:cNvPr id="2150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1508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Collaboration Process #2</a:t>
            </a:r>
          </a:p>
        </p:txBody>
      </p:sp>
      <p:grpSp>
        <p:nvGrpSpPr>
          <p:cNvPr id="21509" name="Group 8"/>
          <p:cNvGrpSpPr>
            <a:grpSpLocks/>
          </p:cNvGrpSpPr>
          <p:nvPr/>
        </p:nvGrpSpPr>
        <p:grpSpPr bwMode="auto">
          <a:xfrm>
            <a:off x="1557338" y="2159000"/>
            <a:ext cx="901700" cy="4476750"/>
            <a:chOff x="958" y="1350"/>
            <a:chExt cx="568" cy="2820"/>
          </a:xfrm>
        </p:grpSpPr>
        <p:sp>
          <p:nvSpPr>
            <p:cNvPr id="21858" name="Rectangle 9"/>
            <p:cNvSpPr>
              <a:spLocks noChangeArrowheads="1"/>
            </p:cNvSpPr>
            <p:nvPr/>
          </p:nvSpPr>
          <p:spPr bwMode="auto">
            <a:xfrm>
              <a:off x="958" y="3978"/>
              <a:ext cx="568" cy="192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defTabSz="912813"/>
              <a:r>
                <a:rPr lang="en-US"/>
                <a:t>Unclassified</a:t>
              </a:r>
            </a:p>
          </p:txBody>
        </p:sp>
        <p:grpSp>
          <p:nvGrpSpPr>
            <p:cNvPr id="21859" name="Group 10"/>
            <p:cNvGrpSpPr>
              <a:grpSpLocks/>
            </p:cNvGrpSpPr>
            <p:nvPr/>
          </p:nvGrpSpPr>
          <p:grpSpPr bwMode="auto">
            <a:xfrm>
              <a:off x="958" y="1350"/>
              <a:ext cx="568" cy="1916"/>
              <a:chOff x="958" y="1350"/>
              <a:chExt cx="568" cy="1916"/>
            </a:xfrm>
          </p:grpSpPr>
          <p:sp>
            <p:nvSpPr>
              <p:cNvPr id="21860" name="Rectangle 11"/>
              <p:cNvSpPr>
                <a:spLocks noChangeArrowheads="1"/>
              </p:cNvSpPr>
              <p:nvPr/>
            </p:nvSpPr>
            <p:spPr bwMode="auto">
              <a:xfrm>
                <a:off x="958" y="3074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Classified</a:t>
                </a:r>
              </a:p>
            </p:txBody>
          </p:sp>
          <p:sp>
            <p:nvSpPr>
              <p:cNvPr id="21861" name="Rectangle 12"/>
              <p:cNvSpPr>
                <a:spLocks noChangeArrowheads="1"/>
              </p:cNvSpPr>
              <p:nvPr/>
            </p:nvSpPr>
            <p:spPr bwMode="auto">
              <a:xfrm>
                <a:off x="958" y="1350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Top Secret</a:t>
                </a:r>
              </a:p>
            </p:txBody>
          </p:sp>
          <p:sp>
            <p:nvSpPr>
              <p:cNvPr id="21862" name="Rectangle 13"/>
              <p:cNvSpPr>
                <a:spLocks noChangeArrowheads="1"/>
              </p:cNvSpPr>
              <p:nvPr/>
            </p:nvSpPr>
            <p:spPr bwMode="auto">
              <a:xfrm>
                <a:off x="958" y="2274"/>
                <a:ext cx="568" cy="192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marL="342900" indent="-342900" defTabSz="912813"/>
                <a:r>
                  <a:rPr lang="en-US"/>
                  <a:t>Secret</a:t>
                </a:r>
              </a:p>
            </p:txBody>
          </p:sp>
        </p:grpSp>
      </p:grpSp>
      <p:sp>
        <p:nvSpPr>
          <p:cNvPr id="21510" name="AutoShape 14"/>
          <p:cNvSpPr>
            <a:spLocks noChangeArrowheads="1"/>
          </p:cNvSpPr>
          <p:nvPr/>
        </p:nvSpPr>
        <p:spPr bwMode="auto">
          <a:xfrm>
            <a:off x="2757488" y="6067425"/>
            <a:ext cx="1901825" cy="688975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AutoShape 15"/>
          <p:cNvSpPr>
            <a:spLocks noChangeArrowheads="1"/>
          </p:cNvSpPr>
          <p:nvPr/>
        </p:nvSpPr>
        <p:spPr bwMode="auto">
          <a:xfrm>
            <a:off x="2757488" y="3278188"/>
            <a:ext cx="1901825" cy="688975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Line 16"/>
          <p:cNvSpPr>
            <a:spLocks noChangeShapeType="1"/>
          </p:cNvSpPr>
          <p:nvPr/>
        </p:nvSpPr>
        <p:spPr bwMode="auto">
          <a:xfrm>
            <a:off x="3714750" y="3911600"/>
            <a:ext cx="0" cy="760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AutoShape 17"/>
          <p:cNvSpPr>
            <a:spLocks noChangeArrowheads="1"/>
          </p:cNvSpPr>
          <p:nvPr/>
        </p:nvSpPr>
        <p:spPr bwMode="auto">
          <a:xfrm>
            <a:off x="2768600" y="1909763"/>
            <a:ext cx="1898650" cy="688975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1514" name="AutoShape 18"/>
          <p:cNvSpPr>
            <a:spLocks noChangeArrowheads="1"/>
          </p:cNvSpPr>
          <p:nvPr/>
        </p:nvSpPr>
        <p:spPr bwMode="auto">
          <a:xfrm>
            <a:off x="2754313" y="4649788"/>
            <a:ext cx="1901825" cy="68897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9"/>
          <p:cNvSpPr>
            <a:spLocks noChangeShapeType="1"/>
          </p:cNvSpPr>
          <p:nvPr/>
        </p:nvSpPr>
        <p:spPr bwMode="auto">
          <a:xfrm>
            <a:off x="3713163" y="5375275"/>
            <a:ext cx="0" cy="760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20"/>
          <p:cNvSpPr>
            <a:spLocks noChangeShapeType="1"/>
          </p:cNvSpPr>
          <p:nvPr/>
        </p:nvSpPr>
        <p:spPr bwMode="auto">
          <a:xfrm>
            <a:off x="3722688" y="2574925"/>
            <a:ext cx="0" cy="760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17" name="Group 21"/>
          <p:cNvGrpSpPr>
            <a:grpSpLocks/>
          </p:cNvGrpSpPr>
          <p:nvPr/>
        </p:nvGrpSpPr>
        <p:grpSpPr bwMode="auto">
          <a:xfrm>
            <a:off x="2882900" y="2800350"/>
            <a:ext cx="444500" cy="595313"/>
            <a:chOff x="4203" y="1803"/>
            <a:chExt cx="280" cy="561"/>
          </a:xfrm>
        </p:grpSpPr>
        <p:sp>
          <p:nvSpPr>
            <p:cNvPr id="21851" name="AutoShape 2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52" name="Line 2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53" name="Line 2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54" name="Line 2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55" name="Line 2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56" name="Oval 2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57" name="Oval 2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18" name="Group 29"/>
          <p:cNvGrpSpPr>
            <a:grpSpLocks/>
          </p:cNvGrpSpPr>
          <p:nvPr/>
        </p:nvGrpSpPr>
        <p:grpSpPr bwMode="auto">
          <a:xfrm>
            <a:off x="3208338" y="2822575"/>
            <a:ext cx="444500" cy="595313"/>
            <a:chOff x="4203" y="1803"/>
            <a:chExt cx="280" cy="561"/>
          </a:xfrm>
        </p:grpSpPr>
        <p:sp>
          <p:nvSpPr>
            <p:cNvPr id="21844" name="AutoShape 3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5" name="Line 3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6" name="Line 3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7" name="Line 3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8" name="Line 3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9" name="Oval 3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50" name="Oval 3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19" name="Group 37"/>
          <p:cNvGrpSpPr>
            <a:grpSpLocks/>
          </p:cNvGrpSpPr>
          <p:nvPr/>
        </p:nvGrpSpPr>
        <p:grpSpPr bwMode="auto">
          <a:xfrm>
            <a:off x="3479800" y="2822575"/>
            <a:ext cx="444500" cy="595313"/>
            <a:chOff x="4203" y="1803"/>
            <a:chExt cx="280" cy="561"/>
          </a:xfrm>
        </p:grpSpPr>
        <p:sp>
          <p:nvSpPr>
            <p:cNvPr id="21837" name="AutoShape 3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8" name="Line 3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9" name="Line 4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0" name="Line 4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1" name="Line 4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2" name="Oval 4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43" name="Oval 4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0" name="Group 45"/>
          <p:cNvGrpSpPr>
            <a:grpSpLocks/>
          </p:cNvGrpSpPr>
          <p:nvPr/>
        </p:nvGrpSpPr>
        <p:grpSpPr bwMode="auto">
          <a:xfrm>
            <a:off x="2859088" y="4076700"/>
            <a:ext cx="444500" cy="595313"/>
            <a:chOff x="4203" y="1803"/>
            <a:chExt cx="280" cy="561"/>
          </a:xfrm>
        </p:grpSpPr>
        <p:sp>
          <p:nvSpPr>
            <p:cNvPr id="21830" name="AutoShape 4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1" name="Line 4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2" name="Line 4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3" name="Line 4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4" name="Line 5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5" name="Oval 5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36" name="Oval 5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1" name="Group 53"/>
          <p:cNvGrpSpPr>
            <a:grpSpLocks/>
          </p:cNvGrpSpPr>
          <p:nvPr/>
        </p:nvGrpSpPr>
        <p:grpSpPr bwMode="auto">
          <a:xfrm>
            <a:off x="2859088" y="4076700"/>
            <a:ext cx="444500" cy="595313"/>
            <a:chOff x="4203" y="1803"/>
            <a:chExt cx="280" cy="561"/>
          </a:xfrm>
        </p:grpSpPr>
        <p:sp>
          <p:nvSpPr>
            <p:cNvPr id="21823" name="AutoShape 5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4" name="Line 5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5" name="Line 5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6" name="Line 5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7" name="Line 5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8" name="Oval 5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9" name="Oval 6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2" name="Group 61"/>
          <p:cNvGrpSpPr>
            <a:grpSpLocks/>
          </p:cNvGrpSpPr>
          <p:nvPr/>
        </p:nvGrpSpPr>
        <p:grpSpPr bwMode="auto">
          <a:xfrm>
            <a:off x="3132138" y="4076700"/>
            <a:ext cx="444500" cy="595313"/>
            <a:chOff x="4203" y="1803"/>
            <a:chExt cx="280" cy="561"/>
          </a:xfrm>
        </p:grpSpPr>
        <p:sp>
          <p:nvSpPr>
            <p:cNvPr id="21816" name="AutoShape 6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7" name="Line 6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8" name="Line 6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9" name="Line 6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0" name="Line 6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1" name="Oval 6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22" name="Oval 6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3" name="Group 69"/>
          <p:cNvGrpSpPr>
            <a:grpSpLocks/>
          </p:cNvGrpSpPr>
          <p:nvPr/>
        </p:nvGrpSpPr>
        <p:grpSpPr bwMode="auto">
          <a:xfrm>
            <a:off x="3246438" y="4178300"/>
            <a:ext cx="444500" cy="595313"/>
            <a:chOff x="4203" y="1803"/>
            <a:chExt cx="280" cy="561"/>
          </a:xfrm>
        </p:grpSpPr>
        <p:sp>
          <p:nvSpPr>
            <p:cNvPr id="21809" name="AutoShape 7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0" name="Line 7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1" name="Line 7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2" name="Line 7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3" name="Line 7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4" name="Oval 7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15" name="Oval 7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4" name="Group 77"/>
          <p:cNvGrpSpPr>
            <a:grpSpLocks/>
          </p:cNvGrpSpPr>
          <p:nvPr/>
        </p:nvGrpSpPr>
        <p:grpSpPr bwMode="auto">
          <a:xfrm>
            <a:off x="3505200" y="4135438"/>
            <a:ext cx="444500" cy="595312"/>
            <a:chOff x="4203" y="1803"/>
            <a:chExt cx="280" cy="561"/>
          </a:xfrm>
        </p:grpSpPr>
        <p:sp>
          <p:nvSpPr>
            <p:cNvPr id="21802" name="AutoShape 7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3" name="Line 7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4" name="Line 8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5" name="Line 8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6" name="Line 8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7" name="Oval 8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8" name="Oval 8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5" name="Group 85"/>
          <p:cNvGrpSpPr>
            <a:grpSpLocks/>
          </p:cNvGrpSpPr>
          <p:nvPr/>
        </p:nvGrpSpPr>
        <p:grpSpPr bwMode="auto">
          <a:xfrm>
            <a:off x="2808288" y="5578475"/>
            <a:ext cx="444500" cy="595313"/>
            <a:chOff x="4203" y="1803"/>
            <a:chExt cx="280" cy="561"/>
          </a:xfrm>
        </p:grpSpPr>
        <p:sp>
          <p:nvSpPr>
            <p:cNvPr id="21795" name="AutoShape 8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6" name="Line 8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7" name="Line 8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8" name="Line 8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9" name="Line 9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0" name="Oval 9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01" name="Oval 9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6" name="Group 93"/>
          <p:cNvGrpSpPr>
            <a:grpSpLocks/>
          </p:cNvGrpSpPr>
          <p:nvPr/>
        </p:nvGrpSpPr>
        <p:grpSpPr bwMode="auto">
          <a:xfrm>
            <a:off x="3071813" y="5629275"/>
            <a:ext cx="444500" cy="595313"/>
            <a:chOff x="4203" y="1803"/>
            <a:chExt cx="280" cy="561"/>
          </a:xfrm>
        </p:grpSpPr>
        <p:sp>
          <p:nvSpPr>
            <p:cNvPr id="21788" name="AutoShape 9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9" name="Line 9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0" name="Line 9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1" name="Line 9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2" name="Line 9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3" name="Oval 9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94" name="Oval 10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7" name="Group 101"/>
          <p:cNvGrpSpPr>
            <a:grpSpLocks/>
          </p:cNvGrpSpPr>
          <p:nvPr/>
        </p:nvGrpSpPr>
        <p:grpSpPr bwMode="auto">
          <a:xfrm>
            <a:off x="3378200" y="5629275"/>
            <a:ext cx="444500" cy="595313"/>
            <a:chOff x="4203" y="1803"/>
            <a:chExt cx="280" cy="561"/>
          </a:xfrm>
        </p:grpSpPr>
        <p:sp>
          <p:nvSpPr>
            <p:cNvPr id="21781" name="AutoShape 10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2" name="Line 10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3" name="Line 10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4" name="Line 10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5" name="Line 10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6" name="Oval 10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7" name="Oval 10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8" name="Group 109"/>
          <p:cNvGrpSpPr>
            <a:grpSpLocks/>
          </p:cNvGrpSpPr>
          <p:nvPr/>
        </p:nvGrpSpPr>
        <p:grpSpPr bwMode="auto">
          <a:xfrm>
            <a:off x="2928938" y="5521325"/>
            <a:ext cx="444500" cy="595313"/>
            <a:chOff x="4203" y="1803"/>
            <a:chExt cx="280" cy="561"/>
          </a:xfrm>
        </p:grpSpPr>
        <p:sp>
          <p:nvSpPr>
            <p:cNvPr id="21774" name="AutoShape 11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5" name="Line 11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6" name="Line 11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7" name="Line 11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8" name="Line 11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9" name="Oval 11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80" name="Oval 11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29" name="Group 117"/>
          <p:cNvGrpSpPr>
            <a:grpSpLocks/>
          </p:cNvGrpSpPr>
          <p:nvPr/>
        </p:nvGrpSpPr>
        <p:grpSpPr bwMode="auto">
          <a:xfrm>
            <a:off x="3268663" y="5570538"/>
            <a:ext cx="444500" cy="595312"/>
            <a:chOff x="4203" y="1803"/>
            <a:chExt cx="280" cy="561"/>
          </a:xfrm>
        </p:grpSpPr>
        <p:sp>
          <p:nvSpPr>
            <p:cNvPr id="21767" name="AutoShape 11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8" name="Line 11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9" name="Line 12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0" name="Line 12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1" name="Line 12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2" name="Oval 12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73" name="Oval 12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30" name="AutoShape 125"/>
          <p:cNvSpPr>
            <a:spLocks noChangeArrowheads="1"/>
          </p:cNvSpPr>
          <p:nvPr/>
        </p:nvSpPr>
        <p:spPr bwMode="auto">
          <a:xfrm>
            <a:off x="2876550" y="2159000"/>
            <a:ext cx="2635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AutoShape 126"/>
          <p:cNvSpPr>
            <a:spLocks noChangeArrowheads="1"/>
          </p:cNvSpPr>
          <p:nvPr/>
        </p:nvSpPr>
        <p:spPr bwMode="auto">
          <a:xfrm>
            <a:off x="3262313" y="2173288"/>
            <a:ext cx="3524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2" name="AutoShape 127"/>
          <p:cNvSpPr>
            <a:spLocks noChangeArrowheads="1"/>
          </p:cNvSpPr>
          <p:nvPr/>
        </p:nvSpPr>
        <p:spPr bwMode="auto">
          <a:xfrm>
            <a:off x="3802063" y="2159000"/>
            <a:ext cx="33020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3" name="AutoShape 128"/>
          <p:cNvSpPr>
            <a:spLocks noChangeArrowheads="1"/>
          </p:cNvSpPr>
          <p:nvPr/>
        </p:nvSpPr>
        <p:spPr bwMode="auto">
          <a:xfrm>
            <a:off x="2841625" y="3592513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4" name="AutoShape 129"/>
          <p:cNvSpPr>
            <a:spLocks noChangeArrowheads="1"/>
          </p:cNvSpPr>
          <p:nvPr/>
        </p:nvSpPr>
        <p:spPr bwMode="auto">
          <a:xfrm>
            <a:off x="3430588" y="3584575"/>
            <a:ext cx="360362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5" name="AutoShape 130"/>
          <p:cNvSpPr>
            <a:spLocks noChangeArrowheads="1"/>
          </p:cNvSpPr>
          <p:nvPr/>
        </p:nvSpPr>
        <p:spPr bwMode="auto">
          <a:xfrm>
            <a:off x="3949700" y="3576638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6" name="AutoShape 131"/>
          <p:cNvSpPr>
            <a:spLocks noChangeArrowheads="1"/>
          </p:cNvSpPr>
          <p:nvPr/>
        </p:nvSpPr>
        <p:spPr bwMode="auto">
          <a:xfrm>
            <a:off x="2843213" y="4895850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7" name="AutoShape 132"/>
          <p:cNvSpPr>
            <a:spLocks noChangeArrowheads="1"/>
          </p:cNvSpPr>
          <p:nvPr/>
        </p:nvSpPr>
        <p:spPr bwMode="auto">
          <a:xfrm>
            <a:off x="3457575" y="4895850"/>
            <a:ext cx="2508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8" name="AutoShape 133"/>
          <p:cNvSpPr>
            <a:spLocks noChangeArrowheads="1"/>
          </p:cNvSpPr>
          <p:nvPr/>
        </p:nvSpPr>
        <p:spPr bwMode="auto">
          <a:xfrm>
            <a:off x="4235450" y="2159000"/>
            <a:ext cx="207963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9" name="AutoShape 134"/>
          <p:cNvSpPr>
            <a:spLocks noChangeArrowheads="1"/>
          </p:cNvSpPr>
          <p:nvPr/>
        </p:nvSpPr>
        <p:spPr bwMode="auto">
          <a:xfrm>
            <a:off x="3790950" y="4895850"/>
            <a:ext cx="2508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0" name="AutoShape 135"/>
          <p:cNvSpPr>
            <a:spLocks noChangeArrowheads="1"/>
          </p:cNvSpPr>
          <p:nvPr/>
        </p:nvSpPr>
        <p:spPr bwMode="auto">
          <a:xfrm>
            <a:off x="2852738" y="6330950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AutoShape 136"/>
          <p:cNvSpPr>
            <a:spLocks noChangeArrowheads="1"/>
          </p:cNvSpPr>
          <p:nvPr/>
        </p:nvSpPr>
        <p:spPr bwMode="auto">
          <a:xfrm>
            <a:off x="3349625" y="6330950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2" name="AutoShape 137"/>
          <p:cNvSpPr>
            <a:spLocks noChangeArrowheads="1"/>
          </p:cNvSpPr>
          <p:nvPr/>
        </p:nvSpPr>
        <p:spPr bwMode="auto">
          <a:xfrm>
            <a:off x="3881438" y="6330950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3" name="AutoShape 138"/>
          <p:cNvSpPr>
            <a:spLocks noChangeArrowheads="1"/>
          </p:cNvSpPr>
          <p:nvPr/>
        </p:nvSpPr>
        <p:spPr bwMode="auto">
          <a:xfrm>
            <a:off x="2757488" y="3278188"/>
            <a:ext cx="1901825" cy="688975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4" name="Line 139"/>
          <p:cNvSpPr>
            <a:spLocks noChangeShapeType="1"/>
          </p:cNvSpPr>
          <p:nvPr/>
        </p:nvSpPr>
        <p:spPr bwMode="auto">
          <a:xfrm>
            <a:off x="3714750" y="3911600"/>
            <a:ext cx="0" cy="760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5" name="AutoShape 140"/>
          <p:cNvSpPr>
            <a:spLocks noChangeArrowheads="1"/>
          </p:cNvSpPr>
          <p:nvPr/>
        </p:nvSpPr>
        <p:spPr bwMode="auto">
          <a:xfrm>
            <a:off x="2768600" y="1909763"/>
            <a:ext cx="1898650" cy="688975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1546" name="AutoShape 141"/>
          <p:cNvSpPr>
            <a:spLocks noChangeArrowheads="1"/>
          </p:cNvSpPr>
          <p:nvPr/>
        </p:nvSpPr>
        <p:spPr bwMode="auto">
          <a:xfrm>
            <a:off x="2754313" y="4649788"/>
            <a:ext cx="1901825" cy="688975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7" name="Line 142"/>
          <p:cNvSpPr>
            <a:spLocks noChangeShapeType="1"/>
          </p:cNvSpPr>
          <p:nvPr/>
        </p:nvSpPr>
        <p:spPr bwMode="auto">
          <a:xfrm>
            <a:off x="3713163" y="5375275"/>
            <a:ext cx="0" cy="760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48" name="Line 143"/>
          <p:cNvSpPr>
            <a:spLocks noChangeShapeType="1"/>
          </p:cNvSpPr>
          <p:nvPr/>
        </p:nvSpPr>
        <p:spPr bwMode="auto">
          <a:xfrm>
            <a:off x="3722688" y="2574925"/>
            <a:ext cx="0" cy="760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49" name="Group 144"/>
          <p:cNvGrpSpPr>
            <a:grpSpLocks/>
          </p:cNvGrpSpPr>
          <p:nvPr/>
        </p:nvGrpSpPr>
        <p:grpSpPr bwMode="auto">
          <a:xfrm>
            <a:off x="2882900" y="2800350"/>
            <a:ext cx="444500" cy="595313"/>
            <a:chOff x="4203" y="1803"/>
            <a:chExt cx="280" cy="561"/>
          </a:xfrm>
        </p:grpSpPr>
        <p:sp>
          <p:nvSpPr>
            <p:cNvPr id="21760" name="AutoShape 14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1" name="Line 14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2" name="Line 14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3" name="Line 14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4" name="Line 14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5" name="Oval 15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66" name="Oval 15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0" name="Group 152"/>
          <p:cNvGrpSpPr>
            <a:grpSpLocks/>
          </p:cNvGrpSpPr>
          <p:nvPr/>
        </p:nvGrpSpPr>
        <p:grpSpPr bwMode="auto">
          <a:xfrm>
            <a:off x="3208338" y="2822575"/>
            <a:ext cx="444500" cy="595313"/>
            <a:chOff x="4203" y="1803"/>
            <a:chExt cx="280" cy="561"/>
          </a:xfrm>
        </p:grpSpPr>
        <p:sp>
          <p:nvSpPr>
            <p:cNvPr id="21753" name="AutoShape 15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4" name="Line 15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5" name="Line 15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6" name="Line 15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7" name="Line 15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8" name="Oval 15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9" name="Oval 15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1" name="Group 160"/>
          <p:cNvGrpSpPr>
            <a:grpSpLocks/>
          </p:cNvGrpSpPr>
          <p:nvPr/>
        </p:nvGrpSpPr>
        <p:grpSpPr bwMode="auto">
          <a:xfrm>
            <a:off x="3479800" y="2822575"/>
            <a:ext cx="444500" cy="595313"/>
            <a:chOff x="4203" y="1803"/>
            <a:chExt cx="280" cy="561"/>
          </a:xfrm>
        </p:grpSpPr>
        <p:sp>
          <p:nvSpPr>
            <p:cNvPr id="21746" name="AutoShape 16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7" name="Line 16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8" name="Line 16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9" name="Line 16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0" name="Line 16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1" name="Oval 16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52" name="Oval 16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2" name="Group 168"/>
          <p:cNvGrpSpPr>
            <a:grpSpLocks/>
          </p:cNvGrpSpPr>
          <p:nvPr/>
        </p:nvGrpSpPr>
        <p:grpSpPr bwMode="auto">
          <a:xfrm>
            <a:off x="2859088" y="4076700"/>
            <a:ext cx="444500" cy="595313"/>
            <a:chOff x="4203" y="1803"/>
            <a:chExt cx="280" cy="561"/>
          </a:xfrm>
        </p:grpSpPr>
        <p:sp>
          <p:nvSpPr>
            <p:cNvPr id="21739" name="AutoShape 16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0" name="Line 17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1" name="Line 17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2" name="Line 17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3" name="Line 17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4" name="Oval 17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45" name="Oval 17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3" name="Group 176"/>
          <p:cNvGrpSpPr>
            <a:grpSpLocks/>
          </p:cNvGrpSpPr>
          <p:nvPr/>
        </p:nvGrpSpPr>
        <p:grpSpPr bwMode="auto">
          <a:xfrm>
            <a:off x="2859088" y="4076700"/>
            <a:ext cx="444500" cy="595313"/>
            <a:chOff x="4203" y="1803"/>
            <a:chExt cx="280" cy="561"/>
          </a:xfrm>
        </p:grpSpPr>
        <p:sp>
          <p:nvSpPr>
            <p:cNvPr id="21732" name="AutoShape 17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3" name="Line 17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4" name="Line 17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5" name="Line 18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6" name="Line 18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7" name="Oval 18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8" name="Oval 18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4" name="Group 184"/>
          <p:cNvGrpSpPr>
            <a:grpSpLocks/>
          </p:cNvGrpSpPr>
          <p:nvPr/>
        </p:nvGrpSpPr>
        <p:grpSpPr bwMode="auto">
          <a:xfrm>
            <a:off x="3132138" y="4076700"/>
            <a:ext cx="444500" cy="595313"/>
            <a:chOff x="4203" y="1803"/>
            <a:chExt cx="280" cy="561"/>
          </a:xfrm>
        </p:grpSpPr>
        <p:sp>
          <p:nvSpPr>
            <p:cNvPr id="21725" name="AutoShape 18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6" name="Line 18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7" name="Line 18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8" name="Line 18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9" name="Line 18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0" name="Oval 19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31" name="Oval 19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5" name="Group 192"/>
          <p:cNvGrpSpPr>
            <a:grpSpLocks/>
          </p:cNvGrpSpPr>
          <p:nvPr/>
        </p:nvGrpSpPr>
        <p:grpSpPr bwMode="auto">
          <a:xfrm>
            <a:off x="3246438" y="4178300"/>
            <a:ext cx="444500" cy="595313"/>
            <a:chOff x="4203" y="1803"/>
            <a:chExt cx="280" cy="561"/>
          </a:xfrm>
        </p:grpSpPr>
        <p:sp>
          <p:nvSpPr>
            <p:cNvPr id="21718" name="AutoShape 19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9" name="Line 19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0" name="Line 19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1" name="Line 19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2" name="Line 19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3" name="Oval 19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24" name="Oval 19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6" name="Group 200"/>
          <p:cNvGrpSpPr>
            <a:grpSpLocks/>
          </p:cNvGrpSpPr>
          <p:nvPr/>
        </p:nvGrpSpPr>
        <p:grpSpPr bwMode="auto">
          <a:xfrm>
            <a:off x="3505200" y="4135438"/>
            <a:ext cx="444500" cy="595312"/>
            <a:chOff x="4203" y="1803"/>
            <a:chExt cx="280" cy="561"/>
          </a:xfrm>
        </p:grpSpPr>
        <p:sp>
          <p:nvSpPr>
            <p:cNvPr id="21711" name="AutoShape 20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2" name="Line 20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3" name="Line 20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4" name="Line 20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5" name="Line 20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6" name="Oval 20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7" name="Oval 20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7" name="Group 208"/>
          <p:cNvGrpSpPr>
            <a:grpSpLocks/>
          </p:cNvGrpSpPr>
          <p:nvPr/>
        </p:nvGrpSpPr>
        <p:grpSpPr bwMode="auto">
          <a:xfrm>
            <a:off x="2808288" y="5578475"/>
            <a:ext cx="444500" cy="595313"/>
            <a:chOff x="4203" y="1803"/>
            <a:chExt cx="280" cy="561"/>
          </a:xfrm>
        </p:grpSpPr>
        <p:sp>
          <p:nvSpPr>
            <p:cNvPr id="21704" name="AutoShape 20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5" name="Line 21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6" name="Line 21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7" name="Line 21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8" name="Line 21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9" name="Oval 21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10" name="Oval 21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8" name="Group 216"/>
          <p:cNvGrpSpPr>
            <a:grpSpLocks/>
          </p:cNvGrpSpPr>
          <p:nvPr/>
        </p:nvGrpSpPr>
        <p:grpSpPr bwMode="auto">
          <a:xfrm>
            <a:off x="3071813" y="5629275"/>
            <a:ext cx="444500" cy="595313"/>
            <a:chOff x="4203" y="1803"/>
            <a:chExt cx="280" cy="561"/>
          </a:xfrm>
        </p:grpSpPr>
        <p:sp>
          <p:nvSpPr>
            <p:cNvPr id="21697" name="AutoShape 21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8" name="Line 21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9" name="Line 21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0" name="Line 22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1" name="Line 22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2" name="Oval 22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03" name="Oval 22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59" name="Group 224"/>
          <p:cNvGrpSpPr>
            <a:grpSpLocks/>
          </p:cNvGrpSpPr>
          <p:nvPr/>
        </p:nvGrpSpPr>
        <p:grpSpPr bwMode="auto">
          <a:xfrm>
            <a:off x="3378200" y="5629275"/>
            <a:ext cx="444500" cy="595313"/>
            <a:chOff x="4203" y="1803"/>
            <a:chExt cx="280" cy="561"/>
          </a:xfrm>
        </p:grpSpPr>
        <p:sp>
          <p:nvSpPr>
            <p:cNvPr id="21690" name="AutoShape 22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1" name="Line 22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2" name="Line 22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3" name="Line 22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4" name="Line 22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5" name="Oval 23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96" name="Oval 23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60" name="Group 232"/>
          <p:cNvGrpSpPr>
            <a:grpSpLocks/>
          </p:cNvGrpSpPr>
          <p:nvPr/>
        </p:nvGrpSpPr>
        <p:grpSpPr bwMode="auto">
          <a:xfrm>
            <a:off x="2928938" y="5521325"/>
            <a:ext cx="444500" cy="595313"/>
            <a:chOff x="4203" y="1803"/>
            <a:chExt cx="280" cy="561"/>
          </a:xfrm>
        </p:grpSpPr>
        <p:sp>
          <p:nvSpPr>
            <p:cNvPr id="21683" name="AutoShape 23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4" name="Line 23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5" name="Line 23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6" name="Line 23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7" name="Line 23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8" name="Oval 23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9" name="Oval 23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61" name="Group 240"/>
          <p:cNvGrpSpPr>
            <a:grpSpLocks/>
          </p:cNvGrpSpPr>
          <p:nvPr/>
        </p:nvGrpSpPr>
        <p:grpSpPr bwMode="auto">
          <a:xfrm>
            <a:off x="3268663" y="5570538"/>
            <a:ext cx="444500" cy="595312"/>
            <a:chOff x="4203" y="1803"/>
            <a:chExt cx="280" cy="561"/>
          </a:xfrm>
        </p:grpSpPr>
        <p:sp>
          <p:nvSpPr>
            <p:cNvPr id="21676" name="AutoShape 24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7" name="Line 24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8" name="Line 24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9" name="Line 24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0" name="Line 24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1" name="Oval 24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82" name="Oval 24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62" name="AutoShape 248"/>
          <p:cNvSpPr>
            <a:spLocks noChangeArrowheads="1"/>
          </p:cNvSpPr>
          <p:nvPr/>
        </p:nvSpPr>
        <p:spPr bwMode="auto">
          <a:xfrm>
            <a:off x="2876550" y="2159000"/>
            <a:ext cx="2635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3" name="AutoShape 249"/>
          <p:cNvSpPr>
            <a:spLocks noChangeArrowheads="1"/>
          </p:cNvSpPr>
          <p:nvPr/>
        </p:nvSpPr>
        <p:spPr bwMode="auto">
          <a:xfrm>
            <a:off x="3262313" y="2173288"/>
            <a:ext cx="352425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AutoShape 250"/>
          <p:cNvSpPr>
            <a:spLocks noChangeArrowheads="1"/>
          </p:cNvSpPr>
          <p:nvPr/>
        </p:nvSpPr>
        <p:spPr bwMode="auto">
          <a:xfrm>
            <a:off x="3802063" y="2159000"/>
            <a:ext cx="33020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5" name="AutoShape 251"/>
          <p:cNvSpPr>
            <a:spLocks noChangeArrowheads="1"/>
          </p:cNvSpPr>
          <p:nvPr/>
        </p:nvSpPr>
        <p:spPr bwMode="auto">
          <a:xfrm>
            <a:off x="2841625" y="3592513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48" name="AutoShape 252"/>
          <p:cNvSpPr>
            <a:spLocks noChangeArrowheads="1"/>
          </p:cNvSpPr>
          <p:nvPr/>
        </p:nvSpPr>
        <p:spPr bwMode="auto">
          <a:xfrm>
            <a:off x="3430588" y="3584575"/>
            <a:ext cx="360362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49" name="AutoShape 253"/>
          <p:cNvSpPr>
            <a:spLocks noChangeArrowheads="1"/>
          </p:cNvSpPr>
          <p:nvPr/>
        </p:nvSpPr>
        <p:spPr bwMode="auto">
          <a:xfrm>
            <a:off x="3949700" y="3576638"/>
            <a:ext cx="501650" cy="319087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8" name="AutoShape 254"/>
          <p:cNvSpPr>
            <a:spLocks noChangeArrowheads="1"/>
          </p:cNvSpPr>
          <p:nvPr/>
        </p:nvSpPr>
        <p:spPr bwMode="auto">
          <a:xfrm>
            <a:off x="2843213" y="4895850"/>
            <a:ext cx="501650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9" name="AutoShape 255"/>
          <p:cNvSpPr>
            <a:spLocks noChangeArrowheads="1"/>
          </p:cNvSpPr>
          <p:nvPr/>
        </p:nvSpPr>
        <p:spPr bwMode="auto">
          <a:xfrm>
            <a:off x="3457575" y="4895850"/>
            <a:ext cx="2508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52" name="AutoShape 256"/>
          <p:cNvSpPr>
            <a:spLocks noChangeArrowheads="1"/>
          </p:cNvSpPr>
          <p:nvPr/>
        </p:nvSpPr>
        <p:spPr bwMode="auto">
          <a:xfrm>
            <a:off x="4235450" y="2159000"/>
            <a:ext cx="207963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753" name="AutoShape 257"/>
          <p:cNvSpPr>
            <a:spLocks noChangeArrowheads="1"/>
          </p:cNvSpPr>
          <p:nvPr/>
        </p:nvSpPr>
        <p:spPr bwMode="auto">
          <a:xfrm>
            <a:off x="3790950" y="4895850"/>
            <a:ext cx="250825" cy="319088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72" name="Group 274"/>
          <p:cNvGrpSpPr>
            <a:grpSpLocks/>
          </p:cNvGrpSpPr>
          <p:nvPr/>
        </p:nvGrpSpPr>
        <p:grpSpPr bwMode="auto">
          <a:xfrm>
            <a:off x="2755900" y="1373188"/>
            <a:ext cx="444500" cy="595312"/>
            <a:chOff x="4203" y="1803"/>
            <a:chExt cx="280" cy="561"/>
          </a:xfrm>
        </p:grpSpPr>
        <p:sp>
          <p:nvSpPr>
            <p:cNvPr id="21669" name="AutoShape 27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0" name="Line 27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1" name="Line 27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2" name="Line 27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3" name="Line 27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4" name="Oval 28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75" name="Oval 28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73" name="Group 282"/>
          <p:cNvGrpSpPr>
            <a:grpSpLocks/>
          </p:cNvGrpSpPr>
          <p:nvPr/>
        </p:nvGrpSpPr>
        <p:grpSpPr bwMode="auto">
          <a:xfrm>
            <a:off x="3055938" y="1373188"/>
            <a:ext cx="444500" cy="595312"/>
            <a:chOff x="4203" y="1803"/>
            <a:chExt cx="280" cy="561"/>
          </a:xfrm>
        </p:grpSpPr>
        <p:sp>
          <p:nvSpPr>
            <p:cNvPr id="21662" name="AutoShape 28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3" name="Line 28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4" name="Line 28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5" name="Line 28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6" name="Line 28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7" name="Oval 28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8" name="Oval 28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74" name="Rectangle 290"/>
          <p:cNvSpPr>
            <a:spLocks noChangeArrowheads="1"/>
          </p:cNvSpPr>
          <p:nvPr/>
        </p:nvSpPr>
        <p:spPr bwMode="auto">
          <a:xfrm>
            <a:off x="7040563" y="5227638"/>
            <a:ext cx="1611312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/>
              <a:t>Outside Collaborators</a:t>
            </a:r>
          </a:p>
        </p:txBody>
      </p:sp>
      <p:sp>
        <p:nvSpPr>
          <p:cNvPr id="11" name="Cloud 10"/>
          <p:cNvSpPr/>
          <p:nvPr/>
        </p:nvSpPr>
        <p:spPr>
          <a:xfrm>
            <a:off x="6526213" y="2452688"/>
            <a:ext cx="2619375" cy="2643187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106788" name="Group 292"/>
          <p:cNvGrpSpPr>
            <a:grpSpLocks/>
          </p:cNvGrpSpPr>
          <p:nvPr/>
        </p:nvGrpSpPr>
        <p:grpSpPr bwMode="auto">
          <a:xfrm>
            <a:off x="6908800" y="3033713"/>
            <a:ext cx="444500" cy="595312"/>
            <a:chOff x="4203" y="1803"/>
            <a:chExt cx="280" cy="561"/>
          </a:xfrm>
        </p:grpSpPr>
        <p:sp>
          <p:nvSpPr>
            <p:cNvPr id="21655" name="AutoShape 29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6" name="Line 29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7" name="Line 29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8" name="Line 29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9" name="Line 29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0" name="Oval 29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61" name="Oval 29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77" name="Group 300"/>
          <p:cNvGrpSpPr>
            <a:grpSpLocks/>
          </p:cNvGrpSpPr>
          <p:nvPr/>
        </p:nvGrpSpPr>
        <p:grpSpPr bwMode="auto">
          <a:xfrm>
            <a:off x="6838950" y="3629025"/>
            <a:ext cx="444500" cy="595313"/>
            <a:chOff x="4203" y="1803"/>
            <a:chExt cx="280" cy="561"/>
          </a:xfrm>
        </p:grpSpPr>
        <p:sp>
          <p:nvSpPr>
            <p:cNvPr id="21648" name="AutoShape 30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9" name="Line 30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0" name="Line 30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1" name="Line 30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2" name="Line 30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3" name="Oval 30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54" name="Oval 30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78" name="Group 308"/>
          <p:cNvGrpSpPr>
            <a:grpSpLocks/>
          </p:cNvGrpSpPr>
          <p:nvPr/>
        </p:nvGrpSpPr>
        <p:grpSpPr bwMode="auto">
          <a:xfrm>
            <a:off x="8420100" y="3025775"/>
            <a:ext cx="444500" cy="595313"/>
            <a:chOff x="4203" y="1803"/>
            <a:chExt cx="280" cy="561"/>
          </a:xfrm>
        </p:grpSpPr>
        <p:sp>
          <p:nvSpPr>
            <p:cNvPr id="21641" name="AutoShape 30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2" name="Line 31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3" name="Line 31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4" name="Line 31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5" name="Line 31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6" name="Oval 31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7" name="Oval 31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79" name="Group 316"/>
          <p:cNvGrpSpPr>
            <a:grpSpLocks/>
          </p:cNvGrpSpPr>
          <p:nvPr/>
        </p:nvGrpSpPr>
        <p:grpSpPr bwMode="auto">
          <a:xfrm>
            <a:off x="7791450" y="3048000"/>
            <a:ext cx="444500" cy="595313"/>
            <a:chOff x="4203" y="1803"/>
            <a:chExt cx="280" cy="561"/>
          </a:xfrm>
        </p:grpSpPr>
        <p:sp>
          <p:nvSpPr>
            <p:cNvPr id="21634" name="AutoShape 31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5" name="Line 31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6" name="Line 31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7" name="Line 32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8" name="Line 32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9" name="Oval 32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40" name="Oval 32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820" name="Group 324"/>
          <p:cNvGrpSpPr>
            <a:grpSpLocks/>
          </p:cNvGrpSpPr>
          <p:nvPr/>
        </p:nvGrpSpPr>
        <p:grpSpPr bwMode="auto">
          <a:xfrm>
            <a:off x="7378700" y="3143250"/>
            <a:ext cx="444500" cy="595313"/>
            <a:chOff x="4203" y="1803"/>
            <a:chExt cx="280" cy="561"/>
          </a:xfrm>
        </p:grpSpPr>
        <p:sp>
          <p:nvSpPr>
            <p:cNvPr id="21627" name="AutoShape 32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8" name="Line 32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9" name="Line 32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0" name="Line 32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1" name="Line 32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2" name="Oval 33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33" name="Oval 33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81" name="Group 332"/>
          <p:cNvGrpSpPr>
            <a:grpSpLocks/>
          </p:cNvGrpSpPr>
          <p:nvPr/>
        </p:nvGrpSpPr>
        <p:grpSpPr bwMode="auto">
          <a:xfrm>
            <a:off x="7456488" y="4259263"/>
            <a:ext cx="444500" cy="595312"/>
            <a:chOff x="4203" y="1803"/>
            <a:chExt cx="280" cy="561"/>
          </a:xfrm>
        </p:grpSpPr>
        <p:sp>
          <p:nvSpPr>
            <p:cNvPr id="21620" name="AutoShape 33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1" name="Line 33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2" name="Line 33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3" name="Line 33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4" name="Line 33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5" name="Oval 33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26" name="Oval 33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82" name="Group 340"/>
          <p:cNvGrpSpPr>
            <a:grpSpLocks/>
          </p:cNvGrpSpPr>
          <p:nvPr/>
        </p:nvGrpSpPr>
        <p:grpSpPr bwMode="auto">
          <a:xfrm>
            <a:off x="8013700" y="3673475"/>
            <a:ext cx="444500" cy="479425"/>
            <a:chOff x="4203" y="1803"/>
            <a:chExt cx="280" cy="561"/>
          </a:xfrm>
        </p:grpSpPr>
        <p:sp>
          <p:nvSpPr>
            <p:cNvPr id="21613" name="AutoShape 34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4" name="Line 34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5" name="Line 34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6" name="Line 34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7" name="Line 34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8" name="Oval 34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9" name="Oval 34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83" name="Group 348"/>
          <p:cNvGrpSpPr>
            <a:grpSpLocks/>
          </p:cNvGrpSpPr>
          <p:nvPr/>
        </p:nvGrpSpPr>
        <p:grpSpPr bwMode="auto">
          <a:xfrm>
            <a:off x="7658100" y="3730625"/>
            <a:ext cx="444500" cy="595313"/>
            <a:chOff x="4203" y="1803"/>
            <a:chExt cx="280" cy="561"/>
          </a:xfrm>
        </p:grpSpPr>
        <p:sp>
          <p:nvSpPr>
            <p:cNvPr id="21606" name="AutoShape 34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7" name="Line 35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8" name="Line 35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9" name="Line 35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0" name="Line 35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1" name="Oval 35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12" name="Oval 35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855" name="Line 359"/>
          <p:cNvSpPr>
            <a:spLocks noChangeShapeType="1"/>
          </p:cNvSpPr>
          <p:nvPr/>
        </p:nvSpPr>
        <p:spPr bwMode="auto">
          <a:xfrm flipV="1">
            <a:off x="4383088" y="1968500"/>
            <a:ext cx="1495425" cy="204788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856" name="Line 360"/>
          <p:cNvSpPr>
            <a:spLocks noChangeShapeType="1"/>
          </p:cNvSpPr>
          <p:nvPr/>
        </p:nvSpPr>
        <p:spPr bwMode="auto">
          <a:xfrm flipV="1">
            <a:off x="4235450" y="1968500"/>
            <a:ext cx="1643063" cy="1762125"/>
          </a:xfrm>
          <a:prstGeom prst="lin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857" name="Line 361"/>
          <p:cNvSpPr>
            <a:spLocks noChangeShapeType="1"/>
          </p:cNvSpPr>
          <p:nvPr/>
        </p:nvSpPr>
        <p:spPr bwMode="auto">
          <a:xfrm flipV="1">
            <a:off x="3600450" y="3503613"/>
            <a:ext cx="1874838" cy="328612"/>
          </a:xfrm>
          <a:prstGeom prst="line">
            <a:avLst/>
          </a:prstGeom>
          <a:noFill/>
          <a:ln w="1905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858" name="Line 362"/>
          <p:cNvSpPr>
            <a:spLocks noChangeShapeType="1"/>
          </p:cNvSpPr>
          <p:nvPr/>
        </p:nvSpPr>
        <p:spPr bwMode="auto">
          <a:xfrm flipV="1">
            <a:off x="3924300" y="3673475"/>
            <a:ext cx="1550988" cy="1422400"/>
          </a:xfrm>
          <a:prstGeom prst="line">
            <a:avLst/>
          </a:prstGeom>
          <a:noFill/>
          <a:ln w="1905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866" name="Rectangle 370"/>
          <p:cNvSpPr>
            <a:spLocks noChangeArrowheads="1"/>
          </p:cNvSpPr>
          <p:nvPr/>
        </p:nvSpPr>
        <p:spPr bwMode="auto">
          <a:xfrm>
            <a:off x="6080125" y="5919788"/>
            <a:ext cx="3313113" cy="715962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>
                <a:solidFill>
                  <a:schemeClr val="bg1"/>
                </a:solidFill>
              </a:rPr>
              <a:t>Scalability is the main Issue!</a:t>
            </a:r>
          </a:p>
        </p:txBody>
      </p:sp>
      <p:grpSp>
        <p:nvGrpSpPr>
          <p:cNvPr id="21589" name="Group 371"/>
          <p:cNvGrpSpPr>
            <a:grpSpLocks/>
          </p:cNvGrpSpPr>
          <p:nvPr/>
        </p:nvGrpSpPr>
        <p:grpSpPr bwMode="auto">
          <a:xfrm>
            <a:off x="2755900" y="1373188"/>
            <a:ext cx="444500" cy="595312"/>
            <a:chOff x="4203" y="1803"/>
            <a:chExt cx="280" cy="561"/>
          </a:xfrm>
        </p:grpSpPr>
        <p:sp>
          <p:nvSpPr>
            <p:cNvPr id="21599" name="AutoShape 37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0" name="Line 37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1" name="Line 37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2" name="Line 37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3" name="Line 37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4" name="Oval 37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5" name="Oval 37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90" name="Group 379"/>
          <p:cNvGrpSpPr>
            <a:grpSpLocks/>
          </p:cNvGrpSpPr>
          <p:nvPr/>
        </p:nvGrpSpPr>
        <p:grpSpPr bwMode="auto">
          <a:xfrm>
            <a:off x="3055938" y="1373188"/>
            <a:ext cx="444500" cy="595312"/>
            <a:chOff x="4203" y="1803"/>
            <a:chExt cx="280" cy="561"/>
          </a:xfrm>
        </p:grpSpPr>
        <p:sp>
          <p:nvSpPr>
            <p:cNvPr id="21592" name="AutoShape 38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3" name="Line 38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4" name="Line 38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5" name="Line 38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6" name="Line 38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7" name="Oval 38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8" name="Oval 38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91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811E94B5-C89F-49DE-99A7-782EE2E24039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4</a:t>
            </a:fld>
            <a:endParaRPr lang="en-GB" sz="1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9028E-6 5.87618E-7 L -0.19667 5.87618E-7 " pathEditMode="relative" ptsTypes="AA">
                                      <p:cBhvr>
                                        <p:cTn id="6" dur="2000" fill="hold"/>
                                        <p:tgtEl>
                                          <p:spTgt spid="1068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7462E-6 8.39454E-8 L -0.0918 -0.16789 " pathEditMode="relative" ptsTypes="AA">
                                      <p:cBhvr>
                                        <p:cTn id="8" dur="2000" fill="hold"/>
                                        <p:tgtEl>
                                          <p:spTgt spid="1067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067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067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067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067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067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067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067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067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748" grpId="0" animBg="1"/>
      <p:bldP spid="106749" grpId="0" animBg="1"/>
      <p:bldP spid="106752" grpId="0" animBg="1"/>
      <p:bldP spid="106753" grpId="0" animBg="1"/>
      <p:bldP spid="106855" grpId="0" animBg="1"/>
      <p:bldP spid="106856" grpId="0" animBg="1"/>
      <p:bldP spid="106857" grpId="0" animBg="1"/>
      <p:bldP spid="106858" grpId="0" animBg="1"/>
      <p:bldP spid="1068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19AA57FD-2670-4EEF-BD1B-AA970F66CD05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31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81666D75-260E-47F1-85CF-683B837B76AD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32" name="Text Box 2"/>
          <p:cNvSpPr txBox="1">
            <a:spLocks noChangeArrowheads="1"/>
          </p:cNvSpPr>
          <p:nvPr/>
        </p:nvSpPr>
        <p:spPr bwMode="auto">
          <a:xfrm>
            <a:off x="5411788" y="6143625"/>
            <a:ext cx="1587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22533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2534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Group Centric Collaboration</a:t>
            </a:r>
          </a:p>
        </p:txBody>
      </p:sp>
      <p:sp>
        <p:nvSpPr>
          <p:cNvPr id="107796" name="Rectangle 276"/>
          <p:cNvSpPr>
            <a:spLocks noChangeArrowheads="1"/>
          </p:cNvSpPr>
          <p:nvPr/>
        </p:nvSpPr>
        <p:spPr bwMode="auto">
          <a:xfrm>
            <a:off x="4457700" y="6269038"/>
            <a:ext cx="1611313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/>
              <a:t>Collaboration Group </a:t>
            </a:r>
          </a:p>
          <a:p>
            <a:pPr marL="342900" indent="-342900" defTabSz="912813"/>
            <a:r>
              <a:rPr lang="en-US"/>
              <a:t>with Expedient Insider</a:t>
            </a:r>
          </a:p>
        </p:txBody>
      </p:sp>
      <p:sp>
        <p:nvSpPr>
          <p:cNvPr id="11" name="Cloud 10"/>
          <p:cNvSpPr/>
          <p:nvPr/>
        </p:nvSpPr>
        <p:spPr>
          <a:xfrm>
            <a:off x="7245350" y="2132013"/>
            <a:ext cx="2619375" cy="2643187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107798" name="Group 278"/>
          <p:cNvGrpSpPr>
            <a:grpSpLocks/>
          </p:cNvGrpSpPr>
          <p:nvPr/>
        </p:nvGrpSpPr>
        <p:grpSpPr bwMode="auto">
          <a:xfrm>
            <a:off x="7627938" y="2713038"/>
            <a:ext cx="444500" cy="595312"/>
            <a:chOff x="4203" y="1803"/>
            <a:chExt cx="280" cy="561"/>
          </a:xfrm>
        </p:grpSpPr>
        <p:sp>
          <p:nvSpPr>
            <p:cNvPr id="22959" name="AutoShape 27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0" name="Line 28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1" name="Line 28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2" name="Line 28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3" name="Line 28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4" name="Oval 28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65" name="Oval 28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8" name="Group 286"/>
          <p:cNvGrpSpPr>
            <a:grpSpLocks/>
          </p:cNvGrpSpPr>
          <p:nvPr/>
        </p:nvGrpSpPr>
        <p:grpSpPr bwMode="auto">
          <a:xfrm>
            <a:off x="7558088" y="3308350"/>
            <a:ext cx="444500" cy="595313"/>
            <a:chOff x="4203" y="1803"/>
            <a:chExt cx="280" cy="561"/>
          </a:xfrm>
        </p:grpSpPr>
        <p:sp>
          <p:nvSpPr>
            <p:cNvPr id="22952" name="AutoShape 28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3" name="Line 28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4" name="Line 28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5" name="Line 29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6" name="Line 29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7" name="Oval 29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8" name="Oval 29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814" name="Group 294"/>
          <p:cNvGrpSpPr>
            <a:grpSpLocks/>
          </p:cNvGrpSpPr>
          <p:nvPr/>
        </p:nvGrpSpPr>
        <p:grpSpPr bwMode="auto">
          <a:xfrm>
            <a:off x="9139238" y="2705100"/>
            <a:ext cx="444500" cy="595313"/>
            <a:chOff x="4203" y="1803"/>
            <a:chExt cx="280" cy="561"/>
          </a:xfrm>
        </p:grpSpPr>
        <p:sp>
          <p:nvSpPr>
            <p:cNvPr id="22945" name="AutoShape 29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6" name="Line 29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7" name="Line 29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8" name="Line 29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9" name="Line 29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0" name="Oval 30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51" name="Oval 30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822" name="Group 302"/>
          <p:cNvGrpSpPr>
            <a:grpSpLocks/>
          </p:cNvGrpSpPr>
          <p:nvPr/>
        </p:nvGrpSpPr>
        <p:grpSpPr bwMode="auto">
          <a:xfrm>
            <a:off x="8510588" y="2727325"/>
            <a:ext cx="444500" cy="595313"/>
            <a:chOff x="4203" y="1803"/>
            <a:chExt cx="280" cy="561"/>
          </a:xfrm>
        </p:grpSpPr>
        <p:sp>
          <p:nvSpPr>
            <p:cNvPr id="22938" name="AutoShape 30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9" name="Line 30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0" name="Line 30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1" name="Line 30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2" name="Line 30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3" name="Oval 30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4" name="Oval 30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41" name="Group 310"/>
          <p:cNvGrpSpPr>
            <a:grpSpLocks/>
          </p:cNvGrpSpPr>
          <p:nvPr/>
        </p:nvGrpSpPr>
        <p:grpSpPr bwMode="auto">
          <a:xfrm>
            <a:off x="8097838" y="2822575"/>
            <a:ext cx="444500" cy="595313"/>
            <a:chOff x="4203" y="1803"/>
            <a:chExt cx="280" cy="561"/>
          </a:xfrm>
        </p:grpSpPr>
        <p:sp>
          <p:nvSpPr>
            <p:cNvPr id="22931" name="AutoShape 31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2" name="Line 31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3" name="Line 31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4" name="Line 31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5" name="Line 31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6" name="Oval 31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7" name="Oval 31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838" name="Group 318"/>
          <p:cNvGrpSpPr>
            <a:grpSpLocks/>
          </p:cNvGrpSpPr>
          <p:nvPr/>
        </p:nvGrpSpPr>
        <p:grpSpPr bwMode="auto">
          <a:xfrm>
            <a:off x="8175625" y="3938588"/>
            <a:ext cx="444500" cy="595312"/>
            <a:chOff x="4203" y="1803"/>
            <a:chExt cx="280" cy="561"/>
          </a:xfrm>
        </p:grpSpPr>
        <p:sp>
          <p:nvSpPr>
            <p:cNvPr id="22924" name="AutoShape 31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5" name="Line 32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6" name="Line 32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7" name="Line 32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8" name="Line 32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9" name="Oval 32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0" name="Oval 32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43" name="Group 326"/>
          <p:cNvGrpSpPr>
            <a:grpSpLocks/>
          </p:cNvGrpSpPr>
          <p:nvPr/>
        </p:nvGrpSpPr>
        <p:grpSpPr bwMode="auto">
          <a:xfrm>
            <a:off x="8732838" y="3352800"/>
            <a:ext cx="444500" cy="479425"/>
            <a:chOff x="4203" y="1803"/>
            <a:chExt cx="280" cy="561"/>
          </a:xfrm>
        </p:grpSpPr>
        <p:sp>
          <p:nvSpPr>
            <p:cNvPr id="22917" name="AutoShape 32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8" name="Line 32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9" name="Line 32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0" name="Line 33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1" name="Line 33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2" name="Oval 33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23" name="Oval 33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854" name="Group 334"/>
          <p:cNvGrpSpPr>
            <a:grpSpLocks/>
          </p:cNvGrpSpPr>
          <p:nvPr/>
        </p:nvGrpSpPr>
        <p:grpSpPr bwMode="auto">
          <a:xfrm>
            <a:off x="8377238" y="3409950"/>
            <a:ext cx="444500" cy="595313"/>
            <a:chOff x="4203" y="1803"/>
            <a:chExt cx="280" cy="561"/>
          </a:xfrm>
        </p:grpSpPr>
        <p:sp>
          <p:nvSpPr>
            <p:cNvPr id="22910" name="AutoShape 33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1" name="Line 33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2" name="Line 33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3" name="Line 33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4" name="Line 33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5" name="Oval 34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16" name="Oval 34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45" name="Oval 342"/>
          <p:cNvSpPr>
            <a:spLocks noChangeArrowheads="1"/>
          </p:cNvSpPr>
          <p:nvPr/>
        </p:nvSpPr>
        <p:spPr bwMode="auto">
          <a:xfrm>
            <a:off x="33338" y="877888"/>
            <a:ext cx="3159125" cy="5265737"/>
          </a:xfrm>
          <a:prstGeom prst="ellipse">
            <a:avLst/>
          </a:prstGeom>
          <a:solidFill>
            <a:schemeClr val="bg1">
              <a:alpha val="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Rectangle 409"/>
          <p:cNvSpPr>
            <a:spLocks noChangeArrowheads="1"/>
          </p:cNvSpPr>
          <p:nvPr/>
        </p:nvSpPr>
        <p:spPr bwMode="auto">
          <a:xfrm>
            <a:off x="7824788" y="4986338"/>
            <a:ext cx="1611312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/>
              <a:t>Outside Collaborators</a:t>
            </a:r>
          </a:p>
        </p:txBody>
      </p:sp>
      <p:sp>
        <p:nvSpPr>
          <p:cNvPr id="22547" name="AutoShape 412"/>
          <p:cNvSpPr>
            <a:spLocks noChangeArrowheads="1"/>
          </p:cNvSpPr>
          <p:nvPr/>
        </p:nvSpPr>
        <p:spPr bwMode="auto">
          <a:xfrm>
            <a:off x="822325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AutoShape 413"/>
          <p:cNvSpPr>
            <a:spLocks noChangeArrowheads="1"/>
          </p:cNvSpPr>
          <p:nvPr/>
        </p:nvSpPr>
        <p:spPr bwMode="auto">
          <a:xfrm>
            <a:off x="822325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Line 414"/>
          <p:cNvSpPr>
            <a:spLocks noChangeShapeType="1"/>
          </p:cNvSpPr>
          <p:nvPr/>
        </p:nvSpPr>
        <p:spPr bwMode="auto">
          <a:xfrm>
            <a:off x="1636713" y="326390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AutoShape 415"/>
          <p:cNvSpPr>
            <a:spLocks noChangeArrowheads="1"/>
          </p:cNvSpPr>
          <p:nvPr/>
        </p:nvSpPr>
        <p:spPr bwMode="auto">
          <a:xfrm>
            <a:off x="831850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2551" name="AutoShape 416"/>
          <p:cNvSpPr>
            <a:spLocks noChangeArrowheads="1"/>
          </p:cNvSpPr>
          <p:nvPr/>
        </p:nvSpPr>
        <p:spPr bwMode="auto">
          <a:xfrm>
            <a:off x="819150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Line 417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418"/>
          <p:cNvSpPr>
            <a:spLocks noChangeShapeType="1"/>
          </p:cNvSpPr>
          <p:nvPr/>
        </p:nvSpPr>
        <p:spPr bwMode="auto">
          <a:xfrm>
            <a:off x="1643063" y="212248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54" name="Group 419"/>
          <p:cNvGrpSpPr>
            <a:grpSpLocks/>
          </p:cNvGrpSpPr>
          <p:nvPr/>
        </p:nvGrpSpPr>
        <p:grpSpPr bwMode="auto">
          <a:xfrm>
            <a:off x="928688" y="2314575"/>
            <a:ext cx="377825" cy="509588"/>
            <a:chOff x="4203" y="1803"/>
            <a:chExt cx="280" cy="561"/>
          </a:xfrm>
        </p:grpSpPr>
        <p:sp>
          <p:nvSpPr>
            <p:cNvPr id="22903" name="AutoShape 42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4" name="Line 42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5" name="Line 42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6" name="Line 42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7" name="Line 42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8" name="Oval 42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9" name="Oval 42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55" name="Group 427"/>
          <p:cNvGrpSpPr>
            <a:grpSpLocks/>
          </p:cNvGrpSpPr>
          <p:nvPr/>
        </p:nvGrpSpPr>
        <p:grpSpPr bwMode="auto">
          <a:xfrm>
            <a:off x="1206500" y="2333625"/>
            <a:ext cx="377825" cy="509588"/>
            <a:chOff x="4203" y="1803"/>
            <a:chExt cx="280" cy="561"/>
          </a:xfrm>
        </p:grpSpPr>
        <p:sp>
          <p:nvSpPr>
            <p:cNvPr id="22896" name="AutoShape 42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7" name="Line 42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8" name="Line 43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9" name="Line 43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0" name="Line 43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1" name="Oval 43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02" name="Oval 43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56" name="Group 435"/>
          <p:cNvGrpSpPr>
            <a:grpSpLocks/>
          </p:cNvGrpSpPr>
          <p:nvPr/>
        </p:nvGrpSpPr>
        <p:grpSpPr bwMode="auto">
          <a:xfrm>
            <a:off x="1436688" y="2333625"/>
            <a:ext cx="379412" cy="509588"/>
            <a:chOff x="4203" y="1803"/>
            <a:chExt cx="280" cy="561"/>
          </a:xfrm>
        </p:grpSpPr>
        <p:sp>
          <p:nvSpPr>
            <p:cNvPr id="22889" name="AutoShape 43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0" name="Line 43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1" name="Line 43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2" name="Line 43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3" name="Line 44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4" name="Oval 44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95" name="Oval 44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57" name="Group 443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22882" name="AutoShape 44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3" name="Line 44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4" name="Line 44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5" name="Line 44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6" name="Line 44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7" name="Oval 44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8" name="Oval 45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58" name="Group 451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22875" name="AutoShape 45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6" name="Line 45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7" name="Line 45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8" name="Line 45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9" name="Line 45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0" name="Oval 45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81" name="Oval 45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59" name="Group 459"/>
          <p:cNvGrpSpPr>
            <a:grpSpLocks/>
          </p:cNvGrpSpPr>
          <p:nvPr/>
        </p:nvGrpSpPr>
        <p:grpSpPr bwMode="auto">
          <a:xfrm>
            <a:off x="1141413" y="3405188"/>
            <a:ext cx="377825" cy="509587"/>
            <a:chOff x="4203" y="1803"/>
            <a:chExt cx="280" cy="561"/>
          </a:xfrm>
        </p:grpSpPr>
        <p:sp>
          <p:nvSpPr>
            <p:cNvPr id="22868" name="AutoShape 46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9" name="Line 46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0" name="Line 46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1" name="Line 46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2" name="Line 46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3" name="Oval 46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74" name="Oval 46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0" name="Group 467"/>
          <p:cNvGrpSpPr>
            <a:grpSpLocks/>
          </p:cNvGrpSpPr>
          <p:nvPr/>
        </p:nvGrpSpPr>
        <p:grpSpPr bwMode="auto">
          <a:xfrm>
            <a:off x="1238250" y="3492500"/>
            <a:ext cx="377825" cy="509588"/>
            <a:chOff x="4203" y="1803"/>
            <a:chExt cx="280" cy="561"/>
          </a:xfrm>
        </p:grpSpPr>
        <p:sp>
          <p:nvSpPr>
            <p:cNvPr id="22861" name="AutoShape 46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2" name="Line 46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3" name="Line 47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4" name="Line 47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5" name="Line 47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6" name="Oval 47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7" name="Oval 47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1" name="Group 475"/>
          <p:cNvGrpSpPr>
            <a:grpSpLocks/>
          </p:cNvGrpSpPr>
          <p:nvPr/>
        </p:nvGrpSpPr>
        <p:grpSpPr bwMode="auto">
          <a:xfrm>
            <a:off x="1458913" y="3455988"/>
            <a:ext cx="377825" cy="508000"/>
            <a:chOff x="4203" y="1803"/>
            <a:chExt cx="280" cy="561"/>
          </a:xfrm>
        </p:grpSpPr>
        <p:sp>
          <p:nvSpPr>
            <p:cNvPr id="22854" name="AutoShape 47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5" name="Line 47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6" name="Line 47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7" name="Line 47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8" name="Line 48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9" name="Oval 48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0" name="Oval 48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2" name="Group 483"/>
          <p:cNvGrpSpPr>
            <a:grpSpLocks/>
          </p:cNvGrpSpPr>
          <p:nvPr/>
        </p:nvGrpSpPr>
        <p:grpSpPr bwMode="auto">
          <a:xfrm>
            <a:off x="865188" y="4689475"/>
            <a:ext cx="377825" cy="508000"/>
            <a:chOff x="4203" y="1803"/>
            <a:chExt cx="280" cy="561"/>
          </a:xfrm>
        </p:grpSpPr>
        <p:sp>
          <p:nvSpPr>
            <p:cNvPr id="22847" name="AutoShape 48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8" name="Line 48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9" name="Line 48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0" name="Line 48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1" name="Line 48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2" name="Oval 48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53" name="Oval 49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3" name="Group 491"/>
          <p:cNvGrpSpPr>
            <a:grpSpLocks/>
          </p:cNvGrpSpPr>
          <p:nvPr/>
        </p:nvGrpSpPr>
        <p:grpSpPr bwMode="auto">
          <a:xfrm>
            <a:off x="1089025" y="4732338"/>
            <a:ext cx="379413" cy="509587"/>
            <a:chOff x="4203" y="1803"/>
            <a:chExt cx="280" cy="561"/>
          </a:xfrm>
        </p:grpSpPr>
        <p:sp>
          <p:nvSpPr>
            <p:cNvPr id="22840" name="AutoShape 49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1" name="Line 49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2" name="Line 49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3" name="Line 49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4" name="Line 49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5" name="Oval 49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46" name="Oval 49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4" name="Group 499"/>
          <p:cNvGrpSpPr>
            <a:grpSpLocks/>
          </p:cNvGrpSpPr>
          <p:nvPr/>
        </p:nvGrpSpPr>
        <p:grpSpPr bwMode="auto">
          <a:xfrm>
            <a:off x="1350963" y="4732338"/>
            <a:ext cx="377825" cy="509587"/>
            <a:chOff x="4203" y="1803"/>
            <a:chExt cx="280" cy="561"/>
          </a:xfrm>
        </p:grpSpPr>
        <p:sp>
          <p:nvSpPr>
            <p:cNvPr id="22833" name="AutoShape 50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4" name="Line 50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5" name="Line 50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6" name="Line 50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7" name="Line 50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8" name="Oval 50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9" name="Oval 50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5" name="Group 507"/>
          <p:cNvGrpSpPr>
            <a:grpSpLocks/>
          </p:cNvGrpSpPr>
          <p:nvPr/>
        </p:nvGrpSpPr>
        <p:grpSpPr bwMode="auto">
          <a:xfrm>
            <a:off x="968375" y="4640263"/>
            <a:ext cx="377825" cy="509587"/>
            <a:chOff x="4203" y="1803"/>
            <a:chExt cx="280" cy="561"/>
          </a:xfrm>
        </p:grpSpPr>
        <p:sp>
          <p:nvSpPr>
            <p:cNvPr id="22826" name="AutoShape 50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7" name="Line 50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8" name="Line 51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9" name="Line 51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0" name="Line 51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1" name="Oval 51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32" name="Oval 51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66" name="Group 515"/>
          <p:cNvGrpSpPr>
            <a:grpSpLocks/>
          </p:cNvGrpSpPr>
          <p:nvPr/>
        </p:nvGrpSpPr>
        <p:grpSpPr bwMode="auto">
          <a:xfrm>
            <a:off x="1257300" y="4683125"/>
            <a:ext cx="377825" cy="508000"/>
            <a:chOff x="4203" y="1803"/>
            <a:chExt cx="280" cy="561"/>
          </a:xfrm>
        </p:grpSpPr>
        <p:sp>
          <p:nvSpPr>
            <p:cNvPr id="22819" name="AutoShape 51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0" name="Line 51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1" name="Line 51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2" name="Line 51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3" name="Line 52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4" name="Oval 52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25" name="Oval 52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67" name="AutoShape 523"/>
          <p:cNvSpPr>
            <a:spLocks noChangeArrowheads="1"/>
          </p:cNvSpPr>
          <p:nvPr/>
        </p:nvSpPr>
        <p:spPr bwMode="auto">
          <a:xfrm>
            <a:off x="923925" y="1766888"/>
            <a:ext cx="2238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68" name="AutoShape 524"/>
          <p:cNvSpPr>
            <a:spLocks noChangeArrowheads="1"/>
          </p:cNvSpPr>
          <p:nvPr/>
        </p:nvSpPr>
        <p:spPr bwMode="auto">
          <a:xfrm>
            <a:off x="1250950" y="1779588"/>
            <a:ext cx="300038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69" name="AutoShape 525"/>
          <p:cNvSpPr>
            <a:spLocks noChangeArrowheads="1"/>
          </p:cNvSpPr>
          <p:nvPr/>
        </p:nvSpPr>
        <p:spPr bwMode="auto">
          <a:xfrm>
            <a:off x="1711325" y="1766888"/>
            <a:ext cx="28098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0" name="AutoShape 526"/>
          <p:cNvSpPr>
            <a:spLocks noChangeArrowheads="1"/>
          </p:cNvSpPr>
          <p:nvPr/>
        </p:nvSpPr>
        <p:spPr bwMode="auto">
          <a:xfrm>
            <a:off x="893763" y="2992438"/>
            <a:ext cx="427037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AutoShape 527"/>
          <p:cNvSpPr>
            <a:spLocks noChangeArrowheads="1"/>
          </p:cNvSpPr>
          <p:nvPr/>
        </p:nvSpPr>
        <p:spPr bwMode="auto">
          <a:xfrm>
            <a:off x="1395413" y="2984500"/>
            <a:ext cx="30638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2" name="AutoShape 528"/>
          <p:cNvSpPr>
            <a:spLocks noChangeArrowheads="1"/>
          </p:cNvSpPr>
          <p:nvPr/>
        </p:nvSpPr>
        <p:spPr bwMode="auto">
          <a:xfrm>
            <a:off x="1836738" y="2978150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3" name="AutoShape 529"/>
          <p:cNvSpPr>
            <a:spLocks noChangeArrowheads="1"/>
          </p:cNvSpPr>
          <p:nvPr/>
        </p:nvSpPr>
        <p:spPr bwMode="auto">
          <a:xfrm>
            <a:off x="895350" y="4105275"/>
            <a:ext cx="4270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4" name="AutoShape 530"/>
          <p:cNvSpPr>
            <a:spLocks noChangeArrowheads="1"/>
          </p:cNvSpPr>
          <p:nvPr/>
        </p:nvSpPr>
        <p:spPr bwMode="auto">
          <a:xfrm>
            <a:off x="1417638" y="4105275"/>
            <a:ext cx="214312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5" name="AutoShape 531"/>
          <p:cNvSpPr>
            <a:spLocks noChangeArrowheads="1"/>
          </p:cNvSpPr>
          <p:nvPr/>
        </p:nvSpPr>
        <p:spPr bwMode="auto">
          <a:xfrm>
            <a:off x="2079625" y="1766888"/>
            <a:ext cx="177800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6" name="AutoShape 532"/>
          <p:cNvSpPr>
            <a:spLocks noChangeArrowheads="1"/>
          </p:cNvSpPr>
          <p:nvPr/>
        </p:nvSpPr>
        <p:spPr bwMode="auto">
          <a:xfrm>
            <a:off x="1701800" y="4105275"/>
            <a:ext cx="214313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7" name="AutoShape 533"/>
          <p:cNvSpPr>
            <a:spLocks noChangeArrowheads="1"/>
          </p:cNvSpPr>
          <p:nvPr/>
        </p:nvSpPr>
        <p:spPr bwMode="auto">
          <a:xfrm>
            <a:off x="903288" y="5332413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8" name="AutoShape 534"/>
          <p:cNvSpPr>
            <a:spLocks noChangeArrowheads="1"/>
          </p:cNvSpPr>
          <p:nvPr/>
        </p:nvSpPr>
        <p:spPr bwMode="auto">
          <a:xfrm>
            <a:off x="1325563" y="5332413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79" name="AutoShape 535"/>
          <p:cNvSpPr>
            <a:spLocks noChangeArrowheads="1"/>
          </p:cNvSpPr>
          <p:nvPr/>
        </p:nvSpPr>
        <p:spPr bwMode="auto">
          <a:xfrm>
            <a:off x="1779588" y="5332413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80" name="AutoShape 536"/>
          <p:cNvSpPr>
            <a:spLocks noChangeArrowheads="1"/>
          </p:cNvSpPr>
          <p:nvPr/>
        </p:nvSpPr>
        <p:spPr bwMode="auto">
          <a:xfrm>
            <a:off x="822325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81" name="Line 537"/>
          <p:cNvSpPr>
            <a:spLocks noChangeShapeType="1"/>
          </p:cNvSpPr>
          <p:nvPr/>
        </p:nvSpPr>
        <p:spPr bwMode="auto">
          <a:xfrm>
            <a:off x="1636713" y="326390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82" name="AutoShape 538"/>
          <p:cNvSpPr>
            <a:spLocks noChangeArrowheads="1"/>
          </p:cNvSpPr>
          <p:nvPr/>
        </p:nvSpPr>
        <p:spPr bwMode="auto">
          <a:xfrm>
            <a:off x="831850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2583" name="AutoShape 539"/>
          <p:cNvSpPr>
            <a:spLocks noChangeArrowheads="1"/>
          </p:cNvSpPr>
          <p:nvPr/>
        </p:nvSpPr>
        <p:spPr bwMode="auto">
          <a:xfrm>
            <a:off x="819150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84" name="Line 540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85" name="Line 541"/>
          <p:cNvSpPr>
            <a:spLocks noChangeShapeType="1"/>
          </p:cNvSpPr>
          <p:nvPr/>
        </p:nvSpPr>
        <p:spPr bwMode="auto">
          <a:xfrm>
            <a:off x="1643063" y="212248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86" name="Group 542"/>
          <p:cNvGrpSpPr>
            <a:grpSpLocks/>
          </p:cNvGrpSpPr>
          <p:nvPr/>
        </p:nvGrpSpPr>
        <p:grpSpPr bwMode="auto">
          <a:xfrm>
            <a:off x="928688" y="2314575"/>
            <a:ext cx="377825" cy="509588"/>
            <a:chOff x="4203" y="1803"/>
            <a:chExt cx="280" cy="561"/>
          </a:xfrm>
        </p:grpSpPr>
        <p:sp>
          <p:nvSpPr>
            <p:cNvPr id="22812" name="AutoShape 54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3" name="Line 54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4" name="Line 54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5" name="Line 54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6" name="Line 54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7" name="Oval 54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8" name="Oval 54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87" name="Group 550"/>
          <p:cNvGrpSpPr>
            <a:grpSpLocks/>
          </p:cNvGrpSpPr>
          <p:nvPr/>
        </p:nvGrpSpPr>
        <p:grpSpPr bwMode="auto">
          <a:xfrm>
            <a:off x="1206500" y="2333625"/>
            <a:ext cx="377825" cy="509588"/>
            <a:chOff x="4203" y="1803"/>
            <a:chExt cx="280" cy="561"/>
          </a:xfrm>
        </p:grpSpPr>
        <p:sp>
          <p:nvSpPr>
            <p:cNvPr id="22805" name="AutoShape 55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6" name="Line 55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7" name="Line 55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8" name="Line 55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9" name="Line 55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0" name="Oval 55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11" name="Oval 55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88" name="Group 558"/>
          <p:cNvGrpSpPr>
            <a:grpSpLocks/>
          </p:cNvGrpSpPr>
          <p:nvPr/>
        </p:nvGrpSpPr>
        <p:grpSpPr bwMode="auto">
          <a:xfrm>
            <a:off x="1436688" y="2333625"/>
            <a:ext cx="379412" cy="509588"/>
            <a:chOff x="4203" y="1803"/>
            <a:chExt cx="280" cy="561"/>
          </a:xfrm>
        </p:grpSpPr>
        <p:sp>
          <p:nvSpPr>
            <p:cNvPr id="22798" name="AutoShape 55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9" name="Line 56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0" name="Line 56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1" name="Line 56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2" name="Line 56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3" name="Oval 56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04" name="Oval 56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89" name="Group 566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22791" name="AutoShape 56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2" name="Line 56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3" name="Line 56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4" name="Line 57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5" name="Line 57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6" name="Oval 57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7" name="Oval 57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0" name="Group 574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22784" name="AutoShape 57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5" name="Line 57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6" name="Line 57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7" name="Line 57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8" name="Line 57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9" name="Oval 58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90" name="Oval 58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1" name="Group 582"/>
          <p:cNvGrpSpPr>
            <a:grpSpLocks/>
          </p:cNvGrpSpPr>
          <p:nvPr/>
        </p:nvGrpSpPr>
        <p:grpSpPr bwMode="auto">
          <a:xfrm>
            <a:off x="1141413" y="3405188"/>
            <a:ext cx="377825" cy="509587"/>
            <a:chOff x="4203" y="1803"/>
            <a:chExt cx="280" cy="561"/>
          </a:xfrm>
        </p:grpSpPr>
        <p:sp>
          <p:nvSpPr>
            <p:cNvPr id="22777" name="AutoShape 58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8" name="Line 58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9" name="Line 58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0" name="Line 58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1" name="Line 58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2" name="Oval 58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83" name="Oval 58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2" name="Group 590"/>
          <p:cNvGrpSpPr>
            <a:grpSpLocks/>
          </p:cNvGrpSpPr>
          <p:nvPr/>
        </p:nvGrpSpPr>
        <p:grpSpPr bwMode="auto">
          <a:xfrm>
            <a:off x="1238250" y="3492500"/>
            <a:ext cx="377825" cy="509588"/>
            <a:chOff x="4203" y="1803"/>
            <a:chExt cx="280" cy="561"/>
          </a:xfrm>
        </p:grpSpPr>
        <p:sp>
          <p:nvSpPr>
            <p:cNvPr id="22770" name="AutoShape 59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1" name="Line 59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2" name="Line 59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3" name="Line 59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4" name="Line 59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5" name="Oval 59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76" name="Oval 59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3" name="Group 598"/>
          <p:cNvGrpSpPr>
            <a:grpSpLocks/>
          </p:cNvGrpSpPr>
          <p:nvPr/>
        </p:nvGrpSpPr>
        <p:grpSpPr bwMode="auto">
          <a:xfrm>
            <a:off x="1458913" y="3455988"/>
            <a:ext cx="377825" cy="508000"/>
            <a:chOff x="4203" y="1803"/>
            <a:chExt cx="280" cy="561"/>
          </a:xfrm>
        </p:grpSpPr>
        <p:sp>
          <p:nvSpPr>
            <p:cNvPr id="22763" name="AutoShape 59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4" name="Line 60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5" name="Line 60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6" name="Line 60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7" name="Line 60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8" name="Oval 60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9" name="Oval 60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4" name="Group 606"/>
          <p:cNvGrpSpPr>
            <a:grpSpLocks/>
          </p:cNvGrpSpPr>
          <p:nvPr/>
        </p:nvGrpSpPr>
        <p:grpSpPr bwMode="auto">
          <a:xfrm>
            <a:off x="865188" y="4689475"/>
            <a:ext cx="377825" cy="508000"/>
            <a:chOff x="4203" y="1803"/>
            <a:chExt cx="280" cy="561"/>
          </a:xfrm>
        </p:grpSpPr>
        <p:sp>
          <p:nvSpPr>
            <p:cNvPr id="22756" name="AutoShape 60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7" name="Line 60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8" name="Line 60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9" name="Line 61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0" name="Line 61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1" name="Oval 61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62" name="Oval 61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5" name="Group 614"/>
          <p:cNvGrpSpPr>
            <a:grpSpLocks/>
          </p:cNvGrpSpPr>
          <p:nvPr/>
        </p:nvGrpSpPr>
        <p:grpSpPr bwMode="auto">
          <a:xfrm>
            <a:off x="1089025" y="4732338"/>
            <a:ext cx="379413" cy="509587"/>
            <a:chOff x="4203" y="1803"/>
            <a:chExt cx="280" cy="561"/>
          </a:xfrm>
        </p:grpSpPr>
        <p:sp>
          <p:nvSpPr>
            <p:cNvPr id="22749" name="AutoShape 61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0" name="Line 61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1" name="Line 61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2" name="Line 61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3" name="Line 61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4" name="Oval 62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55" name="Oval 62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6" name="Group 622"/>
          <p:cNvGrpSpPr>
            <a:grpSpLocks/>
          </p:cNvGrpSpPr>
          <p:nvPr/>
        </p:nvGrpSpPr>
        <p:grpSpPr bwMode="auto">
          <a:xfrm>
            <a:off x="1350963" y="4732338"/>
            <a:ext cx="377825" cy="509587"/>
            <a:chOff x="4203" y="1803"/>
            <a:chExt cx="280" cy="561"/>
          </a:xfrm>
        </p:grpSpPr>
        <p:sp>
          <p:nvSpPr>
            <p:cNvPr id="22742" name="AutoShape 62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3" name="Line 62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4" name="Line 62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5" name="Line 62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6" name="Line 62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7" name="Oval 62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8" name="Oval 62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7" name="Group 630"/>
          <p:cNvGrpSpPr>
            <a:grpSpLocks/>
          </p:cNvGrpSpPr>
          <p:nvPr/>
        </p:nvGrpSpPr>
        <p:grpSpPr bwMode="auto">
          <a:xfrm>
            <a:off x="968375" y="4640263"/>
            <a:ext cx="377825" cy="509587"/>
            <a:chOff x="4203" y="1803"/>
            <a:chExt cx="280" cy="561"/>
          </a:xfrm>
        </p:grpSpPr>
        <p:sp>
          <p:nvSpPr>
            <p:cNvPr id="22735" name="AutoShape 63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6" name="Line 63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7" name="Line 63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8" name="Line 63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9" name="Line 63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0" name="Oval 63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41" name="Oval 63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98" name="Group 638"/>
          <p:cNvGrpSpPr>
            <a:grpSpLocks/>
          </p:cNvGrpSpPr>
          <p:nvPr/>
        </p:nvGrpSpPr>
        <p:grpSpPr bwMode="auto">
          <a:xfrm>
            <a:off x="1257300" y="4683125"/>
            <a:ext cx="377825" cy="508000"/>
            <a:chOff x="4203" y="1803"/>
            <a:chExt cx="280" cy="561"/>
          </a:xfrm>
        </p:grpSpPr>
        <p:sp>
          <p:nvSpPr>
            <p:cNvPr id="22728" name="AutoShape 63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9" name="Line 64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0" name="Line 64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1" name="Line 64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2" name="Line 64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3" name="Oval 64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34" name="Oval 64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599" name="AutoShape 646"/>
          <p:cNvSpPr>
            <a:spLocks noChangeArrowheads="1"/>
          </p:cNvSpPr>
          <p:nvPr/>
        </p:nvSpPr>
        <p:spPr bwMode="auto">
          <a:xfrm>
            <a:off x="923925" y="1766888"/>
            <a:ext cx="2238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0" name="AutoShape 647"/>
          <p:cNvSpPr>
            <a:spLocks noChangeArrowheads="1"/>
          </p:cNvSpPr>
          <p:nvPr/>
        </p:nvSpPr>
        <p:spPr bwMode="auto">
          <a:xfrm>
            <a:off x="1250950" y="1779588"/>
            <a:ext cx="300038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1" name="AutoShape 648"/>
          <p:cNvSpPr>
            <a:spLocks noChangeArrowheads="1"/>
          </p:cNvSpPr>
          <p:nvPr/>
        </p:nvSpPr>
        <p:spPr bwMode="auto">
          <a:xfrm>
            <a:off x="1711325" y="1766888"/>
            <a:ext cx="28098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2" name="AutoShape 649"/>
          <p:cNvSpPr>
            <a:spLocks noChangeArrowheads="1"/>
          </p:cNvSpPr>
          <p:nvPr/>
        </p:nvSpPr>
        <p:spPr bwMode="auto">
          <a:xfrm>
            <a:off x="893763" y="2992438"/>
            <a:ext cx="427037" cy="271462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3" name="AutoShape 650"/>
          <p:cNvSpPr>
            <a:spLocks noChangeArrowheads="1"/>
          </p:cNvSpPr>
          <p:nvPr/>
        </p:nvSpPr>
        <p:spPr bwMode="auto">
          <a:xfrm>
            <a:off x="1395413" y="2984500"/>
            <a:ext cx="30638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4" name="AutoShape 651"/>
          <p:cNvSpPr>
            <a:spLocks noChangeArrowheads="1"/>
          </p:cNvSpPr>
          <p:nvPr/>
        </p:nvSpPr>
        <p:spPr bwMode="auto">
          <a:xfrm>
            <a:off x="1836738" y="2978150"/>
            <a:ext cx="427037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5" name="AutoShape 652"/>
          <p:cNvSpPr>
            <a:spLocks noChangeArrowheads="1"/>
          </p:cNvSpPr>
          <p:nvPr/>
        </p:nvSpPr>
        <p:spPr bwMode="auto">
          <a:xfrm>
            <a:off x="895350" y="4105275"/>
            <a:ext cx="427038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6" name="AutoShape 653"/>
          <p:cNvSpPr>
            <a:spLocks noChangeArrowheads="1"/>
          </p:cNvSpPr>
          <p:nvPr/>
        </p:nvSpPr>
        <p:spPr bwMode="auto">
          <a:xfrm>
            <a:off x="1417638" y="4105275"/>
            <a:ext cx="214312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7" name="AutoShape 654"/>
          <p:cNvSpPr>
            <a:spLocks noChangeArrowheads="1"/>
          </p:cNvSpPr>
          <p:nvPr/>
        </p:nvSpPr>
        <p:spPr bwMode="auto">
          <a:xfrm>
            <a:off x="2079625" y="1766888"/>
            <a:ext cx="177800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08" name="AutoShape 655"/>
          <p:cNvSpPr>
            <a:spLocks noChangeArrowheads="1"/>
          </p:cNvSpPr>
          <p:nvPr/>
        </p:nvSpPr>
        <p:spPr bwMode="auto">
          <a:xfrm>
            <a:off x="1701800" y="4105275"/>
            <a:ext cx="214313" cy="2730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609" name="Group 656"/>
          <p:cNvGrpSpPr>
            <a:grpSpLocks/>
          </p:cNvGrpSpPr>
          <p:nvPr/>
        </p:nvGrpSpPr>
        <p:grpSpPr bwMode="auto">
          <a:xfrm>
            <a:off x="823913" y="1122363"/>
            <a:ext cx="379412" cy="508000"/>
            <a:chOff x="4203" y="1803"/>
            <a:chExt cx="280" cy="561"/>
          </a:xfrm>
        </p:grpSpPr>
        <p:sp>
          <p:nvSpPr>
            <p:cNvPr id="22721" name="AutoShape 65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2" name="Line 65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3" name="Line 65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4" name="Line 66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5" name="Line 66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6" name="Oval 66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7" name="Oval 66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610" name="Group 664"/>
          <p:cNvGrpSpPr>
            <a:grpSpLocks/>
          </p:cNvGrpSpPr>
          <p:nvPr/>
        </p:nvGrpSpPr>
        <p:grpSpPr bwMode="auto">
          <a:xfrm>
            <a:off x="1079500" y="1122363"/>
            <a:ext cx="379413" cy="508000"/>
            <a:chOff x="4203" y="1803"/>
            <a:chExt cx="280" cy="561"/>
          </a:xfrm>
        </p:grpSpPr>
        <p:sp>
          <p:nvSpPr>
            <p:cNvPr id="22714" name="AutoShape 66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5" name="Line 66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6" name="Line 66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7" name="Line 66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8" name="Line 66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9" name="Oval 67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20" name="Oval 67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11" name="Rectangle 933"/>
          <p:cNvSpPr>
            <a:spLocks noChangeArrowheads="1"/>
          </p:cNvSpPr>
          <p:nvPr/>
        </p:nvSpPr>
        <p:spPr bwMode="auto">
          <a:xfrm>
            <a:off x="777875" y="6297613"/>
            <a:ext cx="1611313" cy="3206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/>
              <a:t>Organization</a:t>
            </a:r>
          </a:p>
        </p:txBody>
      </p:sp>
      <p:sp>
        <p:nvSpPr>
          <p:cNvPr id="108454" name="Oval 934"/>
          <p:cNvSpPr>
            <a:spLocks noChangeArrowheads="1"/>
          </p:cNvSpPr>
          <p:nvPr/>
        </p:nvSpPr>
        <p:spPr bwMode="auto">
          <a:xfrm>
            <a:off x="3506788" y="855663"/>
            <a:ext cx="3048000" cy="5199062"/>
          </a:xfrm>
          <a:prstGeom prst="ellipse">
            <a:avLst/>
          </a:prstGeom>
          <a:solidFill>
            <a:schemeClr val="bg1">
              <a:alpha val="0"/>
            </a:schemeClr>
          </a:solidFill>
          <a:ln w="9525" algn="ctr">
            <a:solidFill>
              <a:schemeClr val="tx1"/>
            </a:solidFill>
            <a:prstDash val="lgDashDot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13" name="AutoShape 935"/>
          <p:cNvSpPr>
            <a:spLocks noChangeArrowheads="1"/>
          </p:cNvSpPr>
          <p:nvPr/>
        </p:nvSpPr>
        <p:spPr bwMode="auto">
          <a:xfrm>
            <a:off x="822325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14" name="AutoShape 936"/>
          <p:cNvSpPr>
            <a:spLocks noChangeArrowheads="1"/>
          </p:cNvSpPr>
          <p:nvPr/>
        </p:nvSpPr>
        <p:spPr bwMode="auto">
          <a:xfrm>
            <a:off x="831850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2615" name="AutoShape 937"/>
          <p:cNvSpPr>
            <a:spLocks noChangeArrowheads="1"/>
          </p:cNvSpPr>
          <p:nvPr/>
        </p:nvSpPr>
        <p:spPr bwMode="auto">
          <a:xfrm>
            <a:off x="819150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16" name="AutoShape 938"/>
          <p:cNvSpPr>
            <a:spLocks noChangeArrowheads="1"/>
          </p:cNvSpPr>
          <p:nvPr/>
        </p:nvSpPr>
        <p:spPr bwMode="auto">
          <a:xfrm>
            <a:off x="833438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17" name="AutoShape 939"/>
          <p:cNvSpPr>
            <a:spLocks noChangeArrowheads="1"/>
          </p:cNvSpPr>
          <p:nvPr/>
        </p:nvSpPr>
        <p:spPr bwMode="auto">
          <a:xfrm>
            <a:off x="833438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18" name="AutoShape 940"/>
          <p:cNvSpPr>
            <a:spLocks noChangeArrowheads="1"/>
          </p:cNvSpPr>
          <p:nvPr/>
        </p:nvSpPr>
        <p:spPr bwMode="auto">
          <a:xfrm>
            <a:off x="842963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2619" name="AutoShape 941"/>
          <p:cNvSpPr>
            <a:spLocks noChangeArrowheads="1"/>
          </p:cNvSpPr>
          <p:nvPr/>
        </p:nvSpPr>
        <p:spPr bwMode="auto">
          <a:xfrm>
            <a:off x="830263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0" name="Line 942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1" name="AutoShape 943"/>
          <p:cNvSpPr>
            <a:spLocks noChangeArrowheads="1"/>
          </p:cNvSpPr>
          <p:nvPr/>
        </p:nvSpPr>
        <p:spPr bwMode="auto">
          <a:xfrm>
            <a:off x="833438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2" name="AutoShape 944"/>
          <p:cNvSpPr>
            <a:spLocks noChangeArrowheads="1"/>
          </p:cNvSpPr>
          <p:nvPr/>
        </p:nvSpPr>
        <p:spPr bwMode="auto">
          <a:xfrm>
            <a:off x="833438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3" name="AutoShape 945"/>
          <p:cNvSpPr>
            <a:spLocks noChangeArrowheads="1"/>
          </p:cNvSpPr>
          <p:nvPr/>
        </p:nvSpPr>
        <p:spPr bwMode="auto">
          <a:xfrm>
            <a:off x="842963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2624" name="AutoShape 946"/>
          <p:cNvSpPr>
            <a:spLocks noChangeArrowheads="1"/>
          </p:cNvSpPr>
          <p:nvPr/>
        </p:nvSpPr>
        <p:spPr bwMode="auto">
          <a:xfrm>
            <a:off x="830263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5" name="Line 947"/>
          <p:cNvSpPr>
            <a:spLocks noChangeShapeType="1"/>
          </p:cNvSpPr>
          <p:nvPr/>
        </p:nvSpPr>
        <p:spPr bwMode="auto">
          <a:xfrm>
            <a:off x="1636713" y="326390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6" name="Line 948"/>
          <p:cNvSpPr>
            <a:spLocks noChangeShapeType="1"/>
          </p:cNvSpPr>
          <p:nvPr/>
        </p:nvSpPr>
        <p:spPr bwMode="auto">
          <a:xfrm>
            <a:off x="1635125" y="4514850"/>
            <a:ext cx="0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7" name="AutoShape 949"/>
          <p:cNvSpPr>
            <a:spLocks noChangeArrowheads="1"/>
          </p:cNvSpPr>
          <p:nvPr/>
        </p:nvSpPr>
        <p:spPr bwMode="auto">
          <a:xfrm>
            <a:off x="833438" y="5106988"/>
            <a:ext cx="1619250" cy="588962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8" name="AutoShape 950"/>
          <p:cNvSpPr>
            <a:spLocks noChangeArrowheads="1"/>
          </p:cNvSpPr>
          <p:nvPr/>
        </p:nvSpPr>
        <p:spPr bwMode="auto">
          <a:xfrm>
            <a:off x="833438" y="2722563"/>
            <a:ext cx="1619250" cy="588962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29" name="AutoShape 951"/>
          <p:cNvSpPr>
            <a:spLocks noChangeArrowheads="1"/>
          </p:cNvSpPr>
          <p:nvPr/>
        </p:nvSpPr>
        <p:spPr bwMode="auto">
          <a:xfrm>
            <a:off x="842963" y="1554163"/>
            <a:ext cx="1616075" cy="588962"/>
          </a:xfrm>
          <a:prstGeom prst="cube">
            <a:avLst>
              <a:gd name="adj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endParaRPr lang="en-US"/>
          </a:p>
        </p:txBody>
      </p:sp>
      <p:sp>
        <p:nvSpPr>
          <p:cNvPr id="22630" name="AutoShape 952"/>
          <p:cNvSpPr>
            <a:spLocks noChangeArrowheads="1"/>
          </p:cNvSpPr>
          <p:nvPr/>
        </p:nvSpPr>
        <p:spPr bwMode="auto">
          <a:xfrm>
            <a:off x="830263" y="3895725"/>
            <a:ext cx="1619250" cy="588963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8480" name="Group 960"/>
          <p:cNvGrpSpPr>
            <a:grpSpLocks/>
          </p:cNvGrpSpPr>
          <p:nvPr/>
        </p:nvGrpSpPr>
        <p:grpSpPr bwMode="auto">
          <a:xfrm>
            <a:off x="830263" y="1554163"/>
            <a:ext cx="1628775" cy="4141787"/>
            <a:chOff x="523" y="979"/>
            <a:chExt cx="1026" cy="2609"/>
          </a:xfrm>
        </p:grpSpPr>
        <p:sp>
          <p:nvSpPr>
            <p:cNvPr id="22707" name="Line 953"/>
            <p:cNvSpPr>
              <a:spLocks noChangeShapeType="1"/>
            </p:cNvSpPr>
            <p:nvPr/>
          </p:nvSpPr>
          <p:spPr bwMode="auto">
            <a:xfrm>
              <a:off x="1035" y="1337"/>
              <a:ext cx="0" cy="4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8" name="Line 954"/>
            <p:cNvSpPr>
              <a:spLocks noChangeShapeType="1"/>
            </p:cNvSpPr>
            <p:nvPr/>
          </p:nvSpPr>
          <p:spPr bwMode="auto">
            <a:xfrm>
              <a:off x="1031" y="2056"/>
              <a:ext cx="0" cy="4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9" name="Line 955"/>
            <p:cNvSpPr>
              <a:spLocks noChangeShapeType="1"/>
            </p:cNvSpPr>
            <p:nvPr/>
          </p:nvSpPr>
          <p:spPr bwMode="auto">
            <a:xfrm>
              <a:off x="1030" y="2844"/>
              <a:ext cx="0" cy="4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0" name="AutoShape 956"/>
            <p:cNvSpPr>
              <a:spLocks noChangeArrowheads="1"/>
            </p:cNvSpPr>
            <p:nvPr/>
          </p:nvSpPr>
          <p:spPr bwMode="auto">
            <a:xfrm>
              <a:off x="525" y="3217"/>
              <a:ext cx="1020" cy="371"/>
            </a:xfrm>
            <a:prstGeom prst="cube">
              <a:avLst>
                <a:gd name="adj" fmla="val 2500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1" name="AutoShape 957"/>
            <p:cNvSpPr>
              <a:spLocks noChangeArrowheads="1"/>
            </p:cNvSpPr>
            <p:nvPr/>
          </p:nvSpPr>
          <p:spPr bwMode="auto">
            <a:xfrm>
              <a:off x="525" y="1715"/>
              <a:ext cx="1020" cy="371"/>
            </a:xfrm>
            <a:prstGeom prst="cube">
              <a:avLst>
                <a:gd name="adj" fmla="val 25000"/>
              </a:avLst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12" name="AutoShape 958"/>
            <p:cNvSpPr>
              <a:spLocks noChangeArrowheads="1"/>
            </p:cNvSpPr>
            <p:nvPr/>
          </p:nvSpPr>
          <p:spPr bwMode="auto">
            <a:xfrm>
              <a:off x="531" y="979"/>
              <a:ext cx="1018" cy="371"/>
            </a:xfrm>
            <a:prstGeom prst="cube">
              <a:avLst>
                <a:gd name="adj" fmla="val 25000"/>
              </a:avLst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marL="342900" indent="-342900" defTabSz="912813"/>
              <a:endParaRPr lang="en-US"/>
            </a:p>
          </p:txBody>
        </p:sp>
        <p:sp>
          <p:nvSpPr>
            <p:cNvPr id="22713" name="AutoShape 959"/>
            <p:cNvSpPr>
              <a:spLocks noChangeArrowheads="1"/>
            </p:cNvSpPr>
            <p:nvPr/>
          </p:nvSpPr>
          <p:spPr bwMode="auto">
            <a:xfrm>
              <a:off x="523" y="2454"/>
              <a:ext cx="1020" cy="371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632" name="AutoShape 961"/>
          <p:cNvSpPr>
            <a:spLocks noChangeArrowheads="1"/>
          </p:cNvSpPr>
          <p:nvPr/>
        </p:nvSpPr>
        <p:spPr bwMode="auto">
          <a:xfrm>
            <a:off x="958850" y="1779588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33" name="AutoShape 962"/>
          <p:cNvSpPr>
            <a:spLocks noChangeArrowheads="1"/>
          </p:cNvSpPr>
          <p:nvPr/>
        </p:nvSpPr>
        <p:spPr bwMode="auto">
          <a:xfrm>
            <a:off x="1428750" y="1766888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483" name="AutoShape 963"/>
          <p:cNvSpPr>
            <a:spLocks noChangeArrowheads="1"/>
          </p:cNvSpPr>
          <p:nvPr/>
        </p:nvSpPr>
        <p:spPr bwMode="auto">
          <a:xfrm>
            <a:off x="1836738" y="1801813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35" name="AutoShape 964"/>
          <p:cNvSpPr>
            <a:spLocks noChangeArrowheads="1"/>
          </p:cNvSpPr>
          <p:nvPr/>
        </p:nvSpPr>
        <p:spPr bwMode="auto">
          <a:xfrm>
            <a:off x="928688" y="2914650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36" name="AutoShape 965"/>
          <p:cNvSpPr>
            <a:spLocks noChangeArrowheads="1"/>
          </p:cNvSpPr>
          <p:nvPr/>
        </p:nvSpPr>
        <p:spPr bwMode="auto">
          <a:xfrm>
            <a:off x="1400175" y="2946400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38" name="AutoShape 967"/>
          <p:cNvSpPr>
            <a:spLocks noChangeArrowheads="1"/>
          </p:cNvSpPr>
          <p:nvPr/>
        </p:nvSpPr>
        <p:spPr bwMode="auto">
          <a:xfrm>
            <a:off x="908050" y="4148138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39" name="AutoShape 968"/>
          <p:cNvSpPr>
            <a:spLocks noChangeArrowheads="1"/>
          </p:cNvSpPr>
          <p:nvPr/>
        </p:nvSpPr>
        <p:spPr bwMode="auto">
          <a:xfrm>
            <a:off x="1238250" y="4076700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42" name="AutoShape 971"/>
          <p:cNvSpPr>
            <a:spLocks noChangeArrowheads="1"/>
          </p:cNvSpPr>
          <p:nvPr/>
        </p:nvSpPr>
        <p:spPr bwMode="auto">
          <a:xfrm>
            <a:off x="958850" y="533241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45" name="AutoShape 974"/>
          <p:cNvSpPr>
            <a:spLocks noChangeArrowheads="1"/>
          </p:cNvSpPr>
          <p:nvPr/>
        </p:nvSpPr>
        <p:spPr bwMode="auto">
          <a:xfrm>
            <a:off x="1223963" y="5345113"/>
            <a:ext cx="150812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496" name="AutoShape 976"/>
          <p:cNvSpPr>
            <a:spLocks noChangeArrowheads="1"/>
          </p:cNvSpPr>
          <p:nvPr/>
        </p:nvSpPr>
        <p:spPr bwMode="auto">
          <a:xfrm>
            <a:off x="1890713" y="2944813"/>
            <a:ext cx="3111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02" name="AutoShape 982"/>
          <p:cNvSpPr>
            <a:spLocks noChangeArrowheads="1"/>
          </p:cNvSpPr>
          <p:nvPr/>
        </p:nvSpPr>
        <p:spPr bwMode="auto">
          <a:xfrm>
            <a:off x="2030413" y="4135438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04" name="AutoShape 984"/>
          <p:cNvSpPr>
            <a:spLocks noChangeArrowheads="1"/>
          </p:cNvSpPr>
          <p:nvPr/>
        </p:nvSpPr>
        <p:spPr bwMode="auto">
          <a:xfrm>
            <a:off x="1584325" y="415766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05" name="AutoShape 985"/>
          <p:cNvSpPr>
            <a:spLocks noChangeArrowheads="1"/>
          </p:cNvSpPr>
          <p:nvPr/>
        </p:nvSpPr>
        <p:spPr bwMode="auto">
          <a:xfrm>
            <a:off x="1895475" y="534511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06" name="AutoShape 986"/>
          <p:cNvSpPr>
            <a:spLocks noChangeArrowheads="1"/>
          </p:cNvSpPr>
          <p:nvPr/>
        </p:nvSpPr>
        <p:spPr bwMode="auto">
          <a:xfrm>
            <a:off x="1468438" y="5345113"/>
            <a:ext cx="171450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658" name="AutoShape 987"/>
          <p:cNvSpPr>
            <a:spLocks noChangeArrowheads="1"/>
          </p:cNvSpPr>
          <p:nvPr/>
        </p:nvSpPr>
        <p:spPr bwMode="auto">
          <a:xfrm>
            <a:off x="1223963" y="5345113"/>
            <a:ext cx="150812" cy="260350"/>
          </a:xfrm>
          <a:prstGeom prst="flowChartMulti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8508" name="Group 988"/>
          <p:cNvGrpSpPr>
            <a:grpSpLocks/>
          </p:cNvGrpSpPr>
          <p:nvPr/>
        </p:nvGrpSpPr>
        <p:grpSpPr bwMode="auto">
          <a:xfrm>
            <a:off x="823913" y="1122363"/>
            <a:ext cx="379412" cy="508000"/>
            <a:chOff x="4203" y="1803"/>
            <a:chExt cx="280" cy="561"/>
          </a:xfrm>
        </p:grpSpPr>
        <p:sp>
          <p:nvSpPr>
            <p:cNvPr id="22700" name="AutoShape 98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1" name="Line 99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2" name="Line 99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3" name="Line 99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4" name="Line 99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5" name="Oval 99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06" name="Oval 99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CC00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16" name="Group 996"/>
          <p:cNvGrpSpPr>
            <a:grpSpLocks/>
          </p:cNvGrpSpPr>
          <p:nvPr/>
        </p:nvGrpSpPr>
        <p:grpSpPr bwMode="auto">
          <a:xfrm>
            <a:off x="1206500" y="2333625"/>
            <a:ext cx="377825" cy="509588"/>
            <a:chOff x="4203" y="1803"/>
            <a:chExt cx="280" cy="561"/>
          </a:xfrm>
        </p:grpSpPr>
        <p:sp>
          <p:nvSpPr>
            <p:cNvPr id="22693" name="AutoShape 997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4" name="Line 998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5" name="Line 999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6" name="Line 1000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7" name="Line 1001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8" name="Oval 1002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9" name="Oval 1003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661" name="Group 1004"/>
          <p:cNvGrpSpPr>
            <a:grpSpLocks/>
          </p:cNvGrpSpPr>
          <p:nvPr/>
        </p:nvGrpSpPr>
        <p:grpSpPr bwMode="auto">
          <a:xfrm>
            <a:off x="928688" y="2314575"/>
            <a:ext cx="377825" cy="509588"/>
            <a:chOff x="4203" y="1803"/>
            <a:chExt cx="280" cy="561"/>
          </a:xfrm>
        </p:grpSpPr>
        <p:sp>
          <p:nvSpPr>
            <p:cNvPr id="22686" name="AutoShape 1005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7" name="Line 1006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8" name="Line 1007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9" name="Line 1008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0" name="Line 1009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1" name="Oval 1010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92" name="Oval 1011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66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32" name="Group 1012"/>
          <p:cNvGrpSpPr>
            <a:grpSpLocks/>
          </p:cNvGrpSpPr>
          <p:nvPr/>
        </p:nvGrpSpPr>
        <p:grpSpPr bwMode="auto">
          <a:xfrm>
            <a:off x="1238250" y="3492500"/>
            <a:ext cx="377825" cy="509588"/>
            <a:chOff x="4203" y="1803"/>
            <a:chExt cx="280" cy="561"/>
          </a:xfrm>
        </p:grpSpPr>
        <p:sp>
          <p:nvSpPr>
            <p:cNvPr id="22679" name="AutoShape 1013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0" name="Line 1014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1" name="Line 1015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2" name="Line 1016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3" name="Line 1017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4" name="Oval 1018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85" name="Oval 1019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8540" name="Group 1020"/>
          <p:cNvGrpSpPr>
            <a:grpSpLocks/>
          </p:cNvGrpSpPr>
          <p:nvPr/>
        </p:nvGrpSpPr>
        <p:grpSpPr bwMode="auto">
          <a:xfrm>
            <a:off x="908050" y="3405188"/>
            <a:ext cx="379413" cy="509587"/>
            <a:chOff x="4203" y="1803"/>
            <a:chExt cx="280" cy="561"/>
          </a:xfrm>
        </p:grpSpPr>
        <p:sp>
          <p:nvSpPr>
            <p:cNvPr id="22672" name="AutoShape 1021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3" name="Line 1022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4" name="Line 1023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5" name="Line 1024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6" name="Line 1025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7" name="Oval 1026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8" name="Oval 1027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9572" name="Group 1028"/>
          <p:cNvGrpSpPr>
            <a:grpSpLocks/>
          </p:cNvGrpSpPr>
          <p:nvPr/>
        </p:nvGrpSpPr>
        <p:grpSpPr bwMode="auto">
          <a:xfrm>
            <a:off x="1257300" y="4683125"/>
            <a:ext cx="377825" cy="508000"/>
            <a:chOff x="4203" y="1803"/>
            <a:chExt cx="280" cy="561"/>
          </a:xfrm>
        </p:grpSpPr>
        <p:sp>
          <p:nvSpPr>
            <p:cNvPr id="22665" name="AutoShape 1029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6" name="Line 1030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7" name="Line 1031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8" name="Line 1032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69" name="Line 1033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0" name="Oval 1034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71" name="Oval 1035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rgbClr val="99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AutoShape 963"/>
          <p:cNvSpPr>
            <a:spLocks noChangeArrowheads="1"/>
          </p:cNvSpPr>
          <p:nvPr/>
        </p:nvSpPr>
        <p:spPr bwMode="auto">
          <a:xfrm>
            <a:off x="1836738" y="1801813"/>
            <a:ext cx="3111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976"/>
          <p:cNvSpPr>
            <a:spLocks noChangeArrowheads="1"/>
          </p:cNvSpPr>
          <p:nvPr/>
        </p:nvSpPr>
        <p:spPr bwMode="auto">
          <a:xfrm>
            <a:off x="1895475" y="2930525"/>
            <a:ext cx="3111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982"/>
          <p:cNvSpPr>
            <a:spLocks noChangeArrowheads="1"/>
          </p:cNvSpPr>
          <p:nvPr/>
        </p:nvSpPr>
        <p:spPr bwMode="auto">
          <a:xfrm>
            <a:off x="1584325" y="4157663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982"/>
          <p:cNvSpPr>
            <a:spLocks noChangeArrowheads="1"/>
          </p:cNvSpPr>
          <p:nvPr/>
        </p:nvSpPr>
        <p:spPr bwMode="auto">
          <a:xfrm>
            <a:off x="1466850" y="5345113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982"/>
          <p:cNvSpPr>
            <a:spLocks noChangeArrowheads="1"/>
          </p:cNvSpPr>
          <p:nvPr/>
        </p:nvSpPr>
        <p:spPr bwMode="auto">
          <a:xfrm>
            <a:off x="2035175" y="4135438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982"/>
          <p:cNvSpPr>
            <a:spLocks noChangeArrowheads="1"/>
          </p:cNvSpPr>
          <p:nvPr/>
        </p:nvSpPr>
        <p:spPr bwMode="auto">
          <a:xfrm>
            <a:off x="1895475" y="5345113"/>
            <a:ext cx="171450" cy="260350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866" name="Rectangle 370"/>
          <p:cNvSpPr>
            <a:spLocks noChangeArrowheads="1"/>
          </p:cNvSpPr>
          <p:nvPr/>
        </p:nvSpPr>
        <p:spPr bwMode="auto">
          <a:xfrm>
            <a:off x="6440488" y="5427663"/>
            <a:ext cx="3313112" cy="715962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>
                <a:solidFill>
                  <a:schemeClr val="bg1"/>
                </a:solidFill>
              </a:rPr>
              <a:t>Just Right Sharing</a:t>
            </a:r>
          </a:p>
          <a:p>
            <a:pPr marL="342900" indent="-342900" defTabSz="912813"/>
            <a:r>
              <a:rPr lang="en-US">
                <a:solidFill>
                  <a:schemeClr val="bg1"/>
                </a:solidFill>
              </a:rPr>
              <a:t>Scalable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7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1749E-6 1.42707E-6 L 0.34341 1.42707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084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575E-6 5.49843E-6 L -0.23791 -0.21993 " pathEditMode="relative" ptsTypes="AA">
                                      <p:cBhvr>
                                        <p:cTn id="18" dur="1000" fill="hold"/>
                                        <p:tgtEl>
                                          <p:spTgt spid="1077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457E-6 -1.47954E-6 L -0.27917 -0.15404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07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" y="-7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1335E-6 -9.12907E-7 L -0.26736 -0.20714 " pathEditMode="relative" ptsTypes="AA">
                                      <p:cBhvr>
                                        <p:cTn id="22" dur="1000" fill="hold"/>
                                        <p:tgtEl>
                                          <p:spTgt spid="1078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0901E-6 -1.36411E-7 L -0.30058 0.08122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078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" y="4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0554E-6 -2.04617E-6 L -0.36294 0.2457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078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4217E-6 2.72823E-7 L 0.26027 -0.00147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08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2389E-6 1.67891E-6 L 0.30892 1.67891E-6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084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04283E-6 8.90871E-6 L 0.30893 8.90871E-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08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0132E-6 -6.41133E-6 L 0.29476 -0.00168 " pathEditMode="relative" ptsTypes="AA">
                                      <p:cBhvr>
                                        <p:cTn id="50" dur="1000" fill="hold"/>
                                        <p:tgtEl>
                                          <p:spTgt spid="1085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44481E-6 -1.09129E-6 L 0.31586 -0.00147 " pathEditMode="relative" ptsTypes="AA">
                                      <p:cBhvr>
                                        <p:cTn id="52" dur="1000" fill="hold"/>
                                        <p:tgtEl>
                                          <p:spTgt spid="108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82633E-6 4.82686E-7 L 0.38025 4.82686E-7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108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5618E-6 -2.59182E-6 L 0.3601 -2.59182E-6 " pathEditMode="relative" ptsTypes="AA">
                                      <p:cBhvr>
                                        <p:cTn id="58" dur="1000" fill="hold"/>
                                        <p:tgtEl>
                                          <p:spTgt spid="108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5651E-6 -3.95593E-6 L 0.32106 -3.95593E-6 " pathEditMode="relative" ptsTypes="AA">
                                      <p:cBhvr>
                                        <p:cTn id="60" dur="1000" fill="hold"/>
                                        <p:tgtEl>
                                          <p:spTgt spid="108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89624E-7 -3.41028E-6 L 0.34105 -3.41028E-6 " pathEditMode="relative" ptsTypes="AA">
                                      <p:cBhvr>
                                        <p:cTn id="62" dur="1000" fill="hold"/>
                                        <p:tgtEl>
                                          <p:spTgt spid="108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635E-6 4.42812E-6 L 0.35066 4.42812E-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108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33774E-7 -6.54774E-6 L 0.34105 -6.54774E-6 " pathEditMode="relative" ptsTypes="AA">
                                      <p:cBhvr>
                                        <p:cTn id="66" dur="1000" fill="hold"/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796" grpId="0" animBg="1"/>
      <p:bldP spid="108454" grpId="0" animBg="1"/>
      <p:bldP spid="108483" grpId="0" animBg="1"/>
      <p:bldP spid="108496" grpId="0" animBg="1"/>
      <p:bldP spid="108502" grpId="0" animBg="1"/>
      <p:bldP spid="108504" grpId="0" animBg="1"/>
      <p:bldP spid="108505" grpId="0" animBg="1"/>
      <p:bldP spid="108506" grpId="0" animBg="1"/>
      <p:bldP spid="2" grpId="1" animBg="1"/>
      <p:bldP spid="3" grpId="1" animBg="1"/>
      <p:bldP spid="4" grpId="1" animBg="1"/>
      <p:bldP spid="5" grpId="0" animBg="1"/>
      <p:bldP spid="6" grpId="0" animBg="1"/>
      <p:bldP spid="7" grpId="0" animBg="1"/>
      <p:bldP spid="1068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Group Centric Collab. (cont.)</a:t>
            </a:r>
          </a:p>
        </p:txBody>
      </p:sp>
      <p:sp>
        <p:nvSpPr>
          <p:cNvPr id="24579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4580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CBFF7A48-D568-4354-ABD4-53D9BD77E6FB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10605" name="Text Box 13"/>
          <p:cNvSpPr txBox="1">
            <a:spLocks noChangeArrowheads="1"/>
          </p:cNvSpPr>
          <p:nvPr/>
        </p:nvSpPr>
        <p:spPr bwMode="auto">
          <a:xfrm>
            <a:off x="6161088" y="1450975"/>
            <a:ext cx="3595687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8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Object-Version Model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write creates a new version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Security classification of versions (same?)</a:t>
            </a:r>
          </a:p>
        </p:txBody>
      </p:sp>
      <p:sp>
        <p:nvSpPr>
          <p:cNvPr id="110606" name="Text Box 14"/>
          <p:cNvSpPr txBox="1">
            <a:spLocks noChangeArrowheads="1"/>
          </p:cNvSpPr>
          <p:nvPr/>
        </p:nvSpPr>
        <p:spPr bwMode="auto">
          <a:xfrm>
            <a:off x="579438" y="1450975"/>
            <a:ext cx="5181600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8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User-Subject Model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User: human in the system 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Subject: Programs/processes on behalf of user</a:t>
            </a:r>
          </a:p>
        </p:txBody>
      </p:sp>
      <p:sp>
        <p:nvSpPr>
          <p:cNvPr id="24583" name="Text Box 16"/>
          <p:cNvSpPr txBox="1">
            <a:spLocks noChangeArrowheads="1"/>
          </p:cNvSpPr>
          <p:nvPr/>
        </p:nvSpPr>
        <p:spPr bwMode="auto">
          <a:xfrm>
            <a:off x="3576638" y="765175"/>
            <a:ext cx="3276600" cy="411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1463" indent="-271463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 b="1" u="sng">
                <a:solidFill>
                  <a:srgbClr val="000066"/>
                </a:solidFill>
                <a:latin typeface="Perpetua" pitchFamily="16" charset="0"/>
                <a:ea typeface="MS Gothic" charset="-128"/>
              </a:rPr>
              <a:t>Operational aspect</a:t>
            </a:r>
          </a:p>
        </p:txBody>
      </p:sp>
      <p:sp>
        <p:nvSpPr>
          <p:cNvPr id="24584" name="Text Box 17"/>
          <p:cNvSpPr txBox="1">
            <a:spLocks noChangeArrowheads="1"/>
          </p:cNvSpPr>
          <p:nvPr/>
        </p:nvSpPr>
        <p:spPr bwMode="auto">
          <a:xfrm>
            <a:off x="3576638" y="4335463"/>
            <a:ext cx="3276600" cy="411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1463" indent="-271463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 b="1" u="sng">
                <a:solidFill>
                  <a:srgbClr val="000066"/>
                </a:solidFill>
                <a:latin typeface="Perpetua" pitchFamily="16" charset="0"/>
                <a:ea typeface="MS Gothic" charset="-128"/>
              </a:rPr>
              <a:t>Administrative aspect</a:t>
            </a:r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>
            <a:off x="2762250" y="2822575"/>
            <a:ext cx="6357938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8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Subject Model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Read-Only Subject (can not write object but read from multiple groups)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Read-Write Subject (can write but limited read capability)</a:t>
            </a:r>
          </a:p>
        </p:txBody>
      </p:sp>
      <p:sp>
        <p:nvSpPr>
          <p:cNvPr id="110612" name="Text Box 20"/>
          <p:cNvSpPr txBox="1">
            <a:spLocks noChangeArrowheads="1"/>
          </p:cNvSpPr>
          <p:nvPr/>
        </p:nvSpPr>
        <p:spPr bwMode="auto">
          <a:xfrm>
            <a:off x="387350" y="4927600"/>
            <a:ext cx="5181600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8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Membership Management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True Insider: Regular employee </a:t>
            </a:r>
          </a:p>
          <a:p>
            <a:pPr marL="728663" lvl="1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0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Expedient Insider: Collaborators, Consultants</a:t>
            </a:r>
          </a:p>
        </p:txBody>
      </p:sp>
      <p:sp>
        <p:nvSpPr>
          <p:cNvPr id="110613" name="Text Box 21"/>
          <p:cNvSpPr txBox="1">
            <a:spLocks noChangeArrowheads="1"/>
          </p:cNvSpPr>
          <p:nvPr/>
        </p:nvSpPr>
        <p:spPr bwMode="auto">
          <a:xfrm>
            <a:off x="5568950" y="4846638"/>
            <a:ext cx="4003675" cy="1371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4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Group Lifecycle</a:t>
            </a:r>
          </a:p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4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Objects Management</a:t>
            </a:r>
          </a:p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4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Lattice Structure</a:t>
            </a:r>
          </a:p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Char char=""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r>
              <a:rPr lang="en-US" sz="2400">
                <a:solidFill>
                  <a:srgbClr val="000000"/>
                </a:solidFill>
                <a:latin typeface="Perpetua" pitchFamily="16" charset="0"/>
                <a:ea typeface="MS Gothic" charset="-128"/>
              </a:rPr>
              <a:t>G-SIS specification</a:t>
            </a:r>
          </a:p>
          <a:p>
            <a:pPr marL="271463" indent="-271463" algn="l">
              <a:spcBef>
                <a:spcPts val="375"/>
              </a:spcBef>
              <a:buClr>
                <a:srgbClr val="D34817"/>
              </a:buClr>
              <a:buSzPct val="85000"/>
              <a:buFont typeface="Wingdings 2" pitchFamily="16" charset="2"/>
              <a:buNone/>
              <a:tabLst>
                <a:tab pos="271463" algn="l"/>
                <a:tab pos="1185863" algn="l"/>
                <a:tab pos="2100263" algn="l"/>
                <a:tab pos="3014663" algn="l"/>
                <a:tab pos="3929063" algn="l"/>
                <a:tab pos="4843463" algn="l"/>
                <a:tab pos="5757863" algn="l"/>
                <a:tab pos="6672263" algn="l"/>
                <a:tab pos="7586663" algn="l"/>
                <a:tab pos="8501063" algn="l"/>
                <a:tab pos="9415463" algn="l"/>
                <a:tab pos="10329863" algn="l"/>
              </a:tabLst>
            </a:pPr>
            <a:endParaRPr lang="en-US">
              <a:solidFill>
                <a:srgbClr val="000000"/>
              </a:solidFill>
              <a:latin typeface="Perpetua" pitchFamily="16" charset="0"/>
              <a:ea typeface="MS Gothic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24" dur="indefinite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27" dur="indefinite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0" dur="indefinite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7" dur="indefinite"/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8" dur="indefinite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1106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1" dur="indefinite"/>
                                        <p:tgtEl>
                                          <p:spTgt spid="110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3" dur="indefinite"/>
                                        <p:tgtEl>
                                          <p:spTgt spid="1106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44" dur="indefinite"/>
                                        <p:tgtEl>
                                          <p:spTgt spid="110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1106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47" dur="indefinite"/>
                                        <p:tgtEl>
                                          <p:spTgt spid="110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5" grpId="0"/>
      <p:bldP spid="110605" grpId="1"/>
      <p:bldP spid="110605" grpId="2"/>
      <p:bldP spid="110606" grpId="0"/>
      <p:bldP spid="110606" grpId="1"/>
      <p:bldP spid="110606" grpId="2"/>
      <p:bldP spid="110611" grpId="0"/>
      <p:bldP spid="110611" grpId="1"/>
      <p:bldP spid="110611" grpId="2"/>
      <p:bldP spid="110612" grpId="0"/>
      <p:bldP spid="110612" grpId="1"/>
      <p:bldP spid="110613" grpId="0"/>
      <p:bldP spid="11061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400" b="1">
                <a:solidFill>
                  <a:srgbClr val="131F49"/>
                </a:solidFill>
              </a:rPr>
              <a:t>True Insiders Vs Expedient Insiders</a:t>
            </a:r>
          </a:p>
        </p:txBody>
      </p:sp>
      <p:sp>
        <p:nvSpPr>
          <p:cNvPr id="2355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3556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F7B3B07A-2094-4DA5-8B9B-73D65B8FDDF0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7</a:t>
            </a:fld>
            <a:endParaRPr lang="en-GB" sz="1400">
              <a:solidFill>
                <a:srgbClr val="000000"/>
              </a:solidFill>
            </a:endParaRPr>
          </a:p>
        </p:txBody>
      </p:sp>
      <p:graphicFrame>
        <p:nvGraphicFramePr>
          <p:cNvPr id="112695" name="Group 55"/>
          <p:cNvGraphicFramePr>
            <a:graphicFrameLocks noGrp="1"/>
          </p:cNvGraphicFramePr>
          <p:nvPr>
            <p:ph idx="4294967295"/>
          </p:nvPr>
        </p:nvGraphicFramePr>
        <p:xfrm>
          <a:off x="1520825" y="1658938"/>
          <a:ext cx="7432675" cy="3683000"/>
        </p:xfrm>
        <a:graphic>
          <a:graphicData uri="http://schemas.openxmlformats.org/drawingml/2006/table">
            <a:tbl>
              <a:tblPr/>
              <a:tblGrid>
                <a:gridCol w="3717925"/>
                <a:gridCol w="3714750"/>
              </a:tblGrid>
              <a:tr h="4349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True Insiders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6F4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Expedient Insiders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6F43"/>
                    </a:solidFill>
                  </a:tcPr>
                </a:tc>
              </a:tr>
              <a:tr h="7588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 Simultaneously hold membership in multiple groups and organization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 Can get membership to multiple groups but not in organization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10826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2. Retain the same organization clearance when joining a new group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2. Assigned a single clearance for every group they join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</a:tr>
              <a:tr h="14065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 Can access all objects that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    - Satisfy dominance relation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    - in organization or joined groups</a:t>
                      </a:r>
                    </a:p>
                  </a:txBody>
                  <a:tcPr marL="90000" marR="90000" marT="50831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 Can access all objects that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    - Satisfy dominance relation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    - in joined groups only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400" b="1">
                <a:solidFill>
                  <a:srgbClr val="131F49"/>
                </a:solidFill>
              </a:rPr>
              <a:t>Operational Semantics</a:t>
            </a:r>
          </a:p>
        </p:txBody>
      </p:sp>
      <p:sp>
        <p:nvSpPr>
          <p:cNvPr id="25603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5604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270036CC-C1F2-49E4-AF08-4577676A6C1A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11625" name="AutoShape 9"/>
          <p:cNvSpPr>
            <a:spLocks noChangeArrowheads="1"/>
          </p:cNvSpPr>
          <p:nvPr/>
        </p:nvSpPr>
        <p:spPr bwMode="auto">
          <a:xfrm>
            <a:off x="6630988" y="3459163"/>
            <a:ext cx="1371600" cy="2133600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6" name="AutoShape 10"/>
          <p:cNvSpPr>
            <a:spLocks noChangeArrowheads="1"/>
          </p:cNvSpPr>
          <p:nvPr/>
        </p:nvSpPr>
        <p:spPr bwMode="auto">
          <a:xfrm>
            <a:off x="3478213" y="3048000"/>
            <a:ext cx="1809750" cy="2468563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7" name="Oval 11"/>
          <p:cNvSpPr>
            <a:spLocks noChangeArrowheads="1"/>
          </p:cNvSpPr>
          <p:nvPr/>
        </p:nvSpPr>
        <p:spPr bwMode="auto">
          <a:xfrm>
            <a:off x="2647950" y="3306763"/>
            <a:ext cx="1066800" cy="2133600"/>
          </a:xfrm>
          <a:prstGeom prst="ellipse">
            <a:avLst/>
          </a:prstGeom>
          <a:solidFill>
            <a:srgbClr val="EB6F43"/>
          </a:solidFill>
          <a:ln w="12573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>
              <a:solidFill>
                <a:srgbClr val="FFFFFF"/>
              </a:solidFill>
              <a:latin typeface="Perpetua" pitchFamily="16" charset="0"/>
              <a:ea typeface="Microsoft YaHei" charset="-122"/>
            </a:endParaRPr>
          </a:p>
        </p:txBody>
      </p:sp>
      <p:sp>
        <p:nvSpPr>
          <p:cNvPr id="111629" name="Oval 13"/>
          <p:cNvSpPr>
            <a:spLocks noChangeArrowheads="1"/>
          </p:cNvSpPr>
          <p:nvPr/>
        </p:nvSpPr>
        <p:spPr bwMode="auto">
          <a:xfrm>
            <a:off x="4960938" y="3306763"/>
            <a:ext cx="1827212" cy="2209800"/>
          </a:xfrm>
          <a:prstGeom prst="ellipse">
            <a:avLst/>
          </a:prstGeom>
          <a:solidFill>
            <a:srgbClr val="CF9445"/>
          </a:solidFill>
          <a:ln w="12573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11630" name="AutoShape 14"/>
          <p:cNvCxnSpPr>
            <a:cxnSpLocks noChangeShapeType="1"/>
          </p:cNvCxnSpPr>
          <p:nvPr/>
        </p:nvCxnSpPr>
        <p:spPr bwMode="auto">
          <a:xfrm flipV="1">
            <a:off x="3430588" y="3306763"/>
            <a:ext cx="2132012" cy="76200"/>
          </a:xfrm>
          <a:prstGeom prst="straightConnector1">
            <a:avLst/>
          </a:prstGeom>
          <a:noFill/>
          <a:ln w="9360">
            <a:solidFill>
              <a:srgbClr val="AF3408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11634" name="Freeform 18"/>
          <p:cNvSpPr>
            <a:spLocks/>
          </p:cNvSpPr>
          <p:nvPr/>
        </p:nvSpPr>
        <p:spPr bwMode="auto">
          <a:xfrm>
            <a:off x="3656013" y="3535363"/>
            <a:ext cx="1528762" cy="168275"/>
          </a:xfrm>
          <a:custGeom>
            <a:avLst/>
            <a:gdLst>
              <a:gd name="T0" fmla="*/ 0 w 1527142"/>
              <a:gd name="T1" fmla="*/ 170028 h 150829"/>
              <a:gd name="T2" fmla="*/ 703790 w 1527142"/>
              <a:gd name="T3" fmla="*/ 0 h 150829"/>
              <a:gd name="T4" fmla="*/ 1605830 w 1527142"/>
              <a:gd name="T5" fmla="*/ 170028 h 1508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7142" h="150829">
                <a:moveTo>
                  <a:pt x="0" y="150829"/>
                </a:moveTo>
                <a:cubicBezTo>
                  <a:pt x="207389" y="75414"/>
                  <a:pt x="414779" y="0"/>
                  <a:pt x="669303" y="0"/>
                </a:cubicBezTo>
                <a:cubicBezTo>
                  <a:pt x="923827" y="0"/>
                  <a:pt x="1225484" y="75414"/>
                  <a:pt x="1527142" y="150829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6" name="Freeform 20"/>
          <p:cNvSpPr>
            <a:spLocks/>
          </p:cNvSpPr>
          <p:nvPr/>
        </p:nvSpPr>
        <p:spPr bwMode="auto">
          <a:xfrm rot="17769183" flipV="1">
            <a:off x="4803775" y="3887788"/>
            <a:ext cx="304800" cy="171450"/>
          </a:xfrm>
          <a:custGeom>
            <a:avLst/>
            <a:gdLst>
              <a:gd name="T0" fmla="*/ 0 w 1451727"/>
              <a:gd name="T1" fmla="*/ 0 h 124119"/>
              <a:gd name="T2" fmla="*/ 120321 w 1451727"/>
              <a:gd name="T3" fmla="*/ 182137 h 124119"/>
              <a:gd name="T4" fmla="*/ 298862 w 1451727"/>
              <a:gd name="T5" fmla="*/ 14011 h 1241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1727" h="124119">
                <a:moveTo>
                  <a:pt x="0" y="0"/>
                </a:moveTo>
                <a:cubicBezTo>
                  <a:pt x="171253" y="60488"/>
                  <a:pt x="342507" y="120977"/>
                  <a:pt x="584461" y="122548"/>
                </a:cubicBezTo>
                <a:cubicBezTo>
                  <a:pt x="826415" y="124119"/>
                  <a:pt x="1139071" y="66773"/>
                  <a:pt x="1451727" y="9427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8" name="Text Box 22"/>
          <p:cNvSpPr txBox="1">
            <a:spLocks noChangeArrowheads="1"/>
          </p:cNvSpPr>
          <p:nvPr/>
        </p:nvSpPr>
        <p:spPr bwMode="auto">
          <a:xfrm>
            <a:off x="3963988" y="3532188"/>
            <a:ext cx="9921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Join Insider</a:t>
            </a:r>
          </a:p>
        </p:txBody>
      </p:sp>
      <p:sp>
        <p:nvSpPr>
          <p:cNvPr id="111639" name="Text Box 23"/>
          <p:cNvSpPr txBox="1">
            <a:spLocks noChangeArrowheads="1"/>
          </p:cNvSpPr>
          <p:nvPr/>
        </p:nvSpPr>
        <p:spPr bwMode="auto">
          <a:xfrm>
            <a:off x="6861175" y="3789363"/>
            <a:ext cx="114141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Join Outsider</a:t>
            </a:r>
          </a:p>
        </p:txBody>
      </p:sp>
      <p:sp>
        <p:nvSpPr>
          <p:cNvPr id="111640" name="Text Box 24"/>
          <p:cNvSpPr txBox="1">
            <a:spLocks noChangeArrowheads="1"/>
          </p:cNvSpPr>
          <p:nvPr/>
        </p:nvSpPr>
        <p:spPr bwMode="auto">
          <a:xfrm>
            <a:off x="3817938" y="3821113"/>
            <a:ext cx="11430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Leave Insider</a:t>
            </a:r>
          </a:p>
        </p:txBody>
      </p:sp>
      <p:sp>
        <p:nvSpPr>
          <p:cNvPr id="111641" name="Text Box 25"/>
          <p:cNvSpPr txBox="1">
            <a:spLocks noChangeArrowheads="1"/>
          </p:cNvSpPr>
          <p:nvPr/>
        </p:nvSpPr>
        <p:spPr bwMode="auto">
          <a:xfrm>
            <a:off x="6750050" y="4592638"/>
            <a:ext cx="1296988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Leave Expedient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 Insider</a:t>
            </a:r>
          </a:p>
        </p:txBody>
      </p:sp>
      <p:sp>
        <p:nvSpPr>
          <p:cNvPr id="111642" name="Freeform 26"/>
          <p:cNvSpPr>
            <a:spLocks/>
          </p:cNvSpPr>
          <p:nvPr/>
        </p:nvSpPr>
        <p:spPr bwMode="auto">
          <a:xfrm>
            <a:off x="3736975" y="4221163"/>
            <a:ext cx="1219200" cy="152400"/>
          </a:xfrm>
          <a:custGeom>
            <a:avLst/>
            <a:gdLst>
              <a:gd name="T0" fmla="*/ 0 w 1527142"/>
              <a:gd name="T1" fmla="*/ 153987 h 150829"/>
              <a:gd name="T2" fmla="*/ 401305 w 1527142"/>
              <a:gd name="T3" fmla="*/ 0 h 150829"/>
              <a:gd name="T4" fmla="*/ 915655 w 1527142"/>
              <a:gd name="T5" fmla="*/ 153987 h 1508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7142" h="150829">
                <a:moveTo>
                  <a:pt x="0" y="150829"/>
                </a:moveTo>
                <a:cubicBezTo>
                  <a:pt x="207389" y="75414"/>
                  <a:pt x="414779" y="0"/>
                  <a:pt x="669303" y="0"/>
                </a:cubicBezTo>
                <a:cubicBezTo>
                  <a:pt x="923827" y="0"/>
                  <a:pt x="1225484" y="75414"/>
                  <a:pt x="1527142" y="150829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3656013" y="4476750"/>
            <a:ext cx="1295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Remove  Version</a:t>
            </a:r>
          </a:p>
        </p:txBody>
      </p:sp>
      <p:sp>
        <p:nvSpPr>
          <p:cNvPr id="111645" name="Freeform 29"/>
          <p:cNvSpPr>
            <a:spLocks/>
          </p:cNvSpPr>
          <p:nvPr/>
        </p:nvSpPr>
        <p:spPr bwMode="auto">
          <a:xfrm>
            <a:off x="3736975" y="4830763"/>
            <a:ext cx="1371600" cy="152400"/>
          </a:xfrm>
          <a:custGeom>
            <a:avLst/>
            <a:gdLst>
              <a:gd name="T0" fmla="*/ 0 w 1451727"/>
              <a:gd name="T1" fmla="*/ 0 h 124119"/>
              <a:gd name="T2" fmla="*/ 521724 w 1451727"/>
              <a:gd name="T3" fmla="*/ 184756 h 124119"/>
              <a:gd name="T4" fmla="*/ 1295896 w 1451727"/>
              <a:gd name="T5" fmla="*/ 14212 h 1241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1727" h="124119">
                <a:moveTo>
                  <a:pt x="0" y="0"/>
                </a:moveTo>
                <a:cubicBezTo>
                  <a:pt x="171253" y="60488"/>
                  <a:pt x="342507" y="120977"/>
                  <a:pt x="584461" y="122548"/>
                </a:cubicBezTo>
                <a:cubicBezTo>
                  <a:pt x="826415" y="124119"/>
                  <a:pt x="1139071" y="66773"/>
                  <a:pt x="1451727" y="9427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46" name="Text Box 30"/>
          <p:cNvSpPr txBox="1">
            <a:spLocks noChangeArrowheads="1"/>
          </p:cNvSpPr>
          <p:nvPr/>
        </p:nvSpPr>
        <p:spPr bwMode="auto">
          <a:xfrm>
            <a:off x="3813175" y="4903788"/>
            <a:ext cx="1295400" cy="306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Merge Version</a:t>
            </a:r>
          </a:p>
        </p:txBody>
      </p:sp>
      <p:sp>
        <p:nvSpPr>
          <p:cNvPr id="111649" name="Freeform 33"/>
          <p:cNvSpPr>
            <a:spLocks/>
          </p:cNvSpPr>
          <p:nvPr/>
        </p:nvSpPr>
        <p:spPr bwMode="auto">
          <a:xfrm>
            <a:off x="6838950" y="4144963"/>
            <a:ext cx="1146175" cy="152400"/>
          </a:xfrm>
          <a:custGeom>
            <a:avLst/>
            <a:gdLst>
              <a:gd name="T0" fmla="*/ 0 w 1527142"/>
              <a:gd name="T1" fmla="*/ 153987 h 150829"/>
              <a:gd name="T2" fmla="*/ 377269 w 1527142"/>
              <a:gd name="T3" fmla="*/ 0 h 150829"/>
              <a:gd name="T4" fmla="*/ 860811 w 1527142"/>
              <a:gd name="T5" fmla="*/ 153987 h 1508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27142" h="150829">
                <a:moveTo>
                  <a:pt x="0" y="150829"/>
                </a:moveTo>
                <a:cubicBezTo>
                  <a:pt x="207389" y="75414"/>
                  <a:pt x="414779" y="0"/>
                  <a:pt x="669303" y="0"/>
                </a:cubicBezTo>
                <a:cubicBezTo>
                  <a:pt x="923827" y="0"/>
                  <a:pt x="1225484" y="75414"/>
                  <a:pt x="1527142" y="150829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50" name="Freeform 34"/>
          <p:cNvSpPr>
            <a:spLocks/>
          </p:cNvSpPr>
          <p:nvPr/>
        </p:nvSpPr>
        <p:spPr bwMode="auto">
          <a:xfrm>
            <a:off x="6838950" y="4373563"/>
            <a:ext cx="1146175" cy="152400"/>
          </a:xfrm>
          <a:custGeom>
            <a:avLst/>
            <a:gdLst>
              <a:gd name="T0" fmla="*/ 0 w 1451727"/>
              <a:gd name="T1" fmla="*/ 0 h 124119"/>
              <a:gd name="T2" fmla="*/ 364562 w 1451727"/>
              <a:gd name="T3" fmla="*/ 184756 h 124119"/>
              <a:gd name="T4" fmla="*/ 905528 w 1451727"/>
              <a:gd name="T5" fmla="*/ 14212 h 1241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1727" h="124119">
                <a:moveTo>
                  <a:pt x="0" y="0"/>
                </a:moveTo>
                <a:cubicBezTo>
                  <a:pt x="171253" y="60488"/>
                  <a:pt x="342507" y="120977"/>
                  <a:pt x="584461" y="122548"/>
                </a:cubicBezTo>
                <a:cubicBezTo>
                  <a:pt x="826415" y="124119"/>
                  <a:pt x="1139071" y="66773"/>
                  <a:pt x="1451727" y="9427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58" name="Text Box 42"/>
          <p:cNvSpPr txBox="1">
            <a:spLocks noChangeArrowheads="1"/>
          </p:cNvSpPr>
          <p:nvPr/>
        </p:nvSpPr>
        <p:spPr bwMode="auto">
          <a:xfrm>
            <a:off x="4879975" y="5746750"/>
            <a:ext cx="1981200" cy="376238"/>
          </a:xfrm>
          <a:prstGeom prst="rect">
            <a:avLst/>
          </a:prstGeom>
          <a:noFill/>
          <a:ln w="936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2929B1"/>
                </a:solidFill>
                <a:latin typeface="Perpetua" pitchFamily="16" charset="0"/>
                <a:ea typeface="Microsoft YaHei" charset="-122"/>
              </a:rPr>
              <a:t>Collaboration Group</a:t>
            </a:r>
          </a:p>
        </p:txBody>
      </p:sp>
      <p:sp>
        <p:nvSpPr>
          <p:cNvPr id="111659" name="AutoShape 43"/>
          <p:cNvSpPr>
            <a:spLocks noChangeArrowheads="1"/>
          </p:cNvSpPr>
          <p:nvPr/>
        </p:nvSpPr>
        <p:spPr bwMode="auto">
          <a:xfrm>
            <a:off x="228600" y="2590800"/>
            <a:ext cx="457200" cy="304800"/>
          </a:xfrm>
          <a:prstGeom prst="roundRect">
            <a:avLst>
              <a:gd name="adj" fmla="val 16667"/>
            </a:avLst>
          </a:prstGeom>
          <a:solidFill>
            <a:srgbClr val="F4B39B"/>
          </a:solidFill>
          <a:ln w="12600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60" name="AutoShape 44"/>
          <p:cNvSpPr>
            <a:spLocks noChangeArrowheads="1"/>
          </p:cNvSpPr>
          <p:nvPr/>
        </p:nvSpPr>
        <p:spPr bwMode="auto">
          <a:xfrm>
            <a:off x="3602038" y="1017588"/>
            <a:ext cx="1927225" cy="1830387"/>
          </a:xfrm>
          <a:prstGeom prst="roundRect">
            <a:avLst>
              <a:gd name="adj" fmla="val 16667"/>
            </a:avLst>
          </a:prstGeom>
          <a:noFill/>
          <a:ln w="12573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>
              <a:solidFill>
                <a:srgbClr val="000000"/>
              </a:solidFill>
              <a:latin typeface="Perpetua" pitchFamily="16" charset="0"/>
              <a:ea typeface="Microsoft YaHei" charset="-122"/>
            </a:endParaRP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CreateRWInCG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CreateRWInOrg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CreateRO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 Object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Read Version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Update Version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Kill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>
              <a:solidFill>
                <a:srgbClr val="000000"/>
              </a:solidFill>
              <a:latin typeface="Perpetua" pitchFamily="16" charset="0"/>
              <a:ea typeface="Microsoft YaHei" charset="-122"/>
            </a:endParaRPr>
          </a:p>
        </p:txBody>
      </p:sp>
      <p:sp>
        <p:nvSpPr>
          <p:cNvPr id="111661" name="Text Box 45"/>
          <p:cNvSpPr txBox="1">
            <a:spLocks noChangeArrowheads="1"/>
          </p:cNvSpPr>
          <p:nvPr/>
        </p:nvSpPr>
        <p:spPr bwMode="auto">
          <a:xfrm>
            <a:off x="762000" y="2514600"/>
            <a:ext cx="2057400" cy="642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Administrative Model</a:t>
            </a:r>
          </a:p>
        </p:txBody>
      </p:sp>
      <p:sp>
        <p:nvSpPr>
          <p:cNvPr id="111662" name="AutoShape 46"/>
          <p:cNvSpPr>
            <a:spLocks noChangeArrowheads="1"/>
          </p:cNvSpPr>
          <p:nvPr/>
        </p:nvSpPr>
        <p:spPr bwMode="auto">
          <a:xfrm>
            <a:off x="228600" y="3048000"/>
            <a:ext cx="457200" cy="304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573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63" name="Text Box 47"/>
          <p:cNvSpPr txBox="1">
            <a:spLocks noChangeArrowheads="1"/>
          </p:cNvSpPr>
          <p:nvPr/>
        </p:nvSpPr>
        <p:spPr bwMode="auto">
          <a:xfrm>
            <a:off x="762000" y="2982913"/>
            <a:ext cx="205740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Operational Model</a:t>
            </a:r>
          </a:p>
        </p:txBody>
      </p:sp>
      <p:sp>
        <p:nvSpPr>
          <p:cNvPr id="111664" name="Text Box 48"/>
          <p:cNvSpPr txBox="1">
            <a:spLocks noChangeArrowheads="1"/>
          </p:cNvSpPr>
          <p:nvPr/>
        </p:nvSpPr>
        <p:spPr bwMode="auto">
          <a:xfrm>
            <a:off x="3889375" y="4165600"/>
            <a:ext cx="9906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Add Version</a:t>
            </a:r>
          </a:p>
        </p:txBody>
      </p:sp>
      <p:sp>
        <p:nvSpPr>
          <p:cNvPr id="111670" name="Text Box 54"/>
          <p:cNvSpPr txBox="1">
            <a:spLocks noChangeArrowheads="1"/>
          </p:cNvSpPr>
          <p:nvPr/>
        </p:nvSpPr>
        <p:spPr bwMode="auto">
          <a:xfrm>
            <a:off x="2246313" y="5746750"/>
            <a:ext cx="1981200" cy="376238"/>
          </a:xfrm>
          <a:prstGeom prst="rect">
            <a:avLst/>
          </a:prstGeom>
          <a:noFill/>
          <a:ln w="936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2929B1"/>
                </a:solidFill>
                <a:latin typeface="Perpetua" pitchFamily="16" charset="0"/>
                <a:ea typeface="Microsoft YaHei" charset="-122"/>
              </a:rPr>
              <a:t>Organization</a:t>
            </a:r>
          </a:p>
        </p:txBody>
      </p:sp>
      <p:sp>
        <p:nvSpPr>
          <p:cNvPr id="111671" name="Text Box 55"/>
          <p:cNvSpPr txBox="1">
            <a:spLocks noChangeArrowheads="1"/>
          </p:cNvSpPr>
          <p:nvPr/>
        </p:nvSpPr>
        <p:spPr bwMode="auto">
          <a:xfrm>
            <a:off x="3478213" y="3060700"/>
            <a:ext cx="23383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Establish/Disband Group</a:t>
            </a:r>
          </a:p>
        </p:txBody>
      </p:sp>
      <p:sp>
        <p:nvSpPr>
          <p:cNvPr id="111672" name="Freeform 56"/>
          <p:cNvSpPr>
            <a:spLocks/>
          </p:cNvSpPr>
          <p:nvPr/>
        </p:nvSpPr>
        <p:spPr bwMode="auto">
          <a:xfrm rot="15944518" flipV="1">
            <a:off x="4722813" y="4518025"/>
            <a:ext cx="304800" cy="171450"/>
          </a:xfrm>
          <a:custGeom>
            <a:avLst/>
            <a:gdLst>
              <a:gd name="T0" fmla="*/ 0 w 1451727"/>
              <a:gd name="T1" fmla="*/ 0 h 124119"/>
              <a:gd name="T2" fmla="*/ 120321 w 1451727"/>
              <a:gd name="T3" fmla="*/ 182137 h 124119"/>
              <a:gd name="T4" fmla="*/ 298862 w 1451727"/>
              <a:gd name="T5" fmla="*/ 14011 h 1241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1727" h="124119">
                <a:moveTo>
                  <a:pt x="0" y="0"/>
                </a:moveTo>
                <a:cubicBezTo>
                  <a:pt x="171253" y="60488"/>
                  <a:pt x="342507" y="120977"/>
                  <a:pt x="584461" y="122548"/>
                </a:cubicBezTo>
                <a:cubicBezTo>
                  <a:pt x="826415" y="124119"/>
                  <a:pt x="1139071" y="66773"/>
                  <a:pt x="1451727" y="9427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73" name="Text Box 57"/>
          <p:cNvSpPr txBox="1">
            <a:spLocks noChangeArrowheads="1"/>
          </p:cNvSpPr>
          <p:nvPr/>
        </p:nvSpPr>
        <p:spPr bwMode="auto">
          <a:xfrm>
            <a:off x="3656013" y="5210175"/>
            <a:ext cx="12954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Import Version</a:t>
            </a:r>
          </a:p>
        </p:txBody>
      </p:sp>
      <p:sp>
        <p:nvSpPr>
          <p:cNvPr id="25633" name="Line 58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Oval 59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5" name="Oval 60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6" name="Oval 61"/>
          <p:cNvSpPr>
            <a:spLocks noChangeArrowheads="1"/>
          </p:cNvSpPr>
          <p:nvPr/>
        </p:nvSpPr>
        <p:spPr bwMode="auto">
          <a:xfrm>
            <a:off x="3119438" y="4629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Oval 62"/>
          <p:cNvSpPr>
            <a:spLocks noChangeArrowheads="1"/>
          </p:cNvSpPr>
          <p:nvPr/>
        </p:nvSpPr>
        <p:spPr bwMode="auto">
          <a:xfrm>
            <a:off x="3128963" y="5191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38" name="Rectangle 63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639" name="Rectangle 64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40" name="Rectangle 65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41" name="Rectangle 66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42" name="Oval 67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3" name="Rectangle 68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44" name="Oval 72"/>
          <p:cNvSpPr>
            <a:spLocks noChangeArrowheads="1"/>
          </p:cNvSpPr>
          <p:nvPr/>
        </p:nvSpPr>
        <p:spPr bwMode="auto">
          <a:xfrm>
            <a:off x="3119438" y="4629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5" name="Rectangle 73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46" name="Rectangle 74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47" name="Oval 75"/>
          <p:cNvSpPr>
            <a:spLocks noChangeArrowheads="1"/>
          </p:cNvSpPr>
          <p:nvPr/>
        </p:nvSpPr>
        <p:spPr bwMode="auto">
          <a:xfrm>
            <a:off x="3119438" y="4629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76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49" name="Rectangle 77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50" name="Rectangle 78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51" name="Oval 79"/>
          <p:cNvSpPr>
            <a:spLocks noChangeArrowheads="1"/>
          </p:cNvSpPr>
          <p:nvPr/>
        </p:nvSpPr>
        <p:spPr bwMode="auto">
          <a:xfrm>
            <a:off x="3119438" y="4629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52" name="Rectangle 80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53" name="Rectangle 81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654" name="Rectangle 82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55" name="Rectangle 83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56" name="Oval 84"/>
          <p:cNvSpPr>
            <a:spLocks noChangeArrowheads="1"/>
          </p:cNvSpPr>
          <p:nvPr/>
        </p:nvSpPr>
        <p:spPr bwMode="auto">
          <a:xfrm>
            <a:off x="3119438" y="4629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57" name="Rectangle 85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58" name="Oval 86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59" name="Rectangle 87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60" name="Rectangle 88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61" name="Oval 89"/>
          <p:cNvSpPr>
            <a:spLocks noChangeArrowheads="1"/>
          </p:cNvSpPr>
          <p:nvPr/>
        </p:nvSpPr>
        <p:spPr bwMode="auto">
          <a:xfrm>
            <a:off x="3119438" y="4629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62" name="Rectangle 90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63" name="Rectangle 91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664" name="Oval 92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65" name="Rectangle 93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66" name="Rectangle 94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67" name="Oval 95"/>
          <p:cNvSpPr>
            <a:spLocks noChangeArrowheads="1"/>
          </p:cNvSpPr>
          <p:nvPr/>
        </p:nvSpPr>
        <p:spPr bwMode="auto">
          <a:xfrm>
            <a:off x="3119438" y="4629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68" name="Rectangle 96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69" name="Line 97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0" name="Oval 98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1" name="Oval 99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2" name="Line 100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3" name="Oval 101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4" name="Oval 102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5" name="Line 103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6" name="Oval 104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7" name="Oval 105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8" name="Line 120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79" name="Oval 121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80" name="Oval 122"/>
          <p:cNvSpPr>
            <a:spLocks noChangeArrowheads="1"/>
          </p:cNvSpPr>
          <p:nvPr/>
        </p:nvSpPr>
        <p:spPr bwMode="auto">
          <a:xfrm>
            <a:off x="31099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81" name="Rectangle 123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682" name="Rectangle 124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83" name="Oval 125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84" name="Rectangle 126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85" name="Rectangle 127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686" name="Rectangle 128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87" name="Oval 129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88" name="Line 130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89" name="Rectangle 131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690" name="Rectangle 132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91" name="Oval 133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92" name="Rectangle 134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93" name="Line 135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94" name="Rectangle 136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695" name="Rectangle 137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696" name="Oval 138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97" name="Rectangle 139"/>
          <p:cNvSpPr>
            <a:spLocks noChangeArrowheads="1"/>
          </p:cNvSpPr>
          <p:nvPr/>
        </p:nvSpPr>
        <p:spPr bwMode="auto">
          <a:xfrm>
            <a:off x="3192463" y="5064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25698" name="Rectangle 140"/>
          <p:cNvSpPr>
            <a:spLocks noChangeArrowheads="1"/>
          </p:cNvSpPr>
          <p:nvPr/>
        </p:nvSpPr>
        <p:spPr bwMode="auto">
          <a:xfrm>
            <a:off x="3181350" y="4514850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699" name="Line 141"/>
          <p:cNvSpPr>
            <a:spLocks noChangeShapeType="1"/>
          </p:cNvSpPr>
          <p:nvPr/>
        </p:nvSpPr>
        <p:spPr bwMode="auto">
          <a:xfrm>
            <a:off x="31623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0" name="Rectangle 142"/>
          <p:cNvSpPr>
            <a:spLocks noChangeArrowheads="1"/>
          </p:cNvSpPr>
          <p:nvPr/>
        </p:nvSpPr>
        <p:spPr bwMode="auto">
          <a:xfrm>
            <a:off x="3181350" y="33829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701" name="Rectangle 143"/>
          <p:cNvSpPr>
            <a:spLocks noChangeArrowheads="1"/>
          </p:cNvSpPr>
          <p:nvPr/>
        </p:nvSpPr>
        <p:spPr bwMode="auto">
          <a:xfrm>
            <a:off x="3171825" y="3916363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702" name="Oval 144"/>
          <p:cNvSpPr>
            <a:spLocks noChangeArrowheads="1"/>
          </p:cNvSpPr>
          <p:nvPr/>
        </p:nvSpPr>
        <p:spPr bwMode="auto">
          <a:xfrm>
            <a:off x="3119438" y="404812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3" name="Line 145"/>
          <p:cNvSpPr>
            <a:spLocks noChangeShapeType="1"/>
          </p:cNvSpPr>
          <p:nvPr/>
        </p:nvSpPr>
        <p:spPr bwMode="auto">
          <a:xfrm>
            <a:off x="5816600" y="3535363"/>
            <a:ext cx="9525" cy="1768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4" name="Oval 146"/>
          <p:cNvSpPr>
            <a:spLocks noChangeArrowheads="1"/>
          </p:cNvSpPr>
          <p:nvPr/>
        </p:nvSpPr>
        <p:spPr bwMode="auto">
          <a:xfrm>
            <a:off x="5764213" y="34671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5" name="Oval 147"/>
          <p:cNvSpPr>
            <a:spLocks noChangeArrowheads="1"/>
          </p:cNvSpPr>
          <p:nvPr/>
        </p:nvSpPr>
        <p:spPr bwMode="auto">
          <a:xfrm>
            <a:off x="5764213" y="416560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6" name="Oval 148"/>
          <p:cNvSpPr>
            <a:spLocks noChangeArrowheads="1"/>
          </p:cNvSpPr>
          <p:nvPr/>
        </p:nvSpPr>
        <p:spPr bwMode="auto">
          <a:xfrm>
            <a:off x="5764213" y="4756150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7" name="Oval 149"/>
          <p:cNvSpPr>
            <a:spLocks noChangeArrowheads="1"/>
          </p:cNvSpPr>
          <p:nvPr/>
        </p:nvSpPr>
        <p:spPr bwMode="auto">
          <a:xfrm>
            <a:off x="5773738" y="5210175"/>
            <a:ext cx="104775" cy="1349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8" name="Rectangle 150"/>
          <p:cNvSpPr>
            <a:spLocks noChangeArrowheads="1"/>
          </p:cNvSpPr>
          <p:nvPr/>
        </p:nvSpPr>
        <p:spPr bwMode="auto">
          <a:xfrm>
            <a:off x="5878513" y="34131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TS</a:t>
            </a:r>
          </a:p>
        </p:txBody>
      </p:sp>
      <p:sp>
        <p:nvSpPr>
          <p:cNvPr id="25709" name="Rectangle 151"/>
          <p:cNvSpPr>
            <a:spLocks noChangeArrowheads="1"/>
          </p:cNvSpPr>
          <p:nvPr/>
        </p:nvSpPr>
        <p:spPr bwMode="auto">
          <a:xfrm>
            <a:off x="5888038" y="3976688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S</a:t>
            </a:r>
          </a:p>
        </p:txBody>
      </p:sp>
      <p:sp>
        <p:nvSpPr>
          <p:cNvPr id="25710" name="Rectangle 152"/>
          <p:cNvSpPr>
            <a:spLocks noChangeArrowheads="1"/>
          </p:cNvSpPr>
          <p:nvPr/>
        </p:nvSpPr>
        <p:spPr bwMode="auto">
          <a:xfrm>
            <a:off x="5897563" y="4592638"/>
            <a:ext cx="285750" cy="376237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C</a:t>
            </a:r>
          </a:p>
        </p:txBody>
      </p:sp>
      <p:sp>
        <p:nvSpPr>
          <p:cNvPr id="25711" name="Rectangle 153"/>
          <p:cNvSpPr>
            <a:spLocks noChangeArrowheads="1"/>
          </p:cNvSpPr>
          <p:nvPr/>
        </p:nvSpPr>
        <p:spPr bwMode="auto">
          <a:xfrm>
            <a:off x="5907088" y="5114925"/>
            <a:ext cx="285750" cy="376238"/>
          </a:xfrm>
          <a:prstGeom prst="rect">
            <a:avLst/>
          </a:prstGeom>
          <a:solidFill>
            <a:schemeClr val="bg1">
              <a:alpha val="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defTabSz="912813"/>
            <a:r>
              <a:rPr lang="en-US" sz="1200"/>
              <a:t>U</a:t>
            </a:r>
          </a:p>
        </p:txBody>
      </p:sp>
      <p:sp>
        <p:nvSpPr>
          <p:cNvPr id="11" name="Cloud 10"/>
          <p:cNvSpPr/>
          <p:nvPr/>
        </p:nvSpPr>
        <p:spPr>
          <a:xfrm>
            <a:off x="7985125" y="3614738"/>
            <a:ext cx="1773238" cy="137160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grpSp>
        <p:nvGrpSpPr>
          <p:cNvPr id="25713" name="Group 155"/>
          <p:cNvGrpSpPr>
            <a:grpSpLocks/>
          </p:cNvGrpSpPr>
          <p:nvPr/>
        </p:nvGrpSpPr>
        <p:grpSpPr bwMode="auto">
          <a:xfrm>
            <a:off x="8323263" y="3903663"/>
            <a:ext cx="311150" cy="469900"/>
            <a:chOff x="4203" y="1803"/>
            <a:chExt cx="280" cy="561"/>
          </a:xfrm>
        </p:grpSpPr>
        <p:sp>
          <p:nvSpPr>
            <p:cNvPr id="25751" name="AutoShape 156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2" name="Line 157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3" name="Line 158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4" name="Line 159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5" name="Line 160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6" name="Oval 161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7" name="Oval 162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14" name="Group 163"/>
          <p:cNvGrpSpPr>
            <a:grpSpLocks/>
          </p:cNvGrpSpPr>
          <p:nvPr/>
        </p:nvGrpSpPr>
        <p:grpSpPr bwMode="auto">
          <a:xfrm>
            <a:off x="8693150" y="3890963"/>
            <a:ext cx="311150" cy="469900"/>
            <a:chOff x="4203" y="1803"/>
            <a:chExt cx="280" cy="561"/>
          </a:xfrm>
        </p:grpSpPr>
        <p:sp>
          <p:nvSpPr>
            <p:cNvPr id="25744" name="AutoShape 164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5" name="Line 165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6" name="Line 166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7" name="Line 167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8" name="Line 168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9" name="Oval 169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50" name="Oval 170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15" name="Group 171"/>
          <p:cNvGrpSpPr>
            <a:grpSpLocks/>
          </p:cNvGrpSpPr>
          <p:nvPr/>
        </p:nvGrpSpPr>
        <p:grpSpPr bwMode="auto">
          <a:xfrm>
            <a:off x="8920163" y="4311650"/>
            <a:ext cx="311150" cy="469900"/>
            <a:chOff x="4203" y="1803"/>
            <a:chExt cx="280" cy="561"/>
          </a:xfrm>
        </p:grpSpPr>
        <p:sp>
          <p:nvSpPr>
            <p:cNvPr id="25737" name="AutoShape 172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8" name="Line 173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9" name="Line 174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0" name="Line 175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1" name="Line 176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2" name="Oval 177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43" name="Oval 178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16" name="Group 179"/>
          <p:cNvGrpSpPr>
            <a:grpSpLocks/>
          </p:cNvGrpSpPr>
          <p:nvPr/>
        </p:nvGrpSpPr>
        <p:grpSpPr bwMode="auto">
          <a:xfrm>
            <a:off x="9091613" y="3836988"/>
            <a:ext cx="311150" cy="469900"/>
            <a:chOff x="4203" y="1803"/>
            <a:chExt cx="280" cy="561"/>
          </a:xfrm>
        </p:grpSpPr>
        <p:sp>
          <p:nvSpPr>
            <p:cNvPr id="25730" name="AutoShape 180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1" name="Line 181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2" name="Line 182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3" name="Line 183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4" name="Line 184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5" name="Oval 185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36" name="Oval 186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717" name="Group 187"/>
          <p:cNvGrpSpPr>
            <a:grpSpLocks/>
          </p:cNvGrpSpPr>
          <p:nvPr/>
        </p:nvGrpSpPr>
        <p:grpSpPr bwMode="auto">
          <a:xfrm>
            <a:off x="8634413" y="4367213"/>
            <a:ext cx="311150" cy="469900"/>
            <a:chOff x="4203" y="1803"/>
            <a:chExt cx="280" cy="561"/>
          </a:xfrm>
        </p:grpSpPr>
        <p:sp>
          <p:nvSpPr>
            <p:cNvPr id="25723" name="AutoShape 188"/>
            <p:cNvSpPr>
              <a:spLocks noChangeArrowheads="1"/>
            </p:cNvSpPr>
            <p:nvPr/>
          </p:nvSpPr>
          <p:spPr bwMode="auto">
            <a:xfrm>
              <a:off x="4279" y="1933"/>
              <a:ext cx="120" cy="199"/>
            </a:xfrm>
            <a:prstGeom prst="smileyFace">
              <a:avLst>
                <a:gd name="adj" fmla="val 465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4" name="Line 189"/>
            <p:cNvSpPr>
              <a:spLocks noChangeShapeType="1"/>
            </p:cNvSpPr>
            <p:nvPr/>
          </p:nvSpPr>
          <p:spPr bwMode="auto">
            <a:xfrm>
              <a:off x="4343" y="2132"/>
              <a:ext cx="0" cy="1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5" name="Line 190"/>
            <p:cNvSpPr>
              <a:spLocks noChangeShapeType="1"/>
            </p:cNvSpPr>
            <p:nvPr/>
          </p:nvSpPr>
          <p:spPr bwMode="auto">
            <a:xfrm>
              <a:off x="4279" y="21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6" name="Line 191"/>
            <p:cNvSpPr>
              <a:spLocks noChangeShapeType="1"/>
            </p:cNvSpPr>
            <p:nvPr/>
          </p:nvSpPr>
          <p:spPr bwMode="auto">
            <a:xfrm flipH="1">
              <a:off x="4272" y="2255"/>
              <a:ext cx="64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7" name="Line 192"/>
            <p:cNvSpPr>
              <a:spLocks noChangeShapeType="1"/>
            </p:cNvSpPr>
            <p:nvPr/>
          </p:nvSpPr>
          <p:spPr bwMode="auto">
            <a:xfrm>
              <a:off x="4343" y="2246"/>
              <a:ext cx="63" cy="1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8" name="Oval 193"/>
            <p:cNvSpPr>
              <a:spLocks noChangeArrowheads="1"/>
            </p:cNvSpPr>
            <p:nvPr/>
          </p:nvSpPr>
          <p:spPr bwMode="auto">
            <a:xfrm>
              <a:off x="4203" y="1898"/>
              <a:ext cx="280" cy="63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29" name="Oval 194"/>
            <p:cNvSpPr>
              <a:spLocks noChangeArrowheads="1"/>
            </p:cNvSpPr>
            <p:nvPr/>
          </p:nvSpPr>
          <p:spPr bwMode="auto">
            <a:xfrm>
              <a:off x="4279" y="1803"/>
              <a:ext cx="120" cy="130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1816" name="Line 200"/>
          <p:cNvSpPr>
            <a:spLocks noChangeShapeType="1"/>
          </p:cNvSpPr>
          <p:nvPr/>
        </p:nvSpPr>
        <p:spPr bwMode="auto">
          <a:xfrm flipV="1">
            <a:off x="3233738" y="2136775"/>
            <a:ext cx="368300" cy="1169988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817" name="Line 201"/>
          <p:cNvSpPr>
            <a:spLocks noChangeShapeType="1"/>
          </p:cNvSpPr>
          <p:nvPr/>
        </p:nvSpPr>
        <p:spPr bwMode="auto">
          <a:xfrm flipH="1" flipV="1">
            <a:off x="5562600" y="2363788"/>
            <a:ext cx="344488" cy="942975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818" name="Freeform 202"/>
          <p:cNvSpPr>
            <a:spLocks/>
          </p:cNvSpPr>
          <p:nvPr/>
        </p:nvSpPr>
        <p:spPr bwMode="auto">
          <a:xfrm>
            <a:off x="3698875" y="5110163"/>
            <a:ext cx="1371600" cy="152400"/>
          </a:xfrm>
          <a:custGeom>
            <a:avLst/>
            <a:gdLst>
              <a:gd name="T0" fmla="*/ 0 w 1451727"/>
              <a:gd name="T1" fmla="*/ 0 h 124119"/>
              <a:gd name="T2" fmla="*/ 521724 w 1451727"/>
              <a:gd name="T3" fmla="*/ 184756 h 124119"/>
              <a:gd name="T4" fmla="*/ 1295896 w 1451727"/>
              <a:gd name="T5" fmla="*/ 14212 h 1241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1727" h="124119">
                <a:moveTo>
                  <a:pt x="0" y="0"/>
                </a:moveTo>
                <a:cubicBezTo>
                  <a:pt x="171253" y="60488"/>
                  <a:pt x="342507" y="120977"/>
                  <a:pt x="584461" y="122548"/>
                </a:cubicBezTo>
                <a:cubicBezTo>
                  <a:pt x="826415" y="124119"/>
                  <a:pt x="1139071" y="66773"/>
                  <a:pt x="1451727" y="9427"/>
                </a:cubicBezTo>
              </a:path>
            </a:pathLst>
          </a:custGeom>
          <a:noFill/>
          <a:ln w="9360">
            <a:solidFill>
              <a:srgbClr val="AF3408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819" name="AutoShape 203"/>
          <p:cNvSpPr>
            <a:spLocks noChangeArrowheads="1"/>
          </p:cNvSpPr>
          <p:nvPr/>
        </p:nvSpPr>
        <p:spPr bwMode="auto">
          <a:xfrm>
            <a:off x="3602038" y="1017588"/>
            <a:ext cx="1927225" cy="1830387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573">
            <a:solidFill>
              <a:srgbClr val="9B320E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>
              <a:solidFill>
                <a:srgbClr val="000000"/>
              </a:solidFill>
              <a:latin typeface="Perpetua" pitchFamily="16" charset="0"/>
              <a:ea typeface="Microsoft YaHei" charset="-122"/>
            </a:endParaRP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CreateRWInCG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CreateRWInOrg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CreateRO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Create Object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Read Version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Update Version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>
                <a:solidFill>
                  <a:srgbClr val="000000"/>
                </a:solidFill>
                <a:latin typeface="Perpetua" pitchFamily="16" charset="0"/>
                <a:ea typeface="Microsoft YaHei" charset="-122"/>
              </a:rPr>
              <a:t>Kill Subject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>
              <a:solidFill>
                <a:srgbClr val="000000"/>
              </a:solidFill>
              <a:latin typeface="Perpetua" pitchFamily="16" charset="0"/>
              <a:ea typeface="Microsoft YaHei" charset="-122"/>
            </a:endParaRPr>
          </a:p>
        </p:txBody>
      </p:sp>
      <p:sp>
        <p:nvSpPr>
          <p:cNvPr id="25722" name="Text Box 204"/>
          <p:cNvSpPr txBox="1">
            <a:spLocks noChangeArrowheads="1"/>
          </p:cNvSpPr>
          <p:nvPr/>
        </p:nvSpPr>
        <p:spPr bwMode="auto">
          <a:xfrm>
            <a:off x="7897813" y="5713413"/>
            <a:ext cx="1890712" cy="376237"/>
          </a:xfrm>
          <a:prstGeom prst="rect">
            <a:avLst/>
          </a:prstGeom>
          <a:noFill/>
          <a:ln w="9360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l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>
                <a:solidFill>
                  <a:srgbClr val="2929B1"/>
                </a:solidFill>
                <a:latin typeface="Perpetua" pitchFamily="16" charset="0"/>
                <a:ea typeface="Microsoft YaHei" charset="-122"/>
              </a:rPr>
              <a:t>Outside Consultants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1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2" dur="500"/>
                                        <p:tgtEl>
                                          <p:spTgt spid="111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1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1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3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6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9" dur="500"/>
                                        <p:tgtEl>
                                          <p:spTgt spid="111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2" dur="500"/>
                                        <p:tgtEl>
                                          <p:spTgt spid="11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7" dur="500"/>
                                        <p:tgtEl>
                                          <p:spTgt spid="111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5" grpId="0" animBg="1"/>
      <p:bldP spid="111626" grpId="0" animBg="1"/>
      <p:bldP spid="111629" grpId="0" animBg="1"/>
      <p:bldP spid="111634" grpId="0" animBg="1"/>
      <p:bldP spid="111636" grpId="0" animBg="1"/>
      <p:bldP spid="111642" grpId="0" animBg="1"/>
      <p:bldP spid="111645" grpId="0" animBg="1"/>
      <p:bldP spid="111649" grpId="0" animBg="1"/>
      <p:bldP spid="111650" grpId="0" animBg="1"/>
      <p:bldP spid="111659" grpId="0" animBg="1"/>
      <p:bldP spid="111662" grpId="0" animBg="1"/>
      <p:bldP spid="111672" grpId="0" animBg="1"/>
      <p:bldP spid="111816" grpId="0" animBg="1"/>
      <p:bldP spid="111817" grpId="0" animBg="1"/>
      <p:bldP spid="1118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400" b="1">
                <a:solidFill>
                  <a:srgbClr val="131F49"/>
                </a:solidFill>
              </a:rPr>
              <a:t>Read-Only Vs Read-Write Subject</a:t>
            </a:r>
          </a:p>
        </p:txBody>
      </p:sp>
      <p:sp>
        <p:nvSpPr>
          <p:cNvPr id="2662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6628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BBB4AF3E-69A1-4013-9F72-25F588C8CD2C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9</a:t>
            </a:fld>
            <a:endParaRPr lang="en-GB" sz="1400">
              <a:solidFill>
                <a:srgbClr val="000000"/>
              </a:solidFill>
            </a:endParaRPr>
          </a:p>
        </p:txBody>
      </p:sp>
      <p:graphicFrame>
        <p:nvGraphicFramePr>
          <p:cNvPr id="115767" name="Group 55"/>
          <p:cNvGraphicFramePr>
            <a:graphicFrameLocks noGrp="1"/>
          </p:cNvGraphicFramePr>
          <p:nvPr>
            <p:ph idx="4294967295"/>
          </p:nvPr>
        </p:nvGraphicFramePr>
        <p:xfrm>
          <a:off x="1520825" y="1303338"/>
          <a:ext cx="7432675" cy="5070475"/>
        </p:xfrm>
        <a:graphic>
          <a:graphicData uri="http://schemas.openxmlformats.org/drawingml/2006/table">
            <a:tbl>
              <a:tblPr/>
              <a:tblGrid>
                <a:gridCol w="3717925"/>
                <a:gridCol w="371475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Read Only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6F4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Read Write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6F43"/>
                    </a:solidFill>
                  </a:tcPr>
                </a:tc>
              </a:tr>
              <a:tr h="7096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 Can not write, read is restricted by BLP simple security property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1. Can read and write, however, write is restricted by BLP strict * property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850900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2. User determines the security clearance (&lt;= user’s clearance) 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 Can read objects across groups</a:t>
                      </a:r>
                    </a:p>
                  </a:txBody>
                  <a:tcPr marL="90000" marR="90000" marT="50831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3. restricted within the same group it was created 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CFCC"/>
                    </a:solidFill>
                  </a:tcPr>
                </a:tc>
              </a:tr>
              <a:tr h="8270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4. Can not create new object</a:t>
                      </a:r>
                    </a:p>
                  </a:txBody>
                  <a:tcPr marL="90000" marR="90000" marT="50831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4. Can create new object and object inherits its clearance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9E3"/>
                    </a:solidFill>
                  </a:tcPr>
                </a:tc>
              </a:tr>
              <a:tr h="13144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5. Read operation does not create new object versions</a:t>
                      </a:r>
                    </a:p>
                  </a:txBody>
                  <a:tcPr marL="90000" marR="90000" marT="50831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5. Only a write operation always create a new version of the respective object, however, does not change the classification of the version</a:t>
                      </a:r>
                    </a:p>
                  </a:txBody>
                  <a:tcPr marL="90000" marR="90000" marT="51336" marB="46800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3D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9200</TotalTime>
  <Words>840</Words>
  <Application>Microsoft Office PowerPoint</Application>
  <PresentationFormat>Custom</PresentationFormat>
  <Paragraphs>246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30" baseType="lpstr">
      <vt:lpstr>Arial</vt:lpstr>
      <vt:lpstr>ＭＳ Ｐゴシック</vt:lpstr>
      <vt:lpstr>Calibri</vt:lpstr>
      <vt:lpstr>Times New Roman</vt:lpstr>
      <vt:lpstr>Wingdings</vt:lpstr>
      <vt:lpstr>Courier New</vt:lpstr>
      <vt:lpstr>Symbol</vt:lpstr>
      <vt:lpstr>Perpetua</vt:lpstr>
      <vt:lpstr>MS Gothic</vt:lpstr>
      <vt:lpstr>Wingdings 2</vt:lpstr>
      <vt:lpstr>Microsoft YaHei</vt:lpstr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787</cp:revision>
  <cp:lastPrinted>2010-01-06T19:17:48Z</cp:lastPrinted>
  <dcterms:created xsi:type="dcterms:W3CDTF">2010-02-19T20:53:39Z</dcterms:created>
  <dcterms:modified xsi:type="dcterms:W3CDTF">2012-06-22T15:41:10Z</dcterms:modified>
</cp:coreProperties>
</file>