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9"/>
  </p:notesMasterIdLst>
  <p:handoutMasterIdLst>
    <p:handoutMasterId r:id="rId30"/>
  </p:handoutMasterIdLst>
  <p:sldIdLst>
    <p:sldId id="280" r:id="rId6"/>
    <p:sldId id="337" r:id="rId7"/>
    <p:sldId id="336" r:id="rId8"/>
    <p:sldId id="335" r:id="rId9"/>
    <p:sldId id="331" r:id="rId10"/>
    <p:sldId id="334" r:id="rId11"/>
    <p:sldId id="333" r:id="rId12"/>
    <p:sldId id="332" r:id="rId13"/>
    <p:sldId id="339" r:id="rId14"/>
    <p:sldId id="347" r:id="rId15"/>
    <p:sldId id="348" r:id="rId16"/>
    <p:sldId id="345" r:id="rId17"/>
    <p:sldId id="346" r:id="rId18"/>
    <p:sldId id="349" r:id="rId19"/>
    <p:sldId id="350" r:id="rId20"/>
    <p:sldId id="351" r:id="rId21"/>
    <p:sldId id="353" r:id="rId22"/>
    <p:sldId id="354" r:id="rId23"/>
    <p:sldId id="355" r:id="rId24"/>
    <p:sldId id="357" r:id="rId25"/>
    <p:sldId id="352" r:id="rId26"/>
    <p:sldId id="341" r:id="rId27"/>
    <p:sldId id="356" r:id="rId28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056" y="-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9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9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7125">
              <a:tabLst>
                <a:tab pos="680927" algn="l"/>
                <a:tab pos="1369789" algn="l"/>
                <a:tab pos="2055477" algn="l"/>
                <a:tab pos="2742751" algn="l"/>
              </a:tabLst>
            </a:pPr>
            <a:fld id="{0C137A8E-DCD0-4026-8679-7DAC59B2E3EE}" type="slidenum">
              <a:rPr lang="en-GB" smtClean="0"/>
              <a:pPr defTabSz="457125">
                <a:tabLst>
                  <a:tab pos="680927" algn="l"/>
                  <a:tab pos="1369789" algn="l"/>
                  <a:tab pos="2055477" algn="l"/>
                  <a:tab pos="2742751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1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1/10/2013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816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 dirty="0" smtClean="0"/>
              <a:t>A Role Based Administration Model 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 dirty="0" smtClean="0"/>
              <a:t>For Attribute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Xin Jin</a:t>
            </a:r>
            <a:r>
              <a:rPr lang="en-US" altLang="zh-CN" sz="2400" dirty="0" smtClean="0">
                <a:solidFill>
                  <a:schemeClr val="tx2"/>
                </a:solidFill>
              </a:rPr>
              <a:t>, Ram Krishnan, Ravi </a:t>
            </a:r>
            <a:r>
              <a:rPr lang="en-US" altLang="zh-CN" sz="2400" dirty="0" err="1" smtClean="0">
                <a:solidFill>
                  <a:schemeClr val="tx2"/>
                </a:solidFill>
              </a:rPr>
              <a:t>Sandhu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SRAS, Sep </a:t>
            </a:r>
            <a:r>
              <a:rPr lang="en-US" altLang="zh-CN" sz="2000" dirty="0" smtClean="0">
                <a:solidFill>
                  <a:schemeClr val="tx2"/>
                </a:solidFill>
              </a:rPr>
              <a:t>19</a:t>
            </a:r>
            <a:r>
              <a:rPr lang="en-US" sz="2000" dirty="0" smtClean="0">
                <a:solidFill>
                  <a:schemeClr val="tx2"/>
                </a:solidFill>
              </a:rPr>
              <a:t>, 2012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b="1" dirty="0">
                <a:solidFill>
                  <a:srgbClr val="131F49"/>
                </a:solidFill>
              </a:rPr>
              <a:t>Institute for Cyber Security</a:t>
            </a:r>
            <a:endParaRPr lang="en-US" sz="2400" b="1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Approach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(GURA</a:t>
            </a:r>
            <a:r>
              <a:rPr lang="en-US" altLang="zh-CN" sz="24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)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3200" kern="0" dirty="0" smtClean="0">
                <a:solidFill>
                  <a:srgbClr val="000000"/>
                </a:solidFill>
              </a:rPr>
              <a:t>Delete values from s</a:t>
            </a:r>
            <a:r>
              <a:rPr lang="en-US" sz="3200" kern="0" dirty="0" smtClean="0">
                <a:solidFill>
                  <a:srgbClr val="000000"/>
                </a:solidFill>
              </a:rPr>
              <a:t>et-valued user attributes: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altLang="zh-CN" sz="2000" b="1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cs typeface="ＭＳ Ｐゴシック" charset="-128"/>
              </a:rPr>
              <a:t>AR</a:t>
            </a:r>
            <a:r>
              <a:rPr lang="en-US" altLang="zh-CN" sz="2000" kern="0" dirty="0" smtClean="0">
                <a:solidFill>
                  <a:srgbClr val="000000"/>
                </a:solidFill>
                <a:cs typeface="ＭＳ Ｐゴシック" charset="-128"/>
              </a:rPr>
              <a:t>:</a:t>
            </a:r>
            <a:r>
              <a:rPr lang="zh-CN" altLang="en-US" sz="2000" kern="0" dirty="0" smtClean="0">
                <a:solidFill>
                  <a:srgbClr val="000000"/>
                </a:solidFill>
                <a:cs typeface="ＭＳ Ｐゴシック" charset="-128"/>
              </a:rPr>
              <a:t>  </a:t>
            </a:r>
            <a:r>
              <a:rPr lang="en-US" altLang="zh-CN" sz="2000" kern="0" dirty="0" smtClean="0">
                <a:solidFill>
                  <a:srgbClr val="000000"/>
                </a:solidFill>
                <a:cs typeface="ＭＳ Ｐゴシック" charset="-128"/>
              </a:rPr>
              <a:t>set of administrative roles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cs typeface="ＭＳ Ｐゴシック" charset="-128"/>
              </a:rPr>
              <a:t>SUA:  </a:t>
            </a:r>
            <a:r>
              <a:rPr lang="en-US" altLang="zh-CN" sz="2000" kern="0" dirty="0" smtClean="0">
                <a:solidFill>
                  <a:srgbClr val="000000"/>
                </a:solidFill>
                <a:cs typeface="ＭＳ Ｐゴシック" charset="-128"/>
              </a:rPr>
              <a:t>set of set-valued user attribute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cs typeface="ＭＳ Ｐゴシック" charset="-128"/>
              </a:rPr>
              <a:t>EXPR(</a:t>
            </a:r>
            <a:r>
              <a:rPr lang="en-US" altLang="zh-CN" sz="2000" b="1" kern="0" dirty="0" err="1" smtClean="0">
                <a:solidFill>
                  <a:srgbClr val="000000"/>
                </a:solidFill>
                <a:cs typeface="ＭＳ Ｐゴシック" charset="-128"/>
              </a:rPr>
              <a:t>sua</a:t>
            </a:r>
            <a:r>
              <a:rPr lang="en-US" altLang="zh-CN" sz="2000" b="1" kern="0" dirty="0" smtClean="0">
                <a:solidFill>
                  <a:srgbClr val="000000"/>
                </a:solidFill>
                <a:cs typeface="ＭＳ Ｐゴシック" charset="-128"/>
              </a:rPr>
              <a:t>):  </a:t>
            </a:r>
            <a:r>
              <a:rPr lang="en-US" altLang="zh-CN" sz="2000" kern="0" dirty="0" smtClean="0">
                <a:solidFill>
                  <a:srgbClr val="000000"/>
                </a:solidFill>
                <a:cs typeface="ＭＳ Ｐゴシック" charset="-128"/>
              </a:rPr>
              <a:t>logical expression composed of user attribute </a:t>
            </a:r>
            <a:r>
              <a:rPr lang="en-US" altLang="zh-CN" sz="2000" i="1" kern="0" dirty="0" err="1" smtClean="0">
                <a:solidFill>
                  <a:srgbClr val="000000"/>
                </a:solidFill>
                <a:cs typeface="ＭＳ Ｐゴシック" charset="-128"/>
              </a:rPr>
              <a:t>sua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84995" name="Picture 3" descr="C:\Users\lei jin\AppData\Roaming\Tencent\Users\308673224\QQ\WinTemp\RichOle\${()`JX{V[1K`QUW1LH@J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143" y="2158585"/>
            <a:ext cx="8697981" cy="97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Approach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(GURA</a:t>
            </a:r>
            <a:r>
              <a:rPr lang="en-US" altLang="zh-CN" sz="24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)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Assign value to atomic-valued user attributes: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altLang="zh-CN" sz="2000" b="1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cs typeface="ＭＳ Ｐゴシック" charset="-128"/>
              </a:rPr>
              <a:t>AR</a:t>
            </a:r>
            <a:r>
              <a:rPr lang="zh-CN" altLang="en-US" sz="2000" kern="0" dirty="0" smtClean="0">
                <a:solidFill>
                  <a:srgbClr val="000000"/>
                </a:solidFill>
                <a:cs typeface="ＭＳ Ｐゴシック" charset="-128"/>
              </a:rPr>
              <a:t>：  </a:t>
            </a:r>
            <a:r>
              <a:rPr lang="en-US" altLang="zh-CN" sz="2000" kern="0" dirty="0" smtClean="0">
                <a:solidFill>
                  <a:srgbClr val="000000"/>
                </a:solidFill>
                <a:cs typeface="ＭＳ Ｐゴシック" charset="-128"/>
              </a:rPr>
              <a:t>set of administrative roles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cs typeface="ＭＳ Ｐゴシック" charset="-128"/>
              </a:rPr>
              <a:t>AUA:  </a:t>
            </a:r>
            <a:r>
              <a:rPr lang="en-US" altLang="zh-CN" sz="2000" kern="0" dirty="0" smtClean="0">
                <a:solidFill>
                  <a:srgbClr val="000000"/>
                </a:solidFill>
                <a:cs typeface="ＭＳ Ｐゴシック" charset="-128"/>
              </a:rPr>
              <a:t>set of atomic-valued user attributes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cs typeface="ＭＳ Ｐゴシック" charset="-128"/>
              </a:rPr>
              <a:t>EXPR(</a:t>
            </a:r>
            <a:r>
              <a:rPr lang="en-US" altLang="zh-CN" sz="2000" b="1" kern="0" dirty="0" err="1" smtClean="0">
                <a:solidFill>
                  <a:srgbClr val="000000"/>
                </a:solidFill>
                <a:cs typeface="ＭＳ Ｐゴシック" charset="-128"/>
              </a:rPr>
              <a:t>aua</a:t>
            </a:r>
            <a:r>
              <a:rPr lang="en-US" altLang="zh-CN" sz="2000" b="1" kern="0" dirty="0" smtClean="0">
                <a:solidFill>
                  <a:srgbClr val="000000"/>
                </a:solidFill>
                <a:cs typeface="ＭＳ Ｐゴシック" charset="-128"/>
              </a:rPr>
              <a:t>):  </a:t>
            </a:r>
            <a:r>
              <a:rPr lang="en-US" altLang="zh-CN" sz="2000" kern="0" dirty="0" smtClean="0">
                <a:solidFill>
                  <a:srgbClr val="000000"/>
                </a:solidFill>
                <a:cs typeface="ＭＳ Ｐゴシック" charset="-128"/>
              </a:rPr>
              <a:t>logical expression composed of user attribute </a:t>
            </a:r>
            <a:r>
              <a:rPr lang="en-US" altLang="zh-CN" sz="2000" i="1" kern="0" dirty="0" err="1" smtClean="0">
                <a:solidFill>
                  <a:srgbClr val="000000"/>
                </a:solidFill>
                <a:cs typeface="ＭＳ Ｐゴシック" charset="-128"/>
              </a:rPr>
              <a:t>aua</a:t>
            </a:r>
            <a:endParaRPr lang="en-US" altLang="zh-CN" sz="2000" i="1" kern="0" dirty="0" smtClean="0"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86019" name="Picture 3" descr="C:\Users\lei jin\AppData\Roaming\Tencent\Users\308673224\QQ\WinTemp\RichOle\DVEHUOX%SW(TPL85FE(}0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956" y="2164096"/>
            <a:ext cx="8317170" cy="929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Language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97281" name="Picture 1" descr="C:\Users\lei jin\AppData\Roaming\Tencent\Users\308673224\QQ\WinTemp\RichOle\ZKXLJ%5XB_JD~}P~MYD[S@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1794961"/>
            <a:ext cx="7077075" cy="185737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2125" y="11624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200" kern="0" noProof="0" dirty="0" smtClean="0">
                <a:solidFill>
                  <a:srgbClr val="000000"/>
                </a:solidFill>
              </a:rPr>
              <a:t>Common Expression Language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3200" kern="0" noProof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kumimoji="0" lang="en-US" sz="32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200" kern="0" noProof="0" dirty="0" smtClean="0">
                <a:solidFill>
                  <a:srgbClr val="000000"/>
                </a:solidFill>
                <a:cs typeface="ＭＳ Ｐゴシック" charset="-128"/>
              </a:rPr>
              <a:t>Example: set-valued attributes in GURA</a:t>
            </a:r>
            <a:r>
              <a:rPr lang="en-US" sz="2400" kern="0" noProof="0" dirty="0" smtClean="0">
                <a:solidFill>
                  <a:srgbClr val="000000"/>
                </a:solidFill>
                <a:cs typeface="ＭＳ Ｐゴシック" charset="-128"/>
              </a:rPr>
              <a:t>0 </a:t>
            </a:r>
            <a:r>
              <a:rPr lang="en-US" sz="2400" b="1" i="1" kern="0" noProof="0" dirty="0" smtClean="0">
                <a:solidFill>
                  <a:srgbClr val="000000"/>
                </a:solidFill>
                <a:cs typeface="ＭＳ Ｐゴシック" charset="-128"/>
              </a:rPr>
              <a:t>EXPR(SUA) </a:t>
            </a:r>
            <a:r>
              <a:rPr lang="en-US" sz="3200" kern="0" noProof="0" dirty="0" smtClean="0">
                <a:solidFill>
                  <a:srgbClr val="000000"/>
                </a:solidFill>
                <a:cs typeface="ＭＳ Ｐゴシック" charset="-128"/>
              </a:rPr>
              <a:t>is specified using an instance of the above language where</a:t>
            </a:r>
            <a:endParaRPr lang="zh-CN" altLang="en-US" sz="3200" dirty="0" smtClean="0"/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altLang="zh-CN" sz="2000" b="1" kern="0" dirty="0" smtClean="0">
              <a:solidFill>
                <a:srgbClr val="000000"/>
              </a:solidFill>
              <a:cs typeface="ＭＳ Ｐゴシック" charset="-128"/>
            </a:endParaRPr>
          </a:p>
        </p:txBody>
      </p:sp>
      <p:pic>
        <p:nvPicPr>
          <p:cNvPr id="97282" name="Picture 2" descr="C:\Users\lei jin\AppData\Roaming\Tencent\Users\308673224\QQ\WinTemp\RichOle\0P%0(VCVEMXM)23$%I]DP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168" y="5216881"/>
            <a:ext cx="43815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223889" y="3601353"/>
            <a:ext cx="121741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Employee</a:t>
            </a:r>
          </a:p>
        </p:txBody>
      </p:sp>
      <p:cxnSp>
        <p:nvCxnSpPr>
          <p:cNvPr id="9" name="直接箭头连接符 8"/>
          <p:cNvCxnSpPr>
            <a:stCxn id="6" idx="0"/>
          </p:cNvCxnSpPr>
          <p:nvPr/>
        </p:nvCxnSpPr>
        <p:spPr bwMode="auto">
          <a:xfrm flipH="1" flipV="1">
            <a:off x="1688123" y="2912037"/>
            <a:ext cx="144474" cy="6893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椭圆 9"/>
          <p:cNvSpPr/>
          <p:nvPr/>
        </p:nvSpPr>
        <p:spPr bwMode="auto">
          <a:xfrm>
            <a:off x="365736" y="2375242"/>
            <a:ext cx="2827606" cy="5367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InvolvedProject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3" name="直接箭头连接符 12"/>
          <p:cNvCxnSpPr>
            <a:stCxn id="6" idx="2"/>
            <a:endCxn id="14" idx="0"/>
          </p:cNvCxnSpPr>
          <p:nvPr/>
        </p:nvCxnSpPr>
        <p:spPr bwMode="auto">
          <a:xfrm flipH="1">
            <a:off x="1788954" y="4023384"/>
            <a:ext cx="43643" cy="4878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椭圆 13"/>
          <p:cNvSpPr/>
          <p:nvPr/>
        </p:nvSpPr>
        <p:spPr bwMode="auto">
          <a:xfrm>
            <a:off x="989440" y="4511186"/>
            <a:ext cx="1599028" cy="5367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Salary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6008884" y="3601353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PrjLeader1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7720820" y="3601353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PrjLeader2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6753482" y="2164226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PrjManager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7" name="直接箭头连接符 26"/>
          <p:cNvCxnSpPr>
            <a:stCxn id="23" idx="2"/>
            <a:endCxn id="21" idx="0"/>
          </p:cNvCxnSpPr>
          <p:nvPr/>
        </p:nvCxnSpPr>
        <p:spPr bwMode="auto">
          <a:xfrm flipH="1">
            <a:off x="6753482" y="2586257"/>
            <a:ext cx="744598" cy="1015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接箭头连接符 28"/>
          <p:cNvCxnSpPr>
            <a:stCxn id="23" idx="2"/>
          </p:cNvCxnSpPr>
          <p:nvPr/>
        </p:nvCxnSpPr>
        <p:spPr bwMode="auto">
          <a:xfrm>
            <a:off x="7498080" y="2586257"/>
            <a:ext cx="1012874" cy="1015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矩形 29"/>
          <p:cNvSpPr/>
          <p:nvPr/>
        </p:nvSpPr>
        <p:spPr bwMode="auto">
          <a:xfrm>
            <a:off x="6344529" y="5047980"/>
            <a:ext cx="2865487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HumanResourceManager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4" name="曲线连接符 33"/>
          <p:cNvCxnSpPr>
            <a:stCxn id="22" idx="2"/>
            <a:endCxn id="10" idx="4"/>
          </p:cNvCxnSpPr>
          <p:nvPr/>
        </p:nvCxnSpPr>
        <p:spPr bwMode="auto">
          <a:xfrm rot="5400000" flipH="1">
            <a:off x="4566805" y="124771"/>
            <a:ext cx="1111348" cy="6685879"/>
          </a:xfrm>
          <a:prstGeom prst="curvedConnector3">
            <a:avLst>
              <a:gd name="adj1" fmla="val -411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直接箭头连接符 40"/>
          <p:cNvCxnSpPr>
            <a:stCxn id="30" idx="1"/>
            <a:endCxn id="14" idx="6"/>
          </p:cNvCxnSpPr>
          <p:nvPr/>
        </p:nvCxnSpPr>
        <p:spPr bwMode="auto">
          <a:xfrm flipH="1" flipV="1">
            <a:off x="2588468" y="4779583"/>
            <a:ext cx="3756061" cy="4794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>
            <a:endCxn id="10" idx="5"/>
          </p:cNvCxnSpPr>
          <p:nvPr/>
        </p:nvCxnSpPr>
        <p:spPr bwMode="auto">
          <a:xfrm flipH="1" flipV="1">
            <a:off x="2779248" y="2833424"/>
            <a:ext cx="3229636" cy="10211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直接箭头连接符 44"/>
          <p:cNvCxnSpPr>
            <a:stCxn id="23" idx="1"/>
            <a:endCxn id="10" idx="6"/>
          </p:cNvCxnSpPr>
          <p:nvPr/>
        </p:nvCxnSpPr>
        <p:spPr bwMode="auto">
          <a:xfrm flipH="1">
            <a:off x="3193342" y="2375242"/>
            <a:ext cx="3560140" cy="2683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圆角矩形 51"/>
          <p:cNvSpPr/>
          <p:nvPr/>
        </p:nvSpPr>
        <p:spPr bwMode="auto">
          <a:xfrm>
            <a:off x="6344528" y="1277938"/>
            <a:ext cx="2865487" cy="5789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Administrative Roles</a:t>
            </a:r>
          </a:p>
        </p:txBody>
      </p:sp>
      <p:sp>
        <p:nvSpPr>
          <p:cNvPr id="53" name="圆角矩形 52"/>
          <p:cNvSpPr/>
          <p:nvPr/>
        </p:nvSpPr>
        <p:spPr bwMode="auto">
          <a:xfrm>
            <a:off x="601674" y="1277938"/>
            <a:ext cx="3126264" cy="5789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Users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And User Attributes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27938" y="2037614"/>
            <a:ext cx="261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 Employee to prj1 and prj2 but not both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024348" y="2827629"/>
            <a:ext cx="261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 Employee who is not involved in prj2 to prj1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392294" y="4023385"/>
            <a:ext cx="261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 Employee who is not involved in prj1 to prj2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41304" y="5174592"/>
            <a:ext cx="3567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Promote the salary of employee whose salary is less than 2000 to 3000</a:t>
            </a:r>
            <a:r>
              <a:rPr lang="en-US" altLang="zh-CN" sz="1400" dirty="0" smtClean="0"/>
              <a:t>, 6000 or 9000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223889" y="3601353"/>
            <a:ext cx="121741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Employee</a:t>
            </a:r>
          </a:p>
        </p:txBody>
      </p:sp>
      <p:cxnSp>
        <p:nvCxnSpPr>
          <p:cNvPr id="9" name="直接箭头连接符 8"/>
          <p:cNvCxnSpPr>
            <a:stCxn id="6" idx="0"/>
          </p:cNvCxnSpPr>
          <p:nvPr/>
        </p:nvCxnSpPr>
        <p:spPr bwMode="auto">
          <a:xfrm flipH="1" flipV="1">
            <a:off x="1688123" y="2912037"/>
            <a:ext cx="144474" cy="6893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椭圆 9"/>
          <p:cNvSpPr/>
          <p:nvPr/>
        </p:nvSpPr>
        <p:spPr bwMode="auto">
          <a:xfrm>
            <a:off x="365736" y="2375242"/>
            <a:ext cx="2827606" cy="5367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InvolvedProject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3" name="直接箭头连接符 12"/>
          <p:cNvCxnSpPr>
            <a:stCxn id="6" idx="2"/>
            <a:endCxn id="14" idx="0"/>
          </p:cNvCxnSpPr>
          <p:nvPr/>
        </p:nvCxnSpPr>
        <p:spPr bwMode="auto">
          <a:xfrm flipH="1">
            <a:off x="1788954" y="4023384"/>
            <a:ext cx="43643" cy="4878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椭圆 13"/>
          <p:cNvSpPr/>
          <p:nvPr/>
        </p:nvSpPr>
        <p:spPr bwMode="auto">
          <a:xfrm>
            <a:off x="989440" y="4511186"/>
            <a:ext cx="1599028" cy="5367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Salary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6008884" y="3601353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PrjLeader1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7720820" y="3601353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PrjLeader2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6753482" y="2164226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PrjManager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7" name="直接箭头连接符 26"/>
          <p:cNvCxnSpPr>
            <a:stCxn id="23" idx="2"/>
            <a:endCxn id="21" idx="0"/>
          </p:cNvCxnSpPr>
          <p:nvPr/>
        </p:nvCxnSpPr>
        <p:spPr bwMode="auto">
          <a:xfrm flipH="1">
            <a:off x="6753482" y="2586257"/>
            <a:ext cx="744598" cy="1015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接箭头连接符 28"/>
          <p:cNvCxnSpPr>
            <a:stCxn id="23" idx="2"/>
          </p:cNvCxnSpPr>
          <p:nvPr/>
        </p:nvCxnSpPr>
        <p:spPr bwMode="auto">
          <a:xfrm>
            <a:off x="7498080" y="2586257"/>
            <a:ext cx="1012874" cy="1015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矩形 29"/>
          <p:cNvSpPr/>
          <p:nvPr/>
        </p:nvSpPr>
        <p:spPr bwMode="auto">
          <a:xfrm>
            <a:off x="6344529" y="5047980"/>
            <a:ext cx="2865487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HumanResourceManager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4" name="曲线连接符 33"/>
          <p:cNvCxnSpPr>
            <a:stCxn id="22" idx="2"/>
            <a:endCxn id="10" idx="4"/>
          </p:cNvCxnSpPr>
          <p:nvPr/>
        </p:nvCxnSpPr>
        <p:spPr bwMode="auto">
          <a:xfrm rot="5400000" flipH="1">
            <a:off x="4566805" y="124771"/>
            <a:ext cx="1111348" cy="6685879"/>
          </a:xfrm>
          <a:prstGeom prst="curvedConnector3">
            <a:avLst>
              <a:gd name="adj1" fmla="val -411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直接箭头连接符 40"/>
          <p:cNvCxnSpPr>
            <a:stCxn id="30" idx="1"/>
            <a:endCxn id="14" idx="6"/>
          </p:cNvCxnSpPr>
          <p:nvPr/>
        </p:nvCxnSpPr>
        <p:spPr bwMode="auto">
          <a:xfrm flipH="1" flipV="1">
            <a:off x="2588468" y="4779583"/>
            <a:ext cx="3756061" cy="4794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>
            <a:endCxn id="10" idx="5"/>
          </p:cNvCxnSpPr>
          <p:nvPr/>
        </p:nvCxnSpPr>
        <p:spPr bwMode="auto">
          <a:xfrm flipH="1" flipV="1">
            <a:off x="2779248" y="2833424"/>
            <a:ext cx="3229636" cy="10211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直接箭头连接符 44"/>
          <p:cNvCxnSpPr>
            <a:stCxn id="23" idx="1"/>
            <a:endCxn id="10" idx="6"/>
          </p:cNvCxnSpPr>
          <p:nvPr/>
        </p:nvCxnSpPr>
        <p:spPr bwMode="auto">
          <a:xfrm flipH="1">
            <a:off x="3193342" y="2375242"/>
            <a:ext cx="3560140" cy="2683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圆角矩形 51"/>
          <p:cNvSpPr/>
          <p:nvPr/>
        </p:nvSpPr>
        <p:spPr bwMode="auto">
          <a:xfrm>
            <a:off x="6344528" y="1277938"/>
            <a:ext cx="2865487" cy="5789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Administrative Roles</a:t>
            </a:r>
          </a:p>
        </p:txBody>
      </p:sp>
      <p:sp>
        <p:nvSpPr>
          <p:cNvPr id="53" name="圆角矩形 52"/>
          <p:cNvSpPr/>
          <p:nvPr/>
        </p:nvSpPr>
        <p:spPr bwMode="auto">
          <a:xfrm>
            <a:off x="601674" y="1277938"/>
            <a:ext cx="3126264" cy="5789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Users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And User Attribute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24348" y="2827629"/>
            <a:ext cx="261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 Employee who is not involved in prj2 to prj1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392294" y="4023385"/>
            <a:ext cx="261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 Employee who is not involved in prj1 to prj2</a:t>
            </a: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3533775" y="698500"/>
          <a:ext cx="2709863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Equation" r:id="rId3" imgW="1739880" imgH="1346040" progId="Equation.DSMT4">
                  <p:embed/>
                </p:oleObj>
              </mc:Choice>
              <mc:Fallback>
                <p:oleObj name="Equation" r:id="rId3" imgW="1739880" imgH="1346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698500"/>
                        <a:ext cx="2709863" cy="183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441304" y="5174592"/>
            <a:ext cx="3567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Promote the salary of employee whose salary is less than 2000 to 3000</a:t>
            </a:r>
            <a:r>
              <a:rPr lang="en-US" altLang="zh-CN" sz="1400" dirty="0" smtClean="0"/>
              <a:t>, 6000 or 9000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223889" y="3601353"/>
            <a:ext cx="121741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Employee</a:t>
            </a:r>
          </a:p>
        </p:txBody>
      </p:sp>
      <p:cxnSp>
        <p:nvCxnSpPr>
          <p:cNvPr id="9" name="直接箭头连接符 8"/>
          <p:cNvCxnSpPr>
            <a:stCxn id="6" idx="0"/>
          </p:cNvCxnSpPr>
          <p:nvPr/>
        </p:nvCxnSpPr>
        <p:spPr bwMode="auto">
          <a:xfrm flipH="1" flipV="1">
            <a:off x="1688123" y="2912037"/>
            <a:ext cx="144474" cy="6893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椭圆 9"/>
          <p:cNvSpPr/>
          <p:nvPr/>
        </p:nvSpPr>
        <p:spPr bwMode="auto">
          <a:xfrm>
            <a:off x="365736" y="2375242"/>
            <a:ext cx="2827606" cy="5367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InvolvedProject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3" name="直接箭头连接符 12"/>
          <p:cNvCxnSpPr>
            <a:stCxn id="6" idx="2"/>
            <a:endCxn id="14" idx="0"/>
          </p:cNvCxnSpPr>
          <p:nvPr/>
        </p:nvCxnSpPr>
        <p:spPr bwMode="auto">
          <a:xfrm flipH="1">
            <a:off x="1788954" y="4023384"/>
            <a:ext cx="43643" cy="4878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椭圆 13"/>
          <p:cNvSpPr/>
          <p:nvPr/>
        </p:nvSpPr>
        <p:spPr bwMode="auto">
          <a:xfrm>
            <a:off x="989440" y="4511186"/>
            <a:ext cx="1599028" cy="5367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Salary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6008884" y="3601353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PrjLeader1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7720820" y="3601353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PrjLeader2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6753482" y="2164226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PrjManager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7" name="直接箭头连接符 26"/>
          <p:cNvCxnSpPr>
            <a:stCxn id="23" idx="2"/>
            <a:endCxn id="21" idx="0"/>
          </p:cNvCxnSpPr>
          <p:nvPr/>
        </p:nvCxnSpPr>
        <p:spPr bwMode="auto">
          <a:xfrm flipH="1">
            <a:off x="6753482" y="2586257"/>
            <a:ext cx="744598" cy="1015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接箭头连接符 28"/>
          <p:cNvCxnSpPr>
            <a:stCxn id="23" idx="2"/>
          </p:cNvCxnSpPr>
          <p:nvPr/>
        </p:nvCxnSpPr>
        <p:spPr bwMode="auto">
          <a:xfrm>
            <a:off x="7498080" y="2586257"/>
            <a:ext cx="1012874" cy="1015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矩形 29"/>
          <p:cNvSpPr/>
          <p:nvPr/>
        </p:nvSpPr>
        <p:spPr bwMode="auto">
          <a:xfrm>
            <a:off x="6344529" y="5047980"/>
            <a:ext cx="2865487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HumanResourceManager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4" name="曲线连接符 33"/>
          <p:cNvCxnSpPr>
            <a:stCxn id="22" idx="2"/>
            <a:endCxn id="10" idx="4"/>
          </p:cNvCxnSpPr>
          <p:nvPr/>
        </p:nvCxnSpPr>
        <p:spPr bwMode="auto">
          <a:xfrm rot="5400000" flipH="1">
            <a:off x="4566805" y="124771"/>
            <a:ext cx="1111348" cy="6685879"/>
          </a:xfrm>
          <a:prstGeom prst="curvedConnector3">
            <a:avLst>
              <a:gd name="adj1" fmla="val -411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直接箭头连接符 40"/>
          <p:cNvCxnSpPr>
            <a:stCxn id="30" idx="1"/>
            <a:endCxn id="14" idx="6"/>
          </p:cNvCxnSpPr>
          <p:nvPr/>
        </p:nvCxnSpPr>
        <p:spPr bwMode="auto">
          <a:xfrm flipH="1" flipV="1">
            <a:off x="2588468" y="4779583"/>
            <a:ext cx="3756061" cy="4794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>
            <a:endCxn id="10" idx="5"/>
          </p:cNvCxnSpPr>
          <p:nvPr/>
        </p:nvCxnSpPr>
        <p:spPr bwMode="auto">
          <a:xfrm flipH="1" flipV="1">
            <a:off x="2779248" y="2833424"/>
            <a:ext cx="3229636" cy="10211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直接箭头连接符 44"/>
          <p:cNvCxnSpPr>
            <a:stCxn id="23" idx="1"/>
            <a:endCxn id="10" idx="6"/>
          </p:cNvCxnSpPr>
          <p:nvPr/>
        </p:nvCxnSpPr>
        <p:spPr bwMode="auto">
          <a:xfrm flipH="1">
            <a:off x="3193342" y="2375242"/>
            <a:ext cx="3560140" cy="2683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圆角矩形 51"/>
          <p:cNvSpPr/>
          <p:nvPr/>
        </p:nvSpPr>
        <p:spPr bwMode="auto">
          <a:xfrm>
            <a:off x="6344528" y="1277938"/>
            <a:ext cx="2865487" cy="5789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Administrative Roles</a:t>
            </a:r>
          </a:p>
        </p:txBody>
      </p:sp>
      <p:sp>
        <p:nvSpPr>
          <p:cNvPr id="53" name="圆角矩形 52"/>
          <p:cNvSpPr/>
          <p:nvPr/>
        </p:nvSpPr>
        <p:spPr bwMode="auto">
          <a:xfrm>
            <a:off x="601674" y="1277938"/>
            <a:ext cx="3126264" cy="5789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Users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And User Attribute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92294" y="4023385"/>
            <a:ext cx="2616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 Employee who is not involved in prj1 to prj2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4333875" y="2608263"/>
          <a:ext cx="23733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Equation" r:id="rId3" imgW="1739880" imgH="660240" progId="Equation.DSMT4">
                  <p:embed/>
                </p:oleObj>
              </mc:Choice>
              <mc:Fallback>
                <p:oleObj name="Equation" r:id="rId3" imgW="1739880" imgH="660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2608263"/>
                        <a:ext cx="2373313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441304" y="5174592"/>
            <a:ext cx="3567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Promote the salary of employee whose salary is less than 2000 to 3000</a:t>
            </a:r>
            <a:r>
              <a:rPr lang="en-US" altLang="zh-CN" sz="1400" dirty="0" smtClean="0"/>
              <a:t>, 6000 or 9000</a:t>
            </a:r>
            <a:endParaRPr lang="en-US" sz="1400" dirty="0" smtClean="0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3533775" y="698500"/>
          <a:ext cx="2709863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name="Equation" r:id="rId5" imgW="1739880" imgH="1346040" progId="Equation.DSMT4">
                  <p:embed/>
                </p:oleObj>
              </mc:Choice>
              <mc:Fallback>
                <p:oleObj name="Equation" r:id="rId5" imgW="1739880" imgH="1346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698500"/>
                        <a:ext cx="2709863" cy="183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223889" y="3601353"/>
            <a:ext cx="121741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Employee</a:t>
            </a:r>
          </a:p>
        </p:txBody>
      </p:sp>
      <p:cxnSp>
        <p:nvCxnSpPr>
          <p:cNvPr id="9" name="直接箭头连接符 8"/>
          <p:cNvCxnSpPr>
            <a:stCxn id="6" idx="0"/>
          </p:cNvCxnSpPr>
          <p:nvPr/>
        </p:nvCxnSpPr>
        <p:spPr bwMode="auto">
          <a:xfrm flipH="1" flipV="1">
            <a:off x="1688123" y="2912037"/>
            <a:ext cx="144474" cy="6893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椭圆 9"/>
          <p:cNvSpPr/>
          <p:nvPr/>
        </p:nvSpPr>
        <p:spPr bwMode="auto">
          <a:xfrm>
            <a:off x="365736" y="2375242"/>
            <a:ext cx="2827606" cy="5367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InvolvedProject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3" name="直接箭头连接符 12"/>
          <p:cNvCxnSpPr>
            <a:stCxn id="6" idx="2"/>
            <a:endCxn id="14" idx="0"/>
          </p:cNvCxnSpPr>
          <p:nvPr/>
        </p:nvCxnSpPr>
        <p:spPr bwMode="auto">
          <a:xfrm flipH="1">
            <a:off x="1788954" y="4023384"/>
            <a:ext cx="43643" cy="4878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椭圆 13"/>
          <p:cNvSpPr/>
          <p:nvPr/>
        </p:nvSpPr>
        <p:spPr bwMode="auto">
          <a:xfrm>
            <a:off x="989440" y="4511186"/>
            <a:ext cx="1599028" cy="5367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Salary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6008884" y="3601353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PrjLeader1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7720820" y="3601353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PrjLeader2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6753482" y="2164226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PrjManager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7" name="直接箭头连接符 26"/>
          <p:cNvCxnSpPr>
            <a:stCxn id="23" idx="2"/>
            <a:endCxn id="21" idx="0"/>
          </p:cNvCxnSpPr>
          <p:nvPr/>
        </p:nvCxnSpPr>
        <p:spPr bwMode="auto">
          <a:xfrm flipH="1">
            <a:off x="6753482" y="2586257"/>
            <a:ext cx="744598" cy="1015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接箭头连接符 28"/>
          <p:cNvCxnSpPr>
            <a:stCxn id="23" idx="2"/>
          </p:cNvCxnSpPr>
          <p:nvPr/>
        </p:nvCxnSpPr>
        <p:spPr bwMode="auto">
          <a:xfrm>
            <a:off x="7498080" y="2586257"/>
            <a:ext cx="1012874" cy="1015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矩形 29"/>
          <p:cNvSpPr/>
          <p:nvPr/>
        </p:nvSpPr>
        <p:spPr bwMode="auto">
          <a:xfrm>
            <a:off x="6344529" y="5047980"/>
            <a:ext cx="2865487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HumanResourceManager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4" name="曲线连接符 33"/>
          <p:cNvCxnSpPr>
            <a:stCxn id="22" idx="2"/>
            <a:endCxn id="10" idx="4"/>
          </p:cNvCxnSpPr>
          <p:nvPr/>
        </p:nvCxnSpPr>
        <p:spPr bwMode="auto">
          <a:xfrm rot="5400000" flipH="1">
            <a:off x="4566805" y="124771"/>
            <a:ext cx="1111348" cy="6685879"/>
          </a:xfrm>
          <a:prstGeom prst="curvedConnector3">
            <a:avLst>
              <a:gd name="adj1" fmla="val -411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直接箭头连接符 40"/>
          <p:cNvCxnSpPr>
            <a:stCxn id="30" idx="1"/>
            <a:endCxn id="14" idx="6"/>
          </p:cNvCxnSpPr>
          <p:nvPr/>
        </p:nvCxnSpPr>
        <p:spPr bwMode="auto">
          <a:xfrm flipH="1" flipV="1">
            <a:off x="2588468" y="4779583"/>
            <a:ext cx="3756061" cy="4794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>
            <a:endCxn id="10" idx="5"/>
          </p:cNvCxnSpPr>
          <p:nvPr/>
        </p:nvCxnSpPr>
        <p:spPr bwMode="auto">
          <a:xfrm flipH="1" flipV="1">
            <a:off x="2779248" y="2833424"/>
            <a:ext cx="3229636" cy="10211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直接箭头连接符 44"/>
          <p:cNvCxnSpPr>
            <a:stCxn id="23" idx="1"/>
            <a:endCxn id="10" idx="6"/>
          </p:cNvCxnSpPr>
          <p:nvPr/>
        </p:nvCxnSpPr>
        <p:spPr bwMode="auto">
          <a:xfrm flipH="1">
            <a:off x="3193342" y="2375242"/>
            <a:ext cx="3560140" cy="2683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圆角矩形 51"/>
          <p:cNvSpPr/>
          <p:nvPr/>
        </p:nvSpPr>
        <p:spPr bwMode="auto">
          <a:xfrm>
            <a:off x="6344528" y="1277938"/>
            <a:ext cx="2865487" cy="5789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Administrative Roles</a:t>
            </a:r>
          </a:p>
        </p:txBody>
      </p:sp>
      <p:sp>
        <p:nvSpPr>
          <p:cNvPr id="53" name="圆角矩形 52"/>
          <p:cNvSpPr/>
          <p:nvPr/>
        </p:nvSpPr>
        <p:spPr bwMode="auto">
          <a:xfrm>
            <a:off x="601674" y="1277938"/>
            <a:ext cx="3126264" cy="5789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Users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And User Attribute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3430588" y="4079875"/>
          <a:ext cx="23368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name="Equation" r:id="rId3" imgW="1714320" imgH="660240" progId="Equation.DSMT4">
                  <p:embed/>
                </p:oleObj>
              </mc:Choice>
              <mc:Fallback>
                <p:oleObj name="Equation" r:id="rId3" imgW="171432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4079875"/>
                        <a:ext cx="23368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441304" y="5174592"/>
            <a:ext cx="3567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Promote the salary of employee whose salary is less than 2000 to 3000</a:t>
            </a:r>
            <a:r>
              <a:rPr lang="en-US" altLang="zh-CN" sz="1400" dirty="0" smtClean="0"/>
              <a:t>, 6000 or 9000</a:t>
            </a:r>
            <a:endParaRPr lang="en-US" sz="1400" dirty="0" smtClean="0"/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3533775" y="698500"/>
          <a:ext cx="2709863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Equation" r:id="rId5" imgW="1739880" imgH="1346040" progId="Equation.DSMT4">
                  <p:embed/>
                </p:oleObj>
              </mc:Choice>
              <mc:Fallback>
                <p:oleObj name="Equation" r:id="rId5" imgW="1739880" imgH="1346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698500"/>
                        <a:ext cx="2709863" cy="183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4333875" y="2608263"/>
          <a:ext cx="23733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Equation" r:id="rId7" imgW="1739880" imgH="660240" progId="Equation.DSMT4">
                  <p:embed/>
                </p:oleObj>
              </mc:Choice>
              <mc:Fallback>
                <p:oleObj name="Equation" r:id="rId7" imgW="1739880" imgH="660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2608263"/>
                        <a:ext cx="2373313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223889" y="3601353"/>
            <a:ext cx="121741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Employee</a:t>
            </a:r>
          </a:p>
        </p:txBody>
      </p:sp>
      <p:cxnSp>
        <p:nvCxnSpPr>
          <p:cNvPr id="9" name="直接箭头连接符 8"/>
          <p:cNvCxnSpPr>
            <a:stCxn id="6" idx="0"/>
          </p:cNvCxnSpPr>
          <p:nvPr/>
        </p:nvCxnSpPr>
        <p:spPr bwMode="auto">
          <a:xfrm flipH="1" flipV="1">
            <a:off x="1688123" y="2912037"/>
            <a:ext cx="144474" cy="6893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椭圆 9"/>
          <p:cNvSpPr/>
          <p:nvPr/>
        </p:nvSpPr>
        <p:spPr bwMode="auto">
          <a:xfrm>
            <a:off x="365736" y="2375242"/>
            <a:ext cx="2827606" cy="5367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InvolvedProject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3" name="直接箭头连接符 12"/>
          <p:cNvCxnSpPr>
            <a:stCxn id="6" idx="2"/>
            <a:endCxn id="14" idx="0"/>
          </p:cNvCxnSpPr>
          <p:nvPr/>
        </p:nvCxnSpPr>
        <p:spPr bwMode="auto">
          <a:xfrm flipH="1">
            <a:off x="1788954" y="4023384"/>
            <a:ext cx="43643" cy="4878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椭圆 13"/>
          <p:cNvSpPr/>
          <p:nvPr/>
        </p:nvSpPr>
        <p:spPr bwMode="auto">
          <a:xfrm>
            <a:off x="989440" y="4511186"/>
            <a:ext cx="1599028" cy="53679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Salary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6008884" y="3601353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PrjLeader1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7720820" y="3601353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PrjLeader2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6753482" y="2164226"/>
            <a:ext cx="1489196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PrjManager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7" name="直接箭头连接符 26"/>
          <p:cNvCxnSpPr>
            <a:stCxn id="23" idx="2"/>
            <a:endCxn id="21" idx="0"/>
          </p:cNvCxnSpPr>
          <p:nvPr/>
        </p:nvCxnSpPr>
        <p:spPr bwMode="auto">
          <a:xfrm flipH="1">
            <a:off x="6753482" y="2586257"/>
            <a:ext cx="744598" cy="1015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接箭头连接符 28"/>
          <p:cNvCxnSpPr>
            <a:stCxn id="23" idx="2"/>
          </p:cNvCxnSpPr>
          <p:nvPr/>
        </p:nvCxnSpPr>
        <p:spPr bwMode="auto">
          <a:xfrm>
            <a:off x="7498080" y="2586257"/>
            <a:ext cx="1012874" cy="1015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矩形 29"/>
          <p:cNvSpPr/>
          <p:nvPr/>
        </p:nvSpPr>
        <p:spPr bwMode="auto">
          <a:xfrm>
            <a:off x="6344529" y="5047980"/>
            <a:ext cx="2865487" cy="4220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HumanResourceManager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4" name="曲线连接符 33"/>
          <p:cNvCxnSpPr>
            <a:stCxn id="22" idx="2"/>
            <a:endCxn id="10" idx="4"/>
          </p:cNvCxnSpPr>
          <p:nvPr/>
        </p:nvCxnSpPr>
        <p:spPr bwMode="auto">
          <a:xfrm rot="5400000" flipH="1">
            <a:off x="4566805" y="124771"/>
            <a:ext cx="1111348" cy="6685879"/>
          </a:xfrm>
          <a:prstGeom prst="curvedConnector3">
            <a:avLst>
              <a:gd name="adj1" fmla="val -411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直接箭头连接符 40"/>
          <p:cNvCxnSpPr>
            <a:stCxn id="30" idx="1"/>
            <a:endCxn id="14" idx="6"/>
          </p:cNvCxnSpPr>
          <p:nvPr/>
        </p:nvCxnSpPr>
        <p:spPr bwMode="auto">
          <a:xfrm flipH="1" flipV="1">
            <a:off x="2588468" y="4779583"/>
            <a:ext cx="3756061" cy="4794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>
            <a:endCxn id="10" idx="5"/>
          </p:cNvCxnSpPr>
          <p:nvPr/>
        </p:nvCxnSpPr>
        <p:spPr bwMode="auto">
          <a:xfrm flipH="1" flipV="1">
            <a:off x="2779248" y="2833424"/>
            <a:ext cx="3229636" cy="10211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直接箭头连接符 44"/>
          <p:cNvCxnSpPr>
            <a:stCxn id="23" idx="1"/>
            <a:endCxn id="10" idx="6"/>
          </p:cNvCxnSpPr>
          <p:nvPr/>
        </p:nvCxnSpPr>
        <p:spPr bwMode="auto">
          <a:xfrm flipH="1">
            <a:off x="3193342" y="2375242"/>
            <a:ext cx="3560140" cy="2683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圆角矩形 51"/>
          <p:cNvSpPr/>
          <p:nvPr/>
        </p:nvSpPr>
        <p:spPr bwMode="auto">
          <a:xfrm>
            <a:off x="6344528" y="1277938"/>
            <a:ext cx="2865487" cy="5789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Administrative Roles</a:t>
            </a:r>
          </a:p>
        </p:txBody>
      </p:sp>
      <p:sp>
        <p:nvSpPr>
          <p:cNvPr id="53" name="圆角矩形 52"/>
          <p:cNvSpPr/>
          <p:nvPr/>
        </p:nvSpPr>
        <p:spPr bwMode="auto">
          <a:xfrm>
            <a:off x="601674" y="1277938"/>
            <a:ext cx="3126264" cy="57899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Users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And User Attribute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2486025" y="5176838"/>
          <a:ext cx="37544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6" name="Equation" r:id="rId3" imgW="2755800" imgH="431640" progId="Equation.DSMT4">
                  <p:embed/>
                </p:oleObj>
              </mc:Choice>
              <mc:Fallback>
                <p:oleObj name="Equation" r:id="rId3" imgW="27558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5176838"/>
                        <a:ext cx="3754438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3533775" y="698500"/>
          <a:ext cx="2709863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7" name="Equation" r:id="rId5" imgW="1739880" imgH="1346040" progId="Equation.DSMT4">
                  <p:embed/>
                </p:oleObj>
              </mc:Choice>
              <mc:Fallback>
                <p:oleObj name="Equation" r:id="rId5" imgW="1739880" imgH="1346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698500"/>
                        <a:ext cx="2709863" cy="183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4333875" y="2608263"/>
          <a:ext cx="23733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Equation" r:id="rId7" imgW="1739880" imgH="660240" progId="Equation.DSMT4">
                  <p:embed/>
                </p:oleObj>
              </mc:Choice>
              <mc:Fallback>
                <p:oleObj name="Equation" r:id="rId7" imgW="1739880" imgH="660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2608263"/>
                        <a:ext cx="2373313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5" name="Object 9"/>
          <p:cNvGraphicFramePr>
            <a:graphicFrameLocks noChangeAspect="1"/>
          </p:cNvGraphicFramePr>
          <p:nvPr/>
        </p:nvGraphicFramePr>
        <p:xfrm>
          <a:off x="3430588" y="4079875"/>
          <a:ext cx="23368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Equation" r:id="rId9" imgW="1714320" imgH="660240" progId="Equation.DSMT4">
                  <p:embed/>
                </p:oleObj>
              </mc:Choice>
              <mc:Fallback>
                <p:oleObj name="Equation" r:id="rId9" imgW="1714320" imgH="660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4079875"/>
                        <a:ext cx="23368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Approach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(GURA</a:t>
            </a:r>
            <a:r>
              <a:rPr lang="en-US" altLang="zh-CN" sz="24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)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3200" kern="0" dirty="0" smtClean="0">
                <a:solidFill>
                  <a:srgbClr val="000000"/>
                </a:solidFill>
              </a:rPr>
              <a:t>Limited  </a:t>
            </a:r>
            <a:r>
              <a:rPr lang="en-US" sz="3200" kern="0" dirty="0" smtClean="0">
                <a:solidFill>
                  <a:srgbClr val="000000"/>
                </a:solidFill>
              </a:rPr>
              <a:t>Expressive Power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 Expression</a:t>
            </a:r>
            <a:r>
              <a:rPr lang="en-US" altLang="zh-CN" sz="3200" kern="0" dirty="0" smtClean="0">
                <a:solidFill>
                  <a:srgbClr val="000000"/>
                </a:solidFill>
              </a:rPr>
              <a:t>(</a:t>
            </a:r>
            <a:r>
              <a:rPr lang="en-US" altLang="zh-CN" sz="3200" kern="0" dirty="0" err="1" smtClean="0">
                <a:solidFill>
                  <a:srgbClr val="000000"/>
                </a:solidFill>
              </a:rPr>
              <a:t>ua</a:t>
            </a:r>
            <a:r>
              <a:rPr lang="en-US" altLang="zh-CN" sz="3200" kern="0" dirty="0" smtClean="0">
                <a:solidFill>
                  <a:srgbClr val="000000"/>
                </a:solidFill>
              </a:rPr>
              <a:t>) ONLY composed using the user attribute in context is not enough.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</a:rPr>
              <a:t>      Example: PrjLeader1 is only authorized to add employee whose   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</a:rPr>
              <a:t>      experience with Java is more than 3 years and whose skills include 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</a:rPr>
              <a:t>      C++.</a:t>
            </a:r>
            <a:endParaRPr lang="en-US" altLang="zh-CN" sz="3200" kern="0" dirty="0" smtClean="0">
              <a:solidFill>
                <a:srgbClr val="000000"/>
              </a:solidFill>
            </a:endParaRPr>
          </a:p>
          <a:p>
            <a:pPr marL="863600" lvl="1" indent="-323850" eaLnBrk="0" hangingPunct="0">
              <a:buClr>
                <a:srgbClr val="000000"/>
              </a:buClr>
              <a:buSzPct val="90000"/>
              <a:defRPr/>
            </a:pPr>
            <a:endParaRPr lang="en-US" altLang="zh-CN" sz="3200" kern="0" dirty="0" smtClean="0">
              <a:solidFill>
                <a:srgbClr val="000000"/>
              </a:solidFill>
            </a:endParaRP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Least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Privilege is not achieved</a:t>
            </a:r>
            <a:endParaRPr lang="en-US" altLang="zh-CN" sz="3200" kern="0" dirty="0" smtClean="0">
              <a:solidFill>
                <a:srgbClr val="000000"/>
              </a:solidFill>
            </a:endParaRPr>
          </a:p>
          <a:p>
            <a:pPr marL="1079500" lvl="2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Expression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(</a:t>
            </a: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ua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) CAN NOT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restrict users to the least set. Need other user attributes to compose the expression.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Approach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(GURA</a:t>
            </a:r>
            <a:r>
              <a:rPr lang="en-US" altLang="zh-CN" sz="24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)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Further Generalization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altLang="zh-CN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b="1" kern="0" baseline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b="1" kern="0" baseline="0" dirty="0" smtClean="0">
              <a:solidFill>
                <a:srgbClr val="FF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r>
              <a:rPr lang="en-US" b="1" kern="0" baseline="0" dirty="0" smtClean="0">
                <a:solidFill>
                  <a:srgbClr val="FF0000"/>
                </a:solidFill>
                <a:cs typeface="ＭＳ Ｐゴシック" charset="-128"/>
              </a:rPr>
              <a:t>                          EXPR</a:t>
            </a:r>
            <a:r>
              <a:rPr lang="en-US" altLang="zh-CN" b="1" kern="0" baseline="0" dirty="0" smtClean="0">
                <a:solidFill>
                  <a:srgbClr val="FF0000"/>
                </a:solidFill>
                <a:cs typeface="ＭＳ Ｐゴシック" charset="-128"/>
              </a:rPr>
              <a:t>(UA):</a:t>
            </a:r>
            <a:r>
              <a:rPr lang="en-US" altLang="zh-CN" b="1" kern="0" dirty="0" smtClean="0">
                <a:solidFill>
                  <a:srgbClr val="FF0000"/>
                </a:solidFill>
                <a:cs typeface="ＭＳ Ｐゴシック" charset="-128"/>
              </a:rPr>
              <a:t>  </a:t>
            </a:r>
            <a:r>
              <a:rPr lang="en-US" altLang="zh-CN" kern="0" dirty="0" smtClean="0">
                <a:solidFill>
                  <a:srgbClr val="FF0000"/>
                </a:solidFill>
                <a:cs typeface="ＭＳ Ｐゴシック" charset="-128"/>
              </a:rPr>
              <a:t>logical expression composed of all 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r>
              <a:rPr lang="en-US" altLang="zh-CN" kern="0" dirty="0" smtClean="0">
                <a:solidFill>
                  <a:srgbClr val="FF0000"/>
                </a:solidFill>
                <a:cs typeface="ＭＳ Ｐゴシック" charset="-128"/>
              </a:rPr>
              <a:t>                          user attribute </a:t>
            </a:r>
            <a:r>
              <a:rPr lang="en-US" altLang="zh-CN" i="1" kern="0" dirty="0" err="1" smtClean="0">
                <a:solidFill>
                  <a:srgbClr val="FF0000"/>
                </a:solidFill>
                <a:cs typeface="ＭＳ Ｐゴシック" charset="-128"/>
              </a:rPr>
              <a:t>ua</a:t>
            </a:r>
            <a:r>
              <a:rPr lang="en-US" altLang="zh-CN" i="1" kern="0" dirty="0" smtClean="0">
                <a:solidFill>
                  <a:srgbClr val="FF0000"/>
                </a:solidFill>
                <a:cs typeface="ＭＳ Ｐゴシック" charset="-128"/>
              </a:rPr>
              <a:t> in UA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>
            <a:off x="2964581" y="2572657"/>
            <a:ext cx="0" cy="478302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6" descr="C:\Users\lei jin\AppData\Roaming\Tencent\Users\308673224\QQ\WinTemp\RichOle\1F8Y0%87(_2071P@K)AV$`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13" y="1974894"/>
            <a:ext cx="7291820" cy="720180"/>
          </a:xfrm>
          <a:prstGeom prst="rect">
            <a:avLst/>
          </a:prstGeom>
          <a:noFill/>
        </p:spPr>
      </p:pic>
      <p:cxnSp>
        <p:nvCxnSpPr>
          <p:cNvPr id="14" name="直接箭头连接符 13"/>
          <p:cNvCxnSpPr/>
          <p:nvPr/>
        </p:nvCxnSpPr>
        <p:spPr bwMode="auto">
          <a:xfrm flipH="1">
            <a:off x="5024387" y="3884514"/>
            <a:ext cx="1" cy="1832892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1378" name="Picture 2" descr="C:\Users\lei jin\AppData\Roaming\Tencent\Users\308673224\QQ\WinTemp\RichOle\97AT3JD5D3~ZZELNJWGPM{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12" y="3041580"/>
            <a:ext cx="6930194" cy="842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Motivation</a:t>
            </a:r>
            <a:endParaRPr lang="en-US" altLang="zh-CN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altLang="zh-CN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altLang="zh-CN" dirty="0" smtClean="0">
                <a:ea typeface="ＭＳ Ｐゴシック" pitchFamily="34" charset="-128"/>
              </a:rPr>
              <a:t>Background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altLang="zh-CN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altLang="zh-CN" dirty="0" smtClean="0">
                <a:ea typeface="ＭＳ Ｐゴシック" pitchFamily="34" charset="-128"/>
              </a:rPr>
              <a:t>Proposed Approach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altLang="zh-CN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altLang="zh-CN" dirty="0" smtClean="0">
                <a:ea typeface="ＭＳ Ｐゴシック" pitchFamily="34" charset="-128"/>
              </a:rPr>
              <a:t>Discussion and Future Work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Outline</a:t>
            </a:r>
            <a:endParaRPr lang="en-US" sz="36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Approach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(GURA</a:t>
            </a:r>
            <a:r>
              <a:rPr lang="en-US" altLang="zh-CN" sz="24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)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1788" y="1041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3200" kern="0" dirty="0" smtClean="0">
                <a:solidFill>
                  <a:srgbClr val="000000"/>
                </a:solidFill>
              </a:rPr>
              <a:t>Further Generalization for GURA</a:t>
            </a:r>
            <a:r>
              <a:rPr lang="en-US" sz="2400" kern="0" dirty="0" smtClean="0">
                <a:solidFill>
                  <a:srgbClr val="000000"/>
                </a:solidFill>
              </a:rPr>
              <a:t>1</a:t>
            </a:r>
            <a:r>
              <a:rPr lang="en-US" altLang="zh-CN" sz="3200" kern="0" dirty="0" smtClean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100356" name="Picture 4" descr="C:\Users\lei jin\AppData\Roaming\Tencent\Users\308673224\QQ\WinTemp\RichOle\Z`{5%H])HDV_]VE{1L)X]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99" y="2371371"/>
            <a:ext cx="9395608" cy="1218852"/>
          </a:xfrm>
          <a:prstGeom prst="rect">
            <a:avLst/>
          </a:prstGeom>
          <a:noFill/>
        </p:spPr>
      </p:pic>
      <p:pic>
        <p:nvPicPr>
          <p:cNvPr id="100357" name="Picture 5" descr="C:\Users\lei jin\AppData\Roaming\Tencent\Users\308673224\QQ\WinTemp\RichOle\EU1_P44SHSCO$MRE_JKR3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16" y="4027127"/>
            <a:ext cx="9506392" cy="887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Example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3200" kern="0" dirty="0" smtClean="0">
                <a:solidFill>
                  <a:srgbClr val="000000"/>
                </a:solidFill>
              </a:rPr>
              <a:t>Example using GURA</a:t>
            </a:r>
            <a:r>
              <a:rPr lang="en-US" altLang="zh-CN" sz="2400" kern="0" dirty="0" smtClean="0">
                <a:solidFill>
                  <a:srgbClr val="000000"/>
                </a:solidFill>
              </a:rPr>
              <a:t>1</a:t>
            </a:r>
            <a:endParaRPr lang="en-US" altLang="zh-CN" sz="3200" kern="0" dirty="0" smtClean="0">
              <a:solidFill>
                <a:srgbClr val="000000"/>
              </a:solidFill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rgbClr val="000000"/>
              </a:solidFill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106497" name="Picture 1" descr="C:\Users\lei jin\AppData\Roaming\Tencent\Users\308673224\QQ\WinTemp\RichOle\A8V0P7{2[FL1UXL}Y)ZS}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0556" y="2040556"/>
            <a:ext cx="4869532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Discussions and Future Work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503238" y="10620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 Advantages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800" kern="0" dirty="0" smtClean="0">
                <a:cs typeface="ＭＳ Ｐゴシック" charset="-128"/>
              </a:rPr>
              <a:t>Advantages of RBAC inherited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  Limitations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/>
              <a:t>Awkward for distributed administration of user attributes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noProof="0" dirty="0" smtClean="0"/>
              <a:t>For fine</a:t>
            </a:r>
            <a:r>
              <a:rPr lang="en-US" altLang="zh-CN" sz="2400" kern="0" noProof="0" dirty="0" smtClean="0"/>
              <a:t>-grained user attribute administration, many roles with slight </a:t>
            </a:r>
            <a:r>
              <a:rPr lang="en-US" altLang="zh-CN" sz="2400" kern="0" dirty="0" smtClean="0"/>
              <a:t>different set of permissions </a:t>
            </a:r>
            <a:r>
              <a:rPr lang="en-US" altLang="zh-CN" sz="2400" kern="0" noProof="0" dirty="0" smtClean="0"/>
              <a:t>need to defined.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altLang="zh-CN" sz="2400" kern="0" noProof="0" dirty="0" smtClean="0"/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Future Work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noProof="0" dirty="0" smtClean="0"/>
              <a:t>Delegation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noProof="0" dirty="0" smtClean="0"/>
              <a:t>Attribute based user attribute management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altLang="zh-CN" sz="4800" kern="0" dirty="0" smtClean="0">
              <a:solidFill>
                <a:srgbClr val="000000"/>
              </a:solidFill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altLang="zh-CN" sz="4800" kern="0" dirty="0" smtClean="0">
              <a:solidFill>
                <a:srgbClr val="000000"/>
              </a:solidFill>
            </a:endParaRPr>
          </a:p>
          <a:p>
            <a:pPr marL="431800" indent="-323850" algn="ctr" eaLnBrk="0" hangingPunct="0">
              <a:buClr>
                <a:srgbClr val="000000"/>
              </a:buClr>
              <a:buSzPct val="90000"/>
              <a:defRPr/>
            </a:pPr>
            <a:r>
              <a:rPr lang="en-US" altLang="zh-CN" sz="4800" kern="0" smtClean="0">
                <a:solidFill>
                  <a:srgbClr val="000000"/>
                </a:solidFill>
              </a:rPr>
              <a:t>Any </a:t>
            </a:r>
            <a:r>
              <a:rPr lang="en-US" altLang="zh-CN" sz="4800" kern="0" dirty="0" smtClean="0">
                <a:solidFill>
                  <a:srgbClr val="000000"/>
                </a:solidFill>
              </a:rPr>
              <a:t>Questions?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4800" kern="0" dirty="0" smtClean="0">
              <a:solidFill>
                <a:srgbClr val="000000"/>
              </a:solidFill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b="1" dirty="0">
                <a:solidFill>
                  <a:srgbClr val="131F49"/>
                </a:solidFill>
              </a:rPr>
              <a:t>Institute for Cyber Security</a:t>
            </a:r>
            <a:endParaRPr lang="en-US" sz="2400" b="1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 Based Access Control provide flexibility and scalabilities for distributed access control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Role based trust management </a:t>
            </a:r>
            <a:r>
              <a:rPr lang="en-US" altLang="zh-CN" dirty="0" smtClean="0">
                <a:ea typeface="ＭＳ Ｐゴシック" pitchFamily="34" charset="-128"/>
              </a:rPr>
              <a:t>(RT)[Oakland02]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Unified ABAC model (ABAC</a:t>
            </a:r>
            <a:r>
              <a:rPr lang="en-US" altLang="zh-CN" dirty="0" smtClean="0">
                <a:ea typeface="ＭＳ Ｐゴシック" pitchFamily="34" charset="-128"/>
              </a:rPr>
              <a:t>-alpha</a:t>
            </a:r>
            <a:r>
              <a:rPr lang="en-US" dirty="0" smtClean="0">
                <a:ea typeface="ＭＳ Ｐゴシック" pitchFamily="34" charset="-128"/>
              </a:rPr>
              <a:t>) [DBSEC12]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Attribute based Encryption </a:t>
            </a:r>
            <a:r>
              <a:rPr lang="en-US" altLang="zh-CN" dirty="0" smtClean="0">
                <a:ea typeface="ＭＳ Ｐゴシック" pitchFamily="34" charset="-128"/>
              </a:rPr>
              <a:t>(ABE) [CCS06]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Usage control model </a:t>
            </a:r>
            <a:r>
              <a:rPr lang="en-US" altLang="zh-CN" dirty="0" smtClean="0">
                <a:ea typeface="ＭＳ Ｐゴシック" pitchFamily="34" charset="-128"/>
              </a:rPr>
              <a:t>(UCON) [TISSEC]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L</a:t>
            </a:r>
            <a:r>
              <a:rPr lang="en-US" altLang="zh-CN" dirty="0" smtClean="0">
                <a:ea typeface="ＭＳ Ｐゴシック" pitchFamily="34" charset="-128"/>
              </a:rPr>
              <a:t>ogical based framework for ABAC [FMSE04], etc.</a:t>
            </a: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What is user attribute</a:t>
            </a: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(credential, certificate , etc.)?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Name</a:t>
            </a: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, address, country…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ID</a:t>
            </a: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, clearance…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Motivation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Much effort  in how to use and store user attributes</a:t>
            </a: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.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Authorization policy evaluate attribute of subject and object in the request  </a:t>
            </a: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( s, o ) (ABAC-ALPHA,UCON,</a:t>
            </a:r>
            <a:r>
              <a:rPr lang="en-US" dirty="0" smtClean="0">
                <a:ea typeface="ＭＳ Ｐゴシック" pitchFamily="34" charset="-128"/>
              </a:rPr>
              <a:t> L</a:t>
            </a:r>
            <a:r>
              <a:rPr lang="en-US" altLang="zh-CN" dirty="0" smtClean="0">
                <a:ea typeface="ＭＳ Ｐゴシック" pitchFamily="34" charset="-128"/>
              </a:rPr>
              <a:t>ogical based framework for ABAC</a:t>
            </a: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Attribute Encryption (ABE,PKI)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Industry Implementation Standard (XACML, SAML, etc.)</a:t>
            </a:r>
          </a:p>
          <a:p>
            <a:pPr lvl="1">
              <a:buSzPct val="90000"/>
              <a:buNone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  Not enough on user attribute management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Who is authorized to assign user attributes</a:t>
            </a:r>
            <a:r>
              <a:rPr lang="en-US" altLang="zh-CN" dirty="0" smtClean="0">
                <a:ea typeface="ＭＳ Ｐゴシック" pitchFamily="34" charset="-128"/>
              </a:rPr>
              <a:t>?</a:t>
            </a:r>
          </a:p>
          <a:p>
            <a:pPr lvl="2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Who is authorized to assign value for Salary</a:t>
            </a:r>
            <a:r>
              <a:rPr lang="en-US" altLang="zh-CN" sz="2000" dirty="0" smtClean="0">
                <a:ea typeface="ＭＳ Ｐゴシック" pitchFamily="34" charset="-128"/>
              </a:rPr>
              <a:t>(Alice)?</a:t>
            </a:r>
          </a:p>
          <a:p>
            <a:pPr lvl="2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Can Bob say that Salary</a:t>
            </a:r>
            <a:r>
              <a:rPr lang="en-US" altLang="zh-CN" sz="2000" dirty="0" smtClean="0">
                <a:ea typeface="ＭＳ Ｐゴシック" pitchFamily="34" charset="-128"/>
              </a:rPr>
              <a:t>(Alice)=3000?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How should permissions be assigned to administrators</a:t>
            </a: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?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  <a:p>
            <a:pPr lvl="2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Manually one by one?  No!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Motivation 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30F73F-C38F-44D6-905D-29ACD7DCCFFC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072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2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Motivation</a:t>
            </a:r>
            <a:endParaRPr lang="en-US" sz="32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800" dirty="0" smtClean="0"/>
              <a:t>  Effective user attribute administration model needed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 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/>
              <a:t>Ease of Administration one of desired features</a:t>
            </a:r>
            <a:br>
              <a:rPr lang="en-US" sz="2800" dirty="0" smtClean="0"/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  Role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 based Access Control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endParaRPr lang="en-US" sz="2800" kern="0" baseline="0" dirty="0" smtClean="0"/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2800" kern="0" dirty="0" smtClean="0"/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sz="2800" kern="0" dirty="0" smtClean="0"/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800" kern="0" dirty="0" smtClean="0"/>
              <a:t> Good candidate for user attribute Administration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800" kern="0" dirty="0" smtClean="0"/>
              <a:t>Proved ease of administration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800" kern="0" dirty="0" smtClean="0"/>
              <a:t>Efficient safety analysis 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800" kern="0" dirty="0" smtClean="0"/>
              <a:t>Sizable literature, etc.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2800" kern="0" dirty="0" smtClean="0"/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2800" kern="0" baseline="0" dirty="0" smtClean="0"/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322363" y="3418470"/>
            <a:ext cx="6682138" cy="618979"/>
            <a:chOff x="1322363" y="3024566"/>
            <a:chExt cx="6682138" cy="618979"/>
          </a:xfrm>
        </p:grpSpPr>
        <p:sp>
          <p:nvSpPr>
            <p:cNvPr id="14" name="椭圆 13"/>
            <p:cNvSpPr/>
            <p:nvPr/>
          </p:nvSpPr>
          <p:spPr bwMode="auto">
            <a:xfrm>
              <a:off x="1322363" y="3024566"/>
              <a:ext cx="1203350" cy="61897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Users</a:t>
              </a: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742000" y="3123042"/>
              <a:ext cx="1111347" cy="4079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ROLES</a:t>
              </a: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6451682" y="3137110"/>
              <a:ext cx="1552819" cy="40796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Permissions </a:t>
              </a:r>
            </a:p>
          </p:txBody>
        </p:sp>
        <p:cxnSp>
          <p:nvCxnSpPr>
            <p:cNvPr id="20" name="直接箭头连接符 19"/>
            <p:cNvCxnSpPr>
              <a:stCxn id="14" idx="6"/>
            </p:cNvCxnSpPr>
            <p:nvPr/>
          </p:nvCxnSpPr>
          <p:spPr bwMode="auto">
            <a:xfrm flipV="1">
              <a:off x="2525713" y="3327024"/>
              <a:ext cx="1174090" cy="7032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" name="直接箭头连接符 22"/>
            <p:cNvCxnSpPr>
              <a:stCxn id="17" idx="3"/>
            </p:cNvCxnSpPr>
            <p:nvPr/>
          </p:nvCxnSpPr>
          <p:spPr bwMode="auto">
            <a:xfrm>
              <a:off x="4853347" y="3327024"/>
              <a:ext cx="1561521" cy="7032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27" name="对角圆角矩形 26"/>
          <p:cNvSpPr/>
          <p:nvPr/>
        </p:nvSpPr>
        <p:spPr bwMode="auto">
          <a:xfrm>
            <a:off x="3108960" y="4009318"/>
            <a:ext cx="2757216" cy="590818"/>
          </a:xfrm>
          <a:prstGeom prst="round2Diag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E.g.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Program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Manager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0" name="对角圆角矩形 29"/>
          <p:cNvSpPr/>
          <p:nvPr/>
        </p:nvSpPr>
        <p:spPr bwMode="auto">
          <a:xfrm>
            <a:off x="6328121" y="3964765"/>
            <a:ext cx="3244503" cy="635371"/>
          </a:xfrm>
          <a:prstGeom prst="round2DiagRect">
            <a:avLst/>
          </a:prstGeom>
          <a:solidFill>
            <a:schemeClr val="bg1"/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E.g. Assign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Alice’s salary to 3000, 6000 9000</a:t>
            </a:r>
          </a:p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 User role assignment model (URA97)</a:t>
            </a:r>
          </a:p>
          <a:p>
            <a:pPr>
              <a:buSzPct val="90000"/>
              <a:buNone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  <a:p>
            <a:pPr lvl="1">
              <a:buSzPct val="90000"/>
              <a:buNone/>
              <a:defRPr/>
            </a:pP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Can_assign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( administration role, prerequisite role, role range notation )</a:t>
            </a:r>
          </a:p>
          <a:p>
            <a:pPr lvl="1">
              <a:buSzPct val="90000"/>
              <a:buNone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None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None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None/>
              <a:defRPr/>
            </a:pP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Can_revoke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(administration role, role range notation )</a:t>
            </a:r>
          </a:p>
          <a:p>
            <a:pPr lvl="1">
              <a:buSzPct val="90000"/>
              <a:buNone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None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 User attributes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Atomic:  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User can only have one value for this kind of attribute. E.g. user id, clearance, etc.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Set:  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User can be assigned multiple values. E.g. role,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phonenumber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, etc.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Range</a:t>
            </a:r>
            <a:r>
              <a:rPr lang="en-US" altLang="zh-CN" sz="2000" dirty="0" smtClean="0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lang="en-US" altLang="zh-CN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ua</a:t>
            </a:r>
            <a:r>
              <a:rPr lang="en-US" altLang="zh-CN" sz="2000" dirty="0" smtClean="0">
                <a:solidFill>
                  <a:schemeClr val="tx1"/>
                </a:solidFill>
                <a:ea typeface="ＭＳ Ｐゴシック" pitchFamily="34" charset="-128"/>
              </a:rPr>
              <a:t>), </a:t>
            </a:r>
            <a:r>
              <a:rPr lang="en-US" altLang="zh-CN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attType</a:t>
            </a:r>
            <a:r>
              <a:rPr lang="en-US" altLang="zh-CN" sz="2000" dirty="0" smtClean="0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lang="en-US" altLang="zh-CN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ua</a:t>
            </a:r>
            <a:r>
              <a:rPr lang="en-US" altLang="zh-CN" sz="2000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Background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 flipH="1">
            <a:off x="2525713" y="2447778"/>
            <a:ext cx="991210" cy="3160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接箭头连接符 11"/>
          <p:cNvCxnSpPr/>
          <p:nvPr/>
        </p:nvCxnSpPr>
        <p:spPr bwMode="auto">
          <a:xfrm flipH="1">
            <a:off x="5050302" y="2447778"/>
            <a:ext cx="478305" cy="3160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3557588" y="2721414"/>
          <a:ext cx="29400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3" imgW="1041120" imgH="164880" progId="Equation.DSMT4">
                  <p:embed/>
                </p:oleObj>
              </mc:Choice>
              <mc:Fallback>
                <p:oleObj name="Equation" r:id="rId3" imgW="1041120" imgH="1648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2721414"/>
                        <a:ext cx="29400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441399" y="2767452"/>
          <a:ext cx="19716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5" imgW="698400" imgH="139680" progId="Equation.DSMT4">
                  <p:embed/>
                </p:oleObj>
              </mc:Choice>
              <mc:Fallback>
                <p:oleObj name="Equation" r:id="rId5" imgW="698400" imgH="139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399" y="2767452"/>
                        <a:ext cx="19716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686550" y="2752725"/>
          <a:ext cx="28336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7" imgW="1002960" imgH="139680" progId="Equation.DSMT4">
                  <p:embed/>
                </p:oleObj>
              </mc:Choice>
              <mc:Fallback>
                <p:oleObj name="Equation" r:id="rId7" imgW="1002960" imgH="139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2752725"/>
                        <a:ext cx="283368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接箭头连接符 24"/>
          <p:cNvCxnSpPr/>
          <p:nvPr/>
        </p:nvCxnSpPr>
        <p:spPr bwMode="auto">
          <a:xfrm>
            <a:off x="7540283" y="2447778"/>
            <a:ext cx="182880" cy="3049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10389" y="2754887"/>
          <a:ext cx="10747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9" imgW="380880" imgH="139680" progId="Equation.DSMT4">
                  <p:embed/>
                </p:oleObj>
              </mc:Choice>
              <mc:Fallback>
                <p:oleObj name="Equation" r:id="rId9" imgW="380880" imgH="139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89" y="2754887"/>
                        <a:ext cx="107473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363902" y="3742000"/>
            <a:ext cx="6359261" cy="617837"/>
            <a:chOff x="1363902" y="4023360"/>
            <a:chExt cx="6359261" cy="617837"/>
          </a:xfrm>
        </p:grpSpPr>
        <p:graphicFrame>
          <p:nvGraphicFramePr>
            <p:cNvPr id="22535" name="Object 7"/>
            <p:cNvGraphicFramePr>
              <a:graphicFrameLocks noChangeAspect="1"/>
            </p:cNvGraphicFramePr>
            <p:nvPr/>
          </p:nvGraphicFramePr>
          <p:xfrm>
            <a:off x="2494202" y="4284009"/>
            <a:ext cx="197167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2" name="Equation" r:id="rId11" imgW="698400" imgH="139680" progId="Equation.DSMT4">
                    <p:embed/>
                  </p:oleObj>
                </mc:Choice>
                <mc:Fallback>
                  <p:oleObj name="Equation" r:id="rId11" imgW="69840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4202" y="4284009"/>
                          <a:ext cx="1971675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6" name="Object 8"/>
            <p:cNvGraphicFramePr>
              <a:graphicFrameLocks noChangeAspect="1"/>
            </p:cNvGraphicFramePr>
            <p:nvPr/>
          </p:nvGraphicFramePr>
          <p:xfrm>
            <a:off x="4889475" y="4284009"/>
            <a:ext cx="2833688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3" name="Equation" r:id="rId12" imgW="1002960" imgH="139680" progId="Equation.DSMT4">
                    <p:embed/>
                  </p:oleObj>
                </mc:Choice>
                <mc:Fallback>
                  <p:oleObj name="Equation" r:id="rId12" imgW="1002960" imgH="1396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9475" y="4284009"/>
                          <a:ext cx="2833688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7" name="Object 9"/>
            <p:cNvGraphicFramePr>
              <a:graphicFrameLocks noChangeAspect="1"/>
            </p:cNvGraphicFramePr>
            <p:nvPr/>
          </p:nvGraphicFramePr>
          <p:xfrm>
            <a:off x="1363902" y="4271309"/>
            <a:ext cx="1074738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4" name="Equation" r:id="rId13" imgW="380880" imgH="139680" progId="Equation.DSMT4">
                    <p:embed/>
                  </p:oleObj>
                </mc:Choice>
                <mc:Fallback>
                  <p:oleObj name="Equation" r:id="rId13" imgW="380880" imgH="139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902" y="4271309"/>
                          <a:ext cx="1074738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直接箭头连接符 32"/>
            <p:cNvCxnSpPr/>
            <p:nvPr/>
          </p:nvCxnSpPr>
          <p:spPr bwMode="auto">
            <a:xfrm>
              <a:off x="5838093" y="4023360"/>
              <a:ext cx="168812" cy="26064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直接箭头连接符 33"/>
            <p:cNvCxnSpPr/>
            <p:nvPr/>
          </p:nvCxnSpPr>
          <p:spPr bwMode="auto">
            <a:xfrm flipH="1">
              <a:off x="3151163" y="4023360"/>
              <a:ext cx="518160" cy="26064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40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Proposed Approach</a:t>
            </a:r>
            <a:endParaRPr lang="en-US" sz="40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 Generalize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 Role as one of user attributes</a:t>
            </a:r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baseline="0" dirty="0" smtClean="0"/>
              <a:t>Difference</a:t>
            </a:r>
            <a:r>
              <a:rPr lang="en-US" sz="2400" kern="0" dirty="0" smtClean="0"/>
              <a:t> between role and user attribute</a:t>
            </a:r>
          </a:p>
          <a:p>
            <a:pPr marL="1079500" lvl="2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/>
              <a:t>Role represents permissions while attributes do not </a:t>
            </a:r>
          </a:p>
          <a:p>
            <a:pPr marL="1079500" lvl="2" indent="-323850" eaLnBrk="0" hangingPunct="0">
              <a:buClr>
                <a:srgbClr val="000000"/>
              </a:buClr>
              <a:buSzPct val="90000"/>
              <a:defRPr/>
            </a:pPr>
            <a:r>
              <a:rPr lang="en-US" sz="2400" kern="0" dirty="0" smtClean="0"/>
              <a:t>     </a:t>
            </a:r>
            <a:r>
              <a:rPr lang="en-US" sz="2000" kern="0" dirty="0" smtClean="0"/>
              <a:t>(Alice’s </a:t>
            </a:r>
            <a:r>
              <a:rPr lang="en-US" sz="2000" i="1" kern="0" dirty="0" smtClean="0">
                <a:solidFill>
                  <a:schemeClr val="accent6">
                    <a:lumMod val="75000"/>
                  </a:schemeClr>
                </a:solidFill>
              </a:rPr>
              <a:t>role</a:t>
            </a:r>
            <a:r>
              <a:rPr lang="en-US" sz="2000" kern="0" dirty="0" smtClean="0"/>
              <a:t> is Program Chair VS Alice’s </a:t>
            </a:r>
            <a:r>
              <a:rPr lang="en-US" sz="2000" i="1" kern="0" dirty="0" smtClean="0">
                <a:solidFill>
                  <a:schemeClr val="accent6">
                    <a:lumMod val="75000"/>
                  </a:schemeClr>
                </a:solidFill>
              </a:rPr>
              <a:t>age</a:t>
            </a:r>
            <a:r>
              <a:rPr lang="en-US" sz="2000" kern="0" dirty="0" smtClean="0"/>
              <a:t> is 23)</a:t>
            </a:r>
            <a:endParaRPr lang="en-US" sz="2400" kern="0" dirty="0" smtClean="0"/>
          </a:p>
          <a:p>
            <a:pPr marL="1079500" lvl="2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/>
              <a:t>Role has hierarchy while attribute may not </a:t>
            </a:r>
          </a:p>
          <a:p>
            <a:pPr marL="1079500" lvl="2" indent="-323850" eaLnBrk="0" hangingPunct="0">
              <a:buClr>
                <a:srgbClr val="000000"/>
              </a:buClr>
              <a:buSzPct val="90000"/>
              <a:defRPr/>
            </a:pPr>
            <a:r>
              <a:rPr lang="en-US" sz="2400" kern="0" dirty="0" smtClean="0"/>
              <a:t>     </a:t>
            </a:r>
            <a:r>
              <a:rPr lang="en-US" sz="2000" kern="0" dirty="0" smtClean="0"/>
              <a:t>(Role: CEO is senior role of employee. Attribute: Address)</a:t>
            </a:r>
            <a:endParaRPr lang="en-US" sz="2400" kern="0" dirty="0" smtClean="0"/>
          </a:p>
          <a:p>
            <a:pPr marL="1079500" lvl="2" indent="-323850" eaLnBrk="0" hangingPunct="0">
              <a:buClr>
                <a:srgbClr val="000000"/>
              </a:buClr>
              <a:buSzPct val="90000"/>
              <a:defRPr/>
            </a:pPr>
            <a:endParaRPr lang="en-US" sz="2400" kern="0" dirty="0" smtClean="0"/>
          </a:p>
          <a:p>
            <a:pPr marL="863600" lvl="1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Difference between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atomic user attributes and set-valued user attributes</a:t>
            </a:r>
          </a:p>
          <a:p>
            <a:pPr marL="1079500" lvl="2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baseline="0" dirty="0" smtClean="0"/>
              <a:t>Assign</a:t>
            </a:r>
            <a:r>
              <a:rPr lang="en-US" sz="2400" kern="0" dirty="0" smtClean="0"/>
              <a:t> new value to atomic user attribute automatically remove old value</a:t>
            </a:r>
          </a:p>
          <a:p>
            <a:pPr marL="1079500" lvl="2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/>
              <a:t>Add new values to set-valued attribute does not guarantee permissions to delete existing attribute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Permissions to each administrative role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Add value to set-valued user attributes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Delete value from set-valued attributes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Assign value to atomic-valued attributes</a:t>
            </a:r>
          </a:p>
          <a:p>
            <a:pPr lvl="1">
              <a:buSzPct val="90000"/>
              <a:buNone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Specify the three permission sets for each role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Add value to set-valued user attributes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Delete value from set-valued attributes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</a:rPr>
              <a:t>Assign value to atomic-valued attributes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Approach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Proposed Approach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(GURA</a:t>
            </a:r>
            <a:r>
              <a:rPr lang="en-US" altLang="zh-CN" sz="24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altLang="zh-CN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)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3200" kern="0" dirty="0" smtClean="0">
                <a:solidFill>
                  <a:srgbClr val="000000"/>
                </a:solidFill>
              </a:rPr>
              <a:t>Add values to s</a:t>
            </a:r>
            <a:r>
              <a:rPr lang="en-US" sz="3200" kern="0" dirty="0" smtClean="0">
                <a:solidFill>
                  <a:srgbClr val="000000"/>
                </a:solidFill>
              </a:rPr>
              <a:t>et-valued user attributes:</a:t>
            </a: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sz="3200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altLang="zh-CN" sz="3200" kern="0" noProof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endParaRPr lang="en-US" altLang="zh-CN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AR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： 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set of administrative roles</a:t>
            </a:r>
            <a:endParaRPr kumimoji="0" lang="en-US" altLang="zh-CN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r>
              <a:rPr lang="en-US" b="1" kern="0" dirty="0" smtClean="0">
                <a:solidFill>
                  <a:srgbClr val="000000"/>
                </a:solidFill>
                <a:cs typeface="ＭＳ Ｐゴシック" charset="-128"/>
              </a:rPr>
              <a:t>SUA:  </a:t>
            </a:r>
            <a:r>
              <a:rPr lang="en-US" kern="0" dirty="0" smtClean="0">
                <a:solidFill>
                  <a:srgbClr val="000000"/>
                </a:solidFill>
                <a:cs typeface="ＭＳ Ｐゴシック" charset="-128"/>
              </a:rPr>
              <a:t>set of set-valued user attributes</a:t>
            </a:r>
            <a:endParaRPr lang="en-US" altLang="zh-CN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90000"/>
              <a:defRPr/>
            </a:pPr>
            <a:r>
              <a:rPr lang="en-US" b="1" kern="0" baseline="0" dirty="0" smtClean="0">
                <a:solidFill>
                  <a:srgbClr val="000000"/>
                </a:solidFill>
                <a:cs typeface="ＭＳ Ｐゴシック" charset="-128"/>
              </a:rPr>
              <a:t>EXPR</a:t>
            </a:r>
            <a:r>
              <a:rPr lang="en-US" altLang="zh-CN" b="1" kern="0" baseline="0" dirty="0" smtClean="0">
                <a:solidFill>
                  <a:srgbClr val="000000"/>
                </a:solidFill>
                <a:cs typeface="ＭＳ Ｐゴシック" charset="-128"/>
              </a:rPr>
              <a:t>(</a:t>
            </a:r>
            <a:r>
              <a:rPr lang="en-US" altLang="zh-CN" b="1" kern="0" dirty="0" err="1" smtClean="0">
                <a:solidFill>
                  <a:srgbClr val="000000"/>
                </a:solidFill>
                <a:cs typeface="ＭＳ Ｐゴシック" charset="-128"/>
              </a:rPr>
              <a:t>s</a:t>
            </a:r>
            <a:r>
              <a:rPr lang="en-US" altLang="zh-CN" b="1" kern="0" baseline="0" dirty="0" err="1" smtClean="0">
                <a:solidFill>
                  <a:srgbClr val="000000"/>
                </a:solidFill>
                <a:cs typeface="ＭＳ Ｐゴシック" charset="-128"/>
              </a:rPr>
              <a:t>ua</a:t>
            </a:r>
            <a:r>
              <a:rPr lang="en-US" altLang="zh-CN" b="1" kern="0" baseline="0" dirty="0" smtClean="0">
                <a:solidFill>
                  <a:srgbClr val="000000"/>
                </a:solidFill>
                <a:cs typeface="ＭＳ Ｐゴシック" charset="-128"/>
              </a:rPr>
              <a:t>):</a:t>
            </a:r>
            <a:r>
              <a:rPr lang="en-US" altLang="zh-CN" b="1" kern="0" dirty="0" smtClean="0">
                <a:solidFill>
                  <a:srgbClr val="000000"/>
                </a:solidFill>
                <a:cs typeface="ＭＳ Ｐゴシック" charset="-128"/>
              </a:rPr>
              <a:t>  </a:t>
            </a:r>
            <a:r>
              <a:rPr lang="en-US" altLang="zh-CN" kern="0" dirty="0" smtClean="0">
                <a:solidFill>
                  <a:srgbClr val="000000"/>
                </a:solidFill>
                <a:cs typeface="ＭＳ Ｐゴシック" charset="-128"/>
              </a:rPr>
              <a:t>logical expression composed of user attribute </a:t>
            </a:r>
            <a:r>
              <a:rPr lang="en-US" altLang="zh-CN" i="1" kern="0" dirty="0" err="1" smtClean="0">
                <a:solidFill>
                  <a:srgbClr val="000000"/>
                </a:solidFill>
                <a:cs typeface="ＭＳ Ｐゴシック" charset="-128"/>
              </a:rPr>
              <a:t>sua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19462" name="Picture 6" descr="C:\Users\lei jin\AppData\Roaming\Tencent\Users\308673224\QQ\WinTemp\RichOle\1F8Y0%87(_2071P@K)AV$`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92" y="2261117"/>
            <a:ext cx="8479857" cy="837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7350</TotalTime>
  <Words>1093</Words>
  <Application>Microsoft Office PowerPoint</Application>
  <PresentationFormat>Custom</PresentationFormat>
  <Paragraphs>381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1_Custom Design</vt:lpstr>
      <vt:lpstr>2_Custom Design</vt:lpstr>
      <vt:lpstr>3_Custom Design</vt:lpstr>
      <vt:lpstr>Custom Design</vt:lpstr>
      <vt:lpstr>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</cp:lastModifiedBy>
  <cp:revision>2174</cp:revision>
  <cp:lastPrinted>2012-06-19T18:24:44Z</cp:lastPrinted>
  <dcterms:created xsi:type="dcterms:W3CDTF">2010-02-19T20:53:39Z</dcterms:created>
  <dcterms:modified xsi:type="dcterms:W3CDTF">2013-01-10T23:41:56Z</dcterms:modified>
</cp:coreProperties>
</file>