
<file path=[Content_Types].xml><?xml version="1.0" encoding="utf-8"?>
<Types xmlns="http://schemas.openxmlformats.org/package/2006/content-types">
  <Default Extension="png" ContentType="image/png"/>
  <Default Extension="tmp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theme/theme7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72" r:id="rId1"/>
    <p:sldMasterId id="2147483684" r:id="rId2"/>
    <p:sldMasterId id="2147483696" r:id="rId3"/>
    <p:sldMasterId id="2147483660" r:id="rId4"/>
    <p:sldMasterId id="2147484044" r:id="rId5"/>
  </p:sldMasterIdLst>
  <p:notesMasterIdLst>
    <p:notesMasterId r:id="rId18"/>
  </p:notesMasterIdLst>
  <p:handoutMasterIdLst>
    <p:handoutMasterId r:id="rId19"/>
  </p:handoutMasterIdLst>
  <p:sldIdLst>
    <p:sldId id="280" r:id="rId6"/>
    <p:sldId id="320" r:id="rId7"/>
    <p:sldId id="323" r:id="rId8"/>
    <p:sldId id="322" r:id="rId9"/>
    <p:sldId id="321" r:id="rId10"/>
    <p:sldId id="317" r:id="rId11"/>
    <p:sldId id="327" r:id="rId12"/>
    <p:sldId id="326" r:id="rId13"/>
    <p:sldId id="316" r:id="rId14"/>
    <p:sldId id="324" r:id="rId15"/>
    <p:sldId id="315" r:id="rId16"/>
    <p:sldId id="307" r:id="rId17"/>
  </p:sldIdLst>
  <p:sldSz cx="10080625" cy="7559675"/>
  <p:notesSz cx="7315200" cy="9601200"/>
  <p:defaultTextStyle>
    <a:defPPr>
      <a:defRPr lang="en-GB"/>
    </a:defPPr>
    <a:lvl1pPr algn="ctr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Arial" charset="0"/>
      </a:defRPr>
    </a:lvl1pPr>
    <a:lvl2pPr marL="431800" indent="-215900" algn="ctr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Arial" charset="0"/>
      </a:defRPr>
    </a:lvl2pPr>
    <a:lvl3pPr marL="647700" indent="-215900" algn="ctr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Arial" charset="0"/>
      </a:defRPr>
    </a:lvl3pPr>
    <a:lvl4pPr marL="863600" indent="-215900" algn="ctr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Arial" charset="0"/>
      </a:defRPr>
    </a:lvl4pPr>
    <a:lvl5pPr marL="1079500" indent="-215900" algn="ctr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B050"/>
    <a:srgbClr val="F7E9E3"/>
    <a:srgbClr val="F0D3D0"/>
    <a:srgbClr val="EB6F43"/>
    <a:srgbClr val="00660C"/>
    <a:srgbClr val="000066"/>
    <a:srgbClr val="FF6600"/>
    <a:srgbClr val="B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386" autoAdjust="0"/>
    <p:restoredTop sz="94660"/>
  </p:normalViewPr>
  <p:slideViewPr>
    <p:cSldViewPr snapToGrid="0" snapToObjects="1">
      <p:cViewPr>
        <p:scale>
          <a:sx n="100" d="100"/>
          <a:sy n="100" d="100"/>
        </p:scale>
        <p:origin x="-1752" y="-360"/>
      </p:cViewPr>
      <p:guideLst>
        <p:guide orient="horz" pos="2161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napToObjects="1">
      <p:cViewPr varScale="1">
        <p:scale>
          <a:sx n="60" d="100"/>
          <a:sy n="60" d="100"/>
        </p:scale>
        <p:origin x="-2672" y="-104"/>
      </p:cViewPr>
      <p:guideLst>
        <p:guide orient="horz" pos="2749"/>
        <p:guide pos="2033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notesMaster" Target="notesMasters/notesMaster1.xml"/><Relationship Id="rId3" Type="http://schemas.openxmlformats.org/officeDocument/2006/relationships/slideMaster" Target="slideMasters/slideMaster3.xml"/><Relationship Id="rId21" Type="http://schemas.openxmlformats.org/officeDocument/2006/relationships/viewProps" Target="viewProp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1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10.xml"/><Relationship Id="rId23" Type="http://schemas.openxmlformats.org/officeDocument/2006/relationships/tableStyles" Target="tableStyles.xml"/><Relationship Id="rId10" Type="http://schemas.openxmlformats.org/officeDocument/2006/relationships/slide" Target="slides/slide5.xml"/><Relationship Id="rId19" Type="http://schemas.openxmlformats.org/officeDocument/2006/relationships/handoutMaster" Target="handoutMasters/handoutMaster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 bwMode="auto">
          <a:xfrm>
            <a:off x="0" y="0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6701" tIns="43350" rIns="86701" bIns="43350" numCol="1" anchor="t" anchorCtr="0" compatLnSpc="1">
            <a:prstTxWarp prst="textNoShape">
              <a:avLst/>
            </a:prstTxWarp>
          </a:bodyPr>
          <a:lstStyle>
            <a:lvl1pPr algn="l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1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 bwMode="auto">
          <a:xfrm>
            <a:off x="4143375" y="0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6701" tIns="43350" rIns="86701" bIns="43350" numCol="1" anchor="t" anchorCtr="0" compatLnSpc="1">
            <a:prstTxWarp prst="textNoShape">
              <a:avLst/>
            </a:prstTxWarp>
          </a:bodyPr>
          <a:lstStyle>
            <a:lvl1pPr algn="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100">
                <a:cs typeface="+mn-cs"/>
              </a:defRPr>
            </a:lvl1pPr>
          </a:lstStyle>
          <a:p>
            <a:pPr>
              <a:defRPr/>
            </a:pPr>
            <a:fld id="{7CEDC187-4C92-4D91-9896-F52D72B36121}" type="datetime1">
              <a:rPr lang="en-US"/>
              <a:pPr>
                <a:defRPr/>
              </a:pPr>
              <a:t>1/9/2013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 bwMode="auto">
          <a:xfrm>
            <a:off x="0" y="9118600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6701" tIns="43350" rIns="86701" bIns="43350" numCol="1" anchor="b" anchorCtr="0" compatLnSpc="1">
            <a:prstTxWarp prst="textNoShape">
              <a:avLst/>
            </a:prstTxWarp>
          </a:bodyPr>
          <a:lstStyle>
            <a:lvl1pPr algn="l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1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 bwMode="auto">
          <a:xfrm>
            <a:off x="4143375" y="9118600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6701" tIns="43350" rIns="86701" bIns="43350" numCol="1" anchor="b" anchorCtr="0" compatLnSpc="1">
            <a:prstTxWarp prst="textNoShape">
              <a:avLst/>
            </a:prstTxWarp>
          </a:bodyPr>
          <a:lstStyle>
            <a:lvl1pPr algn="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100">
                <a:cs typeface="+mn-cs"/>
              </a:defRPr>
            </a:lvl1pPr>
          </a:lstStyle>
          <a:p>
            <a:pPr>
              <a:defRPr/>
            </a:pPr>
            <a:fld id="{9CAB44FE-946D-429E-B301-76AD8AAAE2D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320708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1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257300" y="728663"/>
            <a:ext cx="4799013" cy="359886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sp>
      <p:sp>
        <p:nvSpPr>
          <p:cNvPr id="2050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731838" y="4559300"/>
            <a:ext cx="5851525" cy="43195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noProof="0" smtClean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hdr"/>
          </p:nvPr>
        </p:nvSpPr>
        <p:spPr bwMode="auto">
          <a:xfrm>
            <a:off x="0" y="0"/>
            <a:ext cx="3173413" cy="479425"/>
          </a:xfrm>
          <a:prstGeom prst="rect">
            <a:avLst/>
          </a:prstGeom>
          <a:noFill/>
          <a:ln w="54720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l" hangingPunct="0">
              <a:lnSpc>
                <a:spcPct val="93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684213" algn="l"/>
                <a:tab pos="1373188" algn="l"/>
                <a:tab pos="2057400" algn="l"/>
                <a:tab pos="2746375" algn="l"/>
              </a:tabLst>
              <a:defRPr sz="1300">
                <a:solidFill>
                  <a:srgbClr val="000000"/>
                </a:solidFill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dt"/>
          </p:nvPr>
        </p:nvSpPr>
        <p:spPr bwMode="auto">
          <a:xfrm>
            <a:off x="4140200" y="0"/>
            <a:ext cx="3173413" cy="479425"/>
          </a:xfrm>
          <a:prstGeom prst="rect">
            <a:avLst/>
          </a:prstGeom>
          <a:noFill/>
          <a:ln w="54720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 hangingPunct="0">
              <a:lnSpc>
                <a:spcPct val="93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684213" algn="l"/>
                <a:tab pos="1373188" algn="l"/>
                <a:tab pos="2057400" algn="l"/>
                <a:tab pos="2746375" algn="l"/>
              </a:tabLst>
              <a:defRPr sz="1300">
                <a:solidFill>
                  <a:srgbClr val="000000"/>
                </a:solidFill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ftr"/>
          </p:nvPr>
        </p:nvSpPr>
        <p:spPr bwMode="auto">
          <a:xfrm>
            <a:off x="0" y="9120188"/>
            <a:ext cx="3173413" cy="479425"/>
          </a:xfrm>
          <a:prstGeom prst="rect">
            <a:avLst/>
          </a:prstGeom>
          <a:noFill/>
          <a:ln w="54720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l" hangingPunct="0">
              <a:lnSpc>
                <a:spcPct val="93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684213" algn="l"/>
                <a:tab pos="1373188" algn="l"/>
                <a:tab pos="2057400" algn="l"/>
                <a:tab pos="2746375" algn="l"/>
              </a:tabLst>
              <a:defRPr sz="1300">
                <a:solidFill>
                  <a:srgbClr val="000000"/>
                </a:solidFill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sldNum"/>
          </p:nvPr>
        </p:nvSpPr>
        <p:spPr bwMode="auto">
          <a:xfrm>
            <a:off x="4140200" y="9120188"/>
            <a:ext cx="3173413" cy="479425"/>
          </a:xfrm>
          <a:prstGeom prst="rect">
            <a:avLst/>
          </a:prstGeom>
          <a:noFill/>
          <a:ln w="54720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 hangingPunct="0">
              <a:lnSpc>
                <a:spcPct val="93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684213" algn="l"/>
                <a:tab pos="1373188" algn="l"/>
                <a:tab pos="2057400" algn="l"/>
                <a:tab pos="2746375" algn="l"/>
              </a:tabLst>
              <a:defRPr sz="1300">
                <a:solidFill>
                  <a:srgbClr val="000000"/>
                </a:solidFill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C99E208C-9109-4437-8250-C1BB774BD9A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6692485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ＭＳ Ｐゴシック" charset="-128"/>
        <a:cs typeface="ＭＳ Ｐゴシック" charset="-128"/>
      </a:defRPr>
    </a:lvl1pPr>
    <a:lvl2pPr marL="742950" indent="-28575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ＭＳ Ｐゴシック" charset="-128"/>
        <a:cs typeface="+mn-cs"/>
      </a:defRPr>
    </a:lvl2pPr>
    <a:lvl3pPr marL="11430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ＭＳ Ｐゴシック" charset="-128"/>
        <a:cs typeface="+mn-cs"/>
      </a:defRPr>
    </a:lvl3pPr>
    <a:lvl4pPr marL="16002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ＭＳ Ｐゴシック" charset="-128"/>
        <a:cs typeface="+mn-cs"/>
      </a:defRPr>
    </a:lvl4pPr>
    <a:lvl5pPr marL="20574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ＭＳ Ｐゴシック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6"/>
          <p:cNvSpPr>
            <a:spLocks noGrp="1" noChangeArrowheads="1"/>
          </p:cNvSpPr>
          <p:nvPr>
            <p:ph type="sldNum" sz="quarter"/>
          </p:nvPr>
        </p:nvSpPr>
        <p:spPr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472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algn="l" eaLnBrk="0" hangingPunct="0">
              <a:tabLst>
                <a:tab pos="681038" algn="l"/>
                <a:tab pos="1370013" algn="l"/>
                <a:tab pos="2055813" algn="l"/>
                <a:tab pos="2743200" algn="l"/>
              </a:tabLs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algn="l" eaLnBrk="0" hangingPunct="0">
              <a:tabLst>
                <a:tab pos="681038" algn="l"/>
                <a:tab pos="1370013" algn="l"/>
                <a:tab pos="2055813" algn="l"/>
                <a:tab pos="2743200" algn="l"/>
              </a:tabLs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algn="l" eaLnBrk="0" hangingPunct="0">
              <a:tabLst>
                <a:tab pos="681038" algn="l"/>
                <a:tab pos="1370013" algn="l"/>
                <a:tab pos="2055813" algn="l"/>
                <a:tab pos="2743200" algn="l"/>
              </a:tabLs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algn="l" eaLnBrk="0" hangingPunct="0">
              <a:tabLst>
                <a:tab pos="681038" algn="l"/>
                <a:tab pos="1370013" algn="l"/>
                <a:tab pos="2055813" algn="l"/>
                <a:tab pos="2743200" algn="l"/>
              </a:tabLs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algn="l" eaLnBrk="0" hangingPunct="0">
              <a:tabLst>
                <a:tab pos="681038" algn="l"/>
                <a:tab pos="1370013" algn="l"/>
                <a:tab pos="2055813" algn="l"/>
                <a:tab pos="2743200" algn="l"/>
              </a:tabLs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681038" algn="l"/>
                <a:tab pos="1370013" algn="l"/>
                <a:tab pos="2055813" algn="l"/>
                <a:tab pos="2743200" algn="l"/>
              </a:tabLs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681038" algn="l"/>
                <a:tab pos="1370013" algn="l"/>
                <a:tab pos="2055813" algn="l"/>
                <a:tab pos="2743200" algn="l"/>
              </a:tabLs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681038" algn="l"/>
                <a:tab pos="1370013" algn="l"/>
                <a:tab pos="2055813" algn="l"/>
                <a:tab pos="2743200" algn="l"/>
              </a:tabLs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681038" algn="l"/>
                <a:tab pos="1370013" algn="l"/>
                <a:tab pos="2055813" algn="l"/>
                <a:tab pos="2743200" algn="l"/>
              </a:tabLs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algn="r" eaLnBrk="1">
              <a:defRPr/>
            </a:pPr>
            <a:fld id="{B478A093-A27C-4665-A459-9C37EB3EDFFE}" type="slidenum">
              <a:rPr lang="en-GB" smtClean="0">
                <a:solidFill>
                  <a:srgbClr val="000000"/>
                </a:solidFill>
                <a:latin typeface="Times New Roman" pitchFamily="18" charset="0"/>
              </a:rPr>
              <a:pPr algn="r" eaLnBrk="1">
                <a:defRPr/>
              </a:pPr>
              <a:t>1</a:t>
            </a:fld>
            <a:endParaRPr lang="en-GB" smtClean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32771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8663"/>
            <a:ext cx="4800600" cy="360045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3277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31838" y="4559300"/>
            <a:ext cx="5853112" cy="4321175"/>
          </a:xfrm>
          <a:noFill/>
          <a:ln/>
        </p:spPr>
        <p:txBody>
          <a:bodyPr wrap="none" anchor="ctr"/>
          <a:lstStyle/>
          <a:p>
            <a:endParaRPr lang="en-US" smtClean="0">
              <a:latin typeface="Times New Roman" pitchFamily="18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25B560-96C7-4C29-A458-6494903DC309}" type="datetime1">
              <a:rPr lang="en-US"/>
              <a:pPr>
                <a:defRPr/>
              </a:pPr>
              <a:t>1/9/2013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2CF0AE-A621-4EF1-88A1-3CDE31C7E78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A0127B-D922-45F6-B7B5-B5858EA84DE8}" type="datetime1">
              <a:rPr lang="en-US"/>
              <a:pPr>
                <a:defRPr/>
              </a:pPr>
              <a:t>1/9/2013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4AC887-17F4-49AE-B686-4D9E7841230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10438" y="303213"/>
            <a:ext cx="2266950" cy="64500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4825" y="303213"/>
            <a:ext cx="6653213" cy="64500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3271C5-F047-48F2-9C5D-CA000B1D51EF}" type="datetime1">
              <a:rPr lang="en-US"/>
              <a:pPr>
                <a:defRPr/>
              </a:pPr>
              <a:t>1/9/2013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6DB939-C9D9-4171-88FD-E2F568171EC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AA30AA-10D1-4848-A797-8177129E19A4}" type="datetime1">
              <a:rPr lang="en-US"/>
              <a:pPr>
                <a:defRPr/>
              </a:pPr>
              <a:t>1/9/2013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D9E77D-D956-4726-8185-54371E45DA0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776330-A312-400E-AB06-7C8FD9233663}" type="datetime1">
              <a:rPr lang="en-US"/>
              <a:pPr>
                <a:defRPr/>
              </a:pPr>
              <a:t>1/9/2013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03B968-B048-448F-A5ED-9BB143C0A20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7F6643-ACDB-4BF2-8142-877D29399F90}" type="datetime1">
              <a:rPr lang="en-US"/>
              <a:pPr>
                <a:defRPr/>
              </a:pPr>
              <a:t>1/9/2013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C1B01C-5473-4682-878D-124DF7E4A2C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4825" y="1763713"/>
            <a:ext cx="4459288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6513" y="1763713"/>
            <a:ext cx="4460875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655445-589F-4DC2-AFF3-88653ABF69C3}" type="datetime1">
              <a:rPr lang="en-US"/>
              <a:pPr>
                <a:defRPr/>
              </a:pPr>
              <a:t>1/9/2013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2083DA-6BCB-4410-A153-D3ABE71B18F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4B20EA-BE12-44B8-9041-0188BAEE056F}" type="datetime1">
              <a:rPr lang="en-US"/>
              <a:pPr>
                <a:defRPr/>
              </a:pPr>
              <a:t>1/9/2013</a:t>
            </a:fld>
            <a:r>
              <a:rPr lang="en-US"/>
              <a:t>© Ravi  Sandhu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8B7426-A1BC-44E6-8FCD-643AAE71307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DF30CD-5806-4234-9E0C-22E799AC0743}" type="datetime1">
              <a:rPr lang="en-US"/>
              <a:pPr>
                <a:defRPr/>
              </a:pPr>
              <a:t>1/9/2013</a:t>
            </a:fld>
            <a:r>
              <a:rPr lang="en-US"/>
              <a:t>© Ravi  Sandhu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223962-E3C6-4B28-A0EC-88C66F4FAAA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29EDC5-9ED0-4710-A6A6-DE66E786782F}" type="datetime1">
              <a:rPr lang="en-US"/>
              <a:pPr>
                <a:defRPr/>
              </a:pPr>
              <a:t>1/9/2013</a:t>
            </a:fld>
            <a:r>
              <a:rPr lang="en-US"/>
              <a:t>© Ravi  Sandhu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A14590-3ED0-4B4D-80E7-0F1B091B7C9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CE742B-37D8-4F71-A762-5FCD7F9B8879}" type="datetime1">
              <a:rPr lang="en-US"/>
              <a:pPr>
                <a:defRPr/>
              </a:pPr>
              <a:t>1/9/2013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369659-8888-4E88-AC48-D0FD0B8AFAB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903107-16D6-4CA4-BB5E-AE2968B91C9D}" type="datetime1">
              <a:rPr lang="en-US"/>
              <a:pPr>
                <a:defRPr/>
              </a:pPr>
              <a:t>1/9/2013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6354E3-5551-4822-9A86-653A799F71B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 lIns="91440" tIns="45720" rIns="91440" bIns="45720"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EF081C-FCDA-4642-8CDC-7BE33AD4D61E}" type="datetime1">
              <a:rPr lang="en-US"/>
              <a:pPr>
                <a:defRPr/>
              </a:pPr>
              <a:t>1/9/2013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4AC800-34AB-45F7-8864-C057F0CE9DB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80DCF5-1068-437E-8599-C1354772E1BD}" type="datetime1">
              <a:rPr lang="en-US"/>
              <a:pPr>
                <a:defRPr/>
              </a:pPr>
              <a:t>1/9/2013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38BF08-6503-409D-92CD-F276213384D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10438" y="303213"/>
            <a:ext cx="2266950" cy="64500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4825" y="303213"/>
            <a:ext cx="6653213" cy="64500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4DBC37-413C-472D-BEFE-0A8F769D188E}" type="datetime1">
              <a:rPr lang="en-US"/>
              <a:pPr>
                <a:defRPr/>
              </a:pPr>
              <a:t>1/9/2013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CF3765-B09C-4F48-BAE2-344FC2C98AF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F16B4C-DD14-407A-993C-BE881B714262}" type="datetime1">
              <a:rPr lang="en-US"/>
              <a:pPr>
                <a:defRPr/>
              </a:pPr>
              <a:t>1/9/2013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94E995-5328-4A7E-8550-0BAF8F2A91C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9B2531-7915-4FA3-B876-D468229611E9}" type="datetime1">
              <a:rPr lang="en-US"/>
              <a:pPr>
                <a:defRPr/>
              </a:pPr>
              <a:t>1/9/2013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DF88DD-2CAF-4445-BE13-2F6C6796489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A129EF-8F46-412A-AF82-8B0C1F4E08FB}" type="datetime1">
              <a:rPr lang="en-US"/>
              <a:pPr>
                <a:defRPr/>
              </a:pPr>
              <a:t>1/9/2013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8A71A4-3128-4C9F-908A-1A6A3A15637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4825" y="1763713"/>
            <a:ext cx="4459288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6513" y="1763713"/>
            <a:ext cx="4460875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151814-5B37-4C25-BC41-E88CDB3C4619}" type="datetime1">
              <a:rPr lang="en-US"/>
              <a:pPr>
                <a:defRPr/>
              </a:pPr>
              <a:t>1/9/2013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1E3B7E-BF37-4A87-97DA-2B5C73DA432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BAE4E5-8DD0-47A0-9768-5EB5DC87DBCD}" type="datetime1">
              <a:rPr lang="en-US"/>
              <a:pPr>
                <a:defRPr/>
              </a:pPr>
              <a:t>1/9/2013</a:t>
            </a:fld>
            <a:r>
              <a:rPr lang="en-US"/>
              <a:t>© Ravi  Sandhu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78D4DE-3189-4D75-9DD3-75DDABE1728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363EFE-E521-4436-9C88-430BBC04CFDD}" type="datetime1">
              <a:rPr lang="en-US"/>
              <a:pPr>
                <a:defRPr/>
              </a:pPr>
              <a:t>1/9/2013</a:t>
            </a:fld>
            <a:r>
              <a:rPr lang="en-US"/>
              <a:t>© Ravi  Sandhu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BA33E0-3FEA-43D6-AC4B-606126694EA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C56F13-2062-4353-A4C1-98AAF996F2C6}" type="datetime1">
              <a:rPr lang="en-US"/>
              <a:pPr>
                <a:defRPr/>
              </a:pPr>
              <a:t>1/9/2013</a:t>
            </a:fld>
            <a:r>
              <a:rPr lang="en-US"/>
              <a:t>© Ravi  Sandhu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292A0F-FE3B-48D8-BADE-A285BB56DAB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FE6BBB-34E2-4BA7-8CCA-601B43589662}" type="datetime1">
              <a:rPr lang="en-US"/>
              <a:pPr>
                <a:defRPr/>
              </a:pPr>
              <a:t>1/9/2013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BAB26D-412A-4BC6-80D6-4BDE6B64A47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D31486-FDA2-4F25-9421-903EDB0D4A76}" type="datetime1">
              <a:rPr lang="en-US"/>
              <a:pPr>
                <a:defRPr/>
              </a:pPr>
              <a:t>1/9/2013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20D223-5E8F-46AF-BE11-6912970793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 lIns="91440" tIns="45720" rIns="91440" bIns="45720"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85000E-6C4A-4F05-86C9-B12E053ADFE6}" type="datetime1">
              <a:rPr lang="en-US"/>
              <a:pPr>
                <a:defRPr/>
              </a:pPr>
              <a:t>1/9/2013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EA6064-433F-472A-B8C7-5902D4B3633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7F70DC-995D-437D-BDB5-45AEA684CFB4}" type="datetime1">
              <a:rPr lang="en-US"/>
              <a:pPr>
                <a:defRPr/>
              </a:pPr>
              <a:t>1/9/2013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CF71BA-AFFC-4D9A-AAD6-0369EA08577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10438" y="303213"/>
            <a:ext cx="2266950" cy="64500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4825" y="303213"/>
            <a:ext cx="6653213" cy="64500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DEC915-B165-4086-82E2-DA3C21DDC284}" type="datetime1">
              <a:rPr lang="en-US"/>
              <a:pPr>
                <a:defRPr/>
              </a:pPr>
              <a:t>1/9/2013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02B67D-076C-4A90-857E-FBFB44758B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latin typeface="Arial" pitchFamily="34" charset="0"/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fld id="{E2F07C2E-461E-400A-91C7-94F121CA9830}" type="datetime1">
              <a:rPr lang="en-US"/>
              <a:pPr>
                <a:defRPr/>
              </a:pPr>
              <a:t>1/9/2013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EFA66F-00EC-4DFF-A4B4-9EE2432D380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latin typeface="Arial" pitchFamily="34" charset="0"/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fld id="{BFCEA16C-A684-4E23-BCA2-5C17071EC882}" type="datetime1">
              <a:rPr lang="en-US"/>
              <a:pPr>
                <a:defRPr/>
              </a:pPr>
              <a:t>1/9/2013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F48600-5DCA-4A78-94FC-3B3FE933277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latin typeface="Arial" pitchFamily="34" charset="0"/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fld id="{6F0B6D68-7C68-4793-817C-38098B24038D}" type="datetime1">
              <a:rPr lang="en-US"/>
              <a:pPr>
                <a:defRPr/>
              </a:pPr>
              <a:t>1/9/2013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76D9C5-5B36-4500-B775-576E95ADE5B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4825" y="1763713"/>
            <a:ext cx="4459288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6513" y="1763713"/>
            <a:ext cx="4460875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latin typeface="Arial" pitchFamily="34" charset="0"/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fld id="{2A15DC10-EAEB-44AD-990E-C25DCD0834EB}" type="datetime1">
              <a:rPr lang="en-US"/>
              <a:pPr>
                <a:defRPr/>
              </a:pPr>
              <a:t>1/9/2013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CC1149-A4F6-4239-81E3-B48F99FE102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latin typeface="Arial" pitchFamily="34" charset="0"/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fld id="{D9888D7D-A7FD-478D-B65F-BA89D7864F91}" type="datetime1">
              <a:rPr lang="en-US"/>
              <a:pPr>
                <a:defRPr/>
              </a:pPr>
              <a:t>1/9/2013</a:t>
            </a:fld>
            <a:r>
              <a:rPr lang="en-US"/>
              <a:t>© Ravi  Sandhu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1D12C5-663F-4B88-88D7-CD512D6AA95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latin typeface="Arial" pitchFamily="34" charset="0"/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fld id="{03EE5EF1-F561-4DEB-ABD5-784F454B82DA}" type="datetime1">
              <a:rPr lang="en-US"/>
              <a:pPr>
                <a:defRPr/>
              </a:pPr>
              <a:t>1/9/2013</a:t>
            </a:fld>
            <a:r>
              <a:rPr lang="en-US"/>
              <a:t>© Ravi  Sandhu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924BB1-337A-4B99-B0F2-56A43DA5B9C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4825" y="1763713"/>
            <a:ext cx="4459288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6513" y="1763713"/>
            <a:ext cx="4460875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1E5E6E-67D7-4BC6-A990-63CCC2DFCDCE}" type="datetime1">
              <a:rPr lang="en-US"/>
              <a:pPr>
                <a:defRPr/>
              </a:pPr>
              <a:t>1/9/2013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0245ED-83A0-4B32-B44C-1007D9DE36B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latin typeface="Arial" pitchFamily="34" charset="0"/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fld id="{E1F6C747-FA34-42B4-8A74-B751B97A4CEC}" type="datetime1">
              <a:rPr lang="en-US"/>
              <a:pPr>
                <a:defRPr/>
              </a:pPr>
              <a:t>1/9/2013</a:t>
            </a:fld>
            <a:r>
              <a:rPr lang="en-US"/>
              <a:t>© Ravi  Sandhu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E3812C-3A57-4BB0-91C6-576EF3ACAB5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latin typeface="Arial" pitchFamily="34" charset="0"/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fld id="{57C4A584-8EF3-47BB-A11A-4C7BCFA1F584}" type="datetime1">
              <a:rPr lang="en-US"/>
              <a:pPr>
                <a:defRPr/>
              </a:pPr>
              <a:t>1/9/2013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597A39-914D-41A8-B63D-111EACFDEF7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 lIns="91440" tIns="45720" rIns="91440" bIns="45720"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latin typeface="Arial" pitchFamily="34" charset="0"/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fld id="{FBA2C948-CACF-4093-A662-2184D0A15902}" type="datetime1">
              <a:rPr lang="en-US"/>
              <a:pPr>
                <a:defRPr/>
              </a:pPr>
              <a:t>1/9/2013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748953-E3AC-40A9-A9C5-B08C1636CB8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latin typeface="Arial" pitchFamily="34" charset="0"/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fld id="{45CFFA78-D9FE-4641-865C-2C97854A5E8F}" type="datetime1">
              <a:rPr lang="en-US"/>
              <a:pPr>
                <a:defRPr/>
              </a:pPr>
              <a:t>1/9/2013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AC89BB-8E5C-44B2-A16E-E7416105948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10438" y="303213"/>
            <a:ext cx="2266950" cy="64500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4825" y="303213"/>
            <a:ext cx="6653213" cy="64500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latin typeface="Arial" pitchFamily="34" charset="0"/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fld id="{1B51687A-2FC5-436F-875C-961A6EF3A929}" type="datetime1">
              <a:rPr lang="en-US"/>
              <a:pPr>
                <a:defRPr/>
              </a:pPr>
              <a:t>1/9/2013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9ACA9F-666F-4EE5-A674-2044BFE598A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ine 8"/>
          <p:cNvSpPr>
            <a:spLocks noChangeShapeType="1"/>
          </p:cNvSpPr>
          <p:nvPr/>
        </p:nvSpPr>
        <p:spPr bwMode="auto">
          <a:xfrm>
            <a:off x="2527300" y="687388"/>
            <a:ext cx="5257800" cy="1587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" name="Line 9"/>
          <p:cNvSpPr>
            <a:spLocks noChangeShapeType="1"/>
          </p:cNvSpPr>
          <p:nvPr/>
        </p:nvSpPr>
        <p:spPr bwMode="auto">
          <a:xfrm>
            <a:off x="498475" y="6811963"/>
            <a:ext cx="9102725" cy="1587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pic>
        <p:nvPicPr>
          <p:cNvPr id="4" name="Picture 9" descr="UTSAGifBlue.gif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447088" y="304800"/>
            <a:ext cx="1444625" cy="474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13" descr="ICS_Medium.png"/>
          <p:cNvPicPr>
            <a:picLocks noChangeAspect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49263" y="0"/>
            <a:ext cx="1479550" cy="919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3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F7C1D2-D2A5-44FF-BD0F-B28CD62E2800}" type="datetime1">
              <a:rPr lang="en-US"/>
              <a:pPr>
                <a:defRPr/>
              </a:pPr>
              <a:t>1/9/2013</a:t>
            </a:fld>
            <a:r>
              <a:rPr lang="en-US"/>
              <a:t>© Ravi  Sandhu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8" name="Rectangle 5"/>
          <p:cNvSpPr>
            <a:spLocks noGrp="1" noChangeArrowheads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5515DC-1DC7-4626-827A-AC55DBD6C4B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576F01-3F3F-48C4-9457-3671DE6B33E9}" type="datetime1">
              <a:rPr lang="en-US"/>
              <a:pPr>
                <a:defRPr/>
              </a:pPr>
              <a:t>1/9/2013</a:t>
            </a:fld>
            <a:r>
              <a:rPr lang="en-US"/>
              <a:t>© Ravi  Sandhu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5E6754-BF2D-4C2E-A723-38B622360F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79C575-AC4C-4CB6-82BE-8DEEED30D109}" type="datetime1">
              <a:rPr lang="en-US"/>
              <a:pPr>
                <a:defRPr/>
              </a:pPr>
              <a:t>1/9/2013</a:t>
            </a:fld>
            <a:r>
              <a:rPr lang="en-US"/>
              <a:t>© Ravi  Sandhu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F0BA36-4758-43D5-95D1-8C52CD1A563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B50BC6-BE5D-48D2-B078-1637EE897399}" type="datetime1">
              <a:rPr lang="en-US"/>
              <a:pPr>
                <a:defRPr/>
              </a:pPr>
              <a:t>1/9/2013</a:t>
            </a:fld>
            <a:r>
              <a:rPr lang="en-US"/>
              <a:t>© Ravi  Sandhu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871734-FEAA-45C8-B4DE-A0FC072CF3B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0B04EC-46BE-47ED-BDA7-B64FE5615949}" type="datetime1">
              <a:rPr lang="en-US"/>
              <a:pPr>
                <a:defRPr/>
              </a:pPr>
              <a:t>1/9/2013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E9B1EF-B902-45E6-ACF6-BAAE4D89EC9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 lIns="91440" tIns="45720" rIns="91440" bIns="45720"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F8ABD2-C4F8-4B36-9CD2-CA775E3D0892}" type="datetime1">
              <a:rPr lang="en-US"/>
              <a:pPr>
                <a:defRPr/>
              </a:pPr>
              <a:t>1/9/2013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F4F010-EFE1-45AA-8B16-874CEEB1674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Relationship Id="rId14" Type="http://schemas.openxmlformats.org/officeDocument/2006/relationships/image" Target="../media/image2.jpeg"/></Relationships>
</file>

<file path=ppt/slideMasters/_rels/slideMaster5.xml.rels><?xml version="1.0" encoding="UTF-8" standalone="yes"?>
<Relationships xmlns="http://schemas.openxmlformats.org/package/2006/relationships"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4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504825" y="303213"/>
            <a:ext cx="9072563" cy="1258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20" tIns="45711" rIns="91420" bIns="45711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04825" y="1763713"/>
            <a:ext cx="9072563" cy="4989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20" tIns="45711" rIns="91420" bIns="4571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 bwMode="auto">
          <a:xfrm>
            <a:off x="504825" y="7007225"/>
            <a:ext cx="2351088" cy="401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0" tIns="45711" rIns="91420" bIns="45711" numCol="1" anchor="ctr" anchorCtr="0" compatLnSpc="1">
            <a:prstTxWarp prst="textNoShape">
              <a:avLst/>
            </a:prstTxWarp>
          </a:bodyPr>
          <a:lstStyle>
            <a:lvl1pPr algn="l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fld id="{51456D4F-7037-4171-895A-868E5C23A2BF}" type="datetime1">
              <a:rPr lang="en-US"/>
              <a:pPr>
                <a:defRPr/>
              </a:pPr>
              <a:t>1/9/2013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 bwMode="auto">
          <a:xfrm>
            <a:off x="3444875" y="7007225"/>
            <a:ext cx="3190875" cy="401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0" tIns="45711" rIns="91420" bIns="45711" numCol="1" anchor="ctr" anchorCtr="0" compatLnSpc="1">
            <a:prstTxWarp prst="textNoShape">
              <a:avLst/>
            </a:prstTxWarp>
          </a:bodyPr>
          <a:lstStyle>
            <a:lvl1pPr algn="ct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cs typeface="Arial" charset="0"/>
              </a:defRPr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auto">
          <a:xfrm>
            <a:off x="7224713" y="7007225"/>
            <a:ext cx="2352675" cy="401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0" tIns="45711" rIns="91420" bIns="45711" numCol="1" anchor="ctr" anchorCtr="0" compatLnSpc="1">
            <a:prstTxWarp prst="textNoShape">
              <a:avLst/>
            </a:prstTxWarp>
          </a:bodyPr>
          <a:lstStyle>
            <a:lvl1pPr algn="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cs typeface="+mn-cs"/>
              </a:defRPr>
            </a:lvl1pPr>
          </a:lstStyle>
          <a:p>
            <a:pPr>
              <a:defRPr/>
            </a:pPr>
            <a:fld id="{4B36EB7B-272E-424B-9F53-12173262C03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808" r:id="rId1"/>
    <p:sldLayoutId id="2147484807" r:id="rId2"/>
    <p:sldLayoutId id="2147484806" r:id="rId3"/>
    <p:sldLayoutId id="2147484805" r:id="rId4"/>
    <p:sldLayoutId id="2147484804" r:id="rId5"/>
    <p:sldLayoutId id="2147484803" r:id="rId6"/>
    <p:sldLayoutId id="2147484802" r:id="rId7"/>
    <p:sldLayoutId id="2147484801" r:id="rId8"/>
    <p:sldLayoutId id="2147484800" r:id="rId9"/>
    <p:sldLayoutId id="2147484799" r:id="rId10"/>
    <p:sldLayoutId id="2147484798" r:id="rId11"/>
  </p:sldLayoutIdLst>
  <p:hf hdr="0" ftr="0" dt="0"/>
  <p:txStyles>
    <p:titleStyle>
      <a:lvl1pPr algn="ctr" defTabSz="912813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defTabSz="912813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2pPr>
      <a:lvl3pPr algn="ctr" defTabSz="912813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3pPr>
      <a:lvl4pPr algn="ctr" defTabSz="912813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4pPr>
      <a:lvl5pPr algn="ctr" defTabSz="912813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defTabSz="912813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defTabSz="912813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30188" algn="l" defTabSz="912813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defTabSz="912813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defTabSz="912813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 bwMode="auto">
          <a:xfrm>
            <a:off x="504825" y="303213"/>
            <a:ext cx="9072563" cy="1258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20" tIns="45711" rIns="91420" bIns="45711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05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04825" y="1763713"/>
            <a:ext cx="9072563" cy="4989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20" tIns="45711" rIns="91420" bIns="4571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 bwMode="auto">
          <a:xfrm>
            <a:off x="504825" y="7007225"/>
            <a:ext cx="2351088" cy="401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0" tIns="45711" rIns="91420" bIns="45711" numCol="1" anchor="ctr" anchorCtr="0" compatLnSpc="1">
            <a:prstTxWarp prst="textNoShape">
              <a:avLst/>
            </a:prstTxWarp>
          </a:bodyPr>
          <a:lstStyle>
            <a:lvl1pPr algn="l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fld id="{3C8881FC-5100-422E-8C92-3172C051B7A0}" type="datetime1">
              <a:rPr lang="en-US"/>
              <a:pPr>
                <a:defRPr/>
              </a:pPr>
              <a:t>1/9/2013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 bwMode="auto">
          <a:xfrm>
            <a:off x="3444875" y="7007225"/>
            <a:ext cx="3190875" cy="401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0" tIns="45711" rIns="91420" bIns="45711" numCol="1" anchor="ctr" anchorCtr="0" compatLnSpc="1">
            <a:prstTxWarp prst="textNoShape">
              <a:avLst/>
            </a:prstTxWarp>
          </a:bodyPr>
          <a:lstStyle>
            <a:lvl1pPr algn="ct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cs typeface="Arial" charset="0"/>
              </a:defRPr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auto">
          <a:xfrm>
            <a:off x="7224713" y="7007225"/>
            <a:ext cx="2352675" cy="401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0" tIns="45711" rIns="91420" bIns="45711" numCol="1" anchor="ctr" anchorCtr="0" compatLnSpc="1">
            <a:prstTxWarp prst="textNoShape">
              <a:avLst/>
            </a:prstTxWarp>
          </a:bodyPr>
          <a:lstStyle>
            <a:lvl1pPr algn="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cs typeface="+mn-cs"/>
              </a:defRPr>
            </a:lvl1pPr>
          </a:lstStyle>
          <a:p>
            <a:pPr>
              <a:defRPr/>
            </a:pPr>
            <a:fld id="{38D0F9A8-FB06-491D-BA62-0F45263D50E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819" r:id="rId1"/>
    <p:sldLayoutId id="2147484818" r:id="rId2"/>
    <p:sldLayoutId id="2147484817" r:id="rId3"/>
    <p:sldLayoutId id="2147484816" r:id="rId4"/>
    <p:sldLayoutId id="2147484815" r:id="rId5"/>
    <p:sldLayoutId id="2147484814" r:id="rId6"/>
    <p:sldLayoutId id="2147484813" r:id="rId7"/>
    <p:sldLayoutId id="2147484812" r:id="rId8"/>
    <p:sldLayoutId id="2147484811" r:id="rId9"/>
    <p:sldLayoutId id="2147484810" r:id="rId10"/>
    <p:sldLayoutId id="2147484809" r:id="rId11"/>
  </p:sldLayoutIdLst>
  <p:hf hdr="0" ftr="0" dt="0"/>
  <p:txStyles>
    <p:titleStyle>
      <a:lvl1pPr algn="ctr" defTabSz="912813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defTabSz="912813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2pPr>
      <a:lvl3pPr algn="ctr" defTabSz="912813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3pPr>
      <a:lvl4pPr algn="ctr" defTabSz="912813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4pPr>
      <a:lvl5pPr algn="ctr" defTabSz="912813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defTabSz="912813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defTabSz="912813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30188" algn="l" defTabSz="912813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defTabSz="912813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defTabSz="912813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Placeholder 1"/>
          <p:cNvSpPr>
            <a:spLocks noGrp="1"/>
          </p:cNvSpPr>
          <p:nvPr>
            <p:ph type="title"/>
          </p:nvPr>
        </p:nvSpPr>
        <p:spPr bwMode="auto">
          <a:xfrm>
            <a:off x="504825" y="303213"/>
            <a:ext cx="9072563" cy="1258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20" tIns="45711" rIns="91420" bIns="45711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3075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04825" y="1763713"/>
            <a:ext cx="9072563" cy="4989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20" tIns="45711" rIns="91420" bIns="4571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 bwMode="auto">
          <a:xfrm>
            <a:off x="504825" y="7007225"/>
            <a:ext cx="2351088" cy="401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0" tIns="45711" rIns="91420" bIns="45711" numCol="1" anchor="ctr" anchorCtr="0" compatLnSpc="1">
            <a:prstTxWarp prst="textNoShape">
              <a:avLst/>
            </a:prstTxWarp>
          </a:bodyPr>
          <a:lstStyle>
            <a:lvl1pPr algn="l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fld id="{CFA0333E-142F-4680-AEEB-731A088FF93B}" type="datetime1">
              <a:rPr lang="en-US"/>
              <a:pPr>
                <a:defRPr/>
              </a:pPr>
              <a:t>1/9/2013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 bwMode="auto">
          <a:xfrm>
            <a:off x="3444875" y="7007225"/>
            <a:ext cx="3190875" cy="401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0" tIns="45711" rIns="91420" bIns="45711" numCol="1" anchor="ctr" anchorCtr="0" compatLnSpc="1">
            <a:prstTxWarp prst="textNoShape">
              <a:avLst/>
            </a:prstTxWarp>
          </a:bodyPr>
          <a:lstStyle>
            <a:lvl1pPr algn="ct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cs typeface="Arial" charset="0"/>
              </a:defRPr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auto">
          <a:xfrm>
            <a:off x="7224713" y="7007225"/>
            <a:ext cx="2352675" cy="401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0" tIns="45711" rIns="91420" bIns="45711" numCol="1" anchor="ctr" anchorCtr="0" compatLnSpc="1">
            <a:prstTxWarp prst="textNoShape">
              <a:avLst/>
            </a:prstTxWarp>
          </a:bodyPr>
          <a:lstStyle>
            <a:lvl1pPr algn="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cs typeface="+mn-cs"/>
              </a:defRPr>
            </a:lvl1pPr>
          </a:lstStyle>
          <a:p>
            <a:pPr>
              <a:defRPr/>
            </a:pPr>
            <a:fld id="{4709525E-B30C-446F-AD17-33EDAEB1637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830" r:id="rId1"/>
    <p:sldLayoutId id="2147484829" r:id="rId2"/>
    <p:sldLayoutId id="2147484828" r:id="rId3"/>
    <p:sldLayoutId id="2147484827" r:id="rId4"/>
    <p:sldLayoutId id="2147484826" r:id="rId5"/>
    <p:sldLayoutId id="2147484825" r:id="rId6"/>
    <p:sldLayoutId id="2147484824" r:id="rId7"/>
    <p:sldLayoutId id="2147484823" r:id="rId8"/>
    <p:sldLayoutId id="2147484822" r:id="rId9"/>
    <p:sldLayoutId id="2147484821" r:id="rId10"/>
    <p:sldLayoutId id="2147484820" r:id="rId11"/>
  </p:sldLayoutIdLst>
  <p:hf hdr="0" ftr="0" dt="0"/>
  <p:txStyles>
    <p:titleStyle>
      <a:lvl1pPr algn="ctr" defTabSz="912813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defTabSz="912813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2pPr>
      <a:lvl3pPr algn="ctr" defTabSz="912813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3pPr>
      <a:lvl4pPr algn="ctr" defTabSz="912813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4pPr>
      <a:lvl5pPr algn="ctr" defTabSz="912813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defTabSz="912813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defTabSz="912813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30188" algn="l" defTabSz="912813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defTabSz="912813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defTabSz="912813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Placeholder 1"/>
          <p:cNvSpPr>
            <a:spLocks noGrp="1"/>
          </p:cNvSpPr>
          <p:nvPr>
            <p:ph type="title"/>
          </p:nvPr>
        </p:nvSpPr>
        <p:spPr bwMode="auto">
          <a:xfrm>
            <a:off x="2692400" y="57150"/>
            <a:ext cx="4719638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20" tIns="45711" rIns="91420" bIns="45711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409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04825" y="1204913"/>
            <a:ext cx="9072563" cy="5321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20" tIns="45711" rIns="91420" bIns="4571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levelv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 bwMode="auto">
          <a:xfrm>
            <a:off x="504825" y="6980238"/>
            <a:ext cx="2351088" cy="401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0" tIns="45711" rIns="91420" bIns="45711" numCol="1" anchor="ctr" anchorCtr="0" compatLnSpc="1">
            <a:prstTxWarp prst="textNoShape">
              <a:avLst/>
            </a:prstTxWarp>
          </a:bodyPr>
          <a:lstStyle>
            <a:lvl1pPr algn="l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cs typeface="+mn-cs"/>
              </a:defRPr>
            </a:lvl1pPr>
          </a:lstStyle>
          <a:p>
            <a:pPr>
              <a:defRPr/>
            </a:pPr>
            <a:fld id="{94BDB8D0-4178-42F6-B442-129C3B33C42B}" type="datetime1">
              <a:rPr lang="en-US"/>
              <a:pPr>
                <a:defRPr/>
              </a:pPr>
              <a:t>1/9/2013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 bwMode="auto">
          <a:xfrm>
            <a:off x="3314700" y="7007225"/>
            <a:ext cx="3321050" cy="401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0" tIns="45711" rIns="91420" bIns="45711" numCol="1" anchor="ctr" anchorCtr="0" compatLnSpc="1">
            <a:prstTxWarp prst="textNoShape">
              <a:avLst/>
            </a:prstTxWarp>
          </a:bodyPr>
          <a:lstStyle>
            <a:lvl1pPr algn="ct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cs typeface="Arial" charset="0"/>
              </a:defRPr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pic>
        <p:nvPicPr>
          <p:cNvPr id="4102" name="Picture 9" descr="UTSAGifBlue.gif"/>
          <p:cNvPicPr>
            <a:picLocks noChangeAspect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8447088" y="304800"/>
            <a:ext cx="1444625" cy="474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3" name="Picture 9" descr="2010-02-17 ICS Master Logo.jpg"/>
          <p:cNvPicPr>
            <a:picLocks noChangeAspect="1"/>
          </p:cNvPicPr>
          <p:nvPr userDrawn="1"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288925" y="233363"/>
            <a:ext cx="1790700" cy="595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04" name="Line 8"/>
          <p:cNvSpPr>
            <a:spLocks noChangeShapeType="1"/>
          </p:cNvSpPr>
          <p:nvPr userDrawn="1"/>
        </p:nvSpPr>
        <p:spPr bwMode="auto">
          <a:xfrm>
            <a:off x="2527300" y="828675"/>
            <a:ext cx="5257800" cy="0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105" name="Line 9"/>
          <p:cNvSpPr>
            <a:spLocks noChangeShapeType="1"/>
          </p:cNvSpPr>
          <p:nvPr userDrawn="1"/>
        </p:nvSpPr>
        <p:spPr bwMode="auto">
          <a:xfrm>
            <a:off x="498475" y="6811963"/>
            <a:ext cx="9102725" cy="1587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4"/>
          </p:nvPr>
        </p:nvSpPr>
        <p:spPr bwMode="auto">
          <a:xfrm>
            <a:off x="7224713" y="7007225"/>
            <a:ext cx="2352675" cy="401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0" tIns="45711" rIns="91420" bIns="45711" numCol="1" anchor="ctr" anchorCtr="0" compatLnSpc="1">
            <a:prstTxWarp prst="textNoShape">
              <a:avLst/>
            </a:prstTxWarp>
          </a:bodyPr>
          <a:lstStyle>
            <a:lvl1pPr algn="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cs typeface="+mn-cs"/>
              </a:defRPr>
            </a:lvl1pPr>
          </a:lstStyle>
          <a:p>
            <a:pPr>
              <a:defRPr/>
            </a:pPr>
            <a:fld id="{B7B7A5DC-8918-401A-B472-B5029376A44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831" r:id="rId1"/>
    <p:sldLayoutId id="2147484832" r:id="rId2"/>
    <p:sldLayoutId id="2147484833" r:id="rId3"/>
    <p:sldLayoutId id="2147484834" r:id="rId4"/>
    <p:sldLayoutId id="2147484835" r:id="rId5"/>
    <p:sldLayoutId id="2147484836" r:id="rId6"/>
    <p:sldLayoutId id="2147484837" r:id="rId7"/>
    <p:sldLayoutId id="2147484838" r:id="rId8"/>
    <p:sldLayoutId id="2147484839" r:id="rId9"/>
    <p:sldLayoutId id="2147484840" r:id="rId10"/>
    <p:sldLayoutId id="2147484841" r:id="rId11"/>
  </p:sldLayoutIdLst>
  <p:hf hdr="0" ftr="0" dt="0"/>
  <p:txStyles>
    <p:titleStyle>
      <a:lvl1pPr algn="ctr" defTabSz="912813" rtl="0" eaLnBrk="0" fontAlgn="base" hangingPunct="0">
        <a:spcBef>
          <a:spcPct val="0"/>
        </a:spcBef>
        <a:spcAft>
          <a:spcPct val="0"/>
        </a:spcAft>
        <a:defRPr sz="32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defTabSz="912813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2pPr>
      <a:lvl3pPr algn="ctr" defTabSz="912813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3pPr>
      <a:lvl4pPr algn="ctr" defTabSz="912813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4pPr>
      <a:lvl5pPr algn="ctr" defTabSz="912813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defTabSz="912813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Ø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defTabSz="912813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v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30188" algn="l" defTabSz="912813" rtl="0" eaLnBrk="0" fontAlgn="base" hangingPunct="0">
        <a:spcBef>
          <a:spcPct val="20000"/>
        </a:spcBef>
        <a:spcAft>
          <a:spcPct val="0"/>
        </a:spcAft>
        <a:buFont typeface="Courier New" pitchFamily="49" charset="0"/>
        <a:buChar char="o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defTabSz="912813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defTabSz="912813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4343400" y="0"/>
            <a:ext cx="5197475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</a:t>
            </a:r>
          </a:p>
        </p:txBody>
      </p:sp>
      <p:sp>
        <p:nvSpPr>
          <p:cNvPr id="5123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504825" y="915988"/>
            <a:ext cx="9067800" cy="584041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the outline text format</a:t>
            </a:r>
          </a:p>
          <a:p>
            <a:pPr lvl="1"/>
            <a:r>
              <a:rPr lang="en-GB" smtClean="0"/>
              <a:t>Second Outline Level</a:t>
            </a:r>
          </a:p>
        </p:txBody>
      </p:sp>
      <p:sp>
        <p:nvSpPr>
          <p:cNvPr id="11" name="Rectangle 3"/>
          <p:cNvSpPr>
            <a:spLocks noGrp="1" noChangeArrowheads="1"/>
          </p:cNvSpPr>
          <p:nvPr>
            <p:ph type="dt" idx="2"/>
          </p:nvPr>
        </p:nvSpPr>
        <p:spPr bwMode="auto">
          <a:xfrm>
            <a:off x="504825" y="6886575"/>
            <a:ext cx="2344738" cy="519113"/>
          </a:xfrm>
          <a:prstGeom prst="rect">
            <a:avLst/>
          </a:prstGeom>
          <a:ln w="54720"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l"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defRPr sz="1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defRPr>
            </a:lvl1pPr>
          </a:lstStyle>
          <a:p>
            <a:pPr>
              <a:defRPr/>
            </a:pPr>
            <a:fld id="{1F78CAF5-1DE3-4CD3-BDB1-D392D14C3E89}" type="datetime1">
              <a:rPr lang="en-US"/>
              <a:pPr>
                <a:defRPr/>
              </a:pPr>
              <a:t>1/9/2013</a:t>
            </a:fld>
            <a:r>
              <a:rPr lang="en-US"/>
              <a:t>© Ravi  Sandhu</a:t>
            </a:r>
            <a:endParaRPr lang="en-GB"/>
          </a:p>
        </p:txBody>
      </p:sp>
      <p:sp>
        <p:nvSpPr>
          <p:cNvPr id="12" name="Rectangle 4"/>
          <p:cNvSpPr>
            <a:spLocks noGrp="1" noChangeArrowheads="1"/>
          </p:cNvSpPr>
          <p:nvPr>
            <p:ph type="ftr" idx="3"/>
          </p:nvPr>
        </p:nvSpPr>
        <p:spPr bwMode="auto">
          <a:xfrm>
            <a:off x="3448050" y="6886575"/>
            <a:ext cx="3194050" cy="519113"/>
          </a:xfrm>
          <a:prstGeom prst="rect">
            <a:avLst/>
          </a:prstGeom>
          <a:ln w="54720"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ctr"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defRPr sz="1400">
                <a:solidFill>
                  <a:srgbClr val="000000"/>
                </a:solidFill>
                <a:cs typeface="Arial" charset="0"/>
              </a:defRPr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13" name="Rectangle 5"/>
          <p:cNvSpPr>
            <a:spLocks noGrp="1" noChangeArrowheads="1"/>
          </p:cNvSpPr>
          <p:nvPr>
            <p:ph type="sldNum" idx="4"/>
          </p:nvPr>
        </p:nvSpPr>
        <p:spPr bwMode="auto">
          <a:xfrm>
            <a:off x="7226300" y="6886575"/>
            <a:ext cx="2346325" cy="519113"/>
          </a:xfrm>
          <a:prstGeom prst="rect">
            <a:avLst/>
          </a:prstGeom>
          <a:ln w="54720"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defRPr sz="1400">
                <a:solidFill>
                  <a:srgbClr val="000000"/>
                </a:solidFill>
                <a:cs typeface="+mn-cs"/>
              </a:defRPr>
            </a:lvl1pPr>
          </a:lstStyle>
          <a:p>
            <a:pPr>
              <a:defRPr/>
            </a:pPr>
            <a:fld id="{D1FF077A-09D4-45A6-B0A3-62A175C19E2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842" r:id="rId1"/>
  </p:sldLayoutIdLst>
  <p:hf hdr="0" ftr="0" dt="0"/>
  <p:txStyles>
    <p:titleStyle>
      <a:lvl1pPr algn="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32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1pPr>
      <a:lvl2pPr algn="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32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2pPr>
      <a:lvl3pPr algn="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32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3pPr>
      <a:lvl4pPr algn="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32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4pPr>
      <a:lvl5pPr algn="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32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5pPr>
      <a:lvl6pPr marL="1536700" indent="-215900" algn="r" defTabSz="457200" rtl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3200">
          <a:solidFill>
            <a:srgbClr val="000000"/>
          </a:solidFill>
          <a:latin typeface="Bitstream Charter" pitchFamily="16" charset="0"/>
        </a:defRPr>
      </a:lvl6pPr>
      <a:lvl7pPr marL="1993900" indent="-215900" algn="r" defTabSz="457200" rtl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3200">
          <a:solidFill>
            <a:srgbClr val="000000"/>
          </a:solidFill>
          <a:latin typeface="Bitstream Charter" pitchFamily="16" charset="0"/>
        </a:defRPr>
      </a:lvl7pPr>
      <a:lvl8pPr marL="2451100" indent="-215900" algn="r" defTabSz="457200" rtl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3200">
          <a:solidFill>
            <a:srgbClr val="000000"/>
          </a:solidFill>
          <a:latin typeface="Bitstream Charter" pitchFamily="16" charset="0"/>
        </a:defRPr>
      </a:lvl8pPr>
      <a:lvl9pPr marL="2908300" indent="-215900" algn="r" defTabSz="457200" rtl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3200">
          <a:solidFill>
            <a:srgbClr val="000000"/>
          </a:solidFill>
          <a:latin typeface="Bitstream Charter" pitchFamily="16" charset="0"/>
        </a:defRPr>
      </a:lvl9pPr>
    </p:titleStyle>
    <p:bodyStyle>
      <a:lvl1pPr marL="431800" indent="-323850"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buChar char=""/>
        <a:defRPr sz="28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1pPr>
      <a:lvl2pPr marL="862013" indent="-285750"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75000"/>
        <a:buFont typeface="Symbol" pitchFamily="18" charset="2"/>
        <a:buChar char=""/>
        <a:defRPr sz="2400">
          <a:solidFill>
            <a:srgbClr val="000000"/>
          </a:solidFill>
          <a:latin typeface="Arial" charset="0"/>
          <a:ea typeface="ＭＳ Ｐゴシック" charset="-128"/>
        </a:defRPr>
      </a:lvl2pPr>
      <a:lvl3pPr marL="1295400" indent="-215900" algn="l" defTabSz="457200" rtl="0" eaLnBrk="0" fontAlgn="base" hangingPunct="0">
        <a:spcBef>
          <a:spcPct val="0"/>
        </a:spcBef>
        <a:spcAft>
          <a:spcPts val="850"/>
        </a:spcAft>
        <a:buClr>
          <a:srgbClr val="000000"/>
        </a:buClr>
        <a:buSzPct val="45000"/>
        <a:buFont typeface="Wingdings" pitchFamily="2" charset="2"/>
        <a:buChar char=""/>
        <a:defRPr sz="2400">
          <a:solidFill>
            <a:srgbClr val="000000"/>
          </a:solidFill>
          <a:latin typeface="Arial" charset="0"/>
          <a:ea typeface="ＭＳ Ｐゴシック" charset="-128"/>
        </a:defRPr>
      </a:lvl3pPr>
      <a:lvl4pPr marL="1727200" indent="-215900" algn="l" defTabSz="457200" rtl="0" eaLnBrk="0" fontAlgn="base" hangingPunct="0">
        <a:spcBef>
          <a:spcPct val="0"/>
        </a:spcBef>
        <a:spcAft>
          <a:spcPts val="575"/>
        </a:spcAft>
        <a:buClr>
          <a:srgbClr val="000000"/>
        </a:buClr>
        <a:buSzPct val="75000"/>
        <a:buFont typeface="Symbol" pitchFamily="18" charset="2"/>
        <a:buChar char=""/>
        <a:defRPr sz="2000">
          <a:solidFill>
            <a:srgbClr val="000000"/>
          </a:solidFill>
          <a:latin typeface="Arial" charset="0"/>
          <a:ea typeface="ＭＳ Ｐゴシック" charset="-128"/>
        </a:defRPr>
      </a:lvl4pPr>
      <a:lvl5pPr marL="2159000" indent="-215900" algn="l" defTabSz="457200" rtl="0" eaLnBrk="0" fontAlgn="base" hangingPunct="0"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pitchFamily="2" charset="2"/>
        <a:buChar char=""/>
        <a:defRPr sz="2000">
          <a:solidFill>
            <a:srgbClr val="000000"/>
          </a:solidFill>
          <a:latin typeface="Arial" charset="0"/>
          <a:ea typeface="ＭＳ Ｐゴシック" charset="-128"/>
        </a:defRPr>
      </a:lvl5pPr>
      <a:lvl6pPr marL="2616200" indent="-215900" algn="l" defTabSz="457200" rtl="0" fontAlgn="base" hangingPunct="0"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charset="2"/>
        <a:buChar char=""/>
        <a:defRPr sz="2000">
          <a:solidFill>
            <a:srgbClr val="000000"/>
          </a:solidFill>
          <a:latin typeface="+mn-lt"/>
        </a:defRPr>
      </a:lvl6pPr>
      <a:lvl7pPr marL="3073400" indent="-215900" algn="l" defTabSz="457200" rtl="0" fontAlgn="base" hangingPunct="0"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charset="2"/>
        <a:buChar char=""/>
        <a:defRPr sz="2000">
          <a:solidFill>
            <a:srgbClr val="000000"/>
          </a:solidFill>
          <a:latin typeface="+mn-lt"/>
        </a:defRPr>
      </a:lvl7pPr>
      <a:lvl8pPr marL="3530600" indent="-215900" algn="l" defTabSz="457200" rtl="0" fontAlgn="base" hangingPunct="0"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charset="2"/>
        <a:buChar char=""/>
        <a:defRPr sz="2000">
          <a:solidFill>
            <a:srgbClr val="000000"/>
          </a:solidFill>
          <a:latin typeface="+mn-lt"/>
        </a:defRPr>
      </a:lvl8pPr>
      <a:lvl9pPr marL="3987800" indent="-215900" algn="l" defTabSz="457200" rtl="0" fontAlgn="base" hangingPunct="0"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charset="2"/>
        <a:buChar char=""/>
        <a:defRPr sz="2000">
          <a:solidFill>
            <a:srgbClr val="000000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5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tmp"/><Relationship Id="rId1" Type="http://schemas.openxmlformats.org/officeDocument/2006/relationships/slideLayout" Target="../slideLayouts/slideLayout4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tmp"/><Relationship Id="rId1" Type="http://schemas.openxmlformats.org/officeDocument/2006/relationships/slideLayout" Target="../slideLayouts/slideLayout4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5"/>
          <p:cNvSpPr>
            <a:spLocks noGrp="1" noChangeArrowheads="1"/>
          </p:cNvSpPr>
          <p:nvPr>
            <p:ph type="sldNum" sz="quarter" idx="12"/>
          </p:nvPr>
        </p:nvSpPr>
        <p:spPr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472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algn="l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algn="l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algn="l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algn="l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algn="l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algn="r" eaLnBrk="1">
              <a:defRPr/>
            </a:pPr>
            <a:fld id="{E8B23A42-6F37-4818-9DD1-F3AFBC0FD140}" type="slidenum">
              <a:rPr lang="en-GB" smtClean="0">
                <a:solidFill>
                  <a:srgbClr val="000000"/>
                </a:solidFill>
              </a:rPr>
              <a:pPr algn="r" eaLnBrk="1">
                <a:defRPr/>
              </a:pPr>
              <a:t>1</a:t>
            </a:fld>
            <a:endParaRPr lang="en-GB" smtClean="0">
              <a:solidFill>
                <a:srgbClr val="000000"/>
              </a:solidFill>
            </a:endParaRPr>
          </a:p>
        </p:txBody>
      </p:sp>
      <p:sp>
        <p:nvSpPr>
          <p:cNvPr id="18435" name="Rectangle 5"/>
          <p:cNvSpPr txBox="1">
            <a:spLocks noGrp="1" noChangeArrowheads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noFill/>
            <a:round/>
            <a:headEnd/>
            <a:tailEnd/>
          </a:ln>
        </p:spPr>
        <p:txBody>
          <a:bodyPr lIns="0" tIns="0" rIns="0" bIns="0"/>
          <a:lstStyle/>
          <a:p>
            <a:pPr algn="r"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pitchFamily="2" charset="2"/>
              <a:buNone/>
            </a:pPr>
            <a:fld id="{931A9AF2-DDF6-4998-9B3C-970B465941CD}" type="slidenum">
              <a:rPr lang="en-GB" sz="1400">
                <a:solidFill>
                  <a:srgbClr val="000000"/>
                </a:solidFill>
              </a:rPr>
              <a:pPr algn="r" hangingPunct="0">
                <a:lnSpc>
                  <a:spcPct val="101000"/>
                </a:lnSpc>
                <a:buClr>
                  <a:srgbClr val="000000"/>
                </a:buClr>
                <a:buSzPct val="45000"/>
                <a:buFont typeface="Wingdings" pitchFamily="2" charset="2"/>
                <a:buNone/>
              </a:pPr>
              <a:t>1</a:t>
            </a:fld>
            <a:endParaRPr lang="en-GB" sz="1400">
              <a:solidFill>
                <a:srgbClr val="000000"/>
              </a:solidFill>
            </a:endParaRPr>
          </a:p>
        </p:txBody>
      </p:sp>
      <p:sp>
        <p:nvSpPr>
          <p:cNvPr id="18436" name="Text Box 2"/>
          <p:cNvSpPr txBox="1">
            <a:spLocks noChangeArrowheads="1"/>
          </p:cNvSpPr>
          <p:nvPr/>
        </p:nvSpPr>
        <p:spPr bwMode="auto">
          <a:xfrm>
            <a:off x="5029200" y="6172200"/>
            <a:ext cx="1588" cy="3460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algn="l"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endParaRPr lang="en-US"/>
          </a:p>
        </p:txBody>
      </p:sp>
      <p:sp>
        <p:nvSpPr>
          <p:cNvPr id="18437" name="TextBox 41"/>
          <p:cNvSpPr txBox="1">
            <a:spLocks noChangeArrowheads="1"/>
          </p:cNvSpPr>
          <p:nvPr/>
        </p:nvSpPr>
        <p:spPr bwMode="auto">
          <a:xfrm>
            <a:off x="2601913" y="6883400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1600" i="1" dirty="0"/>
              <a:t>World-Leading Research with Real-World Impact!</a:t>
            </a:r>
          </a:p>
        </p:txBody>
      </p:sp>
      <p:sp>
        <p:nvSpPr>
          <p:cNvPr id="18438" name="Title 1"/>
          <p:cNvSpPr>
            <a:spLocks/>
          </p:cNvSpPr>
          <p:nvPr/>
        </p:nvSpPr>
        <p:spPr bwMode="auto">
          <a:xfrm>
            <a:off x="1322388" y="1336675"/>
            <a:ext cx="7772400" cy="1470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en-US" sz="2800" dirty="0" smtClean="0">
                <a:solidFill>
                  <a:srgbClr val="000000"/>
                </a:solidFill>
              </a:rPr>
              <a:t>Towards Provenance and Risk-Awareness in Social Computing</a:t>
            </a:r>
            <a:endParaRPr lang="en-US" sz="2800" dirty="0">
              <a:solidFill>
                <a:srgbClr val="000000"/>
              </a:solidFill>
            </a:endParaRPr>
          </a:p>
        </p:txBody>
      </p:sp>
      <p:sp>
        <p:nvSpPr>
          <p:cNvPr id="18439" name="Subtitle 2"/>
          <p:cNvSpPr>
            <a:spLocks/>
          </p:cNvSpPr>
          <p:nvPr/>
        </p:nvSpPr>
        <p:spPr bwMode="auto">
          <a:xfrm>
            <a:off x="1322388" y="3581400"/>
            <a:ext cx="7772400" cy="243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0" hangingPunct="0">
              <a:lnSpc>
                <a:spcPct val="80000"/>
              </a:lnSpc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2000" dirty="0" smtClean="0">
                <a:solidFill>
                  <a:srgbClr val="898989"/>
                </a:solidFill>
                <a:latin typeface="Calibri" pitchFamily="34" charset="0"/>
                <a:cs typeface="Calibri" pitchFamily="34" charset="0"/>
              </a:rPr>
              <a:t>Yuan Cheng, Dang Nguyen, Khalid </a:t>
            </a:r>
            <a:r>
              <a:rPr lang="en-US" sz="2000" dirty="0" err="1" smtClean="0">
                <a:solidFill>
                  <a:srgbClr val="898989"/>
                </a:solidFill>
                <a:latin typeface="Calibri" pitchFamily="34" charset="0"/>
                <a:cs typeface="Calibri" pitchFamily="34" charset="0"/>
              </a:rPr>
              <a:t>Bijon</a:t>
            </a:r>
            <a:r>
              <a:rPr lang="en-US" sz="2000" dirty="0" smtClean="0">
                <a:solidFill>
                  <a:srgbClr val="898989"/>
                </a:solidFill>
                <a:latin typeface="Calibri" pitchFamily="34" charset="0"/>
                <a:cs typeface="Calibri" pitchFamily="34" charset="0"/>
              </a:rPr>
              <a:t>, Ram Krishnan, </a:t>
            </a:r>
            <a:r>
              <a:rPr lang="en-US" sz="2000" dirty="0" err="1" smtClean="0">
                <a:solidFill>
                  <a:srgbClr val="898989"/>
                </a:solidFill>
                <a:latin typeface="Calibri" pitchFamily="34" charset="0"/>
                <a:cs typeface="Calibri" pitchFamily="34" charset="0"/>
              </a:rPr>
              <a:t>Jaehong</a:t>
            </a:r>
            <a:r>
              <a:rPr lang="en-US" sz="2000" dirty="0" smtClean="0">
                <a:solidFill>
                  <a:srgbClr val="898989"/>
                </a:solidFill>
                <a:latin typeface="Calibri" pitchFamily="34" charset="0"/>
                <a:cs typeface="Calibri" pitchFamily="34" charset="0"/>
              </a:rPr>
              <a:t> Park and Ravi </a:t>
            </a:r>
            <a:r>
              <a:rPr lang="en-US" sz="2000" dirty="0" err="1" smtClean="0">
                <a:solidFill>
                  <a:srgbClr val="898989"/>
                </a:solidFill>
                <a:latin typeface="Calibri" pitchFamily="34" charset="0"/>
                <a:cs typeface="Calibri" pitchFamily="34" charset="0"/>
              </a:rPr>
              <a:t>Sandhu</a:t>
            </a:r>
            <a:endParaRPr lang="en-US" sz="2000" dirty="0">
              <a:solidFill>
                <a:srgbClr val="898989"/>
              </a:solidFill>
              <a:latin typeface="Calibri" pitchFamily="34" charset="0"/>
              <a:cs typeface="Calibri" pitchFamily="34" charset="0"/>
            </a:endParaRPr>
          </a:p>
          <a:p>
            <a:pPr eaLnBrk="0" hangingPunct="0">
              <a:lnSpc>
                <a:spcPct val="80000"/>
              </a:lnSpc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2000" dirty="0">
                <a:solidFill>
                  <a:srgbClr val="898989"/>
                </a:solidFill>
                <a:latin typeface="Calibri" pitchFamily="34" charset="0"/>
                <a:cs typeface="Calibri" pitchFamily="34" charset="0"/>
              </a:rPr>
              <a:t>Institute for Cyber Security</a:t>
            </a:r>
          </a:p>
          <a:p>
            <a:pPr eaLnBrk="0" hangingPunct="0">
              <a:lnSpc>
                <a:spcPct val="80000"/>
              </a:lnSpc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2000" dirty="0">
                <a:solidFill>
                  <a:srgbClr val="898989"/>
                </a:solidFill>
                <a:latin typeface="Calibri" pitchFamily="34" charset="0"/>
                <a:cs typeface="Calibri" pitchFamily="34" charset="0"/>
              </a:rPr>
              <a:t>University of Texas at San Antonio</a:t>
            </a:r>
          </a:p>
          <a:p>
            <a:pPr eaLnBrk="0" hangingPunct="0">
              <a:lnSpc>
                <a:spcPct val="80000"/>
              </a:lnSpc>
              <a:buClr>
                <a:srgbClr val="000000"/>
              </a:buClr>
              <a:buSzPct val="45000"/>
              <a:buFont typeface="Wingdings" pitchFamily="2" charset="2"/>
              <a:buNone/>
            </a:pPr>
            <a:endParaRPr lang="en-US" sz="2000" dirty="0">
              <a:solidFill>
                <a:srgbClr val="898989"/>
              </a:solidFill>
              <a:latin typeface="Calibri" pitchFamily="34" charset="0"/>
              <a:cs typeface="Calibri" pitchFamily="34" charset="0"/>
            </a:endParaRPr>
          </a:p>
          <a:p>
            <a:pPr eaLnBrk="0" hangingPunct="0">
              <a:lnSpc>
                <a:spcPct val="80000"/>
              </a:lnSpc>
              <a:buClr>
                <a:srgbClr val="000000"/>
              </a:buClr>
              <a:buSzPct val="45000"/>
              <a:buFont typeface="Wingdings" pitchFamily="2" charset="2"/>
              <a:buNone/>
            </a:pPr>
            <a:endParaRPr lang="en-US" sz="2000" dirty="0">
              <a:solidFill>
                <a:srgbClr val="898989"/>
              </a:solidFill>
              <a:latin typeface="Calibri" pitchFamily="34" charset="0"/>
              <a:cs typeface="Calibri" pitchFamily="34" charset="0"/>
            </a:endParaRPr>
          </a:p>
          <a:p>
            <a:pPr eaLnBrk="0" hangingPunct="0">
              <a:lnSpc>
                <a:spcPct val="80000"/>
              </a:lnSpc>
              <a:buClr>
                <a:srgbClr val="000000"/>
              </a:buClr>
              <a:buSzPct val="45000"/>
              <a:buFont typeface="Wingdings" pitchFamily="2" charset="2"/>
              <a:buNone/>
            </a:pPr>
            <a:endParaRPr lang="en-US" sz="2000" dirty="0">
              <a:solidFill>
                <a:srgbClr val="898989"/>
              </a:solidFill>
              <a:latin typeface="Calibri" pitchFamily="34" charset="0"/>
              <a:cs typeface="Calibri" pitchFamily="34" charset="0"/>
            </a:endParaRPr>
          </a:p>
          <a:p>
            <a:pPr eaLnBrk="0" hangingPunct="0">
              <a:lnSpc>
                <a:spcPct val="80000"/>
              </a:lnSpc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2000" dirty="0" smtClean="0">
                <a:solidFill>
                  <a:srgbClr val="898989"/>
                </a:solidFill>
                <a:latin typeface="Calibri" pitchFamily="34" charset="0"/>
                <a:cs typeface="Calibri" pitchFamily="34" charset="0"/>
              </a:rPr>
              <a:t>September 19, 2012</a:t>
            </a:r>
          </a:p>
          <a:p>
            <a:pPr eaLnBrk="0" hangingPunct="0">
              <a:lnSpc>
                <a:spcPct val="80000"/>
              </a:lnSpc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2000" dirty="0" smtClean="0">
                <a:solidFill>
                  <a:srgbClr val="898989"/>
                </a:solidFill>
                <a:latin typeface="Calibri" pitchFamily="34" charset="0"/>
                <a:cs typeface="Calibri" pitchFamily="34" charset="0"/>
              </a:rPr>
              <a:t>SRAS 2012, Minneapolis, MN</a:t>
            </a:r>
            <a:endParaRPr lang="en-US" sz="200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8440" name="Title 1"/>
          <p:cNvSpPr>
            <a:spLocks/>
          </p:cNvSpPr>
          <p:nvPr/>
        </p:nvSpPr>
        <p:spPr bwMode="auto">
          <a:xfrm>
            <a:off x="2601913" y="77788"/>
            <a:ext cx="5197475" cy="68421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eaLnBrk="0"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altLang="zh-CN" sz="2800" b="1" dirty="0">
                <a:solidFill>
                  <a:srgbClr val="131F49"/>
                </a:solidFill>
              </a:rPr>
              <a:t>Institute for Cyber Security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400300" y="203200"/>
            <a:ext cx="5562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Modeling Provenance Data in SC (cont.)</a:t>
            </a:r>
            <a:endParaRPr lang="en-US" sz="20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596900" y="1409700"/>
            <a:ext cx="8763000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l">
              <a:buFont typeface="Arial" pitchFamily="34" charset="0"/>
              <a:buChar char="•"/>
            </a:pPr>
            <a:r>
              <a:rPr lang="en-US" sz="2800" dirty="0" smtClean="0">
                <a:latin typeface="Calibri" pitchFamily="34" charset="0"/>
                <a:cs typeface="Calibri" pitchFamily="34" charset="0"/>
              </a:rPr>
              <a:t>Alice requests to join an event:</a:t>
            </a:r>
          </a:p>
          <a:p>
            <a:pPr marL="889000" lvl="1" indent="-457200" algn="l">
              <a:buFont typeface="Arial" pitchFamily="34" charset="0"/>
              <a:buChar char="•"/>
            </a:pPr>
            <a:r>
              <a:rPr lang="en-US" sz="2800" i="1" dirty="0" smtClean="0">
                <a:solidFill>
                  <a:srgbClr val="00B050"/>
                </a:solidFill>
                <a:latin typeface="Calibri" pitchFamily="34" charset="0"/>
                <a:cs typeface="Calibri" pitchFamily="34" charset="0"/>
              </a:rPr>
              <a:t>request(Alice, join, </a:t>
            </a:r>
            <a:r>
              <a:rPr lang="en-US" sz="2800" i="1" dirty="0" err="1" smtClean="0">
                <a:solidFill>
                  <a:srgbClr val="00B050"/>
                </a:solidFill>
                <a:latin typeface="Calibri" pitchFamily="34" charset="0"/>
                <a:cs typeface="Calibri" pitchFamily="34" charset="0"/>
              </a:rPr>
              <a:t>accountOf</a:t>
            </a:r>
            <a:r>
              <a:rPr lang="en-US" sz="2800" i="1" dirty="0" smtClean="0">
                <a:solidFill>
                  <a:srgbClr val="00B050"/>
                </a:solidFill>
                <a:latin typeface="Calibri" pitchFamily="34" charset="0"/>
                <a:cs typeface="Calibri" pitchFamily="34" charset="0"/>
              </a:rPr>
              <a:t>(Alice), event)</a:t>
            </a:r>
          </a:p>
          <a:p>
            <a:pPr marL="457200" indent="-457200" algn="l">
              <a:buFont typeface="Arial" pitchFamily="34" charset="0"/>
              <a:buChar char="•"/>
            </a:pPr>
            <a:r>
              <a:rPr lang="en-US" sz="2800" dirty="0" smtClean="0">
                <a:latin typeface="Calibri" pitchFamily="34" charset="0"/>
                <a:cs typeface="Calibri" pitchFamily="34" charset="0"/>
              </a:rPr>
              <a:t>Associated transaction:</a:t>
            </a:r>
          </a:p>
          <a:p>
            <a:pPr marL="889000" lvl="1" indent="-457200" algn="l">
              <a:buFont typeface="Arial" pitchFamily="34" charset="0"/>
              <a:buChar char="•"/>
            </a:pPr>
            <a:r>
              <a:rPr lang="en-US" sz="2800" i="1" dirty="0" smtClean="0">
                <a:solidFill>
                  <a:srgbClr val="00B050"/>
                </a:solidFill>
                <a:latin typeface="Calibri" pitchFamily="34" charset="0"/>
                <a:cs typeface="Calibri" pitchFamily="34" charset="0"/>
              </a:rPr>
              <a:t>(Alice, join, </a:t>
            </a:r>
            <a:r>
              <a:rPr lang="en-US" sz="2800" i="1" dirty="0" err="1" smtClean="0">
                <a:solidFill>
                  <a:srgbClr val="00B050"/>
                </a:solidFill>
                <a:latin typeface="Calibri" pitchFamily="34" charset="0"/>
                <a:cs typeface="Calibri" pitchFamily="34" charset="0"/>
              </a:rPr>
              <a:t>accountOf</a:t>
            </a:r>
            <a:r>
              <a:rPr lang="en-US" sz="2800" i="1" dirty="0" smtClean="0">
                <a:solidFill>
                  <a:srgbClr val="00B050"/>
                </a:solidFill>
                <a:latin typeface="Calibri" pitchFamily="34" charset="0"/>
                <a:cs typeface="Calibri" pitchFamily="34" charset="0"/>
              </a:rPr>
              <a:t>(Alice), event, </a:t>
            </a:r>
            <a:r>
              <a:rPr lang="en-US" sz="2800" i="1" dirty="0" err="1" smtClean="0">
                <a:solidFill>
                  <a:srgbClr val="00B050"/>
                </a:solidFill>
                <a:latin typeface="Calibri" pitchFamily="34" charset="0"/>
                <a:cs typeface="Calibri" pitchFamily="34" charset="0"/>
              </a:rPr>
              <a:t>eventWithAcountOfAliceAdded</a:t>
            </a:r>
            <a:r>
              <a:rPr lang="en-US" sz="2800" i="1" dirty="0" smtClean="0">
                <a:solidFill>
                  <a:srgbClr val="00B050"/>
                </a:solidFill>
                <a:latin typeface="Calibri" pitchFamily="34" charset="0"/>
                <a:cs typeface="Calibri" pitchFamily="34" charset="0"/>
              </a:rPr>
              <a:t>)</a:t>
            </a:r>
          </a:p>
          <a:p>
            <a:pPr marL="457200" indent="-457200" algn="l">
              <a:buFont typeface="Arial" pitchFamily="34" charset="0"/>
              <a:buChar char="•"/>
            </a:pPr>
            <a:r>
              <a:rPr lang="en-US" sz="2800" dirty="0" smtClean="0">
                <a:latin typeface="Calibri" pitchFamily="34" charset="0"/>
                <a:cs typeface="Calibri" pitchFamily="34" charset="0"/>
              </a:rPr>
              <a:t>The corresponding provenance information:</a:t>
            </a:r>
          </a:p>
          <a:p>
            <a:pPr marL="889000" lvl="1" indent="-457200" algn="l">
              <a:buFont typeface="Arial" pitchFamily="34" charset="0"/>
              <a:buChar char="•"/>
            </a:pPr>
            <a:r>
              <a:rPr lang="en-US" sz="2800" i="1" dirty="0" smtClean="0">
                <a:solidFill>
                  <a:srgbClr val="00B050"/>
                </a:solidFill>
                <a:latin typeface="Calibri" pitchFamily="34" charset="0"/>
                <a:cs typeface="Calibri" pitchFamily="34" charset="0"/>
              </a:rPr>
              <a:t>(join, </a:t>
            </a:r>
            <a:r>
              <a:rPr lang="en-US" sz="2800" i="1" dirty="0" err="1" smtClean="0">
                <a:solidFill>
                  <a:srgbClr val="00B050"/>
                </a:solidFill>
                <a:latin typeface="Calibri" pitchFamily="34" charset="0"/>
                <a:cs typeface="Calibri" pitchFamily="34" charset="0"/>
              </a:rPr>
              <a:t>wasControlledBy</a:t>
            </a:r>
            <a:r>
              <a:rPr lang="en-US" sz="2800" i="1" dirty="0" smtClean="0">
                <a:solidFill>
                  <a:srgbClr val="00B050"/>
                </a:solidFill>
                <a:latin typeface="Calibri" pitchFamily="34" charset="0"/>
                <a:cs typeface="Calibri" pitchFamily="34" charset="0"/>
              </a:rPr>
              <a:t>, Alice)</a:t>
            </a:r>
          </a:p>
          <a:p>
            <a:pPr marL="889000" lvl="1" indent="-457200" algn="l">
              <a:buFont typeface="Arial" pitchFamily="34" charset="0"/>
              <a:buChar char="•"/>
            </a:pPr>
            <a:r>
              <a:rPr lang="en-US" sz="2800" i="1" dirty="0" smtClean="0">
                <a:solidFill>
                  <a:srgbClr val="00B050"/>
                </a:solidFill>
                <a:latin typeface="Calibri" pitchFamily="34" charset="0"/>
                <a:cs typeface="Calibri" pitchFamily="34" charset="0"/>
              </a:rPr>
              <a:t>(join, used, event)</a:t>
            </a:r>
          </a:p>
          <a:p>
            <a:pPr marL="889000" lvl="1" indent="-457200" algn="l">
              <a:buFont typeface="Arial" pitchFamily="34" charset="0"/>
              <a:buChar char="•"/>
            </a:pPr>
            <a:r>
              <a:rPr lang="en-US" sz="2800" i="1" dirty="0" smtClean="0">
                <a:solidFill>
                  <a:srgbClr val="00B050"/>
                </a:solidFill>
                <a:latin typeface="Calibri" pitchFamily="34" charset="0"/>
                <a:cs typeface="Calibri" pitchFamily="34" charset="0"/>
              </a:rPr>
              <a:t>(join, used, </a:t>
            </a:r>
            <a:r>
              <a:rPr lang="en-US" sz="2800" i="1" dirty="0" err="1" smtClean="0">
                <a:solidFill>
                  <a:srgbClr val="00B050"/>
                </a:solidFill>
                <a:latin typeface="Calibri" pitchFamily="34" charset="0"/>
                <a:cs typeface="Calibri" pitchFamily="34" charset="0"/>
              </a:rPr>
              <a:t>accountOf</a:t>
            </a:r>
            <a:r>
              <a:rPr lang="en-US" sz="2800" i="1" dirty="0" smtClean="0">
                <a:solidFill>
                  <a:srgbClr val="00B050"/>
                </a:solidFill>
                <a:latin typeface="Calibri" pitchFamily="34" charset="0"/>
                <a:cs typeface="Calibri" pitchFamily="34" charset="0"/>
              </a:rPr>
              <a:t>(Alice))</a:t>
            </a:r>
          </a:p>
          <a:p>
            <a:pPr marL="889000" lvl="1" indent="-457200" algn="l">
              <a:buFont typeface="Arial" pitchFamily="34" charset="0"/>
              <a:buChar char="•"/>
            </a:pPr>
            <a:r>
              <a:rPr lang="en-US" sz="2800" i="1" dirty="0" smtClean="0">
                <a:solidFill>
                  <a:srgbClr val="00B050"/>
                </a:solidFill>
                <a:latin typeface="Calibri" pitchFamily="34" charset="0"/>
                <a:cs typeface="Calibri" pitchFamily="34" charset="0"/>
              </a:rPr>
              <a:t>(</a:t>
            </a:r>
            <a:r>
              <a:rPr lang="en-US" sz="2800" i="1" dirty="0" err="1" smtClean="0">
                <a:solidFill>
                  <a:srgbClr val="00B050"/>
                </a:solidFill>
                <a:latin typeface="Calibri" pitchFamily="34" charset="0"/>
                <a:cs typeface="Calibri" pitchFamily="34" charset="0"/>
              </a:rPr>
              <a:t>eventWithAccountOfAliceAdded</a:t>
            </a:r>
            <a:r>
              <a:rPr lang="en-US" sz="2800" i="1" dirty="0" smtClean="0">
                <a:solidFill>
                  <a:srgbClr val="00B050"/>
                </a:solidFill>
                <a:latin typeface="Calibri" pitchFamily="34" charset="0"/>
                <a:cs typeface="Calibri" pitchFamily="34" charset="0"/>
              </a:rPr>
              <a:t>, </a:t>
            </a:r>
            <a:r>
              <a:rPr lang="en-US" sz="2800" i="1" dirty="0" err="1" smtClean="0">
                <a:solidFill>
                  <a:srgbClr val="00B050"/>
                </a:solidFill>
                <a:latin typeface="Calibri" pitchFamily="34" charset="0"/>
                <a:cs typeface="Calibri" pitchFamily="34" charset="0"/>
              </a:rPr>
              <a:t>wasGeneratedBy</a:t>
            </a:r>
            <a:r>
              <a:rPr lang="en-US" sz="2800" i="1" dirty="0" smtClean="0">
                <a:solidFill>
                  <a:srgbClr val="00B050"/>
                </a:solidFill>
                <a:latin typeface="Calibri" pitchFamily="34" charset="0"/>
                <a:cs typeface="Calibri" pitchFamily="34" charset="0"/>
              </a:rPr>
              <a:t>, join)</a:t>
            </a:r>
            <a:endParaRPr lang="en-US" sz="2800" i="1" dirty="0">
              <a:solidFill>
                <a:srgbClr val="00B05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" name="TextBox 41"/>
          <p:cNvSpPr txBox="1">
            <a:spLocks noChangeArrowheads="1"/>
          </p:cNvSpPr>
          <p:nvPr/>
        </p:nvSpPr>
        <p:spPr bwMode="auto">
          <a:xfrm>
            <a:off x="2601913" y="6883400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1600" i="1" dirty="0"/>
              <a:t>World-Leading Research with Real-World Impact!</a:t>
            </a:r>
          </a:p>
        </p:txBody>
      </p:sp>
    </p:spTree>
    <p:extLst>
      <p:ext uri="{BB962C8B-B14F-4D97-AF65-F5344CB8AC3E}">
        <p14:creationId xmlns:p14="http://schemas.microsoft.com/office/powerpoint/2010/main" val="14217470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136900" y="215900"/>
            <a:ext cx="41783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CONCLUSION</a:t>
            </a:r>
            <a:endParaRPr lang="en-US" sz="24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838200" y="1257300"/>
            <a:ext cx="8509000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l">
              <a:buFont typeface="Arial" pitchFamily="34" charset="0"/>
              <a:buChar char="•"/>
            </a:pPr>
            <a:r>
              <a:rPr lang="en-US" sz="2800" dirty="0" smtClean="0">
                <a:latin typeface="Calibri" pitchFamily="34" charset="0"/>
                <a:cs typeface="Calibri" pitchFamily="34" charset="0"/>
              </a:rPr>
              <a:t>Identify the necessity of incorporating Risk awareness and Provenance awareness in SC.</a:t>
            </a:r>
          </a:p>
          <a:p>
            <a:pPr marL="457200" indent="-457200" algn="l">
              <a:buFont typeface="Arial" pitchFamily="34" charset="0"/>
              <a:buChar char="•"/>
            </a:pPr>
            <a:r>
              <a:rPr lang="en-US" sz="2800" dirty="0" smtClean="0">
                <a:latin typeface="Calibri" pitchFamily="34" charset="0"/>
                <a:cs typeface="Calibri" pitchFamily="34" charset="0"/>
              </a:rPr>
              <a:t>Demonstrate through an example scenario.</a:t>
            </a:r>
          </a:p>
          <a:p>
            <a:pPr marL="457200" indent="-457200" algn="l">
              <a:buFont typeface="Arial" pitchFamily="34" charset="0"/>
              <a:buChar char="•"/>
            </a:pPr>
            <a:r>
              <a:rPr lang="en-US" sz="2800" dirty="0" smtClean="0">
                <a:latin typeface="Calibri" pitchFamily="34" charset="0"/>
                <a:cs typeface="Calibri" pitchFamily="34" charset="0"/>
              </a:rPr>
              <a:t>Present an approach for Provenance-based Risk Assessment.</a:t>
            </a:r>
          </a:p>
          <a:p>
            <a:pPr marL="457200" indent="-457200" algn="l">
              <a:buFont typeface="Arial" pitchFamily="34" charset="0"/>
              <a:buChar char="•"/>
            </a:pPr>
            <a:r>
              <a:rPr lang="en-US" sz="2800" dirty="0" smtClean="0">
                <a:latin typeface="Calibri" pitchFamily="34" charset="0"/>
                <a:cs typeface="Calibri" pitchFamily="34" charset="0"/>
              </a:rPr>
              <a:t>Present the initial effort towards a conceptual model for Risk-based Access Control.</a:t>
            </a:r>
          </a:p>
        </p:txBody>
      </p:sp>
      <p:sp>
        <p:nvSpPr>
          <p:cNvPr id="4" name="TextBox 41"/>
          <p:cNvSpPr txBox="1">
            <a:spLocks noChangeArrowheads="1"/>
          </p:cNvSpPr>
          <p:nvPr/>
        </p:nvSpPr>
        <p:spPr bwMode="auto">
          <a:xfrm>
            <a:off x="2601913" y="6883400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1600" i="1" dirty="0"/>
              <a:t>World-Leading Research with Real-World Impact!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7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endParaRPr lang="en-US" dirty="0" smtClean="0">
              <a:ea typeface="ＭＳ Ｐゴシック" pitchFamily="34" charset="-128"/>
            </a:endParaRPr>
          </a:p>
          <a:p>
            <a:r>
              <a:rPr lang="en-US" dirty="0" smtClean="0">
                <a:latin typeface="Calibri" pitchFamily="34" charset="0"/>
                <a:ea typeface="ＭＳ Ｐゴシック" pitchFamily="34" charset="-128"/>
                <a:cs typeface="Calibri" pitchFamily="34" charset="0"/>
              </a:rPr>
              <a:t>Questions or comments?</a:t>
            </a:r>
          </a:p>
          <a:p>
            <a:endParaRPr lang="en-US" dirty="0" smtClean="0">
              <a:ea typeface="ＭＳ Ｐゴシック" pitchFamily="34" charset="-128"/>
            </a:endParaRPr>
          </a:p>
          <a:p>
            <a:endParaRPr lang="en-US" dirty="0">
              <a:ea typeface="ＭＳ Ｐゴシック" pitchFamily="34" charset="-128"/>
            </a:endParaRPr>
          </a:p>
          <a:p>
            <a:endParaRPr lang="en-US" dirty="0" smtClean="0">
              <a:ea typeface="ＭＳ Ｐゴシック" pitchFamily="34" charset="-128"/>
            </a:endParaRPr>
          </a:p>
          <a:p>
            <a:pPr algn="ctr">
              <a:buFont typeface="Wingdings" pitchFamily="2" charset="2"/>
              <a:buNone/>
            </a:pPr>
            <a:r>
              <a:rPr lang="en-US" sz="4000" dirty="0" smtClean="0">
                <a:latin typeface="Calibri" pitchFamily="34" charset="0"/>
                <a:ea typeface="ＭＳ Ｐゴシック" pitchFamily="34" charset="-128"/>
                <a:cs typeface="Calibri" pitchFamily="34" charset="0"/>
              </a:rPr>
              <a:t>Thank You </a:t>
            </a:r>
            <a:r>
              <a:rPr lang="en-US" sz="4000" dirty="0" smtClean="0">
                <a:ea typeface="ＭＳ Ｐゴシック" pitchFamily="34" charset="-128"/>
                <a:sym typeface="Wingdings" pitchFamily="2" charset="2"/>
              </a:rPr>
              <a:t></a:t>
            </a:r>
            <a:endParaRPr lang="en-US" sz="4000" dirty="0" smtClean="0">
              <a:ea typeface="ＭＳ Ｐゴシック" pitchFamily="34" charset="-128"/>
            </a:endParaRPr>
          </a:p>
        </p:txBody>
      </p:sp>
      <p:sp>
        <p:nvSpPr>
          <p:cNvPr id="3" name="TextBox 41"/>
          <p:cNvSpPr txBox="1">
            <a:spLocks noChangeArrowheads="1"/>
          </p:cNvSpPr>
          <p:nvPr/>
        </p:nvSpPr>
        <p:spPr bwMode="auto">
          <a:xfrm>
            <a:off x="2601913" y="6883400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1600" i="1" dirty="0"/>
              <a:t>World-Leading Research with Real-World Impact!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400300" y="203200"/>
            <a:ext cx="5562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Access Control in Social Computing</a:t>
            </a:r>
            <a:endParaRPr lang="en-US" sz="24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596900" y="1409700"/>
            <a:ext cx="8763000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l">
              <a:buFont typeface="Arial" pitchFamily="34" charset="0"/>
              <a:buChar char="•"/>
            </a:pPr>
            <a:r>
              <a:rPr lang="en-US" sz="2800" dirty="0" smtClean="0">
                <a:latin typeface="Calibri" pitchFamily="34" charset="0"/>
                <a:cs typeface="Calibri" pitchFamily="34" charset="0"/>
              </a:rPr>
              <a:t>Content is almost contributed by users</a:t>
            </a:r>
          </a:p>
          <a:p>
            <a:pPr marL="457200" indent="-457200" algn="l">
              <a:buFont typeface="Arial" pitchFamily="34" charset="0"/>
              <a:buChar char="•"/>
            </a:pPr>
            <a:r>
              <a:rPr lang="en-US" sz="2800" dirty="0" smtClean="0">
                <a:latin typeface="Calibri" pitchFamily="34" charset="0"/>
                <a:cs typeface="Calibri" pitchFamily="34" charset="0"/>
              </a:rPr>
              <a:t>Access control policies are specified by users rather than the system alone</a:t>
            </a:r>
          </a:p>
          <a:p>
            <a:pPr marL="889000" lvl="1" indent="-457200" algn="l">
              <a:buFont typeface="Arial" pitchFamily="34" charset="0"/>
              <a:buChar char="•"/>
            </a:pPr>
            <a:r>
              <a:rPr lang="en-US" sz="2800" dirty="0" smtClean="0">
                <a:latin typeface="Calibri" pitchFamily="34" charset="0"/>
                <a:cs typeface="Calibri" pitchFamily="34" charset="0"/>
              </a:rPr>
              <a:t>Policies are expressed in terms of attributes</a:t>
            </a:r>
          </a:p>
          <a:p>
            <a:pPr marL="889000" lvl="1" indent="-457200" algn="l">
              <a:buFont typeface="Arial" pitchFamily="34" charset="0"/>
              <a:buChar char="•"/>
            </a:pPr>
            <a:r>
              <a:rPr lang="en-US" sz="2800" dirty="0" smtClean="0">
                <a:latin typeface="Calibri" pitchFamily="34" charset="0"/>
                <a:cs typeface="Calibri" pitchFamily="34" charset="0"/>
              </a:rPr>
              <a:t>In terms of relationships in online social networks</a:t>
            </a:r>
          </a:p>
          <a:p>
            <a:pPr marL="457200" indent="-457200" algn="l">
              <a:buFont typeface="Arial" pitchFamily="34" charset="0"/>
              <a:buChar char="•"/>
            </a:pPr>
            <a:r>
              <a:rPr lang="en-US" sz="2800" dirty="0" smtClean="0">
                <a:latin typeface="Calibri" pitchFamily="34" charset="0"/>
                <a:cs typeface="Calibri" pitchFamily="34" charset="0"/>
              </a:rPr>
              <a:t>BUT, all of them are </a:t>
            </a:r>
            <a:r>
              <a:rPr lang="en-US" sz="2800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pre-defined</a:t>
            </a:r>
            <a:r>
              <a:rPr lang="en-US" sz="280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sz="2800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static</a:t>
            </a:r>
            <a:r>
              <a:rPr lang="en-US" sz="2800" dirty="0" smtClean="0">
                <a:latin typeface="Calibri" pitchFamily="34" charset="0"/>
                <a:cs typeface="Calibri" pitchFamily="34" charset="0"/>
              </a:rPr>
              <a:t> policies that always give the same outcome</a:t>
            </a:r>
          </a:p>
          <a:p>
            <a:pPr marL="889000" lvl="1" indent="-457200" algn="l">
              <a:buFont typeface="Arial" pitchFamily="34" charset="0"/>
              <a:buChar char="•"/>
            </a:pPr>
            <a:r>
              <a:rPr lang="en-US" sz="2800" dirty="0" smtClean="0">
                <a:latin typeface="Calibri" pitchFamily="34" charset="0"/>
                <a:cs typeface="Calibri" pitchFamily="34" charset="0"/>
              </a:rPr>
              <a:t>Unfortunately, social computing environment is dynamically changing over time</a:t>
            </a:r>
          </a:p>
          <a:p>
            <a:pPr algn="l"/>
            <a:endParaRPr lang="en-US" sz="280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" name="TextBox 41"/>
          <p:cNvSpPr txBox="1">
            <a:spLocks noChangeArrowheads="1"/>
          </p:cNvSpPr>
          <p:nvPr/>
        </p:nvSpPr>
        <p:spPr bwMode="auto">
          <a:xfrm>
            <a:off x="2601913" y="6883400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1600" i="1" dirty="0"/>
              <a:t>World-Leading Research with Real-World Impact!</a:t>
            </a:r>
          </a:p>
        </p:txBody>
      </p:sp>
    </p:spTree>
    <p:extLst>
      <p:ext uri="{BB962C8B-B14F-4D97-AF65-F5344CB8AC3E}">
        <p14:creationId xmlns:p14="http://schemas.microsoft.com/office/powerpoint/2010/main" val="29659233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400300" y="203200"/>
            <a:ext cx="5562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Motivating Example</a:t>
            </a:r>
            <a:endParaRPr lang="en-US" sz="24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596900" y="1409700"/>
            <a:ext cx="8763000" cy="43396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400" dirty="0" smtClean="0">
                <a:latin typeface="Calibri" pitchFamily="34" charset="0"/>
                <a:cs typeface="Calibri" pitchFamily="34" charset="0"/>
              </a:rPr>
              <a:t>A user starts an </a:t>
            </a:r>
            <a:r>
              <a:rPr lang="en-US" sz="2400" b="1" dirty="0" smtClean="0">
                <a:solidFill>
                  <a:srgbClr val="00B050"/>
                </a:solidFill>
                <a:latin typeface="Calibri" pitchFamily="34" charset="0"/>
                <a:cs typeface="Calibri" pitchFamily="34" charset="0"/>
              </a:rPr>
              <a:t>event</a:t>
            </a:r>
            <a:r>
              <a:rPr lang="en-US" sz="2400" dirty="0" smtClean="0">
                <a:latin typeface="Calibri" pitchFamily="34" charset="0"/>
                <a:cs typeface="Calibri" pitchFamily="34" charset="0"/>
              </a:rPr>
              <a:t> to discuss on the upcoming US election outcome. Anyone registered in the social network can </a:t>
            </a:r>
            <a:r>
              <a:rPr lang="en-US" sz="2400" b="1" dirty="0" smtClean="0">
                <a:solidFill>
                  <a:srgbClr val="00B050"/>
                </a:solidFill>
                <a:latin typeface="Calibri" pitchFamily="34" charset="0"/>
                <a:cs typeface="Calibri" pitchFamily="34" charset="0"/>
              </a:rPr>
              <a:t>join</a:t>
            </a:r>
            <a:r>
              <a:rPr lang="en-US" sz="2400" dirty="0" smtClean="0">
                <a:latin typeface="Calibri" pitchFamily="34" charset="0"/>
                <a:cs typeface="Calibri" pitchFamily="34" charset="0"/>
              </a:rPr>
              <a:t> the discussion group. However, joining the group requires to </a:t>
            </a:r>
            <a:r>
              <a:rPr lang="en-US" sz="2400" b="1" dirty="0" smtClean="0">
                <a:solidFill>
                  <a:srgbClr val="00B050"/>
                </a:solidFill>
                <a:latin typeface="Calibri" pitchFamily="34" charset="0"/>
                <a:cs typeface="Calibri" pitchFamily="34" charset="0"/>
              </a:rPr>
              <a:t>vote</a:t>
            </a:r>
            <a:r>
              <a:rPr lang="en-US" sz="2400" dirty="0" smtClean="0">
                <a:latin typeface="Calibri" pitchFamily="34" charset="0"/>
                <a:cs typeface="Calibri" pitchFamily="34" charset="0"/>
              </a:rPr>
              <a:t> on an election </a:t>
            </a:r>
            <a:r>
              <a:rPr lang="en-US" sz="2400" b="1" dirty="0" smtClean="0">
                <a:solidFill>
                  <a:srgbClr val="00B050"/>
                </a:solidFill>
                <a:latin typeface="Calibri" pitchFamily="34" charset="0"/>
                <a:cs typeface="Calibri" pitchFamily="34" charset="0"/>
              </a:rPr>
              <a:t>poll</a:t>
            </a:r>
            <a:r>
              <a:rPr lang="en-US" sz="2400" dirty="0" smtClean="0">
                <a:latin typeface="Calibri" pitchFamily="34" charset="0"/>
                <a:cs typeface="Calibri" pitchFamily="34" charset="0"/>
              </a:rPr>
              <a:t>. In order to vote, one must demonstrate his knowledge of the candidate through an action such as to </a:t>
            </a:r>
            <a:r>
              <a:rPr lang="en-US" sz="2400" b="1" dirty="0" smtClean="0">
                <a:solidFill>
                  <a:srgbClr val="00B050"/>
                </a:solidFill>
                <a:latin typeface="Calibri" pitchFamily="34" charset="0"/>
                <a:cs typeface="Calibri" pitchFamily="34" charset="0"/>
              </a:rPr>
              <a:t>like</a:t>
            </a:r>
            <a:r>
              <a:rPr lang="en-US" sz="2400" dirty="0" smtClean="0">
                <a:latin typeface="Calibri" pitchFamily="34" charset="0"/>
                <a:cs typeface="Calibri" pitchFamily="34" charset="0"/>
              </a:rPr>
              <a:t> the candidate’s </a:t>
            </a:r>
            <a:r>
              <a:rPr lang="en-US" sz="2400" b="1" dirty="0">
                <a:solidFill>
                  <a:srgbClr val="00B050"/>
                </a:solidFill>
                <a:latin typeface="Calibri" pitchFamily="34" charset="0"/>
                <a:cs typeface="Calibri" pitchFamily="34" charset="0"/>
              </a:rPr>
              <a:t>fan page</a:t>
            </a:r>
            <a:r>
              <a:rPr lang="en-US" sz="2400" dirty="0" smtClean="0">
                <a:latin typeface="Calibri" pitchFamily="34" charset="0"/>
                <a:cs typeface="Calibri" pitchFamily="34" charset="0"/>
              </a:rPr>
              <a:t>. Furthermore, each candidate might want users to </a:t>
            </a:r>
            <a:r>
              <a:rPr lang="en-US" sz="2400" b="1" dirty="0" smtClean="0">
                <a:solidFill>
                  <a:srgbClr val="00B050"/>
                </a:solidFill>
                <a:latin typeface="Calibri" pitchFamily="34" charset="0"/>
                <a:cs typeface="Calibri" pitchFamily="34" charset="0"/>
              </a:rPr>
              <a:t>share</a:t>
            </a:r>
            <a:r>
              <a:rPr lang="en-US" sz="2400" dirty="0" smtClean="0">
                <a:latin typeface="Calibri" pitchFamily="34" charset="0"/>
                <a:cs typeface="Calibri" pitchFamily="34" charset="0"/>
              </a:rPr>
              <a:t> their page before liking.</a:t>
            </a:r>
          </a:p>
          <a:p>
            <a:pPr algn="l"/>
            <a:endParaRPr lang="en-US" sz="2400" dirty="0" smtClean="0">
              <a:latin typeface="Calibri" pitchFamily="34" charset="0"/>
              <a:cs typeface="Calibri" pitchFamily="34" charset="0"/>
            </a:endParaRPr>
          </a:p>
          <a:p>
            <a:pPr algn="l"/>
            <a:r>
              <a:rPr lang="en-US" sz="2800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How to place control on the dependency of these actions?</a:t>
            </a:r>
          </a:p>
          <a:p>
            <a:pPr algn="l"/>
            <a:r>
              <a:rPr lang="en-US" sz="2800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How to place control on the occurrence and frequency of these actions?</a:t>
            </a:r>
          </a:p>
        </p:txBody>
      </p:sp>
      <p:sp>
        <p:nvSpPr>
          <p:cNvPr id="4" name="TextBox 41"/>
          <p:cNvSpPr txBox="1">
            <a:spLocks noChangeArrowheads="1"/>
          </p:cNvSpPr>
          <p:nvPr/>
        </p:nvSpPr>
        <p:spPr bwMode="auto">
          <a:xfrm>
            <a:off x="2601913" y="6883400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1600" i="1" dirty="0"/>
              <a:t>World-Leading Research with Real-World Impact!</a:t>
            </a:r>
          </a:p>
        </p:txBody>
      </p:sp>
    </p:spTree>
    <p:extLst>
      <p:ext uri="{BB962C8B-B14F-4D97-AF65-F5344CB8AC3E}">
        <p14:creationId xmlns:p14="http://schemas.microsoft.com/office/powerpoint/2010/main" val="23439631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400300" y="203200"/>
            <a:ext cx="5562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Risk-Aware Access Control</a:t>
            </a:r>
            <a:endParaRPr lang="en-US" sz="24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596900" y="1409700"/>
            <a:ext cx="8763000" cy="51090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l">
              <a:buFont typeface="Arial" pitchFamily="34" charset="0"/>
              <a:buChar char="•"/>
            </a:pPr>
            <a:r>
              <a:rPr lang="en-US" sz="2800" b="1" dirty="0" smtClean="0">
                <a:latin typeface="Calibri" pitchFamily="34" charset="0"/>
                <a:cs typeface="Calibri" pitchFamily="34" charset="0"/>
              </a:rPr>
              <a:t>Risk</a:t>
            </a:r>
            <a:r>
              <a:rPr lang="en-US" sz="2800" dirty="0" smtClean="0">
                <a:latin typeface="Calibri" pitchFamily="34" charset="0"/>
                <a:cs typeface="Calibri" pitchFamily="34" charset="0"/>
              </a:rPr>
              <a:t> is </a:t>
            </a:r>
            <a:r>
              <a:rPr lang="en-US" sz="2800" i="1" dirty="0" smtClean="0">
                <a:solidFill>
                  <a:srgbClr val="00B050"/>
                </a:solidFill>
                <a:latin typeface="Calibri" pitchFamily="34" charset="0"/>
                <a:cs typeface="Calibri" pitchFamily="34" charset="0"/>
              </a:rPr>
              <a:t>the possibility of future loss or damage</a:t>
            </a:r>
          </a:p>
          <a:p>
            <a:pPr marL="889000" lvl="1" indent="-457200" algn="l">
              <a:buFont typeface="Arial" pitchFamily="34" charset="0"/>
              <a:buChar char="•"/>
            </a:pPr>
            <a:r>
              <a:rPr lang="en-US" sz="2800" dirty="0" smtClean="0">
                <a:latin typeface="Calibri" pitchFamily="34" charset="0"/>
                <a:cs typeface="Calibri" pitchFamily="34" charset="0"/>
              </a:rPr>
              <a:t>Future needs and user behaviors are essentially unpredictable by static access control policies</a:t>
            </a:r>
          </a:p>
          <a:p>
            <a:pPr marL="457200" indent="-457200" algn="l">
              <a:buFont typeface="Arial" pitchFamily="34" charset="0"/>
              <a:buChar char="•"/>
            </a:pPr>
            <a:r>
              <a:rPr lang="en-US" sz="2800" dirty="0" smtClean="0">
                <a:latin typeface="Calibri" pitchFamily="34" charset="0"/>
                <a:cs typeface="Calibri" pitchFamily="34" charset="0"/>
              </a:rPr>
              <a:t>Risk-aware Access Control grants or denies an access </a:t>
            </a:r>
            <a:r>
              <a:rPr lang="en-US" sz="2800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dynamically</a:t>
            </a:r>
            <a:r>
              <a:rPr lang="en-US" sz="2800" dirty="0" smtClean="0">
                <a:latin typeface="Calibri" pitchFamily="34" charset="0"/>
                <a:cs typeface="Calibri" pitchFamily="34" charset="0"/>
              </a:rPr>
              <a:t> based on estimated risk instead of some predefined policies</a:t>
            </a:r>
          </a:p>
          <a:p>
            <a:pPr marL="457200" indent="-457200" algn="l">
              <a:buFont typeface="Arial" pitchFamily="34" charset="0"/>
              <a:buChar char="•"/>
            </a:pPr>
            <a:r>
              <a:rPr lang="en-US" sz="2800" dirty="0" smtClean="0">
                <a:latin typeface="Calibri" pitchFamily="34" charset="0"/>
                <a:cs typeface="Calibri" pitchFamily="34" charset="0"/>
              </a:rPr>
              <a:t>Two key issues to assess risk:</a:t>
            </a:r>
          </a:p>
          <a:p>
            <a:pPr marL="889000" lvl="1" indent="-457200" algn="l">
              <a:buFont typeface="Arial" pitchFamily="34" charset="0"/>
              <a:buChar char="•"/>
            </a:pPr>
            <a:r>
              <a:rPr lang="en-US" sz="2800" dirty="0" smtClean="0">
                <a:latin typeface="Calibri" pitchFamily="34" charset="0"/>
                <a:cs typeface="Calibri" pitchFamily="34" charset="0"/>
              </a:rPr>
              <a:t>Estimate the cost of permission being misused (</a:t>
            </a:r>
            <a:r>
              <a:rPr lang="en-US" sz="2800" b="1" dirty="0" smtClean="0">
                <a:latin typeface="Calibri" pitchFamily="34" charset="0"/>
                <a:cs typeface="Calibri" pitchFamily="34" charset="0"/>
              </a:rPr>
              <a:t>sensitivity</a:t>
            </a:r>
            <a:r>
              <a:rPr lang="en-US" sz="2800" dirty="0" smtClean="0">
                <a:latin typeface="Calibri" pitchFamily="34" charset="0"/>
                <a:cs typeface="Calibri" pitchFamily="34" charset="0"/>
              </a:rPr>
              <a:t>)</a:t>
            </a:r>
          </a:p>
          <a:p>
            <a:pPr marL="889000" lvl="1" indent="-457200" algn="l">
              <a:buFont typeface="Arial" pitchFamily="34" charset="0"/>
              <a:buChar char="•"/>
            </a:pPr>
            <a:r>
              <a:rPr lang="en-US" sz="2800" dirty="0" smtClean="0">
                <a:latin typeface="Calibri" pitchFamily="34" charset="0"/>
                <a:cs typeface="Calibri" pitchFamily="34" charset="0"/>
              </a:rPr>
              <a:t>Determine the likelihood of misusing permissions (</a:t>
            </a:r>
            <a:r>
              <a:rPr lang="en-US" sz="2800" b="1" dirty="0" smtClean="0">
                <a:latin typeface="Calibri" pitchFamily="34" charset="0"/>
                <a:cs typeface="Calibri" pitchFamily="34" charset="0"/>
              </a:rPr>
              <a:t>trustworthiness</a:t>
            </a:r>
            <a:r>
              <a:rPr lang="en-US" sz="2800" dirty="0" smtClean="0">
                <a:latin typeface="Calibri" pitchFamily="34" charset="0"/>
                <a:cs typeface="Calibri" pitchFamily="34" charset="0"/>
              </a:rPr>
              <a:t>)</a:t>
            </a:r>
          </a:p>
          <a:p>
            <a:pPr algn="l"/>
            <a:endParaRPr lang="en-US" dirty="0"/>
          </a:p>
        </p:txBody>
      </p:sp>
      <p:sp>
        <p:nvSpPr>
          <p:cNvPr id="4" name="TextBox 41"/>
          <p:cNvSpPr txBox="1">
            <a:spLocks noChangeArrowheads="1"/>
          </p:cNvSpPr>
          <p:nvPr/>
        </p:nvSpPr>
        <p:spPr bwMode="auto">
          <a:xfrm>
            <a:off x="2601913" y="6883400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1600" i="1" dirty="0"/>
              <a:t>World-Leading Research with Real-World Impact!</a:t>
            </a:r>
          </a:p>
        </p:txBody>
      </p:sp>
    </p:spTree>
    <p:extLst>
      <p:ext uri="{BB962C8B-B14F-4D97-AF65-F5344CB8AC3E}">
        <p14:creationId xmlns:p14="http://schemas.microsoft.com/office/powerpoint/2010/main" val="25875906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400300" y="203200"/>
            <a:ext cx="5562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Provenance-Aware System</a:t>
            </a:r>
            <a:endParaRPr lang="en-US" sz="24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596900" y="1409700"/>
            <a:ext cx="8763000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l">
              <a:buFont typeface="Arial" pitchFamily="34" charset="0"/>
              <a:buChar char="•"/>
            </a:pPr>
            <a:r>
              <a:rPr lang="en-US" sz="2800" b="1" dirty="0" smtClean="0">
                <a:latin typeface="Calibri" pitchFamily="34" charset="0"/>
                <a:cs typeface="Calibri" pitchFamily="34" charset="0"/>
              </a:rPr>
              <a:t>Provenance</a:t>
            </a:r>
            <a:r>
              <a:rPr lang="en-US" sz="2800" dirty="0" smtClean="0">
                <a:latin typeface="Calibri" pitchFamily="34" charset="0"/>
                <a:cs typeface="Calibri" pitchFamily="34" charset="0"/>
              </a:rPr>
              <a:t> of a digital data object is defined as the documentation of its origin and all the processes that influence and lead to its current state.</a:t>
            </a:r>
            <a:endParaRPr lang="en-US" sz="2800" b="1" dirty="0" smtClean="0">
              <a:latin typeface="Calibri" pitchFamily="34" charset="0"/>
              <a:cs typeface="Calibri" pitchFamily="34" charset="0"/>
            </a:endParaRPr>
          </a:p>
          <a:p>
            <a:pPr marL="457200" indent="-457200" algn="l">
              <a:buFont typeface="Arial" pitchFamily="34" charset="0"/>
              <a:buChar char="•"/>
            </a:pPr>
            <a:r>
              <a:rPr lang="en-US" sz="2800" dirty="0" smtClean="0">
                <a:latin typeface="Calibri" pitchFamily="34" charset="0"/>
                <a:cs typeface="Calibri" pitchFamily="34" charset="0"/>
              </a:rPr>
              <a:t>In a provenance-aware system, related provenance information of system transactions/events are captured, stored, and maintained.</a:t>
            </a:r>
          </a:p>
          <a:p>
            <a:pPr marL="457200" indent="-457200" algn="l">
              <a:buFont typeface="Arial" pitchFamily="34" charset="0"/>
              <a:buChar char="•"/>
            </a:pPr>
            <a:r>
              <a:rPr lang="en-US" sz="2800" dirty="0" smtClean="0">
                <a:latin typeface="Calibri" pitchFamily="34" charset="0"/>
                <a:cs typeface="Calibri" pitchFamily="34" charset="0"/>
              </a:rPr>
              <a:t>Provenance potentially provides many enhanced benefits: usage tracking, workflow control, versioning, trustworthiness, repeatability, access control, etc..</a:t>
            </a:r>
          </a:p>
          <a:p>
            <a:pPr marL="457200" indent="-457200" algn="l">
              <a:buFont typeface="Arial" pitchFamily="34" charset="0"/>
              <a:buChar char="•"/>
            </a:pPr>
            <a:r>
              <a:rPr lang="en-US" sz="2800" dirty="0" smtClean="0">
                <a:solidFill>
                  <a:srgbClr val="00B050"/>
                </a:solidFill>
                <a:latin typeface="Calibri" pitchFamily="34" charset="0"/>
                <a:cs typeface="Calibri" pitchFamily="34" charset="0"/>
              </a:rPr>
              <a:t>Can we use provenance for dynamic risk assessment?</a:t>
            </a:r>
          </a:p>
          <a:p>
            <a:pPr algn="l"/>
            <a:endParaRPr lang="en-US" sz="2800" dirty="0" smtClean="0">
              <a:latin typeface="Calibri" pitchFamily="34" charset="0"/>
              <a:cs typeface="Calibri" pitchFamily="34" charset="0"/>
            </a:endParaRPr>
          </a:p>
          <a:p>
            <a:pPr algn="l"/>
            <a:endParaRPr lang="en-US" sz="280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" name="TextBox 41"/>
          <p:cNvSpPr txBox="1">
            <a:spLocks noChangeArrowheads="1"/>
          </p:cNvSpPr>
          <p:nvPr/>
        </p:nvSpPr>
        <p:spPr bwMode="auto">
          <a:xfrm>
            <a:off x="2601913" y="6883400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1600" i="1" dirty="0"/>
              <a:t>World-Leading Research with Real-World Impact!</a:t>
            </a:r>
          </a:p>
        </p:txBody>
      </p:sp>
    </p:spTree>
    <p:extLst>
      <p:ext uri="{BB962C8B-B14F-4D97-AF65-F5344CB8AC3E}">
        <p14:creationId xmlns:p14="http://schemas.microsoft.com/office/powerpoint/2010/main" val="42625289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400300" y="203200"/>
            <a:ext cx="5562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Risk Aware Access Control for SC</a:t>
            </a:r>
            <a:endParaRPr lang="en-US" sz="2400" b="1" dirty="0"/>
          </a:p>
        </p:txBody>
      </p:sp>
      <p:sp>
        <p:nvSpPr>
          <p:cNvPr id="4" name="TextBox 41"/>
          <p:cNvSpPr txBox="1">
            <a:spLocks noChangeArrowheads="1"/>
          </p:cNvSpPr>
          <p:nvPr/>
        </p:nvSpPr>
        <p:spPr bwMode="auto">
          <a:xfrm>
            <a:off x="2601913" y="6883400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1600" i="1" dirty="0"/>
              <a:t>World-Leading Research with Real-World Impact!</a:t>
            </a:r>
          </a:p>
        </p:txBody>
      </p:sp>
      <p:pic>
        <p:nvPicPr>
          <p:cNvPr id="5" name="图片 4" descr="屏幕剪辑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9833" y="1212491"/>
            <a:ext cx="7220958" cy="513469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596900" y="1409700"/>
            <a:ext cx="8763000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l">
              <a:buFont typeface="Arial" pitchFamily="34" charset="0"/>
              <a:buChar char="•"/>
            </a:pPr>
            <a:r>
              <a:rPr lang="en-US" sz="2800" b="1" dirty="0" smtClean="0">
                <a:solidFill>
                  <a:srgbClr val="00B050"/>
                </a:solidFill>
                <a:latin typeface="Calibri" pitchFamily="34" charset="0"/>
                <a:cs typeface="Calibri" pitchFamily="34" charset="0"/>
              </a:rPr>
              <a:t>Risk value </a:t>
            </a:r>
            <a:r>
              <a:rPr lang="en-US" sz="2800" dirty="0" smtClean="0">
                <a:latin typeface="Calibri" pitchFamily="34" charset="0"/>
                <a:cs typeface="Calibri" pitchFamily="34" charset="0"/>
              </a:rPr>
              <a:t>represents the level of misuse granting requester access would result in</a:t>
            </a:r>
          </a:p>
          <a:p>
            <a:pPr marL="457200" indent="-457200" algn="l">
              <a:buFont typeface="Arial" pitchFamily="34" charset="0"/>
              <a:buChar char="•"/>
            </a:pPr>
            <a:r>
              <a:rPr lang="en-US" sz="2800" b="1" dirty="0" smtClean="0">
                <a:solidFill>
                  <a:srgbClr val="00B050"/>
                </a:solidFill>
                <a:latin typeface="Calibri" pitchFamily="34" charset="0"/>
                <a:cs typeface="Calibri" pitchFamily="34" charset="0"/>
              </a:rPr>
              <a:t>Risk threshold </a:t>
            </a:r>
            <a:r>
              <a:rPr lang="en-US" sz="2800" dirty="0" smtClean="0">
                <a:latin typeface="Calibri" pitchFamily="34" charset="0"/>
                <a:cs typeface="Calibri" pitchFamily="34" charset="0"/>
              </a:rPr>
              <a:t>denotes the level of sensitivity of performing the permission</a:t>
            </a:r>
          </a:p>
          <a:p>
            <a:pPr marL="457200" indent="-457200" algn="l">
              <a:buFont typeface="Arial" pitchFamily="34" charset="0"/>
              <a:buChar char="•"/>
            </a:pPr>
            <a:r>
              <a:rPr lang="en-US" sz="2800" b="1" dirty="0" smtClean="0">
                <a:solidFill>
                  <a:srgbClr val="00B050"/>
                </a:solidFill>
                <a:latin typeface="Calibri" pitchFamily="34" charset="0"/>
                <a:cs typeface="Calibri" pitchFamily="34" charset="0"/>
              </a:rPr>
              <a:t>Fluctuation of risk </a:t>
            </a:r>
            <a:r>
              <a:rPr lang="en-US" sz="2800" dirty="0" smtClean="0">
                <a:latin typeface="Calibri" pitchFamily="34" charset="0"/>
                <a:cs typeface="Calibri" pitchFamily="34" charset="0"/>
              </a:rPr>
              <a:t>serves as the basis for dynamic access control</a:t>
            </a:r>
          </a:p>
          <a:p>
            <a:pPr marL="889000" lvl="1" indent="-457200" algn="l">
              <a:buFont typeface="Arial" pitchFamily="34" charset="0"/>
              <a:buChar char="•"/>
            </a:pPr>
            <a:r>
              <a:rPr lang="en-US" sz="2800" dirty="0">
                <a:latin typeface="Calibri" pitchFamily="34" charset="0"/>
                <a:cs typeface="Calibri" pitchFamily="34" charset="0"/>
              </a:rPr>
              <a:t>User’s risk value may increase or decrease as a result of her activities and behavior in the system.</a:t>
            </a:r>
          </a:p>
          <a:p>
            <a:pPr marL="889000" lvl="1" indent="-457200" algn="l">
              <a:buFont typeface="Arial" pitchFamily="34" charset="0"/>
              <a:buChar char="•"/>
            </a:pPr>
            <a:r>
              <a:rPr lang="en-US" sz="2800" dirty="0">
                <a:latin typeface="Calibri" pitchFamily="34" charset="0"/>
                <a:cs typeface="Calibri" pitchFamily="34" charset="0"/>
              </a:rPr>
              <a:t>Similarly, risk </a:t>
            </a:r>
            <a:r>
              <a:rPr lang="en-US" sz="2800" dirty="0" smtClean="0">
                <a:latin typeface="Calibri" pitchFamily="34" charset="0"/>
                <a:cs typeface="Calibri" pitchFamily="34" charset="0"/>
              </a:rPr>
              <a:t>value </a:t>
            </a:r>
            <a:r>
              <a:rPr lang="en-US" sz="2800" dirty="0">
                <a:latin typeface="Calibri" pitchFamily="34" charset="0"/>
                <a:cs typeface="Calibri" pitchFamily="34" charset="0"/>
              </a:rPr>
              <a:t>of a resource may change depending on the past interactions on the resource.</a:t>
            </a:r>
          </a:p>
          <a:p>
            <a:pPr marL="457200" indent="-457200" algn="l">
              <a:buFont typeface="Arial" pitchFamily="34" charset="0"/>
              <a:buChar char="•"/>
            </a:pPr>
            <a:r>
              <a:rPr lang="en-US" sz="2800" dirty="0" smtClean="0">
                <a:latin typeface="Calibri" pitchFamily="34" charset="0"/>
                <a:cs typeface="Calibri" pitchFamily="34" charset="0"/>
              </a:rPr>
              <a:t>Requester user and resource owner can specify a risk threshold associated with each permission</a:t>
            </a:r>
            <a:endParaRPr lang="en-US" sz="280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400300" y="203200"/>
            <a:ext cx="5562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Risk Aware Access Control for SC (cont.)</a:t>
            </a:r>
            <a:endParaRPr lang="en-US" sz="2000" b="1" dirty="0"/>
          </a:p>
        </p:txBody>
      </p:sp>
      <p:sp>
        <p:nvSpPr>
          <p:cNvPr id="5" name="TextBox 41"/>
          <p:cNvSpPr txBox="1">
            <a:spLocks noChangeArrowheads="1"/>
          </p:cNvSpPr>
          <p:nvPr/>
        </p:nvSpPr>
        <p:spPr bwMode="auto">
          <a:xfrm>
            <a:off x="2601913" y="6883400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1600" i="1" dirty="0"/>
              <a:t>World-Leading Research with Real-World Impact!</a:t>
            </a:r>
          </a:p>
        </p:txBody>
      </p:sp>
    </p:spTree>
    <p:extLst>
      <p:ext uri="{BB962C8B-B14F-4D97-AF65-F5344CB8AC3E}">
        <p14:creationId xmlns:p14="http://schemas.microsoft.com/office/powerpoint/2010/main" val="26961201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400300" y="203200"/>
            <a:ext cx="5562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Modeling Provenance Data in SC</a:t>
            </a:r>
            <a:endParaRPr lang="en-US" sz="20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596900" y="1409700"/>
            <a:ext cx="876300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l">
              <a:buFont typeface="Arial" pitchFamily="34" charset="0"/>
              <a:buChar char="•"/>
            </a:pPr>
            <a:r>
              <a:rPr lang="en-US" sz="2800" dirty="0" smtClean="0">
                <a:latin typeface="Calibri" pitchFamily="34" charset="0"/>
                <a:cs typeface="Calibri" pitchFamily="34" charset="0"/>
              </a:rPr>
              <a:t>Open Provenance Model (OPM) as the data model for provenance information</a:t>
            </a:r>
          </a:p>
          <a:p>
            <a:pPr marL="889000" lvl="1" indent="-457200" algn="l">
              <a:buFont typeface="Arial" pitchFamily="34" charset="0"/>
              <a:buChar char="•"/>
            </a:pPr>
            <a:r>
              <a:rPr lang="en-US" sz="2800" dirty="0" smtClean="0">
                <a:latin typeface="Calibri" pitchFamily="34" charset="0"/>
                <a:cs typeface="Calibri" pitchFamily="34" charset="0"/>
              </a:rPr>
              <a:t>Captures information associated with a transaction and expresses the relations between them in causality dependencies</a:t>
            </a:r>
            <a:endParaRPr lang="en-US" sz="280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92149" y="4131588"/>
            <a:ext cx="2946401" cy="2631162"/>
          </a:xfrm>
          <a:prstGeom prst="rect">
            <a:avLst/>
          </a:prstGeom>
        </p:spPr>
        <p:txBody>
          <a:bodyPr>
            <a:normAutofit fontScale="77500" lnSpcReduction="20000"/>
          </a:bodyPr>
          <a:lstStyle>
            <a:lvl1pPr marL="431800" indent="-323850" algn="l" defTabSz="457200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itchFamily="2" charset="2"/>
              <a:buChar char=""/>
              <a:defRPr sz="2800">
                <a:solidFill>
                  <a:srgbClr val="000000"/>
                </a:solidFill>
                <a:latin typeface="Arial" charset="0"/>
                <a:ea typeface="ＭＳ Ｐゴシック" charset="-128"/>
                <a:cs typeface="ＭＳ Ｐゴシック" charset="-128"/>
              </a:defRPr>
            </a:lvl1pPr>
            <a:lvl2pPr marL="862013" indent="-285750" algn="l" defTabSz="457200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Symbol" pitchFamily="18" charset="2"/>
              <a:buChar char="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2pPr>
            <a:lvl3pPr marL="1295400" indent="-215900" algn="l" defTabSz="457200" rtl="0" eaLnBrk="0" fontAlgn="base" hangingPunct="0">
              <a:spcBef>
                <a:spcPct val="0"/>
              </a:spcBef>
              <a:spcAft>
                <a:spcPts val="850"/>
              </a:spcAft>
              <a:buClr>
                <a:srgbClr val="000000"/>
              </a:buClr>
              <a:buSzPct val="45000"/>
              <a:buFont typeface="Wingdings" pitchFamily="2" charset="2"/>
              <a:buChar char=""/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3pPr>
            <a:lvl4pPr marL="1727200" indent="-215900" algn="l" defTabSz="457200" rtl="0" eaLnBrk="0" fontAlgn="base" hangingPunct="0">
              <a:spcBef>
                <a:spcPct val="0"/>
              </a:spcBef>
              <a:spcAft>
                <a:spcPts val="575"/>
              </a:spcAft>
              <a:buClr>
                <a:srgbClr val="000000"/>
              </a:buClr>
              <a:buSzPct val="75000"/>
              <a:buFont typeface="Symbol" pitchFamily="18" charset="2"/>
              <a:buChar char="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4pPr>
            <a:lvl5pPr marL="2159000" indent="-215900" algn="l" defTabSz="457200" rtl="0" eaLnBrk="0" fontAlgn="base" hangingPunct="0"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45000"/>
              <a:buFont typeface="Wingdings" pitchFamily="2" charset="2"/>
              <a:buChar char=""/>
              <a:defRPr sz="2000">
                <a:solidFill>
                  <a:srgbClr val="000000"/>
                </a:solidFill>
                <a:latin typeface="Arial" charset="0"/>
                <a:ea typeface="ＭＳ Ｐゴシック" charset="-128"/>
              </a:defRPr>
            </a:lvl5pPr>
            <a:lvl6pPr marL="2616200" indent="-215900" algn="l" defTabSz="457200" rtl="0" fontAlgn="base" hangingPunct="0"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+mn-lt"/>
              </a:defRPr>
            </a:lvl6pPr>
            <a:lvl7pPr marL="3073400" indent="-215900" algn="l" defTabSz="457200" rtl="0" fontAlgn="base" hangingPunct="0"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+mn-lt"/>
              </a:defRPr>
            </a:lvl7pPr>
            <a:lvl8pPr marL="3530600" indent="-215900" algn="l" defTabSz="457200" rtl="0" fontAlgn="base" hangingPunct="0"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+mn-lt"/>
              </a:defRPr>
            </a:lvl8pPr>
            <a:lvl9pPr marL="3987800" indent="-215900" algn="l" defTabSz="457200" rtl="0" fontAlgn="base" hangingPunct="0"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45000"/>
              <a:buFont typeface="Wingdings" charset="2"/>
              <a:buChar char=""/>
              <a:defRPr sz="2000">
                <a:solidFill>
                  <a:srgbClr val="000000"/>
                </a:solidFill>
                <a:latin typeface="+mn-lt"/>
              </a:defRPr>
            </a:lvl9pPr>
          </a:lstStyle>
          <a:p>
            <a:r>
              <a:rPr lang="en-US" sz="2600" dirty="0" smtClean="0">
                <a:solidFill>
                  <a:srgbClr val="00B050"/>
                </a:solidFill>
              </a:rPr>
              <a:t>3 Nodes</a:t>
            </a:r>
          </a:p>
          <a:p>
            <a:pPr lvl="1"/>
            <a:r>
              <a:rPr lang="en-US" sz="2300" dirty="0" smtClean="0"/>
              <a:t>Artifact (ellipse)</a:t>
            </a:r>
          </a:p>
          <a:p>
            <a:pPr lvl="1"/>
            <a:r>
              <a:rPr lang="en-US" sz="2300" dirty="0" smtClean="0"/>
              <a:t>Process (Rectangle)</a:t>
            </a:r>
          </a:p>
          <a:p>
            <a:pPr lvl="1"/>
            <a:r>
              <a:rPr lang="en-US" sz="2300" dirty="0" smtClean="0"/>
              <a:t>Agent (Octagon)</a:t>
            </a:r>
          </a:p>
          <a:p>
            <a:pPr lvl="1">
              <a:buFont typeface="Symbol" pitchFamily="18" charset="2"/>
              <a:buNone/>
            </a:pPr>
            <a:endParaRPr lang="en-US" dirty="0" smtClean="0"/>
          </a:p>
          <a:p>
            <a:r>
              <a:rPr lang="en-US" sz="2600" dirty="0" smtClean="0">
                <a:solidFill>
                  <a:srgbClr val="00B050"/>
                </a:solidFill>
              </a:rPr>
              <a:t>5 Causality dependency edges </a:t>
            </a:r>
            <a:r>
              <a:rPr lang="en-US" sz="2600" dirty="0" smtClean="0"/>
              <a:t>(not dataflow)</a:t>
            </a:r>
            <a:endParaRPr lang="en-US" sz="26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14774" y="3656469"/>
            <a:ext cx="5273675" cy="33635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84126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400300" y="203200"/>
            <a:ext cx="5562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OPM Scenario</a:t>
            </a:r>
            <a:endParaRPr lang="en-US" sz="2400" b="1" dirty="0"/>
          </a:p>
        </p:txBody>
      </p:sp>
      <p:sp>
        <p:nvSpPr>
          <p:cNvPr id="4" name="TextBox 41"/>
          <p:cNvSpPr txBox="1">
            <a:spLocks noChangeArrowheads="1"/>
          </p:cNvSpPr>
          <p:nvPr/>
        </p:nvSpPr>
        <p:spPr bwMode="auto">
          <a:xfrm>
            <a:off x="2601913" y="6883400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1600" i="1" dirty="0"/>
              <a:t>World-Leading Research with Real-World Impact!</a:t>
            </a:r>
          </a:p>
        </p:txBody>
      </p:sp>
      <p:pic>
        <p:nvPicPr>
          <p:cNvPr id="2" name="图片 1" descr="屏幕剪辑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68097" y="1283939"/>
            <a:ext cx="5944430" cy="499179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2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3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3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3_Default Design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45000"/>
          <a:buFont typeface="Wingdings" charset="2"/>
          <a:buNone/>
          <a:tabLst/>
          <a:defRPr kumimoji="0" lang="en-GB" sz="1800" b="0" i="0" u="none" strike="noStrike" cap="none" normalizeH="0" baseline="0" smtClean="0">
            <a:ln>
              <a:noFill/>
            </a:ln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45000"/>
          <a:buFont typeface="Wingdings" charset="2"/>
          <a:buNone/>
          <a:tabLst/>
          <a:defRPr kumimoji="0" lang="en-GB" sz="1800" b="0" i="0" u="none" strike="noStrike" cap="none" normalizeH="0" baseline="0" smtClean="0">
            <a:ln>
              <a:noFill/>
            </a:ln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11908</TotalTime>
  <Words>710</Words>
  <Application>Microsoft Office PowerPoint</Application>
  <PresentationFormat>Custom</PresentationFormat>
  <Paragraphs>87</Paragraphs>
  <Slides>12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5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1_Custom Design</vt:lpstr>
      <vt:lpstr>2_Custom Design</vt:lpstr>
      <vt:lpstr>3_Custom Design</vt:lpstr>
      <vt:lpstr>Custom Design</vt:lpstr>
      <vt:lpstr>3_Default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Having Fun</dc:creator>
  <cp:lastModifiedBy>ravi</cp:lastModifiedBy>
  <cp:revision>908</cp:revision>
  <cp:lastPrinted>2010-01-06T19:17:48Z</cp:lastPrinted>
  <dcterms:created xsi:type="dcterms:W3CDTF">2010-02-19T20:53:39Z</dcterms:created>
  <dcterms:modified xsi:type="dcterms:W3CDTF">2013-01-10T00:40:41Z</dcterms:modified>
</cp:coreProperties>
</file>