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76" r:id="rId6"/>
    <p:sldId id="278" r:id="rId7"/>
    <p:sldId id="280" r:id="rId8"/>
    <p:sldId id="281" r:id="rId9"/>
    <p:sldId id="282" r:id="rId10"/>
    <p:sldId id="284" r:id="rId11"/>
    <p:sldId id="287" r:id="rId12"/>
    <p:sldId id="292" r:id="rId13"/>
    <p:sldId id="293" r:id="rId14"/>
    <p:sldId id="285" r:id="rId15"/>
    <p:sldId id="295" r:id="rId16"/>
    <p:sldId id="294" r:id="rId17"/>
    <p:sldId id="29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0775" autoAdjust="0"/>
  </p:normalViewPr>
  <p:slideViewPr>
    <p:cSldViewPr snapToGrid="0" snapToObjects="1">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A94C8-4EC4-4640-9C12-4CCFAA56C7D7}" type="datetimeFigureOut">
              <a:rPr lang="en-US" smtClean="0"/>
              <a:t>12/16/2020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6EABE-F3AE-45A5-B357-D72A1B4B3E11}" type="slidenum">
              <a:rPr lang="en-US" smtClean="0"/>
              <a:t>‹#›</a:t>
            </a:fld>
            <a:endParaRPr lang="en-US" dirty="0"/>
          </a:p>
        </p:txBody>
      </p:sp>
    </p:spTree>
    <p:extLst>
      <p:ext uri="{BB962C8B-B14F-4D97-AF65-F5344CB8AC3E}">
        <p14:creationId xmlns:p14="http://schemas.microsoft.com/office/powerpoint/2010/main" val="198206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EABE-F3AE-45A5-B357-D72A1B4B3E11}" type="slidenum">
              <a:rPr lang="en-US" smtClean="0"/>
              <a:t>1</a:t>
            </a:fld>
            <a:endParaRPr lang="en-US" dirty="0"/>
          </a:p>
        </p:txBody>
      </p:sp>
    </p:spTree>
    <p:extLst>
      <p:ext uri="{BB962C8B-B14F-4D97-AF65-F5344CB8AC3E}">
        <p14:creationId xmlns:p14="http://schemas.microsoft.com/office/powerpoint/2010/main" val="394711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10</a:t>
            </a:fld>
            <a:endParaRPr lang="en-US" dirty="0"/>
          </a:p>
        </p:txBody>
      </p:sp>
    </p:spTree>
    <p:extLst>
      <p:ext uri="{BB962C8B-B14F-4D97-AF65-F5344CB8AC3E}">
        <p14:creationId xmlns:p14="http://schemas.microsoft.com/office/powerpoint/2010/main" val="70726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11</a:t>
            </a:fld>
            <a:endParaRPr lang="en-US" dirty="0"/>
          </a:p>
        </p:txBody>
      </p:sp>
    </p:spTree>
    <p:extLst>
      <p:ext uri="{BB962C8B-B14F-4D97-AF65-F5344CB8AC3E}">
        <p14:creationId xmlns:p14="http://schemas.microsoft.com/office/powerpoint/2010/main" val="196046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12</a:t>
            </a:fld>
            <a:endParaRPr lang="en-US" dirty="0"/>
          </a:p>
        </p:txBody>
      </p:sp>
    </p:spTree>
    <p:extLst>
      <p:ext uri="{BB962C8B-B14F-4D97-AF65-F5344CB8AC3E}">
        <p14:creationId xmlns:p14="http://schemas.microsoft.com/office/powerpoint/2010/main" val="187082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13</a:t>
            </a:fld>
            <a:endParaRPr lang="en-US" dirty="0"/>
          </a:p>
        </p:txBody>
      </p:sp>
    </p:spTree>
    <p:extLst>
      <p:ext uri="{BB962C8B-B14F-4D97-AF65-F5344CB8AC3E}">
        <p14:creationId xmlns:p14="http://schemas.microsoft.com/office/powerpoint/2010/main" val="32308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14</a:t>
            </a:fld>
            <a:endParaRPr lang="en-US" dirty="0"/>
          </a:p>
        </p:txBody>
      </p:sp>
    </p:spTree>
    <p:extLst>
      <p:ext uri="{BB962C8B-B14F-4D97-AF65-F5344CB8AC3E}">
        <p14:creationId xmlns:p14="http://schemas.microsoft.com/office/powerpoint/2010/main" val="319961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EABE-F3AE-45A5-B357-D72A1B4B3E11}" type="slidenum">
              <a:rPr lang="en-US" smtClean="0"/>
              <a:t>15</a:t>
            </a:fld>
            <a:endParaRPr lang="en-US" dirty="0"/>
          </a:p>
        </p:txBody>
      </p:sp>
    </p:spTree>
    <p:extLst>
      <p:ext uri="{BB962C8B-B14F-4D97-AF65-F5344CB8AC3E}">
        <p14:creationId xmlns:p14="http://schemas.microsoft.com/office/powerpoint/2010/main" val="286958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EABE-F3AE-45A5-B357-D72A1B4B3E11}" type="slidenum">
              <a:rPr lang="en-US" smtClean="0"/>
              <a:t>2</a:t>
            </a:fld>
            <a:endParaRPr lang="en-US" dirty="0"/>
          </a:p>
        </p:txBody>
      </p:sp>
    </p:spTree>
    <p:extLst>
      <p:ext uri="{BB962C8B-B14F-4D97-AF65-F5344CB8AC3E}">
        <p14:creationId xmlns:p14="http://schemas.microsoft.com/office/powerpoint/2010/main" val="117202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With Internet of Things (IoT) devices and applications, and supporting technologies, such as cloud and edge computing, Artificial Intelligence (AI), Machine Learning and data analytics, we envision future connected smart communities (SC) where the users will be connected to the Internet along with their smart devices that utilize smart infrastructures, such as offices, buildings, homes, and hospitals. </a:t>
            </a:r>
          </a:p>
          <a:p>
            <a:pPr marL="228600" indent="-228600">
              <a:buAutoNum type="arabicPeriod"/>
            </a:pPr>
            <a:r>
              <a:rPr lang="en-US" dirty="0"/>
              <a:t>The concept of smart cities has received significant attention in both academia and industry recently, whereby smart communities are sometimes considered as inclusive with smart cities.</a:t>
            </a:r>
          </a:p>
          <a:p>
            <a:pPr marL="228600" indent="-228600">
              <a:buAutoNum type="arabicPeriod"/>
            </a:pPr>
            <a:r>
              <a:rPr lang="en-US" dirty="0"/>
              <a:t>Our vision of the smart communities expand beyond cities and nations to create a global connected ecosystem ranging across geographically distributed regions. </a:t>
            </a:r>
          </a:p>
          <a:p>
            <a:pPr marL="228600" indent="-228600">
              <a:buAutoNum type="arabicPeriod"/>
            </a:pPr>
            <a:r>
              <a:rPr lang="en-US" dirty="0"/>
              <a:t>Such smart communities consist of multiple small connected communities that require a highly collaborative and interdisciplinary ecosystem including IoT, networking, AI, and distributed computing, and personnel such as researchers and subject experts with different skills, knowledge, and expertise.</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29B6EABE-F3AE-45A5-B357-D72A1B4B3E11}" type="slidenum">
              <a:rPr lang="en-US" smtClean="0"/>
              <a:t>3</a:t>
            </a:fld>
            <a:endParaRPr lang="en-US" dirty="0"/>
          </a:p>
        </p:txBody>
      </p:sp>
    </p:spTree>
    <p:extLst>
      <p:ext uri="{BB962C8B-B14F-4D97-AF65-F5344CB8AC3E}">
        <p14:creationId xmlns:p14="http://schemas.microsoft.com/office/powerpoint/2010/main" val="172063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9B6EABE-F3AE-45A5-B357-D72A1B4B3E11}" type="slidenum">
              <a:rPr lang="en-US" smtClean="0"/>
              <a:t>4</a:t>
            </a:fld>
            <a:endParaRPr lang="en-US" dirty="0"/>
          </a:p>
        </p:txBody>
      </p:sp>
    </p:spTree>
    <p:extLst>
      <p:ext uri="{BB962C8B-B14F-4D97-AF65-F5344CB8AC3E}">
        <p14:creationId xmlns:p14="http://schemas.microsoft.com/office/powerpoint/2010/main" val="373297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 smart community can also be defined as a collection of connected human-cyber-physical systems enabled by IoT, cloud and edge computing technologies and services.</a:t>
            </a:r>
          </a:p>
          <a:p>
            <a:pPr marL="228600" indent="-228600">
              <a:buAutoNum type="arabicPeriod"/>
            </a:pPr>
            <a:r>
              <a:rPr lang="en-US" dirty="0"/>
              <a:t>To enable future smart connected ecosystem, an essential component is active collaborations between these large cloud providers and academic researchers.</a:t>
            </a: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5</a:t>
            </a:fld>
            <a:endParaRPr lang="en-US" dirty="0"/>
          </a:p>
        </p:txBody>
      </p:sp>
    </p:spTree>
    <p:extLst>
      <p:ext uri="{BB962C8B-B14F-4D97-AF65-F5344CB8AC3E}">
        <p14:creationId xmlns:p14="http://schemas.microsoft.com/office/powerpoint/2010/main" val="95146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6</a:t>
            </a:fld>
            <a:endParaRPr lang="en-US" dirty="0"/>
          </a:p>
        </p:txBody>
      </p:sp>
    </p:spTree>
    <p:extLst>
      <p:ext uri="{BB962C8B-B14F-4D97-AF65-F5344CB8AC3E}">
        <p14:creationId xmlns:p14="http://schemas.microsoft.com/office/powerpoint/2010/main" val="308599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7</a:t>
            </a:fld>
            <a:endParaRPr lang="en-US" dirty="0"/>
          </a:p>
        </p:txBody>
      </p:sp>
    </p:spTree>
    <p:extLst>
      <p:ext uri="{BB962C8B-B14F-4D97-AF65-F5344CB8AC3E}">
        <p14:creationId xmlns:p14="http://schemas.microsoft.com/office/powerpoint/2010/main" val="116107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8</a:t>
            </a:fld>
            <a:endParaRPr lang="en-US" dirty="0"/>
          </a:p>
        </p:txBody>
      </p:sp>
    </p:spTree>
    <p:extLst>
      <p:ext uri="{BB962C8B-B14F-4D97-AF65-F5344CB8AC3E}">
        <p14:creationId xmlns:p14="http://schemas.microsoft.com/office/powerpoint/2010/main" val="78086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1.</a:t>
            </a:r>
            <a:r>
              <a:rPr lang="en-US" sz="1200" baseline="0" dirty="0"/>
              <a:t> Based on modular and component-based view of SC, we can extract features for access control with a specific component (e.g., Remote Health, Smart Homes, etc.) which will facilitate to develop an access control model converging the required features (e.g., roles, attributes, relationships, etc.). </a:t>
            </a:r>
            <a:endParaRPr lang="en-US" sz="1200" dirty="0"/>
          </a:p>
        </p:txBody>
      </p:sp>
      <p:sp>
        <p:nvSpPr>
          <p:cNvPr id="4" name="Slide Number Placeholder 3"/>
          <p:cNvSpPr>
            <a:spLocks noGrp="1"/>
          </p:cNvSpPr>
          <p:nvPr>
            <p:ph type="sldNum" sz="quarter" idx="10"/>
          </p:nvPr>
        </p:nvSpPr>
        <p:spPr/>
        <p:txBody>
          <a:bodyPr/>
          <a:lstStyle/>
          <a:p>
            <a:fld id="{29B6EABE-F3AE-45A5-B357-D72A1B4B3E11}" type="slidenum">
              <a:rPr lang="en-US" smtClean="0"/>
              <a:t>9</a:t>
            </a:fld>
            <a:endParaRPr lang="en-US" dirty="0"/>
          </a:p>
        </p:txBody>
      </p:sp>
    </p:spTree>
    <p:extLst>
      <p:ext uri="{BB962C8B-B14F-4D97-AF65-F5344CB8AC3E}">
        <p14:creationId xmlns:p14="http://schemas.microsoft.com/office/powerpoint/2010/main" val="399897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106415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37674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119061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106129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10940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51309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141552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95122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130062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3668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4759-2CD7-7443-9553-DCEC47575187}"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F2B06-3593-F349-9625-584A20B884B6}" type="slidenum">
              <a:rPr lang="en-US" smtClean="0"/>
              <a:t>‹#›</a:t>
            </a:fld>
            <a:endParaRPr lang="en-US" dirty="0"/>
          </a:p>
        </p:txBody>
      </p:sp>
    </p:spTree>
    <p:extLst>
      <p:ext uri="{BB962C8B-B14F-4D97-AF65-F5344CB8AC3E}">
        <p14:creationId xmlns:p14="http://schemas.microsoft.com/office/powerpoint/2010/main" val="185822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4759-2CD7-7443-9553-DCEC47575187}" type="datetimeFigureOut">
              <a:rPr lang="en-US" smtClean="0"/>
              <a:t>12/16/2020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F2B06-3593-F349-9625-584A20B884B6}" type="slidenum">
              <a:rPr lang="en-US" smtClean="0"/>
              <a:t>‹#›</a:t>
            </a:fld>
            <a:endParaRPr lang="en-US" dirty="0"/>
          </a:p>
        </p:txBody>
      </p:sp>
    </p:spTree>
    <p:extLst>
      <p:ext uri="{BB962C8B-B14F-4D97-AF65-F5344CB8AC3E}">
        <p14:creationId xmlns:p14="http://schemas.microsoft.com/office/powerpoint/2010/main" val="88195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sbhatt@tamusa.edu"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hyperlink" Target="mailto:Ravi.Sandhu@utsa.edu" TargetMode="External"/><Relationship Id="rId9"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tiff"/></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mailto:sbhatt@tamusa.edu" TargetMode="External"/><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mailto:Ravi.Sandhu@uts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tiff"/><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59615" y="1107922"/>
            <a:ext cx="9144000" cy="12049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2"/>
                </a:solidFill>
              </a:rPr>
              <a:t>Convergent Access Control to Enable Secure Smart Communities</a:t>
            </a:r>
          </a:p>
        </p:txBody>
      </p:sp>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744338"/>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11790" y="2598452"/>
            <a:ext cx="10440129" cy="1774845"/>
          </a:xfrm>
          <a:prstGeom prst="rect">
            <a:avLst/>
          </a:prstGeom>
          <a:noFill/>
        </p:spPr>
        <p:txBody>
          <a:bodyPr wrap="square" rtlCol="0">
            <a:spAutoFit/>
          </a:bodyPr>
          <a:lstStyle/>
          <a:p>
            <a:pPr algn="ctr"/>
            <a:r>
              <a:rPr lang="en-US" sz="2400" b="1" dirty="0">
                <a:solidFill>
                  <a:srgbClr val="C00000"/>
                </a:solidFill>
              </a:rPr>
              <a:t>Smriti Bhatt</a:t>
            </a:r>
            <a:r>
              <a:rPr lang="en-US" sz="2400" b="1" baseline="30000" dirty="0">
                <a:solidFill>
                  <a:srgbClr val="C00000"/>
                </a:solidFill>
              </a:rPr>
              <a:t>1</a:t>
            </a:r>
            <a:r>
              <a:rPr lang="en-US" sz="2400" b="1" dirty="0">
                <a:solidFill>
                  <a:srgbClr val="C00000"/>
                </a:solidFill>
              </a:rPr>
              <a:t>, Ravi Sandhu</a:t>
            </a:r>
            <a:r>
              <a:rPr lang="en-US" sz="2400" b="1" baseline="30000" dirty="0">
                <a:solidFill>
                  <a:srgbClr val="C00000"/>
                </a:solidFill>
              </a:rPr>
              <a:t>2</a:t>
            </a:r>
          </a:p>
          <a:p>
            <a:pPr algn="ctr"/>
            <a:endParaRPr lang="en-US" sz="2000" baseline="30000" dirty="0">
              <a:solidFill>
                <a:srgbClr val="FF0000"/>
              </a:solidFill>
            </a:endParaRPr>
          </a:p>
          <a:p>
            <a:pPr algn="ctr"/>
            <a:r>
              <a:rPr lang="en-US" b="1" baseline="30000" dirty="0"/>
              <a:t>1</a:t>
            </a:r>
            <a:r>
              <a:rPr lang="en-US" dirty="0"/>
              <a:t>Department of Computing and Cyber Security, Texas A&amp;M University-San Antonio</a:t>
            </a:r>
          </a:p>
          <a:p>
            <a:pPr algn="ctr"/>
            <a:r>
              <a:rPr lang="en-US" b="1" baseline="30000" dirty="0"/>
              <a:t>2</a:t>
            </a:r>
            <a:r>
              <a:rPr lang="en-US" dirty="0"/>
              <a:t>Institute for Cyber Security (ICS), CREST-Center for Security and Privacy Enhanced Cloud Computing (C-SPECC)</a:t>
            </a:r>
            <a:br>
              <a:rPr lang="en-US" dirty="0"/>
            </a:br>
            <a:r>
              <a:rPr lang="en-US" dirty="0"/>
              <a:t>Department of Computer Science, University of Texas at San Antonio</a:t>
            </a:r>
          </a:p>
          <a:p>
            <a:pPr algn="ctr"/>
            <a:r>
              <a:rPr lang="en-US" dirty="0"/>
              <a:t>Email: </a:t>
            </a:r>
            <a:r>
              <a:rPr lang="en-US" dirty="0">
                <a:hlinkClick r:id="rId3"/>
              </a:rPr>
              <a:t>sbhatt@tamusa.edu</a:t>
            </a:r>
            <a:r>
              <a:rPr lang="en-US" dirty="0"/>
              <a:t>, </a:t>
            </a:r>
            <a:r>
              <a:rPr lang="en-US" dirty="0">
                <a:hlinkClick r:id="rId4"/>
              </a:rPr>
              <a:t>Ravi.Sandhu@utsa.edu</a:t>
            </a:r>
            <a:r>
              <a:rPr lang="en-US" dirty="0"/>
              <a:t> </a:t>
            </a:r>
          </a:p>
        </p:txBody>
      </p:sp>
      <p:sp>
        <p:nvSpPr>
          <p:cNvPr id="11" name="TextBox 10"/>
          <p:cNvSpPr txBox="1"/>
          <p:nvPr/>
        </p:nvSpPr>
        <p:spPr>
          <a:xfrm>
            <a:off x="516996" y="4736879"/>
            <a:ext cx="11029238" cy="646331"/>
          </a:xfrm>
          <a:prstGeom prst="rect">
            <a:avLst/>
          </a:prstGeom>
          <a:noFill/>
        </p:spPr>
        <p:txBody>
          <a:bodyPr wrap="none" rtlCol="0">
            <a:spAutoFit/>
          </a:bodyPr>
          <a:lstStyle/>
          <a:p>
            <a:pPr algn="ctr"/>
            <a:r>
              <a:rPr lang="en-US" b="1" dirty="0">
                <a:solidFill>
                  <a:schemeClr val="accent1">
                    <a:lumMod val="50000"/>
                  </a:schemeClr>
                </a:solidFill>
              </a:rPr>
              <a:t>The 2nd IEEE International Conference on Trust, Privacy and Security in Intelligent Systems, and Applications (TPS)</a:t>
            </a:r>
          </a:p>
          <a:p>
            <a:pPr algn="ctr"/>
            <a:r>
              <a:rPr lang="en-US" b="1" dirty="0">
                <a:solidFill>
                  <a:schemeClr val="accent2">
                    <a:lumMod val="75000"/>
                  </a:schemeClr>
                </a:solidFill>
              </a:rPr>
              <a:t>December 1-3, 2020</a:t>
            </a:r>
          </a:p>
        </p:txBody>
      </p:sp>
      <p:pic>
        <p:nvPicPr>
          <p:cNvPr id="12" name="Picture 11"/>
          <p:cNvPicPr>
            <a:picLocks noChangeAspect="1"/>
          </p:cNvPicPr>
          <p:nvPr/>
        </p:nvPicPr>
        <p:blipFill>
          <a:blip r:embed="rId5"/>
          <a:stretch>
            <a:fillRect/>
          </a:stretch>
        </p:blipFill>
        <p:spPr>
          <a:xfrm>
            <a:off x="10325922" y="103220"/>
            <a:ext cx="1559245" cy="765603"/>
          </a:xfrm>
          <a:prstGeom prst="rect">
            <a:avLst/>
          </a:prstGeom>
        </p:spPr>
      </p:pic>
      <p:pic>
        <p:nvPicPr>
          <p:cNvPr id="2" name="Picture 1"/>
          <p:cNvPicPr>
            <a:picLocks noChangeAspect="1"/>
          </p:cNvPicPr>
          <p:nvPr/>
        </p:nvPicPr>
        <p:blipFill>
          <a:blip r:embed="rId6"/>
          <a:stretch>
            <a:fillRect/>
          </a:stretch>
        </p:blipFill>
        <p:spPr>
          <a:xfrm>
            <a:off x="304800" y="6170145"/>
            <a:ext cx="3077279" cy="654305"/>
          </a:xfrm>
          <a:prstGeom prst="rect">
            <a:avLst/>
          </a:prstGeom>
        </p:spPr>
      </p:pic>
      <p:pic>
        <p:nvPicPr>
          <p:cNvPr id="6" name="Picture 5"/>
          <p:cNvPicPr>
            <a:picLocks noChangeAspect="1"/>
          </p:cNvPicPr>
          <p:nvPr/>
        </p:nvPicPr>
        <p:blipFill>
          <a:blip r:embed="rId7"/>
          <a:stretch>
            <a:fillRect/>
          </a:stretch>
        </p:blipFill>
        <p:spPr>
          <a:xfrm>
            <a:off x="9243124" y="6154064"/>
            <a:ext cx="1537212" cy="686465"/>
          </a:xfrm>
          <a:prstGeom prst="rect">
            <a:avLst/>
          </a:prstGeom>
        </p:spPr>
      </p:pic>
      <p:pic>
        <p:nvPicPr>
          <p:cNvPr id="7" name="Picture 6"/>
          <p:cNvPicPr>
            <a:picLocks noChangeAspect="1"/>
          </p:cNvPicPr>
          <p:nvPr/>
        </p:nvPicPr>
        <p:blipFill>
          <a:blip r:embed="rId8"/>
          <a:stretch>
            <a:fillRect/>
          </a:stretch>
        </p:blipFill>
        <p:spPr>
          <a:xfrm>
            <a:off x="304800" y="103221"/>
            <a:ext cx="1405805" cy="765603"/>
          </a:xfrm>
          <a:prstGeom prst="rect">
            <a:avLst/>
          </a:prstGeom>
        </p:spPr>
      </p:pic>
      <p:pic>
        <p:nvPicPr>
          <p:cNvPr id="15" name="Picture 14"/>
          <p:cNvPicPr>
            <a:picLocks noChangeAspect="1"/>
          </p:cNvPicPr>
          <p:nvPr/>
        </p:nvPicPr>
        <p:blipFill>
          <a:blip r:embed="rId9"/>
          <a:stretch>
            <a:fillRect/>
          </a:stretch>
        </p:blipFill>
        <p:spPr>
          <a:xfrm>
            <a:off x="10791594" y="6184845"/>
            <a:ext cx="1400406" cy="573392"/>
          </a:xfrm>
          <a:prstGeom prst="rect">
            <a:avLst/>
          </a:prstGeom>
        </p:spPr>
      </p:pic>
    </p:spTree>
    <p:extLst>
      <p:ext uri="{BB962C8B-B14F-4D97-AF65-F5344CB8AC3E}">
        <p14:creationId xmlns:p14="http://schemas.microsoft.com/office/powerpoint/2010/main" val="45129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6" y="6224566"/>
            <a:ext cx="665816" cy="367142"/>
          </a:xfrm>
          <a:prstGeom prst="rect">
            <a:avLst/>
          </a:prstGeom>
        </p:spPr>
        <p:txBody>
          <a:bodyPr>
            <a:normAutofit/>
          </a:bodyPr>
          <a:lstStyle/>
          <a:p>
            <a:pPr marL="0" indent="0" defTabSz="914400">
              <a:buNone/>
            </a:pPr>
            <a:r>
              <a:rPr lang="en-US" sz="1000" dirty="0"/>
              <a:t>Page: 10</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172657" y="186974"/>
            <a:ext cx="969121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Access Control Principles for SCs</a:t>
            </a:r>
            <a:endParaRPr lang="en-US" sz="2800" b="1" dirty="0">
              <a:solidFill>
                <a:srgbClr val="002060"/>
              </a:solidFill>
            </a:endParaRPr>
          </a:p>
        </p:txBody>
      </p:sp>
      <p:sp>
        <p:nvSpPr>
          <p:cNvPr id="4" name="TextBox 3"/>
          <p:cNvSpPr txBox="1"/>
          <p:nvPr/>
        </p:nvSpPr>
        <p:spPr>
          <a:xfrm>
            <a:off x="832956" y="1265549"/>
            <a:ext cx="10873132" cy="1061829"/>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400" b="1" dirty="0">
                <a:solidFill>
                  <a:schemeClr val="accent1">
                    <a:lumMod val="50000"/>
                  </a:schemeClr>
                </a:solidFill>
              </a:rPr>
              <a:t>Access Control Principles for Next-generation connected Smart Communities</a:t>
            </a:r>
          </a:p>
          <a:p>
            <a:pPr marL="742950" lvl="1" indent="-285750">
              <a:lnSpc>
                <a:spcPct val="150000"/>
              </a:lnSpc>
              <a:buFont typeface="Wingdings" panose="05000000000000000000" pitchFamily="2" charset="2"/>
              <a:buChar char="§"/>
            </a:pPr>
            <a:r>
              <a:rPr lang="en-US" i="1" dirty="0"/>
              <a:t>Some of these principles are adopted from ASCAA principles and revised in the context of SCs</a:t>
            </a:r>
          </a:p>
        </p:txBody>
      </p:sp>
      <p:sp>
        <p:nvSpPr>
          <p:cNvPr id="3" name="TextBox 2"/>
          <p:cNvSpPr txBox="1"/>
          <p:nvPr/>
        </p:nvSpPr>
        <p:spPr>
          <a:xfrm>
            <a:off x="1246923" y="2610036"/>
            <a:ext cx="10007979" cy="3477875"/>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C00000"/>
                </a:solidFill>
              </a:rPr>
              <a:t>Abstraction: </a:t>
            </a:r>
            <a:r>
              <a:rPr lang="en-US" i="1" dirty="0"/>
              <a:t>different types of entities access, and resources in various SC components</a:t>
            </a:r>
          </a:p>
          <a:p>
            <a:pPr marL="285750" indent="-285750">
              <a:buFont typeface="Wingdings" panose="05000000000000000000" pitchFamily="2" charset="2"/>
              <a:buChar char="v"/>
            </a:pPr>
            <a:r>
              <a:rPr lang="en-US" sz="2000" b="1" dirty="0">
                <a:solidFill>
                  <a:srgbClr val="C00000"/>
                </a:solidFill>
              </a:rPr>
              <a:t>Dynamic Separation: </a:t>
            </a:r>
            <a:r>
              <a:rPr lang="en-US" i="1" dirty="0"/>
              <a:t>dynamic separations of admin and operational permissions for users</a:t>
            </a:r>
          </a:p>
          <a:p>
            <a:pPr marL="285750" indent="-285750">
              <a:buFont typeface="Wingdings" panose="05000000000000000000" pitchFamily="2" charset="2"/>
              <a:buChar char="v"/>
            </a:pPr>
            <a:r>
              <a:rPr lang="en-US" sz="2000" b="1" dirty="0">
                <a:solidFill>
                  <a:srgbClr val="C00000"/>
                </a:solidFill>
              </a:rPr>
              <a:t>Cooperation: </a:t>
            </a:r>
            <a:r>
              <a:rPr lang="en-US" i="1" dirty="0"/>
              <a:t>trust and cooperation between several SC’s entities in managing access</a:t>
            </a:r>
          </a:p>
          <a:p>
            <a:pPr marL="285750" indent="-285750">
              <a:buFont typeface="Wingdings" panose="05000000000000000000" pitchFamily="2" charset="2"/>
              <a:buChar char="v"/>
            </a:pPr>
            <a:r>
              <a:rPr lang="en-US" sz="2000" b="1" dirty="0">
                <a:solidFill>
                  <a:srgbClr val="C00000"/>
                </a:solidFill>
              </a:rPr>
              <a:t>Delegation: </a:t>
            </a:r>
            <a:r>
              <a:rPr lang="en-US" i="1" dirty="0"/>
              <a:t>access delegation towards enabling autonomous environment</a:t>
            </a:r>
          </a:p>
          <a:p>
            <a:pPr marL="285750" indent="-285750">
              <a:buFont typeface="Wingdings" panose="05000000000000000000" pitchFamily="2" charset="2"/>
              <a:buChar char="v"/>
            </a:pPr>
            <a:r>
              <a:rPr lang="en-US" sz="2000" b="1" dirty="0">
                <a:solidFill>
                  <a:srgbClr val="C00000"/>
                </a:solidFill>
              </a:rPr>
              <a:t>Containment: </a:t>
            </a:r>
            <a:r>
              <a:rPr lang="en-US" i="1" dirty="0"/>
              <a:t>incorporates least privilege and need to know to ensure secure cooperation</a:t>
            </a:r>
          </a:p>
          <a:p>
            <a:pPr marL="285750" indent="-285750">
              <a:buFont typeface="Wingdings" panose="05000000000000000000" pitchFamily="2" charset="2"/>
              <a:buChar char="v"/>
            </a:pPr>
            <a:r>
              <a:rPr lang="en-US" sz="2000" b="1" dirty="0">
                <a:solidFill>
                  <a:srgbClr val="C00000"/>
                </a:solidFill>
              </a:rPr>
              <a:t>Adaptability: </a:t>
            </a:r>
            <a:r>
              <a:rPr lang="en-US" i="1" dirty="0"/>
              <a:t>allows to incorporate changes in different SC components, entities, and access</a:t>
            </a:r>
            <a:endParaRPr lang="en-US" sz="2000" i="1" dirty="0"/>
          </a:p>
          <a:p>
            <a:pPr marL="285750" indent="-285750">
              <a:buFont typeface="Wingdings" panose="05000000000000000000" pitchFamily="2" charset="2"/>
              <a:buChar char="v"/>
            </a:pPr>
            <a:r>
              <a:rPr lang="en-US" sz="2000" b="1" dirty="0">
                <a:solidFill>
                  <a:srgbClr val="C00000"/>
                </a:solidFill>
              </a:rPr>
              <a:t>Autonomous: </a:t>
            </a:r>
            <a:r>
              <a:rPr lang="en-US" i="1" dirty="0"/>
              <a:t>to enable fully autonomous access control models once defined and deployed</a:t>
            </a:r>
          </a:p>
          <a:p>
            <a:pPr marL="285750" indent="-285750">
              <a:buFont typeface="Wingdings" panose="05000000000000000000" pitchFamily="2" charset="2"/>
              <a:buChar char="v"/>
            </a:pPr>
            <a:r>
              <a:rPr lang="en-US" sz="2000" b="1" dirty="0">
                <a:solidFill>
                  <a:srgbClr val="C00000"/>
                </a:solidFill>
              </a:rPr>
              <a:t>Accountability: </a:t>
            </a:r>
            <a:r>
              <a:rPr lang="en-US" i="1" dirty="0"/>
              <a:t>similar to ASCAA, hold different parties accountable for their actions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sz="2000" i="1" dirty="0">
              <a:solidFill>
                <a:schemeClr val="accent1">
                  <a:lumMod val="50000"/>
                </a:schemeClr>
              </a:solidFill>
            </a:endParaRPr>
          </a:p>
          <a:p>
            <a:pPr marL="285750" indent="-285750">
              <a:buFont typeface="Wingdings" panose="05000000000000000000" pitchFamily="2" charset="2"/>
              <a:buChar char="v"/>
            </a:pPr>
            <a:endParaRPr lang="en-US" sz="2000" dirty="0"/>
          </a:p>
        </p:txBody>
      </p:sp>
      <p:sp>
        <p:nvSpPr>
          <p:cNvPr id="14"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346962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5" y="6224566"/>
            <a:ext cx="638295" cy="367142"/>
          </a:xfrm>
          <a:prstGeom prst="rect">
            <a:avLst/>
          </a:prstGeom>
        </p:spPr>
        <p:txBody>
          <a:bodyPr>
            <a:normAutofit/>
          </a:bodyPr>
          <a:lstStyle/>
          <a:p>
            <a:pPr marL="0" indent="0" defTabSz="914400">
              <a:buNone/>
            </a:pPr>
            <a:r>
              <a:rPr lang="en-US" sz="1000" dirty="0"/>
              <a:t>Page: 11</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172657" y="186974"/>
            <a:ext cx="969121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SC Use Case and Applicable Access Control Features </a:t>
            </a:r>
            <a:endParaRPr lang="en-US" sz="2800" b="1" dirty="0">
              <a:solidFill>
                <a:srgbClr val="002060"/>
              </a:solidFill>
            </a:endParaRPr>
          </a:p>
        </p:txBody>
      </p:sp>
      <p:pic>
        <p:nvPicPr>
          <p:cNvPr id="4" name="Picture 3"/>
          <p:cNvPicPr>
            <a:picLocks noChangeAspect="1"/>
          </p:cNvPicPr>
          <p:nvPr/>
        </p:nvPicPr>
        <p:blipFill>
          <a:blip r:embed="rId8"/>
          <a:stretch>
            <a:fillRect/>
          </a:stretch>
        </p:blipFill>
        <p:spPr>
          <a:xfrm>
            <a:off x="1216091" y="968293"/>
            <a:ext cx="9735753" cy="5052440"/>
          </a:xfrm>
          <a:prstGeom prst="rect">
            <a:avLst/>
          </a:prstGeom>
        </p:spPr>
      </p:pic>
      <p:sp>
        <p:nvSpPr>
          <p:cNvPr id="17"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56142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17101" y="1363507"/>
            <a:ext cx="7792068" cy="4043751"/>
          </a:xfrm>
          <a:prstGeom prst="rect">
            <a:avLst/>
          </a:prstGeom>
        </p:spPr>
      </p:pic>
      <p:sp>
        <p:nvSpPr>
          <p:cNvPr id="52" name="Rounded Rectangle 51"/>
          <p:cNvSpPr/>
          <p:nvPr/>
        </p:nvSpPr>
        <p:spPr>
          <a:xfrm>
            <a:off x="26555" y="1363507"/>
            <a:ext cx="3780180" cy="269550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SC Application Domain</a:t>
            </a: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p:txBody>
      </p:sp>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10325922" y="103220"/>
            <a:ext cx="1559245" cy="765603"/>
          </a:xfrm>
          <a:prstGeom prst="rect">
            <a:avLst/>
          </a:prstGeom>
        </p:spPr>
      </p:pic>
      <p:pic>
        <p:nvPicPr>
          <p:cNvPr id="2" name="Picture 1"/>
          <p:cNvPicPr>
            <a:picLocks noChangeAspect="1"/>
          </p:cNvPicPr>
          <p:nvPr/>
        </p:nvPicPr>
        <p:blipFill>
          <a:blip r:embed="rId5"/>
          <a:stretch>
            <a:fillRect/>
          </a:stretch>
        </p:blipFill>
        <p:spPr>
          <a:xfrm>
            <a:off x="304800" y="6144199"/>
            <a:ext cx="3077279" cy="654305"/>
          </a:xfrm>
          <a:prstGeom prst="rect">
            <a:avLst/>
          </a:prstGeom>
        </p:spPr>
      </p:pic>
      <p:pic>
        <p:nvPicPr>
          <p:cNvPr id="6" name="Picture 5"/>
          <p:cNvPicPr>
            <a:picLocks noChangeAspect="1"/>
          </p:cNvPicPr>
          <p:nvPr/>
        </p:nvPicPr>
        <p:blipFill>
          <a:blip r:embed="rId6"/>
          <a:stretch>
            <a:fillRect/>
          </a:stretch>
        </p:blipFill>
        <p:spPr>
          <a:xfrm>
            <a:off x="9320311" y="6157312"/>
            <a:ext cx="1471283" cy="657023"/>
          </a:xfrm>
          <a:prstGeom prst="rect">
            <a:avLst/>
          </a:prstGeom>
        </p:spPr>
      </p:pic>
      <p:pic>
        <p:nvPicPr>
          <p:cNvPr id="7" name="Picture 6"/>
          <p:cNvPicPr>
            <a:picLocks noChangeAspect="1"/>
          </p:cNvPicPr>
          <p:nvPr/>
        </p:nvPicPr>
        <p:blipFill>
          <a:blip r:embed="rId7"/>
          <a:stretch>
            <a:fillRect/>
          </a:stretch>
        </p:blipFill>
        <p:spPr>
          <a:xfrm>
            <a:off x="304800" y="103221"/>
            <a:ext cx="1405805" cy="765603"/>
          </a:xfrm>
          <a:prstGeom prst="rect">
            <a:avLst/>
          </a:prstGeom>
        </p:spPr>
      </p:pic>
      <p:pic>
        <p:nvPicPr>
          <p:cNvPr id="15" name="Picture 14"/>
          <p:cNvPicPr>
            <a:picLocks noChangeAspect="1"/>
          </p:cNvPicPr>
          <p:nvPr/>
        </p:nvPicPr>
        <p:blipFill>
          <a:blip r:embed="rId8"/>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5" y="6224566"/>
            <a:ext cx="638295" cy="367142"/>
          </a:xfrm>
          <a:prstGeom prst="rect">
            <a:avLst/>
          </a:prstGeom>
        </p:spPr>
        <p:txBody>
          <a:bodyPr>
            <a:normAutofit/>
          </a:bodyPr>
          <a:lstStyle/>
          <a:p>
            <a:pPr marL="0" indent="0" defTabSz="914400">
              <a:buNone/>
            </a:pPr>
            <a:r>
              <a:rPr lang="en-US" sz="1000" dirty="0"/>
              <a:t>Page: 12</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238361" y="196544"/>
            <a:ext cx="969121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SC Use Case and Applicable Access Control Features (contd.) </a:t>
            </a:r>
            <a:endParaRPr lang="en-US" sz="2800" b="1" dirty="0">
              <a:solidFill>
                <a:srgbClr val="002060"/>
              </a:solidFill>
            </a:endParaRPr>
          </a:p>
        </p:txBody>
      </p:sp>
      <p:sp>
        <p:nvSpPr>
          <p:cNvPr id="5" name="Rounded Rectangle 4"/>
          <p:cNvSpPr/>
          <p:nvPr/>
        </p:nvSpPr>
        <p:spPr>
          <a:xfrm>
            <a:off x="982047" y="2003382"/>
            <a:ext cx="1770881" cy="51556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 Entities, Objects, …</a:t>
            </a:r>
          </a:p>
        </p:txBody>
      </p:sp>
      <p:cxnSp>
        <p:nvCxnSpPr>
          <p:cNvPr id="10" name="Straight Connector 9"/>
          <p:cNvCxnSpPr/>
          <p:nvPr/>
        </p:nvCxnSpPr>
        <p:spPr>
          <a:xfrm flipH="1">
            <a:off x="4048123" y="1187187"/>
            <a:ext cx="58366" cy="4517253"/>
          </a:xfrm>
          <a:prstGeom prst="line">
            <a:avLst/>
          </a:prstGeom>
        </p:spPr>
        <p:style>
          <a:lnRef idx="1">
            <a:schemeClr val="accent2"/>
          </a:lnRef>
          <a:fillRef idx="0">
            <a:schemeClr val="accent2"/>
          </a:fillRef>
          <a:effectRef idx="0">
            <a:schemeClr val="accent2"/>
          </a:effectRef>
          <a:fontRef idx="minor">
            <a:schemeClr val="tx1"/>
          </a:fontRef>
        </p:style>
      </p:cxnSp>
      <p:sp>
        <p:nvSpPr>
          <p:cNvPr id="22" name="Oval 21"/>
          <p:cNvSpPr/>
          <p:nvPr/>
        </p:nvSpPr>
        <p:spPr>
          <a:xfrm>
            <a:off x="39130" y="3101984"/>
            <a:ext cx="1221410" cy="6406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Attributes</a:t>
            </a:r>
          </a:p>
        </p:txBody>
      </p:sp>
      <p:sp>
        <p:nvSpPr>
          <p:cNvPr id="23" name="Oval 22"/>
          <p:cNvSpPr/>
          <p:nvPr/>
        </p:nvSpPr>
        <p:spPr>
          <a:xfrm>
            <a:off x="1285903" y="3320006"/>
            <a:ext cx="1019387" cy="6006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Roles</a:t>
            </a:r>
          </a:p>
        </p:txBody>
      </p:sp>
      <p:sp>
        <p:nvSpPr>
          <p:cNvPr id="24" name="Oval 23"/>
          <p:cNvSpPr/>
          <p:nvPr/>
        </p:nvSpPr>
        <p:spPr>
          <a:xfrm>
            <a:off x="2308817" y="3121024"/>
            <a:ext cx="1468250" cy="6240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Relationships</a:t>
            </a:r>
          </a:p>
        </p:txBody>
      </p:sp>
      <p:cxnSp>
        <p:nvCxnSpPr>
          <p:cNvPr id="14" name="Straight Arrow Connector 13"/>
          <p:cNvCxnSpPr>
            <a:stCxn id="5" idx="2"/>
            <a:endCxn id="22" idx="0"/>
          </p:cNvCxnSpPr>
          <p:nvPr/>
        </p:nvCxnSpPr>
        <p:spPr>
          <a:xfrm flipH="1">
            <a:off x="649835" y="2518948"/>
            <a:ext cx="1217653" cy="583036"/>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5" idx="2"/>
            <a:endCxn id="23" idx="0"/>
          </p:cNvCxnSpPr>
          <p:nvPr/>
        </p:nvCxnSpPr>
        <p:spPr>
          <a:xfrm flipH="1">
            <a:off x="1795597" y="2518948"/>
            <a:ext cx="71891" cy="801058"/>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5" idx="2"/>
            <a:endCxn id="24" idx="0"/>
          </p:cNvCxnSpPr>
          <p:nvPr/>
        </p:nvCxnSpPr>
        <p:spPr>
          <a:xfrm>
            <a:off x="1867488" y="2518948"/>
            <a:ext cx="1175454" cy="602076"/>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756594" y="2636487"/>
            <a:ext cx="693894" cy="369332"/>
          </a:xfrm>
          <a:prstGeom prst="rect">
            <a:avLst/>
          </a:prstGeom>
          <a:noFill/>
        </p:spPr>
        <p:txBody>
          <a:bodyPr wrap="square" rtlCol="0">
            <a:spAutoFit/>
          </a:bodyPr>
          <a:lstStyle/>
          <a:p>
            <a:r>
              <a:rPr lang="en-US" dirty="0">
                <a:solidFill>
                  <a:srgbClr val="FF0000"/>
                </a:solidFill>
              </a:rPr>
              <a:t>…</a:t>
            </a:r>
          </a:p>
        </p:txBody>
      </p:sp>
      <p:sp>
        <p:nvSpPr>
          <p:cNvPr id="41" name="TextBox 40"/>
          <p:cNvSpPr txBox="1"/>
          <p:nvPr/>
        </p:nvSpPr>
        <p:spPr>
          <a:xfrm>
            <a:off x="508411" y="4146899"/>
            <a:ext cx="2887958" cy="646331"/>
          </a:xfrm>
          <a:prstGeom prst="rect">
            <a:avLst/>
          </a:prstGeom>
          <a:noFill/>
        </p:spPr>
        <p:txBody>
          <a:bodyPr wrap="square" rtlCol="0">
            <a:spAutoFit/>
          </a:bodyPr>
          <a:lstStyle/>
          <a:p>
            <a:pPr algn="ctr"/>
            <a:r>
              <a:rPr lang="en-US" b="1" dirty="0">
                <a:solidFill>
                  <a:srgbClr val="C00000"/>
                </a:solidFill>
              </a:rPr>
              <a:t>How can we converge these access control features ?</a:t>
            </a:r>
          </a:p>
        </p:txBody>
      </p:sp>
      <p:sp>
        <p:nvSpPr>
          <p:cNvPr id="42" name="TextBox 41"/>
          <p:cNvSpPr txBox="1"/>
          <p:nvPr/>
        </p:nvSpPr>
        <p:spPr>
          <a:xfrm>
            <a:off x="304800" y="4916979"/>
            <a:ext cx="3435543" cy="923330"/>
          </a:xfrm>
          <a:prstGeom prst="rect">
            <a:avLst/>
          </a:prstGeom>
          <a:noFill/>
        </p:spPr>
        <p:txBody>
          <a:bodyPr wrap="square" rtlCol="0">
            <a:spAutoFit/>
          </a:bodyPr>
          <a:lstStyle/>
          <a:p>
            <a:pPr algn="ctr"/>
            <a:r>
              <a:rPr lang="en-US" b="1" dirty="0">
                <a:solidFill>
                  <a:srgbClr val="7030A0"/>
                </a:solidFill>
              </a:rPr>
              <a:t>How does access control requirements change as per different SC application domains?</a:t>
            </a:r>
          </a:p>
        </p:txBody>
      </p:sp>
      <p:sp>
        <p:nvSpPr>
          <p:cNvPr id="56"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13019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5" y="6224566"/>
            <a:ext cx="638295" cy="367142"/>
          </a:xfrm>
          <a:prstGeom prst="rect">
            <a:avLst/>
          </a:prstGeom>
        </p:spPr>
        <p:txBody>
          <a:bodyPr>
            <a:normAutofit/>
          </a:bodyPr>
          <a:lstStyle/>
          <a:p>
            <a:pPr marL="0" indent="0" defTabSz="914400">
              <a:buNone/>
            </a:pPr>
            <a:r>
              <a:rPr lang="en-US" sz="1000" dirty="0"/>
              <a:t>Page: 13</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172657" y="186974"/>
            <a:ext cx="969121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The Convergent Access Control (CAC) Framework</a:t>
            </a:r>
            <a:endParaRPr lang="en-US" sz="2800" b="1" dirty="0">
              <a:solidFill>
                <a:srgbClr val="002060"/>
              </a:solidFill>
            </a:endParaRPr>
          </a:p>
        </p:txBody>
      </p:sp>
      <p:pic>
        <p:nvPicPr>
          <p:cNvPr id="4" name="Picture 3"/>
          <p:cNvPicPr>
            <a:picLocks noChangeAspect="1"/>
          </p:cNvPicPr>
          <p:nvPr/>
        </p:nvPicPr>
        <p:blipFill>
          <a:blip r:embed="rId8"/>
          <a:stretch>
            <a:fillRect/>
          </a:stretch>
        </p:blipFill>
        <p:spPr>
          <a:xfrm>
            <a:off x="2479436" y="1266895"/>
            <a:ext cx="7059852" cy="4452687"/>
          </a:xfrm>
          <a:prstGeom prst="rect">
            <a:avLst/>
          </a:prstGeom>
        </p:spPr>
      </p:pic>
      <p:sp>
        <p:nvSpPr>
          <p:cNvPr id="14"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198484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790771" y="6224566"/>
            <a:ext cx="694999" cy="367142"/>
          </a:xfrm>
          <a:prstGeom prst="rect">
            <a:avLst/>
          </a:prstGeom>
        </p:spPr>
        <p:txBody>
          <a:bodyPr>
            <a:normAutofit/>
          </a:bodyPr>
          <a:lstStyle/>
          <a:p>
            <a:pPr marL="0" indent="0" defTabSz="914400">
              <a:buNone/>
            </a:pPr>
            <a:r>
              <a:rPr lang="en-US" sz="1000" dirty="0"/>
              <a:t>Page: 14</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172657" y="186974"/>
            <a:ext cx="969121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Summary and Future Research Agenda</a:t>
            </a:r>
            <a:endParaRPr lang="en-US" sz="2800" b="1" dirty="0">
              <a:solidFill>
                <a:srgbClr val="002060"/>
              </a:solidFill>
            </a:endParaRPr>
          </a:p>
        </p:txBody>
      </p:sp>
      <p:sp>
        <p:nvSpPr>
          <p:cNvPr id="4" name="TextBox 3"/>
          <p:cNvSpPr txBox="1"/>
          <p:nvPr/>
        </p:nvSpPr>
        <p:spPr>
          <a:xfrm>
            <a:off x="1710605" y="2747948"/>
            <a:ext cx="10873132" cy="231153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b="1" dirty="0">
                <a:solidFill>
                  <a:schemeClr val="accent1">
                    <a:lumMod val="50000"/>
                  </a:schemeClr>
                </a:solidFill>
              </a:rPr>
              <a:t>Suitability of Access Control Models and Systems</a:t>
            </a:r>
          </a:p>
          <a:p>
            <a:pPr marL="342900" indent="-342900">
              <a:lnSpc>
                <a:spcPct val="150000"/>
              </a:lnSpc>
              <a:buFont typeface="Wingdings" panose="05000000000000000000" pitchFamily="2" charset="2"/>
              <a:buChar char="Ø"/>
            </a:pPr>
            <a:r>
              <a:rPr lang="en-US" sz="2000" b="1" dirty="0">
                <a:solidFill>
                  <a:schemeClr val="accent1">
                    <a:lumMod val="50000"/>
                  </a:schemeClr>
                </a:solidFill>
              </a:rPr>
              <a:t>Hybrid Access Control Models</a:t>
            </a:r>
          </a:p>
          <a:p>
            <a:pPr marL="342900" indent="-342900">
              <a:lnSpc>
                <a:spcPct val="150000"/>
              </a:lnSpc>
              <a:buFont typeface="Wingdings" panose="05000000000000000000" pitchFamily="2" charset="2"/>
              <a:buChar char="Ø"/>
            </a:pPr>
            <a:r>
              <a:rPr lang="en-US" sz="2000" b="1" dirty="0">
                <a:solidFill>
                  <a:schemeClr val="accent1">
                    <a:lumMod val="50000"/>
                  </a:schemeClr>
                </a:solidFill>
              </a:rPr>
              <a:t>AI-Enabled Strategies for Access Control</a:t>
            </a:r>
          </a:p>
          <a:p>
            <a:pPr marL="342900" indent="-342900">
              <a:lnSpc>
                <a:spcPct val="150000"/>
              </a:lnSpc>
              <a:buFont typeface="Wingdings" panose="05000000000000000000" pitchFamily="2" charset="2"/>
              <a:buChar char="Ø"/>
            </a:pPr>
            <a:r>
              <a:rPr lang="en-US" sz="2000" b="1" dirty="0">
                <a:solidFill>
                  <a:schemeClr val="accent1">
                    <a:lumMod val="50000"/>
                  </a:schemeClr>
                </a:solidFill>
              </a:rPr>
              <a:t>Access Control Evaluation Frameworks</a:t>
            </a:r>
          </a:p>
          <a:p>
            <a:pPr marL="285750" indent="-285750">
              <a:lnSpc>
                <a:spcPct val="150000"/>
              </a:lnSpc>
              <a:buFont typeface="Wingdings" panose="05000000000000000000" pitchFamily="2" charset="2"/>
              <a:buChar char="Ø"/>
            </a:pPr>
            <a:endParaRPr lang="en-US" sz="1600" i="1" dirty="0"/>
          </a:p>
        </p:txBody>
      </p:sp>
      <p:sp>
        <p:nvSpPr>
          <p:cNvPr id="14" name="TextBox 13"/>
          <p:cNvSpPr txBox="1"/>
          <p:nvPr/>
        </p:nvSpPr>
        <p:spPr>
          <a:xfrm>
            <a:off x="701705" y="1169579"/>
            <a:ext cx="10873132" cy="147732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000" b="1" dirty="0">
                <a:solidFill>
                  <a:srgbClr val="C00000"/>
                </a:solidFill>
              </a:rPr>
              <a:t>Overarching Vision </a:t>
            </a:r>
            <a:r>
              <a:rPr lang="en-US" sz="2000" b="1" dirty="0">
                <a:solidFill>
                  <a:schemeClr val="accent1">
                    <a:lumMod val="75000"/>
                  </a:schemeClr>
                </a:solidFill>
              </a:rPr>
              <a:t>– Convergence of Access Control Models towards developing CAC Framework</a:t>
            </a:r>
          </a:p>
          <a:p>
            <a:pPr marL="285750" indent="-285750">
              <a:lnSpc>
                <a:spcPct val="150000"/>
              </a:lnSpc>
              <a:buFont typeface="Wingdings" panose="05000000000000000000" pitchFamily="2" charset="2"/>
              <a:buChar char="§"/>
            </a:pPr>
            <a:r>
              <a:rPr lang="en-US" sz="2000" b="1" dirty="0"/>
              <a:t>Future collaborative and interdisciplinary research efforts from research community</a:t>
            </a:r>
          </a:p>
          <a:p>
            <a:pPr marL="742950" lvl="1" indent="-285750">
              <a:lnSpc>
                <a:spcPct val="150000"/>
              </a:lnSpc>
              <a:buFont typeface="Wingdings" panose="05000000000000000000" pitchFamily="2" charset="2"/>
              <a:buChar char="§"/>
            </a:pPr>
            <a:r>
              <a:rPr lang="en-US" sz="2000" dirty="0"/>
              <a:t>Some future research directions -- </a:t>
            </a:r>
          </a:p>
        </p:txBody>
      </p:sp>
      <p:sp>
        <p:nvSpPr>
          <p:cNvPr id="16"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138505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1" name="Title 2">
            <a:extLst>
              <a:ext uri="{FF2B5EF4-FFF2-40B4-BE49-F238E27FC236}">
                <a16:creationId xmlns:a16="http://schemas.microsoft.com/office/drawing/2014/main" id="{A71CFD11-A4A8-9C41-92E2-45E99E717154}"/>
              </a:ext>
            </a:extLst>
          </p:cNvPr>
          <p:cNvSpPr txBox="1">
            <a:spLocks/>
          </p:cNvSpPr>
          <p:nvPr/>
        </p:nvSpPr>
        <p:spPr>
          <a:xfrm>
            <a:off x="5068882" y="331632"/>
            <a:ext cx="2131262" cy="47129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rPr>
              <a:t>Thank You!</a:t>
            </a:r>
          </a:p>
        </p:txBody>
      </p:sp>
      <p:sp>
        <p:nvSpPr>
          <p:cNvPr id="14" name="Rectangle 13"/>
          <p:cNvSpPr/>
          <p:nvPr/>
        </p:nvSpPr>
        <p:spPr>
          <a:xfrm>
            <a:off x="3224311" y="1506429"/>
            <a:ext cx="6096000" cy="646331"/>
          </a:xfrm>
          <a:prstGeom prst="rect">
            <a:avLst/>
          </a:prstGeom>
        </p:spPr>
        <p:txBody>
          <a:bodyPr>
            <a:spAutoFit/>
          </a:bodyPr>
          <a:lstStyle/>
          <a:p>
            <a:pPr algn="ctr"/>
            <a:r>
              <a:rPr lang="en-US" sz="3600" b="1" dirty="0">
                <a:ln>
                  <a:solidFill>
                    <a:schemeClr val="tx2">
                      <a:lumMod val="60000"/>
                      <a:lumOff val="40000"/>
                    </a:schemeClr>
                  </a:solidFill>
                </a:ln>
                <a:solidFill>
                  <a:srgbClr val="002060"/>
                </a:solidFill>
                <a:effectLst>
                  <a:outerShdw blurRad="38100" dist="38100" dir="2700000" algn="tl">
                    <a:srgbClr val="000000">
                      <a:alpha val="43137"/>
                    </a:srgbClr>
                  </a:outerShdw>
                </a:effectLst>
              </a:rPr>
              <a:t>Questions?</a:t>
            </a:r>
          </a:p>
        </p:txBody>
      </p:sp>
      <p:sp>
        <p:nvSpPr>
          <p:cNvPr id="3" name="TextBox 2"/>
          <p:cNvSpPr txBox="1"/>
          <p:nvPr/>
        </p:nvSpPr>
        <p:spPr>
          <a:xfrm>
            <a:off x="1972962" y="3004594"/>
            <a:ext cx="7706297" cy="2246769"/>
          </a:xfrm>
          <a:prstGeom prst="rect">
            <a:avLst/>
          </a:prstGeom>
          <a:noFill/>
        </p:spPr>
        <p:txBody>
          <a:bodyPr wrap="square" rtlCol="0">
            <a:spAutoFit/>
          </a:bodyPr>
          <a:lstStyle/>
          <a:p>
            <a:r>
              <a:rPr lang="en-US" sz="2000" b="1" dirty="0">
                <a:solidFill>
                  <a:schemeClr val="accent2"/>
                </a:solidFill>
              </a:rPr>
              <a:t>Contact: </a:t>
            </a:r>
          </a:p>
          <a:p>
            <a:r>
              <a:rPr lang="en-US" sz="2000" dirty="0">
                <a:effectLst>
                  <a:outerShdw blurRad="38100" dist="38100" dir="2700000" algn="tl">
                    <a:srgbClr val="000000">
                      <a:alpha val="43137"/>
                    </a:srgbClr>
                  </a:outerShdw>
                </a:effectLst>
              </a:rPr>
              <a:t>Smriti Bhatt: </a:t>
            </a:r>
            <a:r>
              <a:rPr lang="en-US" sz="2000" dirty="0">
                <a:effectLst>
                  <a:outerShdw blurRad="38100" dist="38100" dir="2700000" algn="tl">
                    <a:srgbClr val="000000">
                      <a:alpha val="43137"/>
                    </a:srgbClr>
                  </a:outerShdw>
                </a:effectLst>
                <a:hlinkClick r:id="rId8"/>
              </a:rPr>
              <a:t>sbhatt@tamusa.edu</a:t>
            </a:r>
            <a:endParaRPr lang="en-US" sz="2000" dirty="0">
              <a:effectLst>
                <a:outerShdw blurRad="38100" dist="38100" dir="2700000" algn="tl">
                  <a:srgbClr val="000000">
                    <a:alpha val="43137"/>
                  </a:srgbClr>
                </a:outerShdw>
              </a:effectLst>
            </a:endParaRPr>
          </a:p>
          <a:p>
            <a:r>
              <a:rPr lang="en-US" sz="2000" dirty="0">
                <a:effectLst>
                  <a:outerShdw blurRad="38100" dist="38100" dir="2700000" algn="tl">
                    <a:srgbClr val="000000">
                      <a:alpha val="43137"/>
                    </a:srgbClr>
                  </a:outerShdw>
                </a:effectLst>
              </a:rPr>
              <a:t>Ravi Sandhu: </a:t>
            </a:r>
            <a:r>
              <a:rPr lang="en-US" sz="2000" dirty="0">
                <a:effectLst>
                  <a:outerShdw blurRad="38100" dist="38100" dir="2700000" algn="tl">
                    <a:srgbClr val="000000">
                      <a:alpha val="43137"/>
                    </a:srgbClr>
                  </a:outerShdw>
                </a:effectLst>
                <a:hlinkClick r:id="rId9"/>
              </a:rPr>
              <a:t>Ravi.Sandhu@utsa.edu</a:t>
            </a:r>
            <a:endParaRPr lang="en-US" sz="2000" dirty="0">
              <a:effectLst>
                <a:outerShdw blurRad="38100" dist="38100" dir="2700000" algn="tl">
                  <a:srgbClr val="000000">
                    <a:alpha val="43137"/>
                  </a:srgbClr>
                </a:outerShdw>
              </a:effectLst>
            </a:endParaRPr>
          </a:p>
          <a:p>
            <a:endParaRPr lang="en-US" sz="2000" dirty="0"/>
          </a:p>
          <a:p>
            <a:r>
              <a:rPr lang="en-US" sz="2000" b="1" dirty="0"/>
              <a:t>Acknowledgement:</a:t>
            </a:r>
          </a:p>
          <a:p>
            <a:pPr marL="285750" indent="-285750">
              <a:buFont typeface="Arial" panose="020B0604020202020204" pitchFamily="34" charset="0"/>
              <a:buChar char="•"/>
            </a:pPr>
            <a:r>
              <a:rPr lang="en-US" sz="2000" dirty="0">
                <a:solidFill>
                  <a:srgbClr val="002060"/>
                </a:solidFill>
              </a:rPr>
              <a:t>This work is partially supported by NSF CREST Grant HRD1736209, and the Texas A&amp;M System Chancellor Research Initiative (CRI) Grant. </a:t>
            </a:r>
          </a:p>
        </p:txBody>
      </p:sp>
      <p:sp>
        <p:nvSpPr>
          <p:cNvPr id="13" name="Date Placeholder 5"/>
          <p:cNvSpPr>
            <a:spLocks noGrp="1"/>
          </p:cNvSpPr>
          <p:nvPr>
            <p:ph type="dt" sz="half" idx="4294967295"/>
          </p:nvPr>
        </p:nvSpPr>
        <p:spPr>
          <a:xfrm>
            <a:off x="5731727" y="6224566"/>
            <a:ext cx="693099" cy="367142"/>
          </a:xfrm>
          <a:prstGeom prst="rect">
            <a:avLst/>
          </a:prstGeom>
        </p:spPr>
        <p:txBody>
          <a:bodyPr>
            <a:noAutofit/>
          </a:bodyPr>
          <a:lstStyle/>
          <a:p>
            <a:pPr marL="0" indent="0" defTabSz="914400">
              <a:buNone/>
            </a:pPr>
            <a:r>
              <a:rPr lang="en-US" sz="1000" dirty="0"/>
              <a:t>Page: 15</a:t>
            </a:r>
            <a:endParaRPr lang="en-US" sz="1000" dirty="0">
              <a:solidFill>
                <a:schemeClr val="tx1">
                  <a:tint val="75000"/>
                </a:schemeClr>
              </a:solidFill>
            </a:endParaRPr>
          </a:p>
        </p:txBody>
      </p:sp>
      <p:sp>
        <p:nvSpPr>
          <p:cNvPr id="16" name="Date Placeholder 5"/>
          <p:cNvSpPr>
            <a:spLocks noGrp="1"/>
          </p:cNvSpPr>
          <p:nvPr>
            <p:ph type="dt" sz="half" idx="4294967295"/>
          </p:nvPr>
        </p:nvSpPr>
        <p:spPr>
          <a:xfrm>
            <a:off x="559782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368324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18" name="Content Placeholder 2"/>
          <p:cNvSpPr>
            <a:spLocks noGrp="1"/>
          </p:cNvSpPr>
          <p:nvPr>
            <p:ph idx="1"/>
          </p:nvPr>
        </p:nvSpPr>
        <p:spPr>
          <a:xfrm>
            <a:off x="736719" y="1362784"/>
            <a:ext cx="11011333" cy="4351338"/>
          </a:xfrm>
        </p:spPr>
        <p:txBody>
          <a:bodyPr>
            <a:normAutofit/>
          </a:bodyPr>
          <a:lstStyle/>
          <a:p>
            <a:pPr lvl="1">
              <a:buFont typeface="Arial" panose="020B0604020202020204" pitchFamily="34" charset="0"/>
              <a:buChar char="•"/>
            </a:pPr>
            <a:r>
              <a:rPr lang="en-US" kern="0" dirty="0">
                <a:solidFill>
                  <a:srgbClr val="002060"/>
                </a:solidFill>
                <a:ea typeface="ＭＳ Ｐゴシック" charset="-128"/>
                <a:cs typeface="ＭＳ Ｐゴシック" charset="-128"/>
              </a:rPr>
              <a:t>Introduction</a:t>
            </a:r>
          </a:p>
          <a:p>
            <a:pPr lvl="1">
              <a:buFont typeface="Arial" panose="020B0604020202020204" pitchFamily="34" charset="0"/>
              <a:buChar char="•"/>
            </a:pPr>
            <a:r>
              <a:rPr lang="en-US" kern="0" dirty="0">
                <a:solidFill>
                  <a:srgbClr val="002060"/>
                </a:solidFill>
                <a:ea typeface="ＭＳ Ｐゴシック" charset="-128"/>
                <a:cs typeface="ＭＳ Ｐゴシック" charset="-128"/>
              </a:rPr>
              <a:t>Background</a:t>
            </a:r>
          </a:p>
          <a:p>
            <a:pPr lvl="1">
              <a:buFont typeface="Arial" panose="020B0604020202020204" pitchFamily="34" charset="0"/>
              <a:buChar char="•"/>
            </a:pPr>
            <a:r>
              <a:rPr lang="en-US" kern="0" dirty="0">
                <a:solidFill>
                  <a:srgbClr val="002060"/>
                </a:solidFill>
                <a:ea typeface="ＭＳ Ｐゴシック" charset="-128"/>
                <a:cs typeface="ＭＳ Ｐゴシック" charset="-128"/>
              </a:rPr>
              <a:t>Access Control Principles for Next-Generation Future Smart Communities</a:t>
            </a:r>
          </a:p>
          <a:p>
            <a:pPr lvl="2">
              <a:buFont typeface="Arial" panose="020B0604020202020204" pitchFamily="34" charset="0"/>
              <a:buChar char="•"/>
            </a:pPr>
            <a:r>
              <a:rPr lang="en-US" kern="0" dirty="0">
                <a:solidFill>
                  <a:srgbClr val="002060"/>
                </a:solidFill>
                <a:ea typeface="ＭＳ Ｐゴシック" charset="-128"/>
                <a:cs typeface="ＭＳ Ｐゴシック" charset="-128"/>
              </a:rPr>
              <a:t>Access Control Model Requirements</a:t>
            </a:r>
          </a:p>
          <a:p>
            <a:pPr lvl="2">
              <a:buFont typeface="Arial" panose="020B0604020202020204" pitchFamily="34" charset="0"/>
              <a:buChar char="•"/>
            </a:pPr>
            <a:r>
              <a:rPr lang="en-US" kern="0" dirty="0">
                <a:solidFill>
                  <a:srgbClr val="002060"/>
                </a:solidFill>
                <a:ea typeface="ＭＳ Ｐゴシック" charset="-128"/>
                <a:cs typeface="ＭＳ Ｐゴシック" charset="-128"/>
              </a:rPr>
              <a:t>Access Control Principles</a:t>
            </a:r>
          </a:p>
          <a:p>
            <a:pPr lvl="1">
              <a:buFont typeface="Arial" panose="020B0604020202020204" pitchFamily="34" charset="0"/>
              <a:buChar char="•"/>
            </a:pPr>
            <a:r>
              <a:rPr lang="en-US" kern="0" dirty="0">
                <a:solidFill>
                  <a:srgbClr val="002060"/>
                </a:solidFill>
                <a:ea typeface="ＭＳ Ｐゴシック" charset="-128"/>
                <a:cs typeface="ＭＳ Ｐゴシック" charset="-128"/>
              </a:rPr>
              <a:t>Convergent Access Control  Framework</a:t>
            </a:r>
          </a:p>
          <a:p>
            <a:pPr lvl="2">
              <a:buFont typeface="Arial" panose="020B0604020202020204" pitchFamily="34" charset="0"/>
              <a:buChar char="•"/>
            </a:pPr>
            <a:r>
              <a:rPr lang="en-US" kern="0" dirty="0">
                <a:solidFill>
                  <a:srgbClr val="002060"/>
                </a:solidFill>
                <a:ea typeface="ＭＳ Ｐゴシック" charset="-128"/>
                <a:cs typeface="ＭＳ Ｐゴシック" charset="-128"/>
              </a:rPr>
              <a:t>A Smart Community Use Case</a:t>
            </a:r>
          </a:p>
          <a:p>
            <a:pPr lvl="2">
              <a:buFont typeface="Arial" panose="020B0604020202020204" pitchFamily="34" charset="0"/>
              <a:buChar char="•"/>
            </a:pPr>
            <a:r>
              <a:rPr lang="en-US" kern="0" dirty="0">
                <a:solidFill>
                  <a:srgbClr val="002060"/>
                </a:solidFill>
                <a:ea typeface="ＭＳ Ｐゴシック" charset="-128"/>
                <a:cs typeface="ＭＳ Ｐゴシック" charset="-128"/>
              </a:rPr>
              <a:t>Convergent Access Control for Smart Communities </a:t>
            </a:r>
          </a:p>
          <a:p>
            <a:pPr lvl="1">
              <a:buFont typeface="Arial" panose="020B0604020202020204" pitchFamily="34" charset="0"/>
              <a:buChar char="•"/>
            </a:pPr>
            <a:r>
              <a:rPr lang="en-US" dirty="0">
                <a:solidFill>
                  <a:srgbClr val="002060"/>
                </a:solidFill>
              </a:rPr>
              <a:t>Discussion and Research Agenda</a:t>
            </a:r>
          </a:p>
          <a:p>
            <a:pPr lvl="1">
              <a:buFont typeface="Arial" panose="020B0604020202020204" pitchFamily="34" charset="0"/>
              <a:buChar char="•"/>
            </a:pPr>
            <a:r>
              <a:rPr lang="en-US" kern="0" dirty="0">
                <a:solidFill>
                  <a:srgbClr val="002060"/>
                </a:solidFill>
                <a:ea typeface="ＭＳ Ｐゴシック" charset="-128"/>
                <a:cs typeface="ＭＳ Ｐゴシック" charset="-128"/>
              </a:rPr>
              <a:t>Conclusion</a:t>
            </a:r>
          </a:p>
        </p:txBody>
      </p:sp>
      <p:sp>
        <p:nvSpPr>
          <p:cNvPr id="19"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
        <p:nvSpPr>
          <p:cNvPr id="20" name="Date Placeholder 5"/>
          <p:cNvSpPr>
            <a:spLocks noGrp="1"/>
          </p:cNvSpPr>
          <p:nvPr>
            <p:ph type="dt" sz="half" idx="4294967295"/>
          </p:nvPr>
        </p:nvSpPr>
        <p:spPr>
          <a:xfrm>
            <a:off x="5851716" y="6224566"/>
            <a:ext cx="573110" cy="367142"/>
          </a:xfrm>
          <a:prstGeom prst="rect">
            <a:avLst/>
          </a:prstGeom>
        </p:spPr>
        <p:txBody>
          <a:bodyPr>
            <a:normAutofit/>
          </a:bodyPr>
          <a:lstStyle/>
          <a:p>
            <a:pPr marL="0" indent="0" defTabSz="914400">
              <a:buNone/>
            </a:pPr>
            <a:r>
              <a:rPr lang="en-US" sz="1000" dirty="0"/>
              <a:t>Page: 2</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5131383" y="269962"/>
            <a:ext cx="1905170" cy="46222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rPr>
              <a:t>Outline</a:t>
            </a:r>
          </a:p>
        </p:txBody>
      </p:sp>
    </p:spTree>
    <p:extLst>
      <p:ext uri="{BB962C8B-B14F-4D97-AF65-F5344CB8AC3E}">
        <p14:creationId xmlns:p14="http://schemas.microsoft.com/office/powerpoint/2010/main" val="130294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18" name="Content Placeholder 2"/>
          <p:cNvSpPr>
            <a:spLocks noGrp="1"/>
          </p:cNvSpPr>
          <p:nvPr>
            <p:ph idx="1"/>
          </p:nvPr>
        </p:nvSpPr>
        <p:spPr>
          <a:xfrm>
            <a:off x="880471" y="1103686"/>
            <a:ext cx="10515600" cy="4703104"/>
          </a:xfrm>
        </p:spPr>
        <p:txBody>
          <a:bodyPr>
            <a:normAutofit/>
          </a:bodyPr>
          <a:lstStyle/>
          <a:p>
            <a:pPr marL="457200" lvl="1" indent="0" algn="ctr">
              <a:lnSpc>
                <a:spcPct val="150000"/>
              </a:lnSpc>
              <a:spcBef>
                <a:spcPts val="0"/>
              </a:spcBef>
              <a:buNone/>
            </a:pPr>
            <a:r>
              <a:rPr lang="en-US" sz="2800" b="1" kern="0" dirty="0">
                <a:solidFill>
                  <a:srgbClr val="C00000"/>
                </a:solidFill>
                <a:latin typeface="Calibri" panose="020F0502020204030204" pitchFamily="34" charset="0"/>
                <a:ea typeface="ＭＳ Ｐゴシック" charset="-128"/>
                <a:cs typeface="ＭＳ Ｐゴシック" charset="-128"/>
              </a:rPr>
              <a:t>Smart Communities </a:t>
            </a:r>
            <a:r>
              <a:rPr lang="en-US" sz="2800" b="1" kern="0" dirty="0">
                <a:solidFill>
                  <a:schemeClr val="accent2"/>
                </a:solidFill>
                <a:latin typeface="Calibri" panose="020F0502020204030204" pitchFamily="34" charset="0"/>
                <a:ea typeface="ＭＳ Ｐゴシック" charset="-128"/>
                <a:cs typeface="ＭＳ Ｐゴシック" charset="-128"/>
              </a:rPr>
              <a:t>vs. Smart Cities</a:t>
            </a:r>
          </a:p>
          <a:p>
            <a:pPr lvl="1" algn="ctr">
              <a:lnSpc>
                <a:spcPct val="150000"/>
              </a:lnSpc>
              <a:spcBef>
                <a:spcPts val="0"/>
              </a:spcBef>
              <a:buFont typeface="Arial" panose="020B0604020202020204" pitchFamily="34" charset="0"/>
              <a:buChar char="•"/>
            </a:pPr>
            <a:endParaRPr lang="en-US" sz="2800" b="1" kern="0" dirty="0">
              <a:solidFill>
                <a:schemeClr val="accent2"/>
              </a:solidFill>
              <a:latin typeface="Calibri" panose="020F0502020204030204" pitchFamily="34" charset="0"/>
              <a:ea typeface="ＭＳ Ｐゴシック" charset="-128"/>
              <a:cs typeface="ＭＳ Ｐゴシック" charset="-128"/>
            </a:endParaRPr>
          </a:p>
        </p:txBody>
      </p:sp>
      <p:sp>
        <p:nvSpPr>
          <p:cNvPr id="20" name="Date Placeholder 5"/>
          <p:cNvSpPr>
            <a:spLocks noGrp="1"/>
          </p:cNvSpPr>
          <p:nvPr>
            <p:ph type="dt" sz="half" idx="4294967295"/>
          </p:nvPr>
        </p:nvSpPr>
        <p:spPr>
          <a:xfrm>
            <a:off x="5851716" y="6224566"/>
            <a:ext cx="665244" cy="318953"/>
          </a:xfrm>
          <a:prstGeom prst="rect">
            <a:avLst/>
          </a:prstGeom>
        </p:spPr>
        <p:txBody>
          <a:bodyPr>
            <a:normAutofit/>
          </a:bodyPr>
          <a:lstStyle/>
          <a:p>
            <a:pPr marL="0" indent="0" defTabSz="914400">
              <a:buNone/>
            </a:pPr>
            <a:r>
              <a:rPr lang="en-US" sz="1000" dirty="0"/>
              <a:t>Page: 3</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972962" y="104882"/>
            <a:ext cx="8117306" cy="698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rPr>
              <a:t>Introduction</a:t>
            </a:r>
          </a:p>
        </p:txBody>
      </p:sp>
      <p:pic>
        <p:nvPicPr>
          <p:cNvPr id="3" name="Picture 2"/>
          <p:cNvPicPr>
            <a:picLocks noChangeAspect="1"/>
          </p:cNvPicPr>
          <p:nvPr/>
        </p:nvPicPr>
        <p:blipFill>
          <a:blip r:embed="rId8"/>
          <a:stretch>
            <a:fillRect/>
          </a:stretch>
        </p:blipFill>
        <p:spPr>
          <a:xfrm>
            <a:off x="6474609" y="2097157"/>
            <a:ext cx="4907115" cy="3430436"/>
          </a:xfrm>
          <a:prstGeom prst="rect">
            <a:avLst/>
          </a:prstGeom>
        </p:spPr>
      </p:pic>
      <p:sp>
        <p:nvSpPr>
          <p:cNvPr id="4" name="TextBox 3"/>
          <p:cNvSpPr txBox="1"/>
          <p:nvPr/>
        </p:nvSpPr>
        <p:spPr>
          <a:xfrm>
            <a:off x="1133589" y="5662499"/>
            <a:ext cx="4718127" cy="369332"/>
          </a:xfrm>
          <a:prstGeom prst="rect">
            <a:avLst/>
          </a:prstGeom>
          <a:noFill/>
        </p:spPr>
        <p:txBody>
          <a:bodyPr wrap="square" rtlCol="0">
            <a:spAutoFit/>
          </a:bodyPr>
          <a:lstStyle/>
          <a:p>
            <a:r>
              <a:rPr lang="en-US" sz="900" i="1" dirty="0"/>
              <a:t>Image Credit: Graphic farm/Shutterstock.com</a:t>
            </a:r>
          </a:p>
          <a:p>
            <a:r>
              <a:rPr lang="en-US" sz="900" i="1" dirty="0"/>
              <a:t>Source: https://www.nsf.gov/news/news_images.jsp?cntn_id=244863&amp;org=NSF</a:t>
            </a:r>
          </a:p>
        </p:txBody>
      </p:sp>
      <p:pic>
        <p:nvPicPr>
          <p:cNvPr id="5" name="Picture 4"/>
          <p:cNvPicPr>
            <a:picLocks noChangeAspect="1"/>
          </p:cNvPicPr>
          <p:nvPr/>
        </p:nvPicPr>
        <p:blipFill>
          <a:blip r:embed="rId9"/>
          <a:stretch>
            <a:fillRect/>
          </a:stretch>
        </p:blipFill>
        <p:spPr>
          <a:xfrm>
            <a:off x="880471" y="1926975"/>
            <a:ext cx="5415851" cy="3783012"/>
          </a:xfrm>
          <a:prstGeom prst="rect">
            <a:avLst/>
          </a:prstGeom>
        </p:spPr>
      </p:pic>
      <p:sp>
        <p:nvSpPr>
          <p:cNvPr id="22" name="TextBox 21"/>
          <p:cNvSpPr txBox="1"/>
          <p:nvPr/>
        </p:nvSpPr>
        <p:spPr>
          <a:xfrm>
            <a:off x="7289618" y="5626202"/>
            <a:ext cx="4718127" cy="369332"/>
          </a:xfrm>
          <a:prstGeom prst="rect">
            <a:avLst/>
          </a:prstGeom>
          <a:noFill/>
        </p:spPr>
        <p:txBody>
          <a:bodyPr wrap="square" rtlCol="0">
            <a:spAutoFit/>
          </a:bodyPr>
          <a:lstStyle/>
          <a:p>
            <a:r>
              <a:rPr lang="en-US" sz="900" i="1" dirty="0"/>
              <a:t>Image Credit: internetofthingsagenda.techtarget.com</a:t>
            </a:r>
          </a:p>
          <a:p>
            <a:r>
              <a:rPr lang="en-US" sz="900" i="1" dirty="0"/>
              <a:t>Source: https://johnenglander.net/will-smart-cities-save-us-from-rising-seas/</a:t>
            </a:r>
          </a:p>
        </p:txBody>
      </p:sp>
      <p:sp>
        <p:nvSpPr>
          <p:cNvPr id="17"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365053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10325922" y="103220"/>
            <a:ext cx="1559245" cy="765603"/>
          </a:xfrm>
          <a:prstGeom prst="rect">
            <a:avLst/>
          </a:prstGeom>
        </p:spPr>
      </p:pic>
      <p:pic>
        <p:nvPicPr>
          <p:cNvPr id="2" name="Picture 1"/>
          <p:cNvPicPr>
            <a:picLocks noChangeAspect="1"/>
          </p:cNvPicPr>
          <p:nvPr/>
        </p:nvPicPr>
        <p:blipFill>
          <a:blip r:embed="rId5"/>
          <a:stretch>
            <a:fillRect/>
          </a:stretch>
        </p:blipFill>
        <p:spPr>
          <a:xfrm>
            <a:off x="304800" y="6144199"/>
            <a:ext cx="3077279" cy="654305"/>
          </a:xfrm>
          <a:prstGeom prst="rect">
            <a:avLst/>
          </a:prstGeom>
        </p:spPr>
      </p:pic>
      <p:pic>
        <p:nvPicPr>
          <p:cNvPr id="6" name="Picture 5"/>
          <p:cNvPicPr>
            <a:picLocks noChangeAspect="1"/>
          </p:cNvPicPr>
          <p:nvPr/>
        </p:nvPicPr>
        <p:blipFill>
          <a:blip r:embed="rId6"/>
          <a:stretch>
            <a:fillRect/>
          </a:stretch>
        </p:blipFill>
        <p:spPr>
          <a:xfrm>
            <a:off x="9320311" y="6157312"/>
            <a:ext cx="1471283" cy="657023"/>
          </a:xfrm>
          <a:prstGeom prst="rect">
            <a:avLst/>
          </a:prstGeom>
        </p:spPr>
      </p:pic>
      <p:pic>
        <p:nvPicPr>
          <p:cNvPr id="7" name="Picture 6"/>
          <p:cNvPicPr>
            <a:picLocks noChangeAspect="1"/>
          </p:cNvPicPr>
          <p:nvPr/>
        </p:nvPicPr>
        <p:blipFill>
          <a:blip r:embed="rId7"/>
          <a:stretch>
            <a:fillRect/>
          </a:stretch>
        </p:blipFill>
        <p:spPr>
          <a:xfrm>
            <a:off x="304800" y="103221"/>
            <a:ext cx="1405805" cy="765603"/>
          </a:xfrm>
          <a:prstGeom prst="rect">
            <a:avLst/>
          </a:prstGeom>
        </p:spPr>
      </p:pic>
      <p:pic>
        <p:nvPicPr>
          <p:cNvPr id="15" name="Picture 14"/>
          <p:cNvPicPr>
            <a:picLocks noChangeAspect="1"/>
          </p:cNvPicPr>
          <p:nvPr/>
        </p:nvPicPr>
        <p:blipFill>
          <a:blip r:embed="rId8"/>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62867" y="6224566"/>
            <a:ext cx="573110" cy="367142"/>
          </a:xfrm>
          <a:prstGeom prst="rect">
            <a:avLst/>
          </a:prstGeom>
        </p:spPr>
        <p:txBody>
          <a:bodyPr>
            <a:normAutofit/>
          </a:bodyPr>
          <a:lstStyle/>
          <a:p>
            <a:pPr marL="0" indent="0" defTabSz="914400">
              <a:buNone/>
            </a:pPr>
            <a:r>
              <a:rPr lang="en-US" sz="1000" dirty="0"/>
              <a:t>Page: 4</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710605" y="199581"/>
            <a:ext cx="8532910"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002060"/>
                </a:solidFill>
              </a:rPr>
              <a:t>Future Smart Communities (SC) Access Control Aspects </a:t>
            </a:r>
          </a:p>
        </p:txBody>
      </p:sp>
      <p:pic>
        <p:nvPicPr>
          <p:cNvPr id="4" name="Picture 3"/>
          <p:cNvPicPr>
            <a:picLocks noChangeAspect="1"/>
          </p:cNvPicPr>
          <p:nvPr/>
        </p:nvPicPr>
        <p:blipFill>
          <a:blip r:embed="rId9"/>
          <a:stretch>
            <a:fillRect/>
          </a:stretch>
        </p:blipFill>
        <p:spPr>
          <a:xfrm>
            <a:off x="2612571" y="1317509"/>
            <a:ext cx="7088641" cy="4163170"/>
          </a:xfrm>
          <a:prstGeom prst="rect">
            <a:avLst/>
          </a:prstGeom>
        </p:spPr>
      </p:pic>
      <p:sp>
        <p:nvSpPr>
          <p:cNvPr id="14"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custDataLst>
      <p:tags r:id="rId1"/>
    </p:custDataLst>
    <p:extLst>
      <p:ext uri="{BB962C8B-B14F-4D97-AF65-F5344CB8AC3E}">
        <p14:creationId xmlns:p14="http://schemas.microsoft.com/office/powerpoint/2010/main" val="358401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6" y="6224566"/>
            <a:ext cx="573110" cy="367142"/>
          </a:xfrm>
          <a:prstGeom prst="rect">
            <a:avLst/>
          </a:prstGeom>
        </p:spPr>
        <p:txBody>
          <a:bodyPr>
            <a:normAutofit/>
          </a:bodyPr>
          <a:lstStyle/>
          <a:p>
            <a:pPr marL="0" indent="0" defTabSz="914400">
              <a:buNone/>
            </a:pPr>
            <a:r>
              <a:rPr lang="en-US" sz="1000" dirty="0"/>
              <a:t>Page: 5</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972962" y="199581"/>
            <a:ext cx="8117306"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rPr>
              <a:t>Background</a:t>
            </a:r>
          </a:p>
        </p:txBody>
      </p:sp>
      <p:sp>
        <p:nvSpPr>
          <p:cNvPr id="25" name="Content Placeholder 2"/>
          <p:cNvSpPr>
            <a:spLocks noGrp="1"/>
          </p:cNvSpPr>
          <p:nvPr>
            <p:ph idx="1"/>
          </p:nvPr>
        </p:nvSpPr>
        <p:spPr>
          <a:xfrm>
            <a:off x="544286" y="1199586"/>
            <a:ext cx="10851785" cy="4607204"/>
          </a:xfrm>
        </p:spPr>
        <p:txBody>
          <a:bodyPr>
            <a:normAutofit fontScale="92500" lnSpcReduction="20000"/>
          </a:bodyPr>
          <a:lstStyle/>
          <a:p>
            <a:pPr lvl="1">
              <a:lnSpc>
                <a:spcPct val="150000"/>
              </a:lnSpc>
              <a:spcBef>
                <a:spcPts val="0"/>
              </a:spcBef>
              <a:buFont typeface="Arial" panose="020B0604020202020204" pitchFamily="34" charset="0"/>
              <a:buChar char="•"/>
            </a:pPr>
            <a:r>
              <a:rPr lang="en-US" sz="2800" b="1" kern="0" dirty="0">
                <a:solidFill>
                  <a:schemeClr val="accent2"/>
                </a:solidFill>
                <a:latin typeface="Calibri" panose="020F0502020204030204" pitchFamily="34" charset="0"/>
                <a:ea typeface="ＭＳ Ｐゴシック" charset="-128"/>
                <a:cs typeface="ＭＳ Ｐゴシック" charset="-128"/>
              </a:rPr>
              <a:t>Smart Communities </a:t>
            </a:r>
            <a:r>
              <a:rPr lang="en-US" sz="2800" kern="0" dirty="0">
                <a:latin typeface="Calibri" panose="020F0502020204030204" pitchFamily="34" charset="0"/>
                <a:ea typeface="ＭＳ Ｐゴシック" charset="-128"/>
                <a:cs typeface="ＭＳ Ｐゴシック" charset="-128"/>
              </a:rPr>
              <a:t>– </a:t>
            </a:r>
          </a:p>
          <a:p>
            <a:pPr lvl="2">
              <a:lnSpc>
                <a:spcPct val="150000"/>
              </a:lnSpc>
              <a:spcBef>
                <a:spcPts val="0"/>
              </a:spcBef>
              <a:buFont typeface="Arial" panose="020B0604020202020204" pitchFamily="34" charset="0"/>
              <a:buChar char="•"/>
            </a:pPr>
            <a:r>
              <a:rPr lang="en-US" sz="2400" i="1" dirty="0"/>
              <a:t>Smart Communities (SCs) are emerging today with the convergence of IoT, Cyber-Physical Systems (CPS), cloud and edge computing, and intelligent applications based on AI and ML (Machine Learning) technologies.</a:t>
            </a:r>
          </a:p>
          <a:p>
            <a:pPr lvl="1">
              <a:lnSpc>
                <a:spcPct val="150000"/>
              </a:lnSpc>
              <a:spcBef>
                <a:spcPts val="0"/>
              </a:spcBef>
              <a:buFont typeface="Arial" panose="020B0604020202020204" pitchFamily="34" charset="0"/>
              <a:buChar char="•"/>
            </a:pPr>
            <a:r>
              <a:rPr lang="en-US" sz="2800" kern="0" dirty="0">
                <a:latin typeface="Calibri" panose="020F0502020204030204" pitchFamily="34" charset="0"/>
                <a:ea typeface="ＭＳ Ｐゴシック" charset="-128"/>
              </a:rPr>
              <a:t>Several smart </a:t>
            </a:r>
            <a:r>
              <a:rPr lang="en-US" sz="2800" i="1" kern="0" dirty="0">
                <a:solidFill>
                  <a:srgbClr val="FF0000"/>
                </a:solidFill>
                <a:latin typeface="Calibri" panose="020F0502020204030204" pitchFamily="34" charset="0"/>
                <a:ea typeface="ＭＳ Ｐゴシック" charset="-128"/>
              </a:rPr>
              <a:t>application domains </a:t>
            </a:r>
            <a:r>
              <a:rPr lang="en-US" sz="2800" kern="0" dirty="0">
                <a:latin typeface="Calibri" panose="020F0502020204030204" pitchFamily="34" charset="0"/>
                <a:ea typeface="ＭＳ Ｐゴシック" charset="-128"/>
              </a:rPr>
              <a:t>within SCs</a:t>
            </a:r>
          </a:p>
          <a:p>
            <a:pPr lvl="2">
              <a:lnSpc>
                <a:spcPct val="150000"/>
              </a:lnSpc>
              <a:spcBef>
                <a:spcPts val="0"/>
              </a:spcBef>
              <a:buFont typeface="Arial" panose="020B0604020202020204" pitchFamily="34" charset="0"/>
              <a:buChar char="•"/>
            </a:pPr>
            <a:r>
              <a:rPr lang="en-US" sz="2400" kern="0" dirty="0">
                <a:latin typeface="Calibri" panose="020F0502020204030204" pitchFamily="34" charset="0"/>
                <a:ea typeface="ＭＳ Ｐゴシック" charset="-128"/>
              </a:rPr>
              <a:t>Smart Health</a:t>
            </a:r>
          </a:p>
          <a:p>
            <a:pPr lvl="2">
              <a:lnSpc>
                <a:spcPct val="150000"/>
              </a:lnSpc>
              <a:spcBef>
                <a:spcPts val="0"/>
              </a:spcBef>
              <a:buFont typeface="Arial" panose="020B0604020202020204" pitchFamily="34" charset="0"/>
              <a:buChar char="•"/>
            </a:pPr>
            <a:r>
              <a:rPr lang="en-US" sz="2400" kern="0" dirty="0">
                <a:latin typeface="Calibri" panose="020F0502020204030204" pitchFamily="34" charset="0"/>
                <a:ea typeface="ＭＳ Ｐゴシック" charset="-128"/>
              </a:rPr>
              <a:t>Smart Energy</a:t>
            </a:r>
          </a:p>
          <a:p>
            <a:pPr lvl="2">
              <a:lnSpc>
                <a:spcPct val="150000"/>
              </a:lnSpc>
              <a:spcBef>
                <a:spcPts val="0"/>
              </a:spcBef>
              <a:buFont typeface="Arial" panose="020B0604020202020204" pitchFamily="34" charset="0"/>
              <a:buChar char="•"/>
            </a:pPr>
            <a:r>
              <a:rPr lang="en-US" sz="2400" kern="0" dirty="0">
                <a:latin typeface="Calibri" panose="020F0502020204030204" pitchFamily="34" charset="0"/>
                <a:ea typeface="ＭＳ Ｐゴシック" charset="-128"/>
              </a:rPr>
              <a:t>Smart Transportation and Autonomous Vehicles</a:t>
            </a:r>
          </a:p>
          <a:p>
            <a:pPr lvl="2">
              <a:lnSpc>
                <a:spcPct val="150000"/>
              </a:lnSpc>
              <a:spcBef>
                <a:spcPts val="0"/>
              </a:spcBef>
              <a:buFont typeface="Arial" panose="020B0604020202020204" pitchFamily="34" charset="0"/>
              <a:buChar char="•"/>
            </a:pPr>
            <a:r>
              <a:rPr lang="en-US" sz="2400" kern="0" dirty="0">
                <a:latin typeface="Calibri" panose="020F0502020204030204" pitchFamily="34" charset="0"/>
                <a:ea typeface="ＭＳ Ｐゴシック" charset="-128"/>
              </a:rPr>
              <a:t>Smart Farming and Infrastructure</a:t>
            </a:r>
          </a:p>
          <a:p>
            <a:pPr lvl="2">
              <a:lnSpc>
                <a:spcPct val="150000"/>
              </a:lnSpc>
              <a:spcBef>
                <a:spcPts val="0"/>
              </a:spcBef>
              <a:buFont typeface="Arial" panose="020B0604020202020204" pitchFamily="34" charset="0"/>
              <a:buChar char="•"/>
            </a:pPr>
            <a:r>
              <a:rPr lang="en-US" sz="2400" kern="0" dirty="0">
                <a:latin typeface="Calibri" panose="020F0502020204030204" pitchFamily="34" charset="0"/>
                <a:ea typeface="ＭＳ Ｐゴシック" charset="-128"/>
              </a:rPr>
              <a:t>…</a:t>
            </a:r>
          </a:p>
        </p:txBody>
      </p:sp>
      <p:sp>
        <p:nvSpPr>
          <p:cNvPr id="13"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213974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6" y="6224566"/>
            <a:ext cx="573110" cy="367142"/>
          </a:xfrm>
          <a:prstGeom prst="rect">
            <a:avLst/>
          </a:prstGeom>
        </p:spPr>
        <p:txBody>
          <a:bodyPr>
            <a:normAutofit/>
          </a:bodyPr>
          <a:lstStyle/>
          <a:p>
            <a:pPr marL="0" indent="0" defTabSz="914400">
              <a:buNone/>
            </a:pPr>
            <a:r>
              <a:rPr lang="en-US" sz="1000" dirty="0"/>
              <a:t>Page: 6</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972962" y="199581"/>
            <a:ext cx="8117306"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rPr>
              <a:t>Background (contd.)</a:t>
            </a:r>
          </a:p>
        </p:txBody>
      </p:sp>
      <p:pic>
        <p:nvPicPr>
          <p:cNvPr id="5" name="Picture 4"/>
          <p:cNvPicPr>
            <a:picLocks noChangeAspect="1"/>
          </p:cNvPicPr>
          <p:nvPr/>
        </p:nvPicPr>
        <p:blipFill>
          <a:blip r:embed="rId8"/>
          <a:stretch>
            <a:fillRect/>
          </a:stretch>
        </p:blipFill>
        <p:spPr>
          <a:xfrm>
            <a:off x="3316309" y="1290332"/>
            <a:ext cx="6004002" cy="4604695"/>
          </a:xfrm>
          <a:prstGeom prst="rect">
            <a:avLst/>
          </a:prstGeom>
        </p:spPr>
      </p:pic>
      <p:sp>
        <p:nvSpPr>
          <p:cNvPr id="10" name="TextBox 9"/>
          <p:cNvSpPr txBox="1"/>
          <p:nvPr/>
        </p:nvSpPr>
        <p:spPr>
          <a:xfrm>
            <a:off x="2894811" y="1046271"/>
            <a:ext cx="7195457" cy="400110"/>
          </a:xfrm>
          <a:prstGeom prst="rect">
            <a:avLst/>
          </a:prstGeom>
          <a:noFill/>
        </p:spPr>
        <p:txBody>
          <a:bodyPr wrap="square" rtlCol="0">
            <a:spAutoFit/>
          </a:bodyPr>
          <a:lstStyle/>
          <a:p>
            <a:r>
              <a:rPr lang="en-US" sz="2000" b="1" dirty="0">
                <a:solidFill>
                  <a:schemeClr val="accent2"/>
                </a:solidFill>
              </a:rPr>
              <a:t>The PEI (Policy, Enforcement, and Implementation) Framework</a:t>
            </a:r>
          </a:p>
        </p:txBody>
      </p:sp>
      <p:sp>
        <p:nvSpPr>
          <p:cNvPr id="16"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54141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6" y="6224566"/>
            <a:ext cx="573110" cy="367142"/>
          </a:xfrm>
          <a:prstGeom prst="rect">
            <a:avLst/>
          </a:prstGeom>
        </p:spPr>
        <p:txBody>
          <a:bodyPr>
            <a:normAutofit/>
          </a:bodyPr>
          <a:lstStyle/>
          <a:p>
            <a:pPr marL="0" indent="0" defTabSz="914400">
              <a:buNone/>
            </a:pPr>
            <a:r>
              <a:rPr lang="en-US" sz="1000" dirty="0"/>
              <a:t>Page: 7</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172657" y="186974"/>
            <a:ext cx="969121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ASCAA Principles</a:t>
            </a:r>
            <a:endParaRPr lang="en-US" sz="2800" b="1" dirty="0">
              <a:solidFill>
                <a:srgbClr val="002060"/>
              </a:solidFill>
            </a:endParaRPr>
          </a:p>
        </p:txBody>
      </p:sp>
      <p:sp>
        <p:nvSpPr>
          <p:cNvPr id="4" name="TextBox 3"/>
          <p:cNvSpPr txBox="1"/>
          <p:nvPr/>
        </p:nvSpPr>
        <p:spPr>
          <a:xfrm>
            <a:off x="1041043" y="1472155"/>
            <a:ext cx="10767566"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400" b="1" dirty="0"/>
              <a:t>ASCAA</a:t>
            </a:r>
            <a:r>
              <a:rPr lang="en-US" sz="2400" dirty="0"/>
              <a:t> Principles for Next-Generation Role-Based Access Control</a:t>
            </a:r>
          </a:p>
          <a:p>
            <a:pPr marL="742950" lvl="1" indent="-285750">
              <a:lnSpc>
                <a:spcPct val="150000"/>
              </a:lnSpc>
              <a:buFont typeface="Wingdings" panose="05000000000000000000" pitchFamily="2" charset="2"/>
              <a:buChar char="§"/>
            </a:pPr>
            <a:r>
              <a:rPr lang="en-US" sz="2400" dirty="0">
                <a:solidFill>
                  <a:srgbClr val="C00000"/>
                </a:solidFill>
              </a:rPr>
              <a:t>Abstraction: </a:t>
            </a:r>
            <a:r>
              <a:rPr lang="en-US" sz="2400" i="1" dirty="0"/>
              <a:t>abstract privileges</a:t>
            </a:r>
          </a:p>
          <a:p>
            <a:pPr marL="742950" lvl="1" indent="-285750">
              <a:lnSpc>
                <a:spcPct val="150000"/>
              </a:lnSpc>
              <a:buFont typeface="Wingdings" panose="05000000000000000000" pitchFamily="2" charset="2"/>
              <a:buChar char="§"/>
            </a:pPr>
            <a:r>
              <a:rPr lang="en-US" sz="2400" dirty="0">
                <a:solidFill>
                  <a:srgbClr val="C00000"/>
                </a:solidFill>
              </a:rPr>
              <a:t>Separation: </a:t>
            </a:r>
            <a:r>
              <a:rPr lang="en-US" sz="2400" i="1" dirty="0"/>
              <a:t>separation of operative and administrative functions</a:t>
            </a:r>
          </a:p>
          <a:p>
            <a:pPr marL="742950" lvl="1" indent="-285750">
              <a:lnSpc>
                <a:spcPct val="150000"/>
              </a:lnSpc>
              <a:buFont typeface="Wingdings" panose="05000000000000000000" pitchFamily="2" charset="2"/>
              <a:buChar char="§"/>
            </a:pPr>
            <a:r>
              <a:rPr lang="en-US" sz="2400" dirty="0">
                <a:solidFill>
                  <a:srgbClr val="C00000"/>
                </a:solidFill>
              </a:rPr>
              <a:t>Containment: </a:t>
            </a:r>
            <a:r>
              <a:rPr lang="en-US" sz="2400" i="1" dirty="0"/>
              <a:t>least privilege and usage control</a:t>
            </a:r>
          </a:p>
          <a:p>
            <a:pPr marL="742950" lvl="1" indent="-285750">
              <a:lnSpc>
                <a:spcPct val="150000"/>
              </a:lnSpc>
              <a:buFont typeface="Wingdings" panose="05000000000000000000" pitchFamily="2" charset="2"/>
              <a:buChar char="§"/>
            </a:pPr>
            <a:r>
              <a:rPr lang="en-US" sz="2400" dirty="0">
                <a:solidFill>
                  <a:srgbClr val="C00000"/>
                </a:solidFill>
              </a:rPr>
              <a:t>Automation: </a:t>
            </a:r>
            <a:r>
              <a:rPr lang="en-US" sz="2400" i="1" dirty="0"/>
              <a:t>automatic access control administration</a:t>
            </a:r>
          </a:p>
          <a:p>
            <a:pPr marL="742950" lvl="1" indent="-285750">
              <a:lnSpc>
                <a:spcPct val="150000"/>
              </a:lnSpc>
              <a:buFont typeface="Wingdings" panose="05000000000000000000" pitchFamily="2" charset="2"/>
              <a:buChar char="§"/>
            </a:pPr>
            <a:r>
              <a:rPr lang="en-US" sz="2400" dirty="0">
                <a:solidFill>
                  <a:srgbClr val="C00000"/>
                </a:solidFill>
              </a:rPr>
              <a:t>Accountability: </a:t>
            </a:r>
            <a:r>
              <a:rPr lang="en-US" sz="2400" i="1" dirty="0"/>
              <a:t>hold users accountable of their actions in cyberspace</a:t>
            </a:r>
          </a:p>
        </p:txBody>
      </p:sp>
      <p:sp>
        <p:nvSpPr>
          <p:cNvPr id="13"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375528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6" y="6224566"/>
            <a:ext cx="573110" cy="367142"/>
          </a:xfrm>
          <a:prstGeom prst="rect">
            <a:avLst/>
          </a:prstGeom>
        </p:spPr>
        <p:txBody>
          <a:bodyPr>
            <a:normAutofit/>
          </a:bodyPr>
          <a:lstStyle/>
          <a:p>
            <a:pPr marL="0" indent="0" defTabSz="914400">
              <a:buNone/>
            </a:pPr>
            <a:r>
              <a:rPr lang="en-US" sz="1000" dirty="0"/>
              <a:t>Page: 8</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172657" y="186974"/>
            <a:ext cx="969121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Access Control Model Requirements for SCs</a:t>
            </a:r>
            <a:endParaRPr lang="en-US" sz="2800" b="1" dirty="0">
              <a:solidFill>
                <a:srgbClr val="002060"/>
              </a:solidFill>
            </a:endParaRPr>
          </a:p>
        </p:txBody>
      </p:sp>
      <p:sp>
        <p:nvSpPr>
          <p:cNvPr id="4" name="TextBox 3"/>
          <p:cNvSpPr txBox="1"/>
          <p:nvPr/>
        </p:nvSpPr>
        <p:spPr>
          <a:xfrm>
            <a:off x="832956" y="1265549"/>
            <a:ext cx="10873132" cy="96795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000" b="1" dirty="0">
                <a:solidFill>
                  <a:schemeClr val="accent1">
                    <a:lumMod val="75000"/>
                  </a:schemeClr>
                </a:solidFill>
              </a:rPr>
              <a:t>Next-generation connected Smart Communities </a:t>
            </a:r>
            <a:r>
              <a:rPr lang="en-US" sz="2000" b="1" dirty="0">
                <a:sym typeface="Wingdings" panose="05000000000000000000" pitchFamily="2" charset="2"/>
              </a:rPr>
              <a:t> </a:t>
            </a:r>
            <a:r>
              <a:rPr lang="en-US" sz="2000" b="1" dirty="0"/>
              <a:t>high dynamic and distributed architectures with evolving access control requirements</a:t>
            </a:r>
          </a:p>
        </p:txBody>
      </p:sp>
      <p:sp>
        <p:nvSpPr>
          <p:cNvPr id="3" name="TextBox 2"/>
          <p:cNvSpPr txBox="1"/>
          <p:nvPr/>
        </p:nvSpPr>
        <p:spPr>
          <a:xfrm>
            <a:off x="1089350" y="2589213"/>
            <a:ext cx="10097842" cy="2554545"/>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Essential Requirements for Access Control models for Smart Communities</a:t>
            </a:r>
          </a:p>
          <a:p>
            <a:pPr marL="742950" lvl="1" indent="-285750">
              <a:buFont typeface="Wingdings" panose="05000000000000000000" pitchFamily="2" charset="2"/>
              <a:buChar char="Ø"/>
            </a:pPr>
            <a:r>
              <a:rPr lang="en-US" sz="2000" b="1" i="1" dirty="0">
                <a:solidFill>
                  <a:srgbClr val="C00000"/>
                </a:solidFill>
              </a:rPr>
              <a:t>Dynamic Authorization</a:t>
            </a:r>
          </a:p>
          <a:p>
            <a:pPr marL="742950" lvl="1" indent="-285750">
              <a:buFont typeface="Wingdings" panose="05000000000000000000" pitchFamily="2" charset="2"/>
              <a:buChar char="Ø"/>
            </a:pPr>
            <a:r>
              <a:rPr lang="en-US" sz="2000" b="1" i="1" dirty="0">
                <a:solidFill>
                  <a:srgbClr val="C00000"/>
                </a:solidFill>
              </a:rPr>
              <a:t>Flexibility</a:t>
            </a:r>
          </a:p>
          <a:p>
            <a:pPr marL="742950" lvl="1" indent="-285750">
              <a:buFont typeface="Wingdings" panose="05000000000000000000" pitchFamily="2" charset="2"/>
              <a:buChar char="Ø"/>
            </a:pPr>
            <a:r>
              <a:rPr lang="en-US" sz="2000" b="1" i="1" dirty="0">
                <a:solidFill>
                  <a:srgbClr val="C00000"/>
                </a:solidFill>
              </a:rPr>
              <a:t>Scalability</a:t>
            </a:r>
          </a:p>
          <a:p>
            <a:pPr marL="742950" lvl="1" indent="-285750">
              <a:buFont typeface="Wingdings" panose="05000000000000000000" pitchFamily="2" charset="2"/>
              <a:buChar char="Ø"/>
            </a:pPr>
            <a:r>
              <a:rPr lang="en-US" sz="2000" b="1" i="1" dirty="0">
                <a:solidFill>
                  <a:srgbClr val="C00000"/>
                </a:solidFill>
              </a:rPr>
              <a:t>Decentralization</a:t>
            </a:r>
          </a:p>
          <a:p>
            <a:pPr marL="742950" lvl="1" indent="-285750">
              <a:buFont typeface="Wingdings" panose="05000000000000000000" pitchFamily="2" charset="2"/>
              <a:buChar char="Ø"/>
            </a:pPr>
            <a:r>
              <a:rPr lang="en-US" sz="2000" b="1" i="1" dirty="0">
                <a:solidFill>
                  <a:srgbClr val="C00000"/>
                </a:solidFill>
              </a:rPr>
              <a:t>Compliance </a:t>
            </a:r>
          </a:p>
          <a:p>
            <a:pPr marL="742950" lvl="1" indent="-285750">
              <a:buFont typeface="Wingdings" panose="05000000000000000000" pitchFamily="2" charset="2"/>
              <a:buChar char="Ø"/>
            </a:pPr>
            <a:r>
              <a:rPr lang="en-US" sz="2000" b="1" i="1" dirty="0">
                <a:solidFill>
                  <a:srgbClr val="C00000"/>
                </a:solidFill>
              </a:rPr>
              <a:t>Light-Weight </a:t>
            </a:r>
          </a:p>
          <a:p>
            <a:pPr marL="742950" lvl="1" indent="-285750">
              <a:buFont typeface="Wingdings" panose="05000000000000000000" pitchFamily="2" charset="2"/>
              <a:buChar char="Ø"/>
            </a:pPr>
            <a:r>
              <a:rPr lang="en-US" sz="2000" b="1" i="1" dirty="0">
                <a:solidFill>
                  <a:srgbClr val="C00000"/>
                </a:solidFill>
              </a:rPr>
              <a:t>Privacy-Preserving</a:t>
            </a:r>
          </a:p>
        </p:txBody>
      </p:sp>
      <p:sp>
        <p:nvSpPr>
          <p:cNvPr id="16"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215450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6117654"/>
            <a:ext cx="1155833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2962" y="909841"/>
            <a:ext cx="811730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325922" y="103220"/>
            <a:ext cx="1559245" cy="765603"/>
          </a:xfrm>
          <a:prstGeom prst="rect">
            <a:avLst/>
          </a:prstGeom>
        </p:spPr>
      </p:pic>
      <p:pic>
        <p:nvPicPr>
          <p:cNvPr id="2" name="Picture 1"/>
          <p:cNvPicPr>
            <a:picLocks noChangeAspect="1"/>
          </p:cNvPicPr>
          <p:nvPr/>
        </p:nvPicPr>
        <p:blipFill>
          <a:blip r:embed="rId4"/>
          <a:stretch>
            <a:fillRect/>
          </a:stretch>
        </p:blipFill>
        <p:spPr>
          <a:xfrm>
            <a:off x="304800" y="6144199"/>
            <a:ext cx="3077279" cy="654305"/>
          </a:xfrm>
          <a:prstGeom prst="rect">
            <a:avLst/>
          </a:prstGeom>
        </p:spPr>
      </p:pic>
      <p:pic>
        <p:nvPicPr>
          <p:cNvPr id="6" name="Picture 5"/>
          <p:cNvPicPr>
            <a:picLocks noChangeAspect="1"/>
          </p:cNvPicPr>
          <p:nvPr/>
        </p:nvPicPr>
        <p:blipFill>
          <a:blip r:embed="rId5"/>
          <a:stretch>
            <a:fillRect/>
          </a:stretch>
        </p:blipFill>
        <p:spPr>
          <a:xfrm>
            <a:off x="9320311" y="6157312"/>
            <a:ext cx="1471283" cy="657023"/>
          </a:xfrm>
          <a:prstGeom prst="rect">
            <a:avLst/>
          </a:prstGeom>
        </p:spPr>
      </p:pic>
      <p:pic>
        <p:nvPicPr>
          <p:cNvPr id="7" name="Picture 6"/>
          <p:cNvPicPr>
            <a:picLocks noChangeAspect="1"/>
          </p:cNvPicPr>
          <p:nvPr/>
        </p:nvPicPr>
        <p:blipFill>
          <a:blip r:embed="rId6"/>
          <a:stretch>
            <a:fillRect/>
          </a:stretch>
        </p:blipFill>
        <p:spPr>
          <a:xfrm>
            <a:off x="304800" y="103221"/>
            <a:ext cx="1405805" cy="765603"/>
          </a:xfrm>
          <a:prstGeom prst="rect">
            <a:avLst/>
          </a:prstGeom>
        </p:spPr>
      </p:pic>
      <p:pic>
        <p:nvPicPr>
          <p:cNvPr id="15" name="Picture 14"/>
          <p:cNvPicPr>
            <a:picLocks noChangeAspect="1"/>
          </p:cNvPicPr>
          <p:nvPr/>
        </p:nvPicPr>
        <p:blipFill>
          <a:blip r:embed="rId7"/>
          <a:stretch>
            <a:fillRect/>
          </a:stretch>
        </p:blipFill>
        <p:spPr>
          <a:xfrm>
            <a:off x="10791594" y="6184655"/>
            <a:ext cx="1400406" cy="573392"/>
          </a:xfrm>
          <a:prstGeom prst="rect">
            <a:avLst/>
          </a:prstGeom>
        </p:spPr>
      </p:pic>
      <p:sp>
        <p:nvSpPr>
          <p:cNvPr id="20" name="Date Placeholder 5"/>
          <p:cNvSpPr>
            <a:spLocks noGrp="1"/>
          </p:cNvSpPr>
          <p:nvPr>
            <p:ph type="dt" sz="half" idx="4294967295"/>
          </p:nvPr>
        </p:nvSpPr>
        <p:spPr>
          <a:xfrm>
            <a:off x="5851715" y="6224566"/>
            <a:ext cx="657897" cy="318953"/>
          </a:xfrm>
          <a:prstGeom prst="rect">
            <a:avLst/>
          </a:prstGeom>
        </p:spPr>
        <p:txBody>
          <a:bodyPr>
            <a:normAutofit/>
          </a:bodyPr>
          <a:lstStyle/>
          <a:p>
            <a:pPr marL="0" indent="0" defTabSz="914400">
              <a:buNone/>
            </a:pPr>
            <a:r>
              <a:rPr lang="en-US" sz="1000" dirty="0"/>
              <a:t>Page: 9</a:t>
            </a:r>
            <a:endParaRPr lang="en-US" sz="1000" dirty="0">
              <a:solidFill>
                <a:schemeClr val="tx1">
                  <a:tint val="75000"/>
                </a:schemeClr>
              </a:solidFill>
            </a:endParaRPr>
          </a:p>
        </p:txBody>
      </p:sp>
      <p:sp>
        <p:nvSpPr>
          <p:cNvPr id="21" name="Title 2">
            <a:extLst>
              <a:ext uri="{FF2B5EF4-FFF2-40B4-BE49-F238E27FC236}">
                <a16:creationId xmlns:a16="http://schemas.microsoft.com/office/drawing/2014/main" id="{A71CFD11-A4A8-9C41-92E2-45E99E717154}"/>
              </a:ext>
            </a:extLst>
          </p:cNvPr>
          <p:cNvSpPr txBox="1">
            <a:spLocks/>
          </p:cNvSpPr>
          <p:nvPr/>
        </p:nvSpPr>
        <p:spPr>
          <a:xfrm>
            <a:off x="1172657" y="186974"/>
            <a:ext cx="969121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en-US" sz="2800" b="1" dirty="0"/>
          </a:p>
        </p:txBody>
      </p:sp>
      <p:pic>
        <p:nvPicPr>
          <p:cNvPr id="3" name="Picture 2"/>
          <p:cNvPicPr>
            <a:picLocks noChangeAspect="1"/>
          </p:cNvPicPr>
          <p:nvPr/>
        </p:nvPicPr>
        <p:blipFill>
          <a:blip r:embed="rId8"/>
          <a:stretch>
            <a:fillRect/>
          </a:stretch>
        </p:blipFill>
        <p:spPr>
          <a:xfrm>
            <a:off x="1696203" y="975734"/>
            <a:ext cx="8670824" cy="4985724"/>
          </a:xfrm>
          <a:prstGeom prst="rect">
            <a:avLst/>
          </a:prstGeom>
        </p:spPr>
      </p:pic>
      <p:sp>
        <p:nvSpPr>
          <p:cNvPr id="14" name="Title 2">
            <a:extLst>
              <a:ext uri="{FF2B5EF4-FFF2-40B4-BE49-F238E27FC236}">
                <a16:creationId xmlns:a16="http://schemas.microsoft.com/office/drawing/2014/main" id="{A71CFD11-A4A8-9C41-92E2-45E99E717154}"/>
              </a:ext>
            </a:extLst>
          </p:cNvPr>
          <p:cNvSpPr txBox="1">
            <a:spLocks/>
          </p:cNvSpPr>
          <p:nvPr/>
        </p:nvSpPr>
        <p:spPr>
          <a:xfrm>
            <a:off x="2047591" y="221445"/>
            <a:ext cx="8266144" cy="598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Connected Smart Communities Vision</a:t>
            </a:r>
            <a:endParaRPr lang="en-US" sz="2800" b="1" dirty="0">
              <a:solidFill>
                <a:srgbClr val="002060"/>
              </a:solidFill>
            </a:endParaRPr>
          </a:p>
        </p:txBody>
      </p:sp>
      <p:sp>
        <p:nvSpPr>
          <p:cNvPr id="16" name="Date Placeholder 5"/>
          <p:cNvSpPr>
            <a:spLocks noGrp="1"/>
          </p:cNvSpPr>
          <p:nvPr>
            <p:ph type="dt" sz="half" idx="4294967295"/>
          </p:nvPr>
        </p:nvSpPr>
        <p:spPr>
          <a:xfrm>
            <a:off x="5703346" y="6525322"/>
            <a:ext cx="1073374" cy="332678"/>
          </a:xfrm>
          <a:prstGeom prst="rect">
            <a:avLst/>
          </a:prstGeom>
        </p:spPr>
        <p:txBody>
          <a:bodyPr>
            <a:noAutofit/>
          </a:bodyPr>
          <a:lstStyle/>
          <a:p>
            <a:pPr marL="0" indent="0" defTabSz="914400">
              <a:buNone/>
            </a:pPr>
            <a:r>
              <a:rPr lang="en-US" sz="1000" dirty="0">
                <a:solidFill>
                  <a:schemeClr val="tx1">
                    <a:tint val="75000"/>
                  </a:schemeClr>
                </a:solidFill>
              </a:rPr>
              <a:t>© Bhatt et al.</a:t>
            </a:r>
          </a:p>
        </p:txBody>
      </p:sp>
    </p:spTree>
    <p:extLst>
      <p:ext uri="{BB962C8B-B14F-4D97-AF65-F5344CB8AC3E}">
        <p14:creationId xmlns:p14="http://schemas.microsoft.com/office/powerpoint/2010/main" val="830839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3|0.5|20.5|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70AA923D38ED4483E7E357A54A8F24" ma:contentTypeVersion="14" ma:contentTypeDescription="Create a new document." ma:contentTypeScope="" ma:versionID="7e99d1c682225f68e139a481bff9c605">
  <xsd:schema xmlns:xsd="http://www.w3.org/2001/XMLSchema" xmlns:xs="http://www.w3.org/2001/XMLSchema" xmlns:p="http://schemas.microsoft.com/office/2006/metadata/properties" xmlns:ns1="http://schemas.microsoft.com/sharepoint/v3" xmlns:ns3="42a7dc0c-3035-452e-8175-6b08b7a4e860" xmlns:ns4="dff45a71-2e24-41f4-b175-e65ca60a4fac" targetNamespace="http://schemas.microsoft.com/office/2006/metadata/properties" ma:root="true" ma:fieldsID="0ff7c0dcc2f11cf23350046036d515c5" ns1:_="" ns3:_="" ns4:_="">
    <xsd:import namespace="http://schemas.microsoft.com/sharepoint/v3"/>
    <xsd:import namespace="42a7dc0c-3035-452e-8175-6b08b7a4e860"/>
    <xsd:import namespace="dff45a71-2e24-41f4-b175-e65ca60a4f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a7dc0c-3035-452e-8175-6b08b7a4e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f45a71-2e24-41f4-b175-e65ca60a4f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C38E8-C636-4260-A785-1DA0E4EA9B88}">
  <ds:schemaRefs>
    <ds:schemaRef ds:uri="http://purl.org/dc/terms/"/>
    <ds:schemaRef ds:uri="dff45a71-2e24-41f4-b175-e65ca60a4fac"/>
    <ds:schemaRef ds:uri="http://schemas.microsoft.com/office/2006/documentManagement/types"/>
    <ds:schemaRef ds:uri="42a7dc0c-3035-452e-8175-6b08b7a4e860"/>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1D383EC1-B7A9-4F8B-B5FC-E417122ED700}">
  <ds:schemaRefs>
    <ds:schemaRef ds:uri="http://schemas.microsoft.com/sharepoint/v3/contenttype/forms"/>
  </ds:schemaRefs>
</ds:datastoreItem>
</file>

<file path=customXml/itemProps3.xml><?xml version="1.0" encoding="utf-8"?>
<ds:datastoreItem xmlns:ds="http://schemas.openxmlformats.org/officeDocument/2006/customXml" ds:itemID="{F708D010-8529-45EA-90A0-77FF1750D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a7dc0c-3035-452e-8175-6b08b7a4e860"/>
    <ds:schemaRef ds:uri="dff45a71-2e24-41f4-b175-e65ca60a4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10679</TotalTime>
  <Words>1065</Words>
  <Application>Microsoft Office PowerPoint</Application>
  <PresentationFormat>Widescreen</PresentationFormat>
  <Paragraphs>149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Ravi Sandhu</cp:lastModifiedBy>
  <cp:revision>229</cp:revision>
  <dcterms:created xsi:type="dcterms:W3CDTF">2020-04-28T02:55:46Z</dcterms:created>
  <dcterms:modified xsi:type="dcterms:W3CDTF">2020-12-16T18:11:59Z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0x010100A070AA923D38ED4483E7E357A54A8F24</vt:lpwstr>
  </property>
</Properties>
</file>