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lvl1pPr>
      <a:defRPr>
        <a:latin typeface="+mj-lt"/>
        <a:ea typeface="+mj-ea"/>
        <a:cs typeface="+mj-cs"/>
        <a:sym typeface="Avenir Roman"/>
      </a:defRPr>
    </a:lvl1pPr>
    <a:lvl2pPr>
      <a:defRPr>
        <a:latin typeface="+mj-lt"/>
        <a:ea typeface="+mj-ea"/>
        <a:cs typeface="+mj-cs"/>
        <a:sym typeface="Avenir Roman"/>
      </a:defRPr>
    </a:lvl2pPr>
    <a:lvl3pPr>
      <a:defRPr>
        <a:latin typeface="+mj-lt"/>
        <a:ea typeface="+mj-ea"/>
        <a:cs typeface="+mj-cs"/>
        <a:sym typeface="Avenir Roman"/>
      </a:defRPr>
    </a:lvl3pPr>
    <a:lvl4pPr>
      <a:defRPr>
        <a:latin typeface="+mj-lt"/>
        <a:ea typeface="+mj-ea"/>
        <a:cs typeface="+mj-cs"/>
        <a:sym typeface="Avenir Roman"/>
      </a:defRPr>
    </a:lvl4pPr>
    <a:lvl5pPr>
      <a:defRPr>
        <a:latin typeface="+mj-lt"/>
        <a:ea typeface="+mj-ea"/>
        <a:cs typeface="+mj-cs"/>
        <a:sym typeface="Avenir Roman"/>
      </a:defRPr>
    </a:lvl5pPr>
    <a:lvl6pPr>
      <a:defRPr>
        <a:latin typeface="+mj-lt"/>
        <a:ea typeface="+mj-ea"/>
        <a:cs typeface="+mj-cs"/>
        <a:sym typeface="Avenir Roman"/>
      </a:defRPr>
    </a:lvl6pPr>
    <a:lvl7pPr>
      <a:defRPr>
        <a:latin typeface="+mj-lt"/>
        <a:ea typeface="+mj-ea"/>
        <a:cs typeface="+mj-cs"/>
        <a:sym typeface="Avenir Roman"/>
      </a:defRPr>
    </a:lvl7pPr>
    <a:lvl8pPr>
      <a:defRPr>
        <a:latin typeface="+mj-lt"/>
        <a:ea typeface="+mj-ea"/>
        <a:cs typeface="+mj-cs"/>
        <a:sym typeface="Avenir Roman"/>
      </a:defRPr>
    </a:lvl8pPr>
    <a:lvl9pPr>
      <a:defRPr>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p>
            <a:pPr lvl="0">
              <a:defRPr sz="1800"/>
            </a:pPr>
            <a:r>
              <a:rPr sz="1400"/>
              <a:t>cybersecurity has been identified as one of the most serious economic and national security challenges. And the country and organizations are not prepared adequately to counter. </a:t>
            </a:r>
          </a:p>
          <a:p>
            <a:pPr lvl="0">
              <a:defRPr sz="1800"/>
            </a:pPr>
            <a:endParaRPr sz="1400"/>
          </a:p>
          <a:p>
            <a:pPr lvl="0">
              <a:defRPr sz="1800"/>
            </a:pPr>
            <a:r>
              <a:rPr sz="1400"/>
              <a:t>Gov is making federal efforts to defend the U.S. information and communications infrastructure and the development of a comprehensive approach to securing America’s digital infrastructure.</a:t>
            </a:r>
          </a:p>
          <a:p>
            <a:pPr lvl="0">
              <a:defRPr sz="1800"/>
            </a:pPr>
            <a:endParaRPr sz="1400"/>
          </a:p>
          <a:p>
            <a:pPr lvl="0">
              <a:defRPr sz="1800"/>
            </a:pPr>
            <a:endParaRPr sz="1400"/>
          </a:p>
          <a:p>
            <a:pPr lvl="0">
              <a:defRPr sz="1800"/>
            </a:pPr>
            <a:r>
              <a:rPr sz="1400"/>
              <a:t>The CNCI consists of a number of mutually reinforcing initiatives with the following major goals:</a:t>
            </a:r>
          </a:p>
          <a:p>
            <a:pPr lvl="0">
              <a:defRPr sz="1800"/>
            </a:pPr>
            <a:r>
              <a:rPr sz="1400"/>
              <a:t>	•	To establish a front line of defense against today’s immediate threats by creating or enhancing shared situational awareness of network vulnerabilities, threats, and events within the Federal Government</a:t>
            </a:r>
          </a:p>
          <a:p>
            <a:pPr lvl="0">
              <a:defRPr sz="1800"/>
            </a:pPr>
            <a:r>
              <a:rPr sz="1400"/>
              <a:t>	•	To defend against the full spectrum of threats</a:t>
            </a:r>
          </a:p>
          <a:p>
            <a:pPr lvl="0">
              <a:defRPr sz="1800"/>
            </a:pPr>
            <a:r>
              <a:rPr sz="1400"/>
              <a:t>	•	To strengthen the future cybersecurity environment by expanding cyber education; coordinating and redirecting research and development efforts across the Federal Government; and working to define and develop strategies to deter hostile or malicious activity in cyberspace.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pPr lvl="0"/>
            <a:endParaRPr/>
          </a:p>
        </p:txBody>
      </p:sp>
      <p:sp>
        <p:nvSpPr>
          <p:cNvPr id="76" name="Shape 76"/>
          <p:cNvSpPr>
            <a:spLocks noGrp="1"/>
          </p:cNvSpPr>
          <p:nvPr>
            <p:ph type="body" sz="quarter" idx="1"/>
          </p:nvPr>
        </p:nvSpPr>
        <p:spPr>
          <a:prstGeom prst="rect">
            <a:avLst/>
          </a:prstGeom>
        </p:spPr>
        <p:txBody>
          <a:bodyPr/>
          <a:lstStyle/>
          <a:p>
            <a:pPr lvl="0" defTabSz="914400">
              <a:lnSpc>
                <a:spcPct val="100000"/>
              </a:lnSpc>
              <a:buSzPct val="100000"/>
              <a:buFont typeface="Trebuchet MS"/>
              <a:buChar char="-"/>
              <a:defRPr sz="1800"/>
            </a:pPr>
            <a:r>
              <a:rPr sz="1200">
                <a:latin typeface="Calibri"/>
                <a:ea typeface="Calibri"/>
                <a:cs typeface="Calibri"/>
                <a:sym typeface="Calibri"/>
              </a:rPr>
              <a:t>DHS has identified 16 critical infrastructure sectors. E.g.: Comm, Financial, IT, Transportation, etc.</a:t>
            </a:r>
          </a:p>
          <a:p>
            <a:pPr lvl="0" defTabSz="914400">
              <a:lnSpc>
                <a:spcPct val="100000"/>
              </a:lnSpc>
              <a:buSzPct val="100000"/>
              <a:buFont typeface="Trebuchet MS"/>
              <a:buChar char="-"/>
              <a:defRPr sz="1800"/>
            </a:pPr>
            <a:r>
              <a:rPr sz="1200">
                <a:latin typeface="Calibri"/>
                <a:ea typeface="Calibri"/>
                <a:cs typeface="Calibri"/>
                <a:sym typeface="Calibri"/>
              </a:rPr>
              <a:t>Information Sharing and Analysis Center (ISACs) exist for several of these sectors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pPr lvl="0"/>
            <a:endParaRPr/>
          </a:p>
        </p:txBody>
      </p:sp>
      <p:sp>
        <p:nvSpPr>
          <p:cNvPr id="151" name="Shape 151"/>
          <p:cNvSpPr>
            <a:spLocks noGrp="1"/>
          </p:cNvSpPr>
          <p:nvPr>
            <p:ph type="body" sz="quarter" idx="1"/>
          </p:nvPr>
        </p:nvSpPr>
        <p:spPr>
          <a:prstGeom prst="rect">
            <a:avLst/>
          </a:prstGeom>
        </p:spPr>
        <p:txBody>
          <a:bodyPr/>
          <a:lstStyle/>
          <a:p>
            <a:pPr lvl="0">
              <a:defRPr sz="1800"/>
            </a:pPr>
            <a:r>
              <a:rPr sz="1400"/>
              <a:t>OpenStack software controls large pools of compute, storage, and networking resources throughout a datacenter, managed through a dashboard or via the OpenStack API. OpenStack works with popular enterprise and open source technologies making it ideal for heterogeneous infrastructure.</a:t>
            </a:r>
          </a:p>
          <a:p>
            <a:pPr lvl="0">
              <a:defRPr sz="1800"/>
            </a:pPr>
            <a:r>
              <a:rPr sz="1400"/>
              <a:t>Hundreds of the world’s largest brands rely on OpenStack to run their businesses every day, reducing costs and helping them move faster.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pPr lvl="0"/>
            <a:endParaRPr/>
          </a:p>
        </p:txBody>
      </p:sp>
      <p:sp>
        <p:nvSpPr>
          <p:cNvPr id="157" name="Shape 157"/>
          <p:cNvSpPr>
            <a:spLocks noGrp="1"/>
          </p:cNvSpPr>
          <p:nvPr>
            <p:ph type="body" sz="quarter" idx="1"/>
          </p:nvPr>
        </p:nvSpPr>
        <p:spPr>
          <a:prstGeom prst="rect">
            <a:avLst/>
          </a:prstGeom>
        </p:spPr>
        <p:txBody>
          <a:bodyPr/>
          <a:lstStyle/>
          <a:p>
            <a:pPr lvl="0">
              <a:defRPr sz="1800"/>
            </a:pPr>
            <a:r>
              <a:rPr sz="1200"/>
              <a:t>Users represent people who are authenticated to access OpenStack cloud resources while a group is a set of users. </a:t>
            </a:r>
          </a:p>
          <a:p>
            <a:pPr lvl="0">
              <a:defRPr sz="1800"/>
            </a:pPr>
            <a:r>
              <a:rPr sz="1200"/>
              <a:t>Projects define a boundary of cloud resources—a resource container in which users can get access to the services the cloud provides, such as virtual machines, storages, networks, and so on. Domain is a higher level concept that equates to a tenant of the CSP. The projects in a domain represents the administrative boundary of its users and groups. Projects allow tenants to segment their resources and to manage their users’ scope of access to those resources. </a:t>
            </a:r>
          </a:p>
          <a:p>
            <a:pPr lvl="0">
              <a:defRPr sz="1800"/>
            </a:pPr>
            <a:r>
              <a:rPr sz="1200"/>
              <a:t>Roles are global, which are used to specify access levels of users to services in specific projects in a given do- main. Note that users are assigned to projects with a specific set of roles. </a:t>
            </a:r>
          </a:p>
          <a:p>
            <a:pPr lvl="0">
              <a:defRPr sz="1800"/>
            </a:pPr>
            <a:r>
              <a:rPr sz="1200"/>
              <a:t>An object type and operation pair defines actions which can be performed by end users on cloud services and resources. </a:t>
            </a:r>
          </a:p>
          <a:p>
            <a:pPr lvl="0">
              <a:defRPr sz="1800"/>
            </a:pPr>
            <a:r>
              <a:rPr sz="1200"/>
              <a:t>Users authenticate themselves to Keystone and obtain a token which they then use to access different services. The token contains various information including the domain the user belongs to, and the roles of the user in specific projects in that domain.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 name="Shape 8"/>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9" name="Shape 9"/>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10" name="Shape 10"/>
          <p:cNvSpPr>
            <a:spLocks noGrp="1"/>
          </p:cNvSpPr>
          <p:nvPr>
            <p:ph type="sldNum" sz="quarter" idx="2"/>
          </p:nvPr>
        </p:nvSpPr>
        <p:spPr>
          <a:xfrm>
            <a:off x="25908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pPr>
            <a:r>
              <a:rPr sz="4400"/>
              <a:t>Click to edit Master title style</a:t>
            </a:r>
          </a:p>
        </p:txBody>
      </p:sp>
      <p:sp>
        <p:nvSpPr>
          <p:cNvPr id="42" name="Shape 42"/>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3" name="Shape 43"/>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5" name="Shape 45"/>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6" name="Shape 46"/>
          <p:cNvSpPr>
            <a:spLocks noGrp="1"/>
          </p:cNvSpPr>
          <p:nvPr>
            <p:ph type="body" idx="1"/>
          </p:nvPr>
        </p:nvSpPr>
        <p:spPr>
          <a:xfrm>
            <a:off x="457200" y="274638"/>
            <a:ext cx="6019800" cy="6583364"/>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7" name="Shape 47"/>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lIns="0" tIns="0" rIns="0" bIns="0"/>
          <a:lstStyle/>
          <a:p>
            <a:pPr lvl="0">
              <a:defRPr sz="1800"/>
            </a:pPr>
            <a:r>
              <a:rPr sz="4400"/>
              <a:t>Title Text</a:t>
            </a:r>
          </a:p>
        </p:txBody>
      </p:sp>
      <p:sp>
        <p:nvSpPr>
          <p:cNvPr id="50" name="Shape 50"/>
          <p:cNvSpPr>
            <a:spLocks noGrp="1"/>
          </p:cNvSpPr>
          <p:nvPr>
            <p:ph type="body" idx="1"/>
          </p:nvPr>
        </p:nvSpPr>
        <p:spPr>
          <a:prstGeom prst="rect">
            <a:avLst/>
          </a:prstGeom>
        </p:spPr>
        <p:txBody>
          <a:bodyPr lIns="0" tIns="0" rIns="0" bIns="0"/>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1" name="Shape 51"/>
          <p:cNvSpPr>
            <a:spLocks noGrp="1"/>
          </p:cNvSpPr>
          <p:nvPr>
            <p:ph type="sldNum" sz="quarter" idx="2"/>
          </p:nvPr>
        </p:nvSpPr>
        <p:spPr>
          <a:xfrm>
            <a:off x="3200400" y="6450012"/>
            <a:ext cx="2133600" cy="177801"/>
          </a:xfrm>
          <a:prstGeom prst="rect">
            <a:avLst/>
          </a:prstGeom>
        </p:spPr>
        <p:txBody>
          <a:bodyPr lIns="0" tIns="0" rIns="0" bIns="0"/>
          <a:lstStyle/>
          <a:p>
            <a:pPr lvl="0"/>
            <a:fld id="{86CB4B4D-7CA3-9044-876B-883B54F8677D}" type="slidenum">
              <a:rPr/>
              <a:pPr lvl="0"/>
              <a:t>‹#›</a:t>
            </a:fld>
            <a:endParaRPr/>
          </a:p>
        </p:txBody>
      </p:sp>
      <p:pic>
        <p:nvPicPr>
          <p:cNvPr id="52" name="image1.png" descr="ICS_Medium.png"/>
          <p:cNvPicPr/>
          <p:nvPr/>
        </p:nvPicPr>
        <p:blipFill>
          <a:blip r:embed="rId2" cstate="print">
            <a:extLst/>
          </a:blip>
          <a:stretch>
            <a:fillRect/>
          </a:stretch>
        </p:blipFill>
        <p:spPr>
          <a:xfrm>
            <a:off x="7391400" y="6096000"/>
            <a:ext cx="1342080" cy="625388"/>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pPr>
            <a:r>
              <a:rPr sz="4400"/>
              <a:t>Click to edit Master title style</a:t>
            </a:r>
          </a:p>
        </p:txBody>
      </p:sp>
      <p:sp>
        <p:nvSpPr>
          <p:cNvPr id="13" name="Shape 13"/>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6" name="Shape 16"/>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Click to edit Master title style</a:t>
            </a:r>
          </a:p>
        </p:txBody>
      </p:sp>
      <p:sp>
        <p:nvSpPr>
          <p:cNvPr id="17" name="Shape 17"/>
          <p:cNvSpPr>
            <a:spLocks noGrp="1"/>
          </p:cNvSpPr>
          <p:nvPr>
            <p:ph type="body"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8" name="Shape 18"/>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pPr>
            <a:r>
              <a:rPr sz="4400"/>
              <a:t>Click to edit Master title style</a:t>
            </a:r>
          </a:p>
        </p:txBody>
      </p:sp>
      <p:sp>
        <p:nvSpPr>
          <p:cNvPr id="21" name="Shape 21"/>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2" name="Shape 22"/>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4" name="Shape 24"/>
          <p:cNvSpPr>
            <a:spLocks noGrp="1"/>
          </p:cNvSpPr>
          <p:nvPr>
            <p:ph type="title"/>
          </p:nvPr>
        </p:nvSpPr>
        <p:spPr>
          <a:xfrm>
            <a:off x="457200" y="256810"/>
            <a:ext cx="8229600" cy="1178656"/>
          </a:xfrm>
          <a:prstGeom prst="rect">
            <a:avLst/>
          </a:prstGeom>
        </p:spPr>
        <p:txBody>
          <a:bodyPr/>
          <a:lstStyle/>
          <a:p>
            <a:pPr lvl="0">
              <a:defRPr sz="1800"/>
            </a:pPr>
            <a:r>
              <a:rPr sz="4400"/>
              <a:t>Click to edit Master title style</a:t>
            </a:r>
          </a:p>
        </p:txBody>
      </p:sp>
      <p:sp>
        <p:nvSpPr>
          <p:cNvPr id="25" name="Shape 25"/>
          <p:cNvSpPr>
            <a:spLocks noGrp="1"/>
          </p:cNvSpPr>
          <p:nvPr>
            <p:ph type="body" idx="1"/>
          </p:nvPr>
        </p:nvSpPr>
        <p:spPr>
          <a:xfrm>
            <a:off x="457200" y="1435464"/>
            <a:ext cx="4040188" cy="739411"/>
          </a:xfrm>
          <a:prstGeom prst="rect">
            <a:avLst/>
          </a:prstGeom>
        </p:spPr>
        <p:txBody>
          <a:bodyPr anchor="b"/>
          <a:lstStyle>
            <a:lvl1pPr marL="0" indent="0">
              <a:spcBef>
                <a:spcPts val="500"/>
              </a:spcBef>
              <a:buSzTx/>
              <a:buFontTx/>
              <a:buNone/>
              <a:defRPr sz="2400" b="1"/>
            </a:lvl1pPr>
          </a:lstStyle>
          <a:p>
            <a:pPr lvl="0">
              <a:defRPr sz="1800" b="0"/>
            </a:pPr>
            <a:r>
              <a:rPr sz="2400" b="1"/>
              <a:t>Click to edit Master text styles</a:t>
            </a:r>
          </a:p>
        </p:txBody>
      </p:sp>
      <p:sp>
        <p:nvSpPr>
          <p:cNvPr id="26" name="Shape 26"/>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8" name="Shape 28"/>
          <p:cNvSpPr>
            <a:spLocks noGrp="1"/>
          </p:cNvSpPr>
          <p:nvPr>
            <p:ph type="title"/>
          </p:nvPr>
        </p:nvSpPr>
        <p:spPr>
          <a:xfrm>
            <a:off x="457200" y="0"/>
            <a:ext cx="8229600" cy="1692277"/>
          </a:xfrm>
          <a:prstGeom prst="rect">
            <a:avLst/>
          </a:prstGeom>
        </p:spPr>
        <p:txBody>
          <a:bodyPr/>
          <a:lstStyle/>
          <a:p>
            <a:pPr lvl="0">
              <a:defRPr sz="1800"/>
            </a:pPr>
            <a:r>
              <a:rPr sz="4400"/>
              <a:t>Click to edit Master title style</a:t>
            </a:r>
          </a:p>
        </p:txBody>
      </p:sp>
      <p:sp>
        <p:nvSpPr>
          <p:cNvPr id="29" name="Shape 29"/>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1" name="Shape 31"/>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3008315" cy="1435100"/>
          </a:xfrm>
          <a:prstGeom prst="rect">
            <a:avLst/>
          </a:prstGeom>
        </p:spPr>
        <p:txBody>
          <a:bodyPr anchor="b"/>
          <a:lstStyle>
            <a:lvl1pPr algn="l">
              <a:defRPr sz="2000" b="1"/>
            </a:lvl1pPr>
          </a:lstStyle>
          <a:p>
            <a:pPr lvl="0">
              <a:defRPr sz="1800" b="0"/>
            </a:pPr>
            <a:r>
              <a:rPr sz="2000" b="1"/>
              <a:t>Click to edit Master title style</a:t>
            </a:r>
          </a:p>
        </p:txBody>
      </p:sp>
      <p:sp>
        <p:nvSpPr>
          <p:cNvPr id="34" name="Shape 34"/>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5" name="Shape 35"/>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7" name="Shape 37"/>
          <p:cNvSpPr>
            <a:spLocks noGrp="1"/>
          </p:cNvSpPr>
          <p:nvPr>
            <p:ph type="title"/>
          </p:nvPr>
        </p:nvSpPr>
        <p:spPr>
          <a:xfrm>
            <a:off x="1792288" y="4800600"/>
            <a:ext cx="5486402" cy="566738"/>
          </a:xfrm>
          <a:prstGeom prst="rect">
            <a:avLst/>
          </a:prstGeom>
        </p:spPr>
        <p:txBody>
          <a:bodyPr anchor="b"/>
          <a:lstStyle>
            <a:lvl1pPr algn="l">
              <a:defRPr sz="2000" b="1"/>
            </a:lvl1pPr>
          </a:lstStyle>
          <a:p>
            <a:pPr lvl="0">
              <a:defRPr sz="1800" b="0"/>
            </a:pPr>
            <a:r>
              <a:rPr sz="2000" b="1"/>
              <a:t>Click to edit Master title style</a:t>
            </a:r>
          </a:p>
        </p:txBody>
      </p:sp>
      <p:sp>
        <p:nvSpPr>
          <p:cNvPr id="38" name="Shape 38"/>
          <p:cNvSpPr>
            <a:spLocks noGrp="1"/>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stStyle>
          <a:p>
            <a:pPr lvl="0">
              <a:defRPr sz="1800"/>
            </a:pPr>
            <a:r>
              <a:rPr sz="1400"/>
              <a:t>Click to edit Master text styles</a:t>
            </a:r>
          </a:p>
        </p:txBody>
      </p:sp>
      <p:sp>
        <p:nvSpPr>
          <p:cNvPr id="39" name="Shape 39"/>
          <p:cNvSpPr>
            <a:spLocks noGrp="1"/>
          </p:cNvSpPr>
          <p:nvPr>
            <p:ph type="sldNum" sz="quarter" idx="2"/>
          </p:nvPr>
        </p:nvSpPr>
        <p:spPr>
          <a:xfrm>
            <a:off x="6553200" y="6404292"/>
            <a:ext cx="2133600" cy="269239"/>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ICS_Medium.png"/>
          <p:cNvPicPr/>
          <p:nvPr/>
        </p:nvPicPr>
        <p:blipFill>
          <a:blip r:embed="rId14" cstate="print">
            <a:extLst/>
          </a:blip>
          <a:stretch>
            <a:fillRect/>
          </a:stretch>
        </p:blipFill>
        <p:spPr>
          <a:xfrm>
            <a:off x="7391400" y="6096000"/>
            <a:ext cx="1342080" cy="625388"/>
          </a:xfrm>
          <a:prstGeom prst="rect">
            <a:avLst/>
          </a:prstGeom>
          <a:ln w="12700">
            <a:miter lim="400000"/>
          </a:ln>
        </p:spPr>
      </p:pic>
      <p:sp>
        <p:nvSpPr>
          <p:cNvPr id="3" name="Shape 3"/>
          <p:cNvSpPr/>
          <p:nvPr/>
        </p:nvSpPr>
        <p:spPr>
          <a:xfrm>
            <a:off x="340481" y="6158184"/>
            <a:ext cx="1476884" cy="450851"/>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0" tIns="0" rIns="0" bIns="0">
            <a:spAutoFit/>
          </a:bodyPr>
          <a:lstStyle>
            <a:lvl1pPr>
              <a:defRPr sz="3500">
                <a:solidFill>
                  <a:srgbClr val="CC4913"/>
                </a:solidFill>
                <a:latin typeface="ヒラギノ角ゴ Std W8"/>
                <a:ea typeface="ヒラギノ角ゴ Std W8"/>
                <a:cs typeface="ヒラギノ角ゴ Std W8"/>
                <a:sym typeface="ヒラギノ角ゴ Std W8"/>
              </a:defRPr>
            </a:lvl1pPr>
          </a:lstStyle>
          <a:p>
            <a:pPr lvl="0">
              <a:defRPr sz="1800">
                <a:solidFill>
                  <a:srgbClr val="000000"/>
                </a:solidFill>
              </a:defRPr>
            </a:pPr>
            <a:r>
              <a:rPr sz="3500">
                <a:solidFill>
                  <a:srgbClr val="CC4913"/>
                </a:solidFill>
              </a:rPr>
              <a:t>UTSA</a:t>
            </a:r>
          </a:p>
        </p:txBody>
      </p:sp>
      <p:sp>
        <p:nvSpPr>
          <p:cNvPr id="4" name="Shape 4"/>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a:pPr>
            <a:r>
              <a:rPr sz="4400"/>
              <a:t>Click to edit Master title style</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6" name="Shape 6"/>
          <p:cNvSpPr>
            <a:spLocks noGrp="1"/>
          </p:cNvSpPr>
          <p:nvPr>
            <p:ph type="sldNum" sz="quarter" idx="2"/>
          </p:nvPr>
        </p:nvSpPr>
        <p:spPr>
          <a:xfrm>
            <a:off x="3200400" y="6404292"/>
            <a:ext cx="2133600" cy="269239"/>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openstack.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hitehouse.gov/issues/foreign-policy/cybersecurity/national-initiativ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body" idx="1"/>
          </p:nvPr>
        </p:nvSpPr>
        <p:spPr>
          <a:xfrm>
            <a:off x="914400" y="3352800"/>
            <a:ext cx="7543800" cy="1752600"/>
          </a:xfrm>
          <a:prstGeom prst="rect">
            <a:avLst/>
          </a:prstGeom>
        </p:spPr>
        <p:txBody>
          <a:bodyPr/>
          <a:lstStyle/>
          <a:p>
            <a:pPr lvl="0" defTabSz="749808">
              <a:spcBef>
                <a:spcPts val="400"/>
              </a:spcBef>
              <a:defRPr sz="1800">
                <a:solidFill>
                  <a:srgbClr val="000000"/>
                </a:solidFill>
              </a:defRPr>
            </a:pPr>
            <a:r>
              <a:rPr sz="1900">
                <a:solidFill>
                  <a:srgbClr val="888888"/>
                </a:solidFill>
              </a:rPr>
              <a:t>Amy(Yun) Zhang, Ram Krishnan, Ravi Sandhu</a:t>
            </a:r>
            <a:endParaRPr sz="1900"/>
          </a:p>
          <a:p>
            <a:pPr lvl="0" defTabSz="749808">
              <a:spcBef>
                <a:spcPts val="400"/>
              </a:spcBef>
              <a:defRPr sz="1800">
                <a:solidFill>
                  <a:srgbClr val="000000"/>
                </a:solidFill>
              </a:defRPr>
            </a:pPr>
            <a:r>
              <a:rPr sz="1900">
                <a:solidFill>
                  <a:srgbClr val="888888"/>
                </a:solidFill>
              </a:rPr>
              <a:t>Institute for Cyber Security</a:t>
            </a:r>
            <a:endParaRPr sz="1900"/>
          </a:p>
          <a:p>
            <a:pPr lvl="0" defTabSz="749808">
              <a:spcBef>
                <a:spcPts val="400"/>
              </a:spcBef>
              <a:defRPr sz="1800">
                <a:solidFill>
                  <a:srgbClr val="000000"/>
                </a:solidFill>
              </a:defRPr>
            </a:pPr>
            <a:r>
              <a:rPr sz="1900">
                <a:solidFill>
                  <a:srgbClr val="888888"/>
                </a:solidFill>
              </a:rPr>
              <a:t>University of Texas at San Antonio</a:t>
            </a:r>
            <a:endParaRPr sz="1900"/>
          </a:p>
          <a:p>
            <a:pPr lvl="0" defTabSz="749808">
              <a:spcBef>
                <a:spcPts val="400"/>
              </a:spcBef>
              <a:defRPr sz="1800">
                <a:solidFill>
                  <a:srgbClr val="000000"/>
                </a:solidFill>
              </a:defRPr>
            </a:pPr>
            <a:r>
              <a:rPr sz="1900">
                <a:solidFill>
                  <a:srgbClr val="888888"/>
                </a:solidFill>
              </a:rPr>
              <a:t>San Antonio, TX 78249</a:t>
            </a:r>
            <a:endParaRPr sz="1900"/>
          </a:p>
          <a:p>
            <a:pPr lvl="0" defTabSz="749808">
              <a:spcBef>
                <a:spcPts val="400"/>
              </a:spcBef>
              <a:defRPr sz="1800">
                <a:solidFill>
                  <a:srgbClr val="000000"/>
                </a:solidFill>
              </a:defRPr>
            </a:pPr>
            <a:r>
              <a:rPr sz="1900">
                <a:solidFill>
                  <a:srgbClr val="888888"/>
                </a:solidFill>
              </a:rPr>
              <a:t>Nov 03, 2014</a:t>
            </a:r>
          </a:p>
        </p:txBody>
      </p:sp>
      <p:sp>
        <p:nvSpPr>
          <p:cNvPr id="57" name="Shape 57"/>
          <p:cNvSpPr/>
          <p:nvPr/>
        </p:nvSpPr>
        <p:spPr>
          <a:xfrm>
            <a:off x="838200" y="5181599"/>
            <a:ext cx="7543800"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spcBef>
                <a:spcPts val="500"/>
              </a:spcBef>
              <a:defRPr sz="2400">
                <a:solidFill>
                  <a:srgbClr val="888888"/>
                </a:solidFill>
                <a:latin typeface="Calibri"/>
                <a:ea typeface="Calibri"/>
                <a:cs typeface="Calibri"/>
                <a:sym typeface="Calibri"/>
              </a:defRPr>
            </a:lvl1pPr>
          </a:lstStyle>
          <a:p>
            <a:pPr lvl="0">
              <a:defRPr sz="1800">
                <a:solidFill>
                  <a:srgbClr val="000000"/>
                </a:solidFill>
              </a:defRPr>
            </a:pPr>
            <a:r>
              <a:rPr sz="2400">
                <a:solidFill>
                  <a:srgbClr val="888888"/>
                </a:solidFill>
              </a:rPr>
              <a:t>Presented by: Amy(Yun) Zhang</a:t>
            </a:r>
          </a:p>
        </p:txBody>
      </p:sp>
      <p:sp>
        <p:nvSpPr>
          <p:cNvPr id="58" name="Shape 58"/>
          <p:cNvSpPr/>
          <p:nvPr/>
        </p:nvSpPr>
        <p:spPr>
          <a:xfrm>
            <a:off x="381000" y="709612"/>
            <a:ext cx="8305800" cy="812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2800" b="1">
                <a:latin typeface="Calibri"/>
                <a:ea typeface="Calibri"/>
                <a:cs typeface="Calibri"/>
                <a:sym typeface="Calibri"/>
              </a:defRPr>
            </a:lvl1pPr>
          </a:lstStyle>
          <a:p>
            <a:pPr lvl="0">
              <a:defRPr sz="1800" b="0"/>
            </a:pPr>
            <a:r>
              <a:rPr sz="2800" b="1"/>
              <a:t>Secure Information and Resource Sharing in Cloud Infrastructure as a Service</a:t>
            </a:r>
          </a:p>
        </p:txBody>
      </p:sp>
      <p:sp>
        <p:nvSpPr>
          <p:cNvPr id="59" name="Shape 59"/>
          <p:cNvSpPr>
            <a:spLocks noGrp="1"/>
          </p:cNvSpPr>
          <p:nvPr>
            <p:ph type="title"/>
          </p:nvPr>
        </p:nvSpPr>
        <p:spPr>
          <a:xfrm>
            <a:off x="304800" y="1905000"/>
            <a:ext cx="8458200" cy="1470025"/>
          </a:xfrm>
          <a:prstGeom prst="rect">
            <a:avLst/>
          </a:prstGeom>
        </p:spPr>
        <p:txBody>
          <a:bodyPr lIns="0" tIns="0" rIns="0" bIns="0"/>
          <a:lstStyle/>
          <a:p>
            <a:pPr lvl="0">
              <a:defRPr sz="1800"/>
            </a:pPr>
            <a:r>
              <a:rPr sz="3200" b="1"/>
              <a:t>Cyber Incident Response</a:t>
            </a:r>
            <a:br>
              <a:rPr sz="3200" b="1"/>
            </a:br>
            <a:r>
              <a:rPr sz="2800" i="1"/>
              <a:t> </a:t>
            </a:r>
            <a:r>
              <a:rPr sz="2400" i="1"/>
              <a:t>Models for Information and Resource Sharing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457200" y="274638"/>
            <a:ext cx="8229600" cy="1143001"/>
          </a:xfrm>
          <a:prstGeom prst="rect">
            <a:avLst/>
          </a:prstGeom>
        </p:spPr>
        <p:txBody>
          <a:bodyPr/>
          <a:lstStyle/>
          <a:p>
            <a:pPr lvl="0">
              <a:defRPr sz="1800"/>
            </a:pPr>
            <a:r>
              <a:rPr sz="4400"/>
              <a:t>OpenStack</a:t>
            </a:r>
          </a:p>
        </p:txBody>
      </p:sp>
      <p:sp>
        <p:nvSpPr>
          <p:cNvPr id="144" name="Shape 144"/>
          <p:cNvSpPr>
            <a:spLocks noGrp="1"/>
          </p:cNvSpPr>
          <p:nvPr>
            <p:ph type="body" idx="1"/>
          </p:nvPr>
        </p:nvSpPr>
        <p:spPr>
          <a:xfrm>
            <a:off x="457200" y="1600200"/>
            <a:ext cx="8229600" cy="4525963"/>
          </a:xfrm>
          <a:prstGeom prst="rect">
            <a:avLst/>
          </a:prstGeom>
        </p:spPr>
        <p:txBody>
          <a:bodyPr/>
          <a:lstStyle>
            <a:lvl1pPr marL="609600" indent="-609600"/>
            <a:lvl2pPr marL="901700" indent="-444500">
              <a:spcBef>
                <a:spcPts val="600"/>
              </a:spcBef>
              <a:defRPr sz="2800"/>
            </a:lvl2pPr>
          </a:lstStyle>
          <a:p>
            <a:pPr lvl="0">
              <a:defRPr sz="1800"/>
            </a:pPr>
            <a:r>
              <a:rPr sz="3200"/>
              <a:t>OpenStack</a:t>
            </a:r>
          </a:p>
          <a:p>
            <a:pPr lvl="1">
              <a:defRPr sz="1800"/>
            </a:pPr>
            <a:r>
              <a:rPr sz="2800"/>
              <a:t>Dominant open-source cloud IaaS software</a:t>
            </a:r>
          </a:p>
        </p:txBody>
      </p:sp>
      <p:pic>
        <p:nvPicPr>
          <p:cNvPr id="145" name="image5.png" descr="https://www.openstack.org/themes/openstack/images/openstack-software-diagram.png"/>
          <p:cNvPicPr/>
          <p:nvPr/>
        </p:nvPicPr>
        <p:blipFill>
          <a:blip r:embed="rId3" cstate="print">
            <a:extLst/>
          </a:blip>
          <a:stretch>
            <a:fillRect/>
          </a:stretch>
        </p:blipFill>
        <p:spPr>
          <a:xfrm>
            <a:off x="914400" y="2819400"/>
            <a:ext cx="7124700" cy="2952751"/>
          </a:xfrm>
          <a:prstGeom prst="rect">
            <a:avLst/>
          </a:prstGeom>
          <a:ln w="12700">
            <a:miter lim="400000"/>
          </a:ln>
        </p:spPr>
      </p:pic>
      <p:sp>
        <p:nvSpPr>
          <p:cNvPr id="146" name="Shape 146"/>
          <p:cNvSpPr/>
          <p:nvPr/>
        </p:nvSpPr>
        <p:spPr>
          <a:xfrm>
            <a:off x="6172200" y="1447800"/>
            <a:ext cx="1676400" cy="762000"/>
          </a:xfrm>
          <a:prstGeom prst="rect">
            <a:avLst/>
          </a:prstGeom>
          <a:solidFill>
            <a:srgbClr val="FFFF00"/>
          </a:solidFill>
          <a:ln w="28575">
            <a:solidFill>
              <a:srgbClr val="FF0000"/>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47" name="Shape 147"/>
          <p:cNvSpPr/>
          <p:nvPr/>
        </p:nvSpPr>
        <p:spPr>
          <a:xfrm>
            <a:off x="6248400" y="1524000"/>
            <a:ext cx="1752600" cy="624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01600" lvl="0" indent="-101600">
              <a:buSzPct val="100000"/>
              <a:buFont typeface="Wingdings"/>
              <a:buChar char="➢"/>
            </a:pPr>
            <a:r>
              <a:rPr sz="1200">
                <a:latin typeface="Calibri"/>
                <a:ea typeface="Calibri"/>
                <a:cs typeface="Calibri"/>
                <a:sym typeface="Calibri"/>
              </a:rPr>
              <a:t>&gt; 200 companies</a:t>
            </a:r>
          </a:p>
          <a:p>
            <a:pPr marL="101600" lvl="0" indent="-101600">
              <a:buSzPct val="100000"/>
              <a:buFont typeface="Wingdings"/>
              <a:buChar char="➢"/>
            </a:pPr>
            <a:r>
              <a:rPr sz="1200">
                <a:latin typeface="Calibri"/>
                <a:ea typeface="Calibri"/>
                <a:cs typeface="Calibri"/>
                <a:sym typeface="Calibri"/>
              </a:rPr>
              <a:t>~14000 developers</a:t>
            </a:r>
          </a:p>
          <a:p>
            <a:pPr marL="101600" lvl="0" indent="-101600">
              <a:buSzPct val="100000"/>
              <a:buFont typeface="Wingdings"/>
              <a:buChar char="➢"/>
            </a:pPr>
            <a:r>
              <a:rPr sz="1200">
                <a:latin typeface="Calibri"/>
                <a:ea typeface="Calibri"/>
                <a:cs typeface="Calibri"/>
                <a:sym typeface="Calibri"/>
              </a:rPr>
              <a:t>&gt;130 countries</a:t>
            </a:r>
          </a:p>
        </p:txBody>
      </p:sp>
      <p:sp>
        <p:nvSpPr>
          <p:cNvPr id="148" name="Shape 148"/>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10</a:t>
            </a:fld>
            <a:endParaRPr sz="1200">
              <a:solidFill>
                <a:srgbClr val="888888"/>
              </a:solidFill>
            </a:endParaRPr>
          </a:p>
        </p:txBody>
      </p:sp>
      <p:sp>
        <p:nvSpPr>
          <p:cNvPr id="149" name="Shape 149"/>
          <p:cNvSpPr/>
          <p:nvPr/>
        </p:nvSpPr>
        <p:spPr>
          <a:xfrm>
            <a:off x="3657600" y="6581743"/>
            <a:ext cx="3505200" cy="205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700">
                <a:latin typeface="Calibri"/>
                <a:ea typeface="Calibri"/>
                <a:cs typeface="Calibri"/>
                <a:sym typeface="Calibri"/>
              </a:rPr>
              <a:t>Ref: </a:t>
            </a:r>
            <a:r>
              <a:rPr sz="700">
                <a:latin typeface="Calibri"/>
                <a:ea typeface="Calibri"/>
                <a:cs typeface="Calibri"/>
                <a:sym typeface="Calibri"/>
                <a:hlinkClick r:id="rId4"/>
              </a:rPr>
              <a:t>http://www.openstack.org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457200" y="76200"/>
            <a:ext cx="8229600" cy="1143000"/>
          </a:xfrm>
          <a:prstGeom prst="rect">
            <a:avLst/>
          </a:prstGeom>
        </p:spPr>
        <p:txBody>
          <a:bodyPr/>
          <a:lstStyle>
            <a:lvl1pPr defTabSz="886967">
              <a:defRPr sz="4200"/>
            </a:lvl1pPr>
          </a:lstStyle>
          <a:p>
            <a:pPr lvl="0">
              <a:defRPr sz="1800"/>
            </a:pPr>
            <a:r>
              <a:rPr sz="4200"/>
              <a:t>OpenStack Access Control (OSAC)</a:t>
            </a:r>
          </a:p>
        </p:txBody>
      </p:sp>
      <p:sp>
        <p:nvSpPr>
          <p:cNvPr id="154" name="Shape 154"/>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11</a:t>
            </a:fld>
            <a:endParaRPr sz="1200">
              <a:solidFill>
                <a:srgbClr val="888888"/>
              </a:solidFill>
            </a:endParaRPr>
          </a:p>
        </p:txBody>
      </p:sp>
      <p:pic>
        <p:nvPicPr>
          <p:cNvPr id="155" name="image6.png"/>
          <p:cNvPicPr/>
          <p:nvPr/>
        </p:nvPicPr>
        <p:blipFill>
          <a:blip r:embed="rId3" cstate="print">
            <a:extLst/>
          </a:blip>
          <a:stretch>
            <a:fillRect/>
          </a:stretch>
        </p:blipFill>
        <p:spPr>
          <a:xfrm>
            <a:off x="1270000" y="1226344"/>
            <a:ext cx="6934200" cy="492469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457200" y="274638"/>
            <a:ext cx="8229600" cy="1143001"/>
          </a:xfrm>
          <a:prstGeom prst="rect">
            <a:avLst/>
          </a:prstGeom>
        </p:spPr>
        <p:txBody>
          <a:bodyPr/>
          <a:lstStyle/>
          <a:p>
            <a:pPr lvl="0">
              <a:defRPr sz="1800"/>
            </a:pPr>
            <a:r>
              <a:rPr sz="4400"/>
              <a:t>OSAC-SID</a:t>
            </a:r>
          </a:p>
        </p:txBody>
      </p:sp>
      <p:sp>
        <p:nvSpPr>
          <p:cNvPr id="160" name="Shape 160"/>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12</a:t>
            </a:fld>
            <a:endParaRPr sz="1200">
              <a:solidFill>
                <a:srgbClr val="888888"/>
              </a:solidFill>
            </a:endParaRPr>
          </a:p>
        </p:txBody>
      </p:sp>
      <p:pic>
        <p:nvPicPr>
          <p:cNvPr id="161" name="image7.png"/>
          <p:cNvPicPr/>
          <p:nvPr/>
        </p:nvPicPr>
        <p:blipFill>
          <a:blip r:embed="rId2" cstate="print">
            <a:extLst/>
          </a:blip>
          <a:stretch>
            <a:fillRect/>
          </a:stretch>
        </p:blipFill>
        <p:spPr>
          <a:xfrm>
            <a:off x="1299210" y="1181100"/>
            <a:ext cx="6777991" cy="47625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274638"/>
            <a:ext cx="8229600" cy="1143001"/>
          </a:xfrm>
          <a:prstGeom prst="rect">
            <a:avLst/>
          </a:prstGeom>
        </p:spPr>
        <p:txBody>
          <a:bodyPr/>
          <a:lstStyle/>
          <a:p>
            <a:pPr lvl="0">
              <a:defRPr sz="1800"/>
            </a:pPr>
            <a:r>
              <a:rPr sz="4400"/>
              <a:t>Conceptual Model</a:t>
            </a:r>
          </a:p>
        </p:txBody>
      </p:sp>
      <p:sp>
        <p:nvSpPr>
          <p:cNvPr id="164" name="Shape 164"/>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13</a:t>
            </a:fld>
            <a:endParaRPr sz="1200">
              <a:solidFill>
                <a:srgbClr val="888888"/>
              </a:solidFill>
            </a:endParaRPr>
          </a:p>
        </p:txBody>
      </p:sp>
      <p:sp>
        <p:nvSpPr>
          <p:cNvPr id="165" name="Shape 165"/>
          <p:cNvSpPr/>
          <p:nvPr/>
        </p:nvSpPr>
        <p:spPr>
          <a:xfrm>
            <a:off x="4419600" y="4953000"/>
            <a:ext cx="1066800" cy="304800"/>
          </a:xfrm>
          <a:prstGeom prst="roundRect">
            <a:avLst>
              <a:gd name="adj" fmla="val 16667"/>
            </a:avLst>
          </a:prstGeom>
          <a:solidFill>
            <a:srgbClr val="F4B39B"/>
          </a:solidFill>
          <a:ln w="25400">
            <a:solidFill>
              <a:srgbClr val="C0504D"/>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66" name="Shape 166"/>
          <p:cNvSpPr/>
          <p:nvPr/>
        </p:nvSpPr>
        <p:spPr>
          <a:xfrm>
            <a:off x="4114800" y="2590800"/>
            <a:ext cx="1752600" cy="381000"/>
          </a:xfrm>
          <a:prstGeom prst="roundRect">
            <a:avLst>
              <a:gd name="adj" fmla="val 16667"/>
            </a:avLst>
          </a:prstGeom>
          <a:solidFill>
            <a:srgbClr val="F4B39B"/>
          </a:solidFill>
          <a:ln w="25400">
            <a:solidFill>
              <a:srgbClr val="C0504D"/>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67" name="Shape 167"/>
          <p:cNvSpPr/>
          <p:nvPr/>
        </p:nvSpPr>
        <p:spPr>
          <a:xfrm>
            <a:off x="5791200" y="2971800"/>
            <a:ext cx="1371600" cy="2133600"/>
          </a:xfrm>
          <a:prstGeom prst="roundRect">
            <a:avLst>
              <a:gd name="adj" fmla="val 16667"/>
            </a:avLst>
          </a:prstGeom>
          <a:solidFill>
            <a:srgbClr val="F4B39B"/>
          </a:solidFill>
          <a:ln w="25400">
            <a:solidFill>
              <a:srgbClr val="C0504D"/>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68" name="Shape 168"/>
          <p:cNvSpPr/>
          <p:nvPr/>
        </p:nvSpPr>
        <p:spPr>
          <a:xfrm>
            <a:off x="2819400" y="2971800"/>
            <a:ext cx="1371600" cy="2057400"/>
          </a:xfrm>
          <a:prstGeom prst="roundRect">
            <a:avLst>
              <a:gd name="adj" fmla="val 16667"/>
            </a:avLst>
          </a:prstGeom>
          <a:solidFill>
            <a:srgbClr val="F4B39B"/>
          </a:solidFill>
          <a:ln w="25400">
            <a:solidFill>
              <a:srgbClr val="C0504D"/>
            </a:solidFill>
          </a:ln>
        </p:spPr>
        <p:txBody>
          <a:bodyPr lIns="0" tIns="0" rIns="0" bIns="0" anchor="ctr"/>
          <a:lstStyle/>
          <a:p>
            <a:pPr lvl="0" algn="ctr">
              <a:defRPr>
                <a:solidFill>
                  <a:srgbClr val="FFFFFF"/>
                </a:solidFill>
                <a:latin typeface="Calibri"/>
                <a:ea typeface="Calibri"/>
                <a:cs typeface="Calibri"/>
                <a:sym typeface="Calibri"/>
              </a:defRPr>
            </a:pPr>
            <a:endParaRPr/>
          </a:p>
        </p:txBody>
      </p:sp>
      <p:grpSp>
        <p:nvGrpSpPr>
          <p:cNvPr id="171" name="Group 171"/>
          <p:cNvGrpSpPr/>
          <p:nvPr/>
        </p:nvGrpSpPr>
        <p:grpSpPr>
          <a:xfrm>
            <a:off x="1828786" y="2819372"/>
            <a:ext cx="1066774" cy="2133547"/>
            <a:chOff x="-13" y="-27"/>
            <a:chExt cx="1066772" cy="2133545"/>
          </a:xfrm>
        </p:grpSpPr>
        <p:sp>
          <p:nvSpPr>
            <p:cNvPr id="169" name="Shape 169"/>
            <p:cNvSpPr/>
            <p:nvPr/>
          </p:nvSpPr>
          <p:spPr>
            <a:xfrm>
              <a:off x="-14" y="-28"/>
              <a:ext cx="1066774" cy="213354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25400" cap="flat">
              <a:solidFill>
                <a:srgbClr val="C0504D"/>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170" name="Shape 170"/>
            <p:cNvSpPr/>
            <p:nvPr/>
          </p:nvSpPr>
          <p:spPr>
            <a:xfrm>
              <a:off x="156229" y="933450"/>
              <a:ext cx="754342" cy="266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Calibri"/>
                  <a:ea typeface="Calibri"/>
                  <a:cs typeface="Calibri"/>
                  <a:sym typeface="Calibri"/>
                </a:defRPr>
              </a:lvl1pPr>
            </a:lstStyle>
            <a:p>
              <a:pPr lvl="0">
                <a:defRPr>
                  <a:solidFill>
                    <a:srgbClr val="000000"/>
                  </a:solidFill>
                </a:defRPr>
              </a:pPr>
              <a:r>
                <a:rPr>
                  <a:solidFill>
                    <a:srgbClr val="FFFFFF"/>
                  </a:solidFill>
                </a:rPr>
                <a:t>ORG A</a:t>
              </a:r>
            </a:p>
          </p:txBody>
        </p:sp>
      </p:grpSp>
      <p:grpSp>
        <p:nvGrpSpPr>
          <p:cNvPr id="174" name="Group 174"/>
          <p:cNvGrpSpPr/>
          <p:nvPr/>
        </p:nvGrpSpPr>
        <p:grpSpPr>
          <a:xfrm>
            <a:off x="7086586" y="2819372"/>
            <a:ext cx="1066774" cy="2133547"/>
            <a:chOff x="-13" y="-27"/>
            <a:chExt cx="1066772" cy="2133545"/>
          </a:xfrm>
        </p:grpSpPr>
        <p:sp>
          <p:nvSpPr>
            <p:cNvPr id="172" name="Shape 172"/>
            <p:cNvSpPr/>
            <p:nvPr/>
          </p:nvSpPr>
          <p:spPr>
            <a:xfrm>
              <a:off x="-14" y="-28"/>
              <a:ext cx="1066774" cy="213354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25400" cap="flat">
              <a:solidFill>
                <a:srgbClr val="C0504D"/>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173" name="Shape 173"/>
            <p:cNvSpPr/>
            <p:nvPr/>
          </p:nvSpPr>
          <p:spPr>
            <a:xfrm>
              <a:off x="156229" y="933450"/>
              <a:ext cx="754343" cy="266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FFFFFF"/>
                  </a:solidFill>
                  <a:latin typeface="Calibri"/>
                  <a:ea typeface="Calibri"/>
                  <a:cs typeface="Calibri"/>
                  <a:sym typeface="Calibri"/>
                </a:defRPr>
              </a:lvl1pPr>
            </a:lstStyle>
            <a:p>
              <a:pPr lvl="0">
                <a:defRPr>
                  <a:solidFill>
                    <a:srgbClr val="000000"/>
                  </a:solidFill>
                </a:defRPr>
              </a:pPr>
              <a:r>
                <a:rPr>
                  <a:solidFill>
                    <a:srgbClr val="FFFFFF"/>
                  </a:solidFill>
                </a:rPr>
                <a:t>ORG B</a:t>
              </a:r>
            </a:p>
          </p:txBody>
        </p:sp>
      </p:grpSp>
      <p:sp>
        <p:nvSpPr>
          <p:cNvPr id="175" name="Shape 175"/>
          <p:cNvSpPr/>
          <p:nvPr/>
        </p:nvSpPr>
        <p:spPr>
          <a:xfrm>
            <a:off x="4038575" y="3047977"/>
            <a:ext cx="1904953" cy="1752557"/>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25400">
            <a:solidFill/>
            <a:prstDash val="dash"/>
          </a:ln>
        </p:spPr>
        <p:txBody>
          <a:bodyPr lIns="0" tIns="0" rIns="0" bIns="0" anchor="ctr"/>
          <a:lstStyle/>
          <a:p>
            <a:pPr lvl="0" algn="ctr">
              <a:defRPr sz="1400">
                <a:solidFill>
                  <a:srgbClr val="FFFFFF"/>
                </a:solidFill>
                <a:latin typeface="Calibri"/>
                <a:ea typeface="Calibri"/>
                <a:cs typeface="Calibri"/>
                <a:sym typeface="Calibri"/>
              </a:defRPr>
            </a:pPr>
            <a:endParaRPr/>
          </a:p>
        </p:txBody>
      </p:sp>
      <p:sp>
        <p:nvSpPr>
          <p:cNvPr id="176" name="Shape 176"/>
          <p:cNvSpPr/>
          <p:nvPr/>
        </p:nvSpPr>
        <p:spPr>
          <a:xfrm>
            <a:off x="2590799" y="2895600"/>
            <a:ext cx="1524002" cy="1590"/>
          </a:xfrm>
          <a:prstGeom prst="line">
            <a:avLst/>
          </a:prstGeom>
          <a:ln>
            <a:solidFill>
              <a:srgbClr val="17375E"/>
            </a:solidFill>
            <a:tailEnd type="triangle"/>
          </a:ln>
        </p:spPr>
        <p:txBody>
          <a:bodyPr lIns="0" tIns="0" rIns="0" bIns="0"/>
          <a:lstStyle/>
          <a:p>
            <a:pPr lvl="0" defTabSz="457200">
              <a:defRPr sz="1200">
                <a:latin typeface="+mn-lt"/>
                <a:ea typeface="+mn-ea"/>
                <a:cs typeface="+mn-cs"/>
                <a:sym typeface="Helvetica"/>
              </a:defRPr>
            </a:pPr>
            <a:endParaRPr/>
          </a:p>
        </p:txBody>
      </p:sp>
      <p:sp>
        <p:nvSpPr>
          <p:cNvPr id="177" name="Shape 177"/>
          <p:cNvSpPr/>
          <p:nvPr/>
        </p:nvSpPr>
        <p:spPr>
          <a:xfrm flipH="1" flipV="1">
            <a:off x="5791198" y="2895599"/>
            <a:ext cx="1600202" cy="1590"/>
          </a:xfrm>
          <a:prstGeom prst="line">
            <a:avLst/>
          </a:prstGeom>
          <a:ln>
            <a:solidFill>
              <a:srgbClr val="17375E"/>
            </a:solidFill>
            <a:tailEnd type="triangle"/>
          </a:ln>
        </p:spPr>
        <p:txBody>
          <a:bodyPr lIns="0" tIns="0" rIns="0" bIns="0"/>
          <a:lstStyle/>
          <a:p>
            <a:pPr lvl="0" defTabSz="457200">
              <a:defRPr sz="1200">
                <a:latin typeface="+mn-lt"/>
                <a:ea typeface="+mn-ea"/>
                <a:cs typeface="+mn-cs"/>
                <a:sym typeface="Helvetica"/>
              </a:defRPr>
            </a:pPr>
            <a:endParaRPr/>
          </a:p>
        </p:txBody>
      </p:sp>
      <p:sp>
        <p:nvSpPr>
          <p:cNvPr id="178" name="Shape 178"/>
          <p:cNvSpPr/>
          <p:nvPr/>
        </p:nvSpPr>
        <p:spPr>
          <a:xfrm>
            <a:off x="4267200" y="2587624"/>
            <a:ext cx="17526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Establish/Disband</a:t>
            </a:r>
          </a:p>
        </p:txBody>
      </p:sp>
      <p:sp>
        <p:nvSpPr>
          <p:cNvPr id="179" name="Shape 179"/>
          <p:cNvSpPr/>
          <p:nvPr/>
        </p:nvSpPr>
        <p:spPr>
          <a:xfrm flipH="1">
            <a:off x="4951412" y="2819399"/>
            <a:ext cx="1589" cy="228602"/>
          </a:xfrm>
          <a:prstGeom prst="line">
            <a:avLst/>
          </a:prstGeom>
          <a:ln>
            <a:solidFill>
              <a:srgbClr val="4A7EBB"/>
            </a:solidFill>
            <a:tailEnd type="triangle"/>
          </a:ln>
        </p:spPr>
        <p:txBody>
          <a:bodyPr lIns="0" tIns="0" rIns="0" bIns="0"/>
          <a:lstStyle/>
          <a:p>
            <a:pPr lvl="0" defTabSz="457200">
              <a:defRPr sz="1200">
                <a:latin typeface="+mn-lt"/>
                <a:ea typeface="+mn-ea"/>
                <a:cs typeface="+mn-cs"/>
                <a:sym typeface="Helvetica"/>
              </a:defRPr>
            </a:pPr>
            <a:endParaRPr/>
          </a:p>
        </p:txBody>
      </p:sp>
      <p:sp>
        <p:nvSpPr>
          <p:cNvPr id="180" name="Shape 180"/>
          <p:cNvSpPr/>
          <p:nvPr/>
        </p:nvSpPr>
        <p:spPr>
          <a:xfrm>
            <a:off x="2816224" y="3047999"/>
            <a:ext cx="1603377" cy="1524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33" y="10800"/>
                  <a:pt x="5867" y="0"/>
                  <a:pt x="9467" y="0"/>
                </a:cubicBezTo>
                <a:cubicBezTo>
                  <a:pt x="13067" y="0"/>
                  <a:pt x="17333" y="10800"/>
                  <a:pt x="21600" y="21600"/>
                </a:cubicBezTo>
              </a:path>
            </a:pathLst>
          </a:custGeom>
          <a:ln>
            <a:solidFill>
              <a:srgbClr val="17375E"/>
            </a:solidFill>
            <a:tailEnd type="triangle"/>
          </a:ln>
        </p:spPr>
        <p:txBody>
          <a:bodyPr lIns="0" tIns="0" rIns="0" bIns="0" anchor="ctr"/>
          <a:lstStyle/>
          <a:p>
            <a:pPr lvl="0" algn="ctr">
              <a:defRPr>
                <a:latin typeface="Calibri"/>
                <a:ea typeface="Calibri"/>
                <a:cs typeface="Calibri"/>
                <a:sym typeface="Calibri"/>
              </a:defRPr>
            </a:pPr>
            <a:endParaRPr/>
          </a:p>
        </p:txBody>
      </p:sp>
      <p:sp>
        <p:nvSpPr>
          <p:cNvPr id="181" name="Shape 181"/>
          <p:cNvSpPr/>
          <p:nvPr/>
        </p:nvSpPr>
        <p:spPr>
          <a:xfrm>
            <a:off x="5562599" y="3047999"/>
            <a:ext cx="1676402" cy="1524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33" y="10800"/>
                  <a:pt x="5867" y="0"/>
                  <a:pt x="9467" y="0"/>
                </a:cubicBezTo>
                <a:cubicBezTo>
                  <a:pt x="13067" y="0"/>
                  <a:pt x="17333" y="10800"/>
                  <a:pt x="21600" y="21600"/>
                </a:cubicBezTo>
              </a:path>
            </a:pathLst>
          </a:custGeom>
          <a:ln>
            <a:solidFill>
              <a:srgbClr val="17375E"/>
            </a:solidFill>
            <a:headEnd type="triangle"/>
          </a:ln>
        </p:spPr>
        <p:txBody>
          <a:bodyPr lIns="0" tIns="0" rIns="0" bIns="0" anchor="ctr"/>
          <a:lstStyle/>
          <a:p>
            <a:pPr lvl="0" algn="ctr">
              <a:defRPr>
                <a:latin typeface="Calibri"/>
                <a:ea typeface="Calibri"/>
                <a:cs typeface="Calibri"/>
                <a:sym typeface="Calibri"/>
              </a:defRPr>
            </a:pPr>
            <a:endParaRPr/>
          </a:p>
        </p:txBody>
      </p:sp>
      <p:sp>
        <p:nvSpPr>
          <p:cNvPr id="182" name="Shape 182"/>
          <p:cNvSpPr/>
          <p:nvPr/>
        </p:nvSpPr>
        <p:spPr>
          <a:xfrm>
            <a:off x="2843213" y="3352798"/>
            <a:ext cx="1423989" cy="131702"/>
          </a:xfrm>
          <a:custGeom>
            <a:avLst/>
            <a:gdLst/>
            <a:ahLst/>
            <a:cxnLst>
              <a:cxn ang="0">
                <a:pos x="wd2" y="hd2"/>
              </a:cxn>
              <a:cxn ang="5400000">
                <a:pos x="wd2" y="hd2"/>
              </a:cxn>
              <a:cxn ang="10800000">
                <a:pos x="wd2" y="hd2"/>
              </a:cxn>
              <a:cxn ang="16200000">
                <a:pos x="wd2" y="hd2"/>
              </a:cxn>
            </a:cxnLst>
            <a:rect l="0" t="0" r="r" b="b"/>
            <a:pathLst>
              <a:path w="21600" h="21332" extrusionOk="0">
                <a:moveTo>
                  <a:pt x="0" y="0"/>
                </a:moveTo>
                <a:cubicBezTo>
                  <a:pt x="2548" y="10527"/>
                  <a:pt x="5096" y="21053"/>
                  <a:pt x="8696" y="21327"/>
                </a:cubicBezTo>
                <a:cubicBezTo>
                  <a:pt x="12296" y="21600"/>
                  <a:pt x="16948" y="11620"/>
                  <a:pt x="21600" y="1641"/>
                </a:cubicBezTo>
              </a:path>
            </a:pathLst>
          </a:custGeom>
          <a:ln>
            <a:solidFill>
              <a:srgbClr val="17375E"/>
            </a:solidFill>
            <a:headEnd type="triangle"/>
          </a:ln>
        </p:spPr>
        <p:txBody>
          <a:bodyPr lIns="0" tIns="0" rIns="0" bIns="0" anchor="ctr"/>
          <a:lstStyle/>
          <a:p>
            <a:pPr lvl="0" algn="ctr">
              <a:defRPr>
                <a:latin typeface="Calibri"/>
                <a:ea typeface="Calibri"/>
                <a:cs typeface="Calibri"/>
                <a:sym typeface="Calibri"/>
              </a:defRPr>
            </a:pPr>
            <a:endParaRPr/>
          </a:p>
        </p:txBody>
      </p:sp>
      <p:sp>
        <p:nvSpPr>
          <p:cNvPr id="183" name="Shape 183"/>
          <p:cNvSpPr/>
          <p:nvPr/>
        </p:nvSpPr>
        <p:spPr>
          <a:xfrm>
            <a:off x="5711823" y="3352799"/>
            <a:ext cx="1450977" cy="122294"/>
          </a:xfrm>
          <a:custGeom>
            <a:avLst/>
            <a:gdLst/>
            <a:ahLst/>
            <a:cxnLst>
              <a:cxn ang="0">
                <a:pos x="wd2" y="hd2"/>
              </a:cxn>
              <a:cxn ang="5400000">
                <a:pos x="wd2" y="hd2"/>
              </a:cxn>
              <a:cxn ang="10800000">
                <a:pos x="wd2" y="hd2"/>
              </a:cxn>
              <a:cxn ang="16200000">
                <a:pos x="wd2" y="hd2"/>
              </a:cxn>
            </a:cxnLst>
            <a:rect l="0" t="0" r="r" b="b"/>
            <a:pathLst>
              <a:path w="21600" h="21332" extrusionOk="0">
                <a:moveTo>
                  <a:pt x="0" y="0"/>
                </a:moveTo>
                <a:cubicBezTo>
                  <a:pt x="2548" y="10527"/>
                  <a:pt x="5096" y="21053"/>
                  <a:pt x="8696" y="21327"/>
                </a:cubicBezTo>
                <a:cubicBezTo>
                  <a:pt x="12296" y="21600"/>
                  <a:pt x="16948" y="11620"/>
                  <a:pt x="21600" y="1641"/>
                </a:cubicBezTo>
              </a:path>
            </a:pathLst>
          </a:custGeom>
          <a:ln>
            <a:solidFill>
              <a:srgbClr val="17375E"/>
            </a:solidFill>
            <a:tailEnd type="triangle"/>
          </a:ln>
        </p:spPr>
        <p:txBody>
          <a:bodyPr lIns="0" tIns="0" rIns="0" bIns="0" anchor="ctr"/>
          <a:lstStyle/>
          <a:p>
            <a:pPr lvl="0" algn="ctr">
              <a:defRPr>
                <a:latin typeface="Calibri"/>
                <a:ea typeface="Calibri"/>
                <a:cs typeface="Calibri"/>
                <a:sym typeface="Calibri"/>
              </a:defRPr>
            </a:pPr>
            <a:endParaRPr/>
          </a:p>
        </p:txBody>
      </p:sp>
      <p:sp>
        <p:nvSpPr>
          <p:cNvPr id="184" name="Shape 184"/>
          <p:cNvSpPr/>
          <p:nvPr/>
        </p:nvSpPr>
        <p:spPr>
          <a:xfrm>
            <a:off x="3124200" y="3044824"/>
            <a:ext cx="8382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Join User</a:t>
            </a:r>
          </a:p>
        </p:txBody>
      </p:sp>
      <p:sp>
        <p:nvSpPr>
          <p:cNvPr id="185" name="Shape 185"/>
          <p:cNvSpPr/>
          <p:nvPr/>
        </p:nvSpPr>
        <p:spPr>
          <a:xfrm>
            <a:off x="5943600" y="3047999"/>
            <a:ext cx="8382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Join User</a:t>
            </a:r>
          </a:p>
        </p:txBody>
      </p:sp>
      <p:sp>
        <p:nvSpPr>
          <p:cNvPr id="186" name="Shape 186"/>
          <p:cNvSpPr/>
          <p:nvPr/>
        </p:nvSpPr>
        <p:spPr>
          <a:xfrm>
            <a:off x="3124200" y="3425824"/>
            <a:ext cx="9906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Leave User</a:t>
            </a:r>
          </a:p>
        </p:txBody>
      </p:sp>
      <p:sp>
        <p:nvSpPr>
          <p:cNvPr id="187" name="Shape 187"/>
          <p:cNvSpPr/>
          <p:nvPr/>
        </p:nvSpPr>
        <p:spPr>
          <a:xfrm>
            <a:off x="5943600" y="3428999"/>
            <a:ext cx="9906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Leave User</a:t>
            </a:r>
          </a:p>
        </p:txBody>
      </p:sp>
      <p:sp>
        <p:nvSpPr>
          <p:cNvPr id="188" name="Shape 188"/>
          <p:cNvSpPr/>
          <p:nvPr/>
        </p:nvSpPr>
        <p:spPr>
          <a:xfrm>
            <a:off x="2892424" y="3733799"/>
            <a:ext cx="1146178" cy="1524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33" y="10800"/>
                  <a:pt x="5867" y="0"/>
                  <a:pt x="9467" y="0"/>
                </a:cubicBezTo>
                <a:cubicBezTo>
                  <a:pt x="13067" y="0"/>
                  <a:pt x="17333" y="10800"/>
                  <a:pt x="21600" y="21600"/>
                </a:cubicBezTo>
              </a:path>
            </a:pathLst>
          </a:custGeom>
          <a:ln>
            <a:solidFill>
              <a:srgbClr val="17375E"/>
            </a:solidFill>
            <a:tailEnd type="triangle"/>
          </a:ln>
        </p:spPr>
        <p:txBody>
          <a:bodyPr lIns="0" tIns="0" rIns="0" bIns="0" anchor="ctr"/>
          <a:lstStyle/>
          <a:p>
            <a:pPr lvl="0" algn="ctr">
              <a:defRPr>
                <a:latin typeface="Calibri"/>
                <a:ea typeface="Calibri"/>
                <a:cs typeface="Calibri"/>
                <a:sym typeface="Calibri"/>
              </a:defRPr>
            </a:pPr>
            <a:endParaRPr/>
          </a:p>
        </p:txBody>
      </p:sp>
      <p:sp>
        <p:nvSpPr>
          <p:cNvPr id="189" name="Shape 189"/>
          <p:cNvSpPr/>
          <p:nvPr/>
        </p:nvSpPr>
        <p:spPr>
          <a:xfrm>
            <a:off x="2892424" y="3962399"/>
            <a:ext cx="1146176" cy="150515"/>
          </a:xfrm>
          <a:custGeom>
            <a:avLst/>
            <a:gdLst/>
            <a:ahLst/>
            <a:cxnLst>
              <a:cxn ang="0">
                <a:pos x="wd2" y="hd2"/>
              </a:cxn>
              <a:cxn ang="5400000">
                <a:pos x="wd2" y="hd2"/>
              </a:cxn>
              <a:cxn ang="10800000">
                <a:pos x="wd2" y="hd2"/>
              </a:cxn>
              <a:cxn ang="16200000">
                <a:pos x="wd2" y="hd2"/>
              </a:cxn>
            </a:cxnLst>
            <a:rect l="0" t="0" r="r" b="b"/>
            <a:pathLst>
              <a:path w="21600" h="21332" extrusionOk="0">
                <a:moveTo>
                  <a:pt x="0" y="0"/>
                </a:moveTo>
                <a:cubicBezTo>
                  <a:pt x="2548" y="10527"/>
                  <a:pt x="5096" y="21053"/>
                  <a:pt x="8696" y="21327"/>
                </a:cubicBezTo>
                <a:cubicBezTo>
                  <a:pt x="12296" y="21600"/>
                  <a:pt x="16948" y="11620"/>
                  <a:pt x="21600" y="1641"/>
                </a:cubicBezTo>
              </a:path>
            </a:pathLst>
          </a:custGeom>
          <a:ln>
            <a:solidFill>
              <a:srgbClr val="17375E"/>
            </a:solidFill>
            <a:headEnd type="triangle"/>
          </a:ln>
        </p:spPr>
        <p:txBody>
          <a:bodyPr lIns="0" tIns="0" rIns="0" bIns="0" anchor="ctr"/>
          <a:lstStyle/>
          <a:p>
            <a:pPr lvl="0" algn="ctr">
              <a:defRPr>
                <a:latin typeface="Calibri"/>
                <a:ea typeface="Calibri"/>
                <a:cs typeface="Calibri"/>
                <a:sym typeface="Calibri"/>
              </a:defRPr>
            </a:pPr>
            <a:endParaRPr/>
          </a:p>
        </p:txBody>
      </p:sp>
      <p:sp>
        <p:nvSpPr>
          <p:cNvPr id="190" name="Shape 190"/>
          <p:cNvSpPr/>
          <p:nvPr/>
        </p:nvSpPr>
        <p:spPr>
          <a:xfrm>
            <a:off x="2895600" y="4038599"/>
            <a:ext cx="12954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Remove Version</a:t>
            </a:r>
          </a:p>
        </p:txBody>
      </p:sp>
      <p:sp>
        <p:nvSpPr>
          <p:cNvPr id="191" name="Shape 191"/>
          <p:cNvSpPr/>
          <p:nvPr/>
        </p:nvSpPr>
        <p:spPr>
          <a:xfrm>
            <a:off x="2819399" y="4343399"/>
            <a:ext cx="1371602" cy="150515"/>
          </a:xfrm>
          <a:custGeom>
            <a:avLst/>
            <a:gdLst/>
            <a:ahLst/>
            <a:cxnLst>
              <a:cxn ang="0">
                <a:pos x="wd2" y="hd2"/>
              </a:cxn>
              <a:cxn ang="5400000">
                <a:pos x="wd2" y="hd2"/>
              </a:cxn>
              <a:cxn ang="10800000">
                <a:pos x="wd2" y="hd2"/>
              </a:cxn>
              <a:cxn ang="16200000">
                <a:pos x="wd2" y="hd2"/>
              </a:cxn>
            </a:cxnLst>
            <a:rect l="0" t="0" r="r" b="b"/>
            <a:pathLst>
              <a:path w="21600" h="21332" extrusionOk="0">
                <a:moveTo>
                  <a:pt x="0" y="0"/>
                </a:moveTo>
                <a:cubicBezTo>
                  <a:pt x="2548" y="10527"/>
                  <a:pt x="5096" y="21053"/>
                  <a:pt x="8696" y="21327"/>
                </a:cubicBezTo>
                <a:cubicBezTo>
                  <a:pt x="12296" y="21600"/>
                  <a:pt x="16948" y="11620"/>
                  <a:pt x="21600" y="1641"/>
                </a:cubicBezTo>
              </a:path>
            </a:pathLst>
          </a:custGeom>
          <a:ln>
            <a:solidFill>
              <a:srgbClr val="17375E"/>
            </a:solidFill>
            <a:headEnd type="triangle"/>
          </a:ln>
        </p:spPr>
        <p:txBody>
          <a:bodyPr lIns="0" tIns="0" rIns="0" bIns="0" anchor="ctr"/>
          <a:lstStyle/>
          <a:p>
            <a:pPr lvl="0" algn="ctr">
              <a:defRPr>
                <a:latin typeface="Calibri"/>
                <a:ea typeface="Calibri"/>
                <a:cs typeface="Calibri"/>
                <a:sym typeface="Calibri"/>
              </a:defRPr>
            </a:pPr>
            <a:endParaRPr/>
          </a:p>
        </p:txBody>
      </p:sp>
      <p:sp>
        <p:nvSpPr>
          <p:cNvPr id="192" name="Shape 192"/>
          <p:cNvSpPr/>
          <p:nvPr/>
        </p:nvSpPr>
        <p:spPr>
          <a:xfrm>
            <a:off x="2895600" y="4416424"/>
            <a:ext cx="12954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Merge Version</a:t>
            </a:r>
          </a:p>
        </p:txBody>
      </p:sp>
      <p:sp>
        <p:nvSpPr>
          <p:cNvPr id="193" name="Shape 193"/>
          <p:cNvSpPr/>
          <p:nvPr/>
        </p:nvSpPr>
        <p:spPr>
          <a:xfrm>
            <a:off x="2759074" y="4559298"/>
            <a:ext cx="1527177" cy="254196"/>
          </a:xfrm>
          <a:custGeom>
            <a:avLst/>
            <a:gdLst/>
            <a:ahLst/>
            <a:cxnLst>
              <a:cxn ang="0">
                <a:pos x="wd2" y="hd2"/>
              </a:cxn>
              <a:cxn ang="5400000">
                <a:pos x="wd2" y="hd2"/>
              </a:cxn>
              <a:cxn ang="10800000">
                <a:pos x="wd2" y="hd2"/>
              </a:cxn>
              <a:cxn ang="16200000">
                <a:pos x="wd2" y="hd2"/>
              </a:cxn>
            </a:cxnLst>
            <a:rect l="0" t="0" r="r" b="b"/>
            <a:pathLst>
              <a:path w="21600" h="21219" extrusionOk="0">
                <a:moveTo>
                  <a:pt x="21600" y="0"/>
                </a:moveTo>
                <a:cubicBezTo>
                  <a:pt x="17467" y="10407"/>
                  <a:pt x="13333" y="20815"/>
                  <a:pt x="9733" y="21207"/>
                </a:cubicBezTo>
                <a:cubicBezTo>
                  <a:pt x="6133" y="21600"/>
                  <a:pt x="3067" y="11978"/>
                  <a:pt x="0" y="2356"/>
                </a:cubicBezTo>
              </a:path>
            </a:pathLst>
          </a:custGeom>
          <a:ln>
            <a:solidFill>
              <a:srgbClr val="17375E"/>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194" name="Shape 194"/>
          <p:cNvSpPr/>
          <p:nvPr/>
        </p:nvSpPr>
        <p:spPr>
          <a:xfrm>
            <a:off x="3048000" y="4724399"/>
            <a:ext cx="17526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Substitute User</a:t>
            </a:r>
          </a:p>
        </p:txBody>
      </p:sp>
      <p:sp>
        <p:nvSpPr>
          <p:cNvPr id="195" name="Shape 195"/>
          <p:cNvSpPr/>
          <p:nvPr/>
        </p:nvSpPr>
        <p:spPr>
          <a:xfrm>
            <a:off x="5921373" y="3657599"/>
            <a:ext cx="1146178" cy="1524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33" y="10800"/>
                  <a:pt x="5867" y="0"/>
                  <a:pt x="9467" y="0"/>
                </a:cubicBezTo>
                <a:cubicBezTo>
                  <a:pt x="13067" y="0"/>
                  <a:pt x="17333" y="10800"/>
                  <a:pt x="21600" y="21600"/>
                </a:cubicBezTo>
              </a:path>
            </a:pathLst>
          </a:custGeom>
          <a:ln>
            <a:solidFill>
              <a:srgbClr val="17375E"/>
            </a:solidFill>
            <a:tailEnd type="triangle"/>
          </a:ln>
        </p:spPr>
        <p:txBody>
          <a:bodyPr lIns="0" tIns="0" rIns="0" bIns="0" anchor="ctr"/>
          <a:lstStyle/>
          <a:p>
            <a:pPr lvl="0" algn="ctr">
              <a:defRPr>
                <a:latin typeface="Calibri"/>
                <a:ea typeface="Calibri"/>
                <a:cs typeface="Calibri"/>
                <a:sym typeface="Calibri"/>
              </a:defRPr>
            </a:pPr>
            <a:endParaRPr/>
          </a:p>
        </p:txBody>
      </p:sp>
      <p:sp>
        <p:nvSpPr>
          <p:cNvPr id="196" name="Shape 196"/>
          <p:cNvSpPr/>
          <p:nvPr/>
        </p:nvSpPr>
        <p:spPr>
          <a:xfrm>
            <a:off x="5921373" y="3886199"/>
            <a:ext cx="1146177" cy="150515"/>
          </a:xfrm>
          <a:custGeom>
            <a:avLst/>
            <a:gdLst/>
            <a:ahLst/>
            <a:cxnLst>
              <a:cxn ang="0">
                <a:pos x="wd2" y="hd2"/>
              </a:cxn>
              <a:cxn ang="5400000">
                <a:pos x="wd2" y="hd2"/>
              </a:cxn>
              <a:cxn ang="10800000">
                <a:pos x="wd2" y="hd2"/>
              </a:cxn>
              <a:cxn ang="16200000">
                <a:pos x="wd2" y="hd2"/>
              </a:cxn>
            </a:cxnLst>
            <a:rect l="0" t="0" r="r" b="b"/>
            <a:pathLst>
              <a:path w="21600" h="21332" extrusionOk="0">
                <a:moveTo>
                  <a:pt x="0" y="0"/>
                </a:moveTo>
                <a:cubicBezTo>
                  <a:pt x="2548" y="10527"/>
                  <a:pt x="5096" y="21053"/>
                  <a:pt x="8696" y="21327"/>
                </a:cubicBezTo>
                <a:cubicBezTo>
                  <a:pt x="12296" y="21600"/>
                  <a:pt x="16948" y="11620"/>
                  <a:pt x="21600" y="1641"/>
                </a:cubicBezTo>
              </a:path>
            </a:pathLst>
          </a:custGeom>
          <a:ln>
            <a:solidFill>
              <a:srgbClr val="17375E"/>
            </a:solidFill>
            <a:headEnd type="triangle"/>
          </a:ln>
        </p:spPr>
        <p:txBody>
          <a:bodyPr lIns="0" tIns="0" rIns="0" bIns="0" anchor="ctr"/>
          <a:lstStyle/>
          <a:p>
            <a:pPr lvl="0" algn="ctr">
              <a:defRPr>
                <a:latin typeface="Calibri"/>
                <a:ea typeface="Calibri"/>
                <a:cs typeface="Calibri"/>
                <a:sym typeface="Calibri"/>
              </a:defRPr>
            </a:pPr>
            <a:endParaRPr/>
          </a:p>
        </p:txBody>
      </p:sp>
      <p:sp>
        <p:nvSpPr>
          <p:cNvPr id="197" name="Shape 197"/>
          <p:cNvSpPr/>
          <p:nvPr/>
        </p:nvSpPr>
        <p:spPr>
          <a:xfrm>
            <a:off x="6000750" y="3657599"/>
            <a:ext cx="9906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Add Version</a:t>
            </a:r>
          </a:p>
        </p:txBody>
      </p:sp>
      <p:sp>
        <p:nvSpPr>
          <p:cNvPr id="198" name="Shape 198"/>
          <p:cNvSpPr/>
          <p:nvPr/>
        </p:nvSpPr>
        <p:spPr>
          <a:xfrm>
            <a:off x="5924550" y="3962399"/>
            <a:ext cx="12954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Remove Version</a:t>
            </a:r>
          </a:p>
        </p:txBody>
      </p:sp>
      <p:sp>
        <p:nvSpPr>
          <p:cNvPr id="199" name="Shape 199"/>
          <p:cNvSpPr/>
          <p:nvPr/>
        </p:nvSpPr>
        <p:spPr>
          <a:xfrm>
            <a:off x="5848350" y="4267199"/>
            <a:ext cx="1314451" cy="150515"/>
          </a:xfrm>
          <a:custGeom>
            <a:avLst/>
            <a:gdLst/>
            <a:ahLst/>
            <a:cxnLst>
              <a:cxn ang="0">
                <a:pos x="wd2" y="hd2"/>
              </a:cxn>
              <a:cxn ang="5400000">
                <a:pos x="wd2" y="hd2"/>
              </a:cxn>
              <a:cxn ang="10800000">
                <a:pos x="wd2" y="hd2"/>
              </a:cxn>
              <a:cxn ang="16200000">
                <a:pos x="wd2" y="hd2"/>
              </a:cxn>
            </a:cxnLst>
            <a:rect l="0" t="0" r="r" b="b"/>
            <a:pathLst>
              <a:path w="21600" h="21332" extrusionOk="0">
                <a:moveTo>
                  <a:pt x="0" y="0"/>
                </a:moveTo>
                <a:cubicBezTo>
                  <a:pt x="2548" y="10527"/>
                  <a:pt x="5096" y="21053"/>
                  <a:pt x="8696" y="21327"/>
                </a:cubicBezTo>
                <a:cubicBezTo>
                  <a:pt x="12296" y="21600"/>
                  <a:pt x="16948" y="11620"/>
                  <a:pt x="21600" y="1641"/>
                </a:cubicBezTo>
              </a:path>
            </a:pathLst>
          </a:custGeom>
          <a:ln>
            <a:solidFill>
              <a:srgbClr val="17375E"/>
            </a:solidFill>
            <a:headEnd type="triangle"/>
          </a:ln>
        </p:spPr>
        <p:txBody>
          <a:bodyPr lIns="0" tIns="0" rIns="0" bIns="0" anchor="ctr"/>
          <a:lstStyle/>
          <a:p>
            <a:pPr lvl="0" algn="ctr">
              <a:defRPr>
                <a:latin typeface="Calibri"/>
                <a:ea typeface="Calibri"/>
                <a:cs typeface="Calibri"/>
                <a:sym typeface="Calibri"/>
              </a:defRPr>
            </a:pPr>
            <a:endParaRPr/>
          </a:p>
        </p:txBody>
      </p:sp>
      <p:sp>
        <p:nvSpPr>
          <p:cNvPr id="200" name="Shape 200"/>
          <p:cNvSpPr/>
          <p:nvPr/>
        </p:nvSpPr>
        <p:spPr>
          <a:xfrm>
            <a:off x="5924550" y="4343399"/>
            <a:ext cx="12954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Merge Version</a:t>
            </a:r>
          </a:p>
        </p:txBody>
      </p:sp>
      <p:sp>
        <p:nvSpPr>
          <p:cNvPr id="201" name="Shape 201"/>
          <p:cNvSpPr/>
          <p:nvPr/>
        </p:nvSpPr>
        <p:spPr>
          <a:xfrm>
            <a:off x="5638799" y="4495798"/>
            <a:ext cx="1527177" cy="254196"/>
          </a:xfrm>
          <a:custGeom>
            <a:avLst/>
            <a:gdLst/>
            <a:ahLst/>
            <a:cxnLst>
              <a:cxn ang="0">
                <a:pos x="wd2" y="hd2"/>
              </a:cxn>
              <a:cxn ang="5400000">
                <a:pos x="wd2" y="hd2"/>
              </a:cxn>
              <a:cxn ang="10800000">
                <a:pos x="wd2" y="hd2"/>
              </a:cxn>
              <a:cxn ang="16200000">
                <a:pos x="wd2" y="hd2"/>
              </a:cxn>
            </a:cxnLst>
            <a:rect l="0" t="0" r="r" b="b"/>
            <a:pathLst>
              <a:path w="21600" h="21219" extrusionOk="0">
                <a:moveTo>
                  <a:pt x="21600" y="0"/>
                </a:moveTo>
                <a:cubicBezTo>
                  <a:pt x="17467" y="10407"/>
                  <a:pt x="13333" y="20815"/>
                  <a:pt x="9733" y="21207"/>
                </a:cubicBezTo>
                <a:cubicBezTo>
                  <a:pt x="6133" y="21600"/>
                  <a:pt x="3067" y="11978"/>
                  <a:pt x="0" y="2356"/>
                </a:cubicBezTo>
              </a:path>
            </a:pathLst>
          </a:custGeom>
          <a:ln>
            <a:solidFill>
              <a:srgbClr val="17375E"/>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202" name="Shape 202"/>
          <p:cNvSpPr/>
          <p:nvPr/>
        </p:nvSpPr>
        <p:spPr>
          <a:xfrm>
            <a:off x="5735637" y="4721224"/>
            <a:ext cx="1198564"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Substitute User</a:t>
            </a:r>
          </a:p>
        </p:txBody>
      </p:sp>
      <p:sp>
        <p:nvSpPr>
          <p:cNvPr id="203" name="Shape 203"/>
          <p:cNvSpPr/>
          <p:nvPr/>
        </p:nvSpPr>
        <p:spPr>
          <a:xfrm>
            <a:off x="4114800" y="3340099"/>
            <a:ext cx="1828800" cy="1310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sz="1400">
                <a:solidFill>
                  <a:srgbClr val="FFFFFF"/>
                </a:solidFill>
                <a:latin typeface="Perpetua"/>
                <a:ea typeface="Perpetua"/>
                <a:cs typeface="Perpetua"/>
                <a:sym typeface="Perpetua"/>
              </a:rPr>
              <a:t>Create RO/RW Subject</a:t>
            </a:r>
          </a:p>
          <a:p>
            <a:pPr lvl="0" algn="ctr"/>
            <a:r>
              <a:rPr sz="1400">
                <a:solidFill>
                  <a:srgbClr val="FFFFFF"/>
                </a:solidFill>
                <a:latin typeface="Perpetua"/>
                <a:ea typeface="Perpetua"/>
                <a:cs typeface="Perpetua"/>
                <a:sym typeface="Perpetua"/>
              </a:rPr>
              <a:t>Kill Subject</a:t>
            </a:r>
          </a:p>
          <a:p>
            <a:pPr lvl="0" algn="ctr"/>
            <a:r>
              <a:rPr sz="1400">
                <a:solidFill>
                  <a:srgbClr val="FFFFFF"/>
                </a:solidFill>
                <a:latin typeface="Perpetua"/>
                <a:ea typeface="Perpetua"/>
                <a:cs typeface="Perpetua"/>
                <a:sym typeface="Perpetua"/>
              </a:rPr>
              <a:t>Create Object</a:t>
            </a:r>
          </a:p>
          <a:p>
            <a:pPr lvl="0" algn="ctr"/>
            <a:r>
              <a:rPr sz="1400">
                <a:solidFill>
                  <a:srgbClr val="FFFFFF"/>
                </a:solidFill>
                <a:latin typeface="Perpetua"/>
                <a:ea typeface="Perpetua"/>
                <a:cs typeface="Perpetua"/>
                <a:sym typeface="Perpetua"/>
              </a:rPr>
              <a:t>Read/Update Version</a:t>
            </a:r>
          </a:p>
          <a:p>
            <a:pPr lvl="0" algn="ctr"/>
            <a:r>
              <a:rPr sz="1400">
                <a:solidFill>
                  <a:srgbClr val="FFFFFF"/>
                </a:solidFill>
                <a:latin typeface="Perpetua"/>
                <a:ea typeface="Perpetua"/>
                <a:cs typeface="Perpetua"/>
                <a:sym typeface="Perpetua"/>
              </a:rPr>
              <a:t>Suspend/Resume</a:t>
            </a:r>
          </a:p>
          <a:p>
            <a:pPr lvl="0" algn="ctr"/>
            <a:r>
              <a:rPr sz="1400">
                <a:solidFill>
                  <a:srgbClr val="FFFFFF"/>
                </a:solidFill>
                <a:latin typeface="Perpetua"/>
                <a:ea typeface="Perpetua"/>
                <a:cs typeface="Perpetua"/>
                <a:sym typeface="Perpetua"/>
              </a:rPr>
              <a:t>Version</a:t>
            </a:r>
          </a:p>
        </p:txBody>
      </p:sp>
      <p:sp>
        <p:nvSpPr>
          <p:cNvPr id="204" name="Shape 204"/>
          <p:cNvSpPr/>
          <p:nvPr/>
        </p:nvSpPr>
        <p:spPr>
          <a:xfrm>
            <a:off x="4038600" y="2068513"/>
            <a:ext cx="1981200" cy="263526"/>
          </a:xfrm>
          <a:prstGeom prst="rect">
            <a:avLst/>
          </a:prstGeom>
          <a:ln>
            <a:solidFill>
              <a:srgbClr val="0070C0"/>
            </a:solidFill>
            <a:miter/>
          </a:ln>
          <a:extLst>
            <a:ext uri="{C572A759-6A51-4108-AA02-DFA0A04FC94B}">
              <ma14:wrappingTextBoxFlag xmlns:ma14="http://schemas.microsoft.com/office/mac/drawingml/2011/main" xmlns="" val="1"/>
            </a:ext>
          </a:extLst>
        </p:spPr>
        <p:txBody>
          <a:bodyPr lIns="0" tIns="0" rIns="0" bIns="0">
            <a:spAutoFit/>
          </a:bodyPr>
          <a:lstStyle>
            <a:lvl1pPr>
              <a:defRPr>
                <a:solidFill>
                  <a:srgbClr val="2929B1"/>
                </a:solidFill>
                <a:latin typeface="Perpetua"/>
                <a:ea typeface="Perpetua"/>
                <a:cs typeface="Perpetua"/>
                <a:sym typeface="Perpetua"/>
              </a:defRPr>
            </a:lvl1pPr>
          </a:lstStyle>
          <a:p>
            <a:pPr lvl="0">
              <a:defRPr>
                <a:solidFill>
                  <a:srgbClr val="000000"/>
                </a:solidFill>
              </a:defRPr>
            </a:pPr>
            <a:r>
              <a:rPr>
                <a:solidFill>
                  <a:srgbClr val="2929B1"/>
                </a:solidFill>
              </a:rPr>
              <a:t>Collaboration Group</a:t>
            </a:r>
          </a:p>
        </p:txBody>
      </p:sp>
      <p:sp>
        <p:nvSpPr>
          <p:cNvPr id="205" name="Shape 205"/>
          <p:cNvSpPr/>
          <p:nvPr/>
        </p:nvSpPr>
        <p:spPr>
          <a:xfrm>
            <a:off x="838200" y="1905000"/>
            <a:ext cx="457200" cy="304800"/>
          </a:xfrm>
          <a:prstGeom prst="roundRect">
            <a:avLst>
              <a:gd name="adj" fmla="val 16667"/>
            </a:avLst>
          </a:prstGeom>
          <a:solidFill>
            <a:srgbClr val="F4B39B"/>
          </a:solidFill>
          <a:ln w="25400">
            <a:solidFill>
              <a:srgbClr val="C0504D"/>
            </a:solidFill>
          </a:ln>
        </p:spPr>
        <p:txBody>
          <a:bodyPr lIns="0" tIns="0" rIns="0" bIns="0" anchor="ctr"/>
          <a:lstStyle/>
          <a:p>
            <a:pPr lvl="0" algn="ctr">
              <a:defRPr>
                <a:solidFill>
                  <a:srgbClr val="FFFFFF"/>
                </a:solidFill>
                <a:latin typeface="Calibri"/>
                <a:ea typeface="Calibri"/>
                <a:cs typeface="Calibri"/>
                <a:sym typeface="Calibri"/>
              </a:defRPr>
            </a:pPr>
            <a:endParaRPr/>
          </a:p>
        </p:txBody>
      </p:sp>
      <p:grpSp>
        <p:nvGrpSpPr>
          <p:cNvPr id="208" name="Group 208"/>
          <p:cNvGrpSpPr/>
          <p:nvPr/>
        </p:nvGrpSpPr>
        <p:grpSpPr>
          <a:xfrm>
            <a:off x="4038600" y="3200400"/>
            <a:ext cx="1905000" cy="1524000"/>
            <a:chOff x="0" y="0"/>
            <a:chExt cx="1905000" cy="1524000"/>
          </a:xfrm>
        </p:grpSpPr>
        <p:sp>
          <p:nvSpPr>
            <p:cNvPr id="206" name="Shape 206"/>
            <p:cNvSpPr/>
            <p:nvPr/>
          </p:nvSpPr>
          <p:spPr>
            <a:xfrm>
              <a:off x="0" y="0"/>
              <a:ext cx="1905000" cy="1524000"/>
            </a:xfrm>
            <a:prstGeom prst="roundRect">
              <a:avLst>
                <a:gd name="adj" fmla="val 16667"/>
              </a:avLst>
            </a:prstGeom>
            <a:solidFill>
              <a:srgbClr val="00B050"/>
            </a:solidFill>
            <a:ln w="25400" cap="flat">
              <a:solidFill>
                <a:srgbClr val="C0504D"/>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07" name="Shape 207"/>
            <p:cNvSpPr/>
            <p:nvPr/>
          </p:nvSpPr>
          <p:spPr>
            <a:xfrm>
              <a:off x="74394" y="228599"/>
              <a:ext cx="1756211" cy="1066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1200">
                  <a:latin typeface="Calibri"/>
                  <a:ea typeface="Calibri"/>
                  <a:cs typeface="Calibri"/>
                  <a:sym typeface="Calibri"/>
                </a:rPr>
                <a:t>Create RO/RW Subject</a:t>
              </a:r>
              <a:endParaRPr>
                <a:solidFill>
                  <a:srgbClr val="FFFFFF"/>
                </a:solidFill>
                <a:latin typeface="Calibri"/>
                <a:ea typeface="Calibri"/>
                <a:cs typeface="Calibri"/>
                <a:sym typeface="Calibri"/>
              </a:endParaRPr>
            </a:p>
            <a:p>
              <a:pPr lvl="0" algn="ctr"/>
              <a:r>
                <a:rPr sz="1200">
                  <a:latin typeface="Calibri"/>
                  <a:ea typeface="Calibri"/>
                  <a:cs typeface="Calibri"/>
                  <a:sym typeface="Calibri"/>
                </a:rPr>
                <a:t>Kill Subject</a:t>
              </a:r>
              <a:endParaRPr>
                <a:solidFill>
                  <a:srgbClr val="FFFFFF"/>
                </a:solidFill>
                <a:latin typeface="Calibri"/>
                <a:ea typeface="Calibri"/>
                <a:cs typeface="Calibri"/>
                <a:sym typeface="Calibri"/>
              </a:endParaRPr>
            </a:p>
            <a:p>
              <a:pPr lvl="0" algn="ctr"/>
              <a:r>
                <a:rPr sz="1200">
                  <a:latin typeface="Calibri"/>
                  <a:ea typeface="Calibri"/>
                  <a:cs typeface="Calibri"/>
                  <a:sym typeface="Calibri"/>
                </a:rPr>
                <a:t>Create Object</a:t>
              </a:r>
              <a:endParaRPr>
                <a:solidFill>
                  <a:srgbClr val="FFFFFF"/>
                </a:solidFill>
                <a:latin typeface="Calibri"/>
                <a:ea typeface="Calibri"/>
                <a:cs typeface="Calibri"/>
                <a:sym typeface="Calibri"/>
              </a:endParaRPr>
            </a:p>
            <a:p>
              <a:pPr lvl="0" algn="ctr"/>
              <a:r>
                <a:rPr sz="1200">
                  <a:latin typeface="Calibri"/>
                  <a:ea typeface="Calibri"/>
                  <a:cs typeface="Calibri"/>
                  <a:sym typeface="Calibri"/>
                </a:rPr>
                <a:t>Read/Update Version</a:t>
              </a:r>
              <a:endParaRPr>
                <a:solidFill>
                  <a:srgbClr val="FFFFFF"/>
                </a:solidFill>
                <a:latin typeface="Calibri"/>
                <a:ea typeface="Calibri"/>
                <a:cs typeface="Calibri"/>
                <a:sym typeface="Calibri"/>
              </a:endParaRPr>
            </a:p>
            <a:p>
              <a:pPr lvl="0" algn="ctr"/>
              <a:r>
                <a:rPr sz="1200">
                  <a:latin typeface="Calibri"/>
                  <a:ea typeface="Calibri"/>
                  <a:cs typeface="Calibri"/>
                  <a:sym typeface="Calibri"/>
                </a:rPr>
                <a:t>Suspend/Resume</a:t>
              </a:r>
              <a:endParaRPr>
                <a:solidFill>
                  <a:srgbClr val="FFFFFF"/>
                </a:solidFill>
                <a:latin typeface="Calibri"/>
                <a:ea typeface="Calibri"/>
                <a:cs typeface="Calibri"/>
                <a:sym typeface="Calibri"/>
              </a:endParaRPr>
            </a:p>
            <a:p>
              <a:pPr lvl="0" algn="ctr"/>
              <a:r>
                <a:rPr sz="1200">
                  <a:latin typeface="Calibri"/>
                  <a:ea typeface="Calibri"/>
                  <a:cs typeface="Calibri"/>
                  <a:sym typeface="Calibri"/>
                </a:rPr>
                <a:t>Version</a:t>
              </a:r>
            </a:p>
          </p:txBody>
        </p:sp>
      </p:grpSp>
      <p:sp>
        <p:nvSpPr>
          <p:cNvPr id="209" name="Shape 209"/>
          <p:cNvSpPr/>
          <p:nvPr/>
        </p:nvSpPr>
        <p:spPr>
          <a:xfrm>
            <a:off x="1371600" y="1828799"/>
            <a:ext cx="2057400" cy="599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a:latin typeface="Perpetua"/>
                <a:ea typeface="Perpetua"/>
                <a:cs typeface="Perpetua"/>
                <a:sym typeface="Perpetua"/>
              </a:defRPr>
            </a:lvl1pPr>
          </a:lstStyle>
          <a:p>
            <a:pPr lvl="0"/>
            <a:r>
              <a:t>Administrative Model</a:t>
            </a:r>
          </a:p>
        </p:txBody>
      </p:sp>
      <p:sp>
        <p:nvSpPr>
          <p:cNvPr id="210" name="Shape 210"/>
          <p:cNvSpPr/>
          <p:nvPr/>
        </p:nvSpPr>
        <p:spPr>
          <a:xfrm>
            <a:off x="838200" y="2362200"/>
            <a:ext cx="457200" cy="304800"/>
          </a:xfrm>
          <a:prstGeom prst="roundRect">
            <a:avLst>
              <a:gd name="adj" fmla="val 16667"/>
            </a:avLst>
          </a:prstGeom>
          <a:solidFill>
            <a:srgbClr val="00B050"/>
          </a:solidFill>
          <a:ln w="25400">
            <a:solidFill>
              <a:srgbClr val="C0504D"/>
            </a:solidFill>
          </a:ln>
        </p:spPr>
        <p:txBody>
          <a:bodyPr lIns="0" tIns="0" rIns="0" bIns="0" anchor="ctr"/>
          <a:lstStyle/>
          <a:p>
            <a:pPr lvl="0" algn="ctr">
              <a:defRPr sz="1400">
                <a:latin typeface="Calibri"/>
                <a:ea typeface="Calibri"/>
                <a:cs typeface="Calibri"/>
                <a:sym typeface="Calibri"/>
              </a:defRPr>
            </a:pPr>
            <a:endParaRPr/>
          </a:p>
        </p:txBody>
      </p:sp>
      <p:sp>
        <p:nvSpPr>
          <p:cNvPr id="211" name="Shape 211"/>
          <p:cNvSpPr/>
          <p:nvPr/>
        </p:nvSpPr>
        <p:spPr>
          <a:xfrm>
            <a:off x="1371600" y="2297113"/>
            <a:ext cx="2057400" cy="3454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a:latin typeface="Perpetua"/>
                <a:ea typeface="Perpetua"/>
                <a:cs typeface="Perpetua"/>
                <a:sym typeface="Perpetua"/>
              </a:defRPr>
            </a:lvl1pPr>
          </a:lstStyle>
          <a:p>
            <a:pPr lvl="0"/>
            <a:r>
              <a:t>Operational Model</a:t>
            </a:r>
          </a:p>
        </p:txBody>
      </p:sp>
      <p:sp>
        <p:nvSpPr>
          <p:cNvPr id="212" name="Shape 212"/>
          <p:cNvSpPr/>
          <p:nvPr/>
        </p:nvSpPr>
        <p:spPr>
          <a:xfrm>
            <a:off x="2971800" y="3733799"/>
            <a:ext cx="9906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Add Version</a:t>
            </a:r>
          </a:p>
        </p:txBody>
      </p:sp>
      <p:sp>
        <p:nvSpPr>
          <p:cNvPr id="213" name="Shape 213"/>
          <p:cNvSpPr/>
          <p:nvPr/>
        </p:nvSpPr>
        <p:spPr>
          <a:xfrm flipH="1">
            <a:off x="5029199" y="4800598"/>
            <a:ext cx="1590" cy="228602"/>
          </a:xfrm>
          <a:prstGeom prst="line">
            <a:avLst/>
          </a:prstGeom>
          <a:ln>
            <a:solidFill>
              <a:srgbClr val="4A7EBB"/>
            </a:solidFill>
            <a:tailEnd type="triangle"/>
          </a:ln>
        </p:spPr>
        <p:txBody>
          <a:bodyPr lIns="0" tIns="0" rIns="0" bIns="0"/>
          <a:lstStyle/>
          <a:p>
            <a:pPr lvl="0" defTabSz="457200">
              <a:defRPr sz="1200">
                <a:latin typeface="+mn-lt"/>
                <a:ea typeface="+mn-ea"/>
                <a:cs typeface="+mn-cs"/>
                <a:sym typeface="Helvetica"/>
              </a:defRPr>
            </a:pPr>
            <a:endParaRPr/>
          </a:p>
        </p:txBody>
      </p:sp>
      <p:sp>
        <p:nvSpPr>
          <p:cNvPr id="214" name="Shape 214"/>
          <p:cNvSpPr/>
          <p:nvPr/>
        </p:nvSpPr>
        <p:spPr>
          <a:xfrm>
            <a:off x="2655888" y="4791074"/>
            <a:ext cx="1809752" cy="423508"/>
          </a:xfrm>
          <a:custGeom>
            <a:avLst/>
            <a:gdLst/>
            <a:ahLst/>
            <a:cxnLst>
              <a:cxn ang="0">
                <a:pos x="wd2" y="hd2"/>
              </a:cxn>
              <a:cxn ang="5400000">
                <a:pos x="wd2" y="hd2"/>
              </a:cxn>
              <a:cxn ang="10800000">
                <a:pos x="wd2" y="hd2"/>
              </a:cxn>
              <a:cxn ang="16200000">
                <a:pos x="wd2" y="hd2"/>
              </a:cxn>
            </a:cxnLst>
            <a:rect l="0" t="0" r="r" b="b"/>
            <a:pathLst>
              <a:path w="21600" h="20077" extrusionOk="0">
                <a:moveTo>
                  <a:pt x="21600" y="16982"/>
                </a:moveTo>
                <a:cubicBezTo>
                  <a:pt x="18225" y="19291"/>
                  <a:pt x="14850" y="21600"/>
                  <a:pt x="11250" y="18770"/>
                </a:cubicBezTo>
                <a:cubicBezTo>
                  <a:pt x="7650" y="15939"/>
                  <a:pt x="3825" y="7970"/>
                  <a:pt x="0" y="0"/>
                </a:cubicBezTo>
              </a:path>
            </a:pathLst>
          </a:custGeom>
          <a:ln>
            <a:solidFill>
              <a:srgbClr val="17375E"/>
            </a:solidFill>
            <a:tailEnd type="triangle"/>
          </a:ln>
        </p:spPr>
        <p:txBody>
          <a:bodyPr lIns="0" tIns="0" rIns="0" bIns="0" anchor="ctr"/>
          <a:lstStyle/>
          <a:p>
            <a:pPr lvl="0" algn="ctr">
              <a:defRPr>
                <a:latin typeface="Calibri"/>
                <a:ea typeface="Calibri"/>
                <a:cs typeface="Calibri"/>
                <a:sym typeface="Calibri"/>
              </a:defRPr>
            </a:pPr>
            <a:endParaRPr/>
          </a:p>
        </p:txBody>
      </p:sp>
      <p:sp>
        <p:nvSpPr>
          <p:cNvPr id="215" name="Shape 215"/>
          <p:cNvSpPr/>
          <p:nvPr/>
        </p:nvSpPr>
        <p:spPr>
          <a:xfrm>
            <a:off x="5521325" y="4724399"/>
            <a:ext cx="1790702" cy="425394"/>
          </a:xfrm>
          <a:custGeom>
            <a:avLst/>
            <a:gdLst/>
            <a:ahLst/>
            <a:cxnLst>
              <a:cxn ang="0">
                <a:pos x="wd2" y="hd2"/>
              </a:cxn>
              <a:cxn ang="5400000">
                <a:pos x="wd2" y="hd2"/>
              </a:cxn>
              <a:cxn ang="10800000">
                <a:pos x="wd2" y="hd2"/>
              </a:cxn>
              <a:cxn ang="16200000">
                <a:pos x="wd2" y="hd2"/>
              </a:cxn>
            </a:cxnLst>
            <a:rect l="0" t="0" r="r" b="b"/>
            <a:pathLst>
              <a:path w="21600" h="20597" extrusionOk="0">
                <a:moveTo>
                  <a:pt x="0" y="19692"/>
                </a:moveTo>
                <a:cubicBezTo>
                  <a:pt x="3429" y="20646"/>
                  <a:pt x="6859" y="21600"/>
                  <a:pt x="10459" y="18318"/>
                </a:cubicBezTo>
                <a:cubicBezTo>
                  <a:pt x="14059" y="15036"/>
                  <a:pt x="17829" y="7518"/>
                  <a:pt x="21600" y="0"/>
                </a:cubicBezTo>
              </a:path>
            </a:pathLst>
          </a:custGeom>
          <a:ln>
            <a:solidFill>
              <a:srgbClr val="17375E"/>
            </a:solidFill>
            <a:tailEnd type="triangle"/>
          </a:ln>
        </p:spPr>
        <p:txBody>
          <a:bodyPr lIns="0" tIns="0" rIns="0" bIns="0" anchor="ctr"/>
          <a:lstStyle/>
          <a:p>
            <a:pPr lvl="0" algn="ctr">
              <a:defRPr>
                <a:latin typeface="Calibri"/>
                <a:ea typeface="Calibri"/>
                <a:cs typeface="Calibri"/>
                <a:sym typeface="Calibri"/>
              </a:defRPr>
            </a:pPr>
            <a:endParaRPr/>
          </a:p>
        </p:txBody>
      </p:sp>
      <p:sp>
        <p:nvSpPr>
          <p:cNvPr id="216" name="Shape 216"/>
          <p:cNvSpPr/>
          <p:nvPr/>
        </p:nvSpPr>
        <p:spPr>
          <a:xfrm>
            <a:off x="4419600" y="4952999"/>
            <a:ext cx="12954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Perpetua"/>
                <a:ea typeface="Perpetua"/>
                <a:cs typeface="Perpetua"/>
                <a:sym typeface="Perpetua"/>
              </a:defRPr>
            </a:lvl1pPr>
          </a:lstStyle>
          <a:p>
            <a:pPr lvl="0">
              <a:defRPr sz="1800"/>
            </a:pPr>
            <a:r>
              <a:rPr sz="1400"/>
              <a:t>Import Version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7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7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2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5" nodeType="clickEffect">
                                  <p:stCondLst>
                                    <p:cond delay="0"/>
                                  </p:stCondLst>
                                  <p:iterate>
                                    <p:tmAbs val="0"/>
                                  </p:iterate>
                                  <p:childTnLst>
                                    <p:set>
                                      <p:cBhvr>
                                        <p:cTn id="19" fill="hold"/>
                                        <p:tgtEl>
                                          <p:spTgt spid="17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17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17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1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9" nodeType="clickEffect">
                                  <p:stCondLst>
                                    <p:cond delay="0"/>
                                  </p:stCondLst>
                                  <p:iterate>
                                    <p:tmAbs val="0"/>
                                  </p:iterate>
                                  <p:childTnLst>
                                    <p:set>
                                      <p:cBhvr>
                                        <p:cTn id="32" fill="hold"/>
                                        <p:tgtEl>
                                          <p:spTgt spid="18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0" nodeType="afterEffect">
                                  <p:stCondLst>
                                    <p:cond delay="0"/>
                                  </p:stCondLst>
                                  <p:iterate>
                                    <p:tmAbs val="0"/>
                                  </p:iterate>
                                  <p:childTnLst>
                                    <p:set>
                                      <p:cBhvr>
                                        <p:cTn id="35" fill="hold"/>
                                        <p:tgtEl>
                                          <p:spTgt spid="18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1" nodeType="afterEffect">
                                  <p:stCondLst>
                                    <p:cond delay="0"/>
                                  </p:stCondLst>
                                  <p:iterate>
                                    <p:tmAbs val="0"/>
                                  </p:iterate>
                                  <p:childTnLst>
                                    <p:set>
                                      <p:cBhvr>
                                        <p:cTn id="38" fill="hold"/>
                                        <p:tgtEl>
                                          <p:spTgt spid="18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2" nodeType="afterEffect">
                                  <p:stCondLst>
                                    <p:cond delay="0"/>
                                  </p:stCondLst>
                                  <p:iterate>
                                    <p:tmAbs val="0"/>
                                  </p:iterate>
                                  <p:childTnLst>
                                    <p:set>
                                      <p:cBhvr>
                                        <p:cTn id="41" fill="hold"/>
                                        <p:tgtEl>
                                          <p:spTgt spid="182"/>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3" nodeType="afterEffect">
                                  <p:stCondLst>
                                    <p:cond delay="0"/>
                                  </p:stCondLst>
                                  <p:iterate>
                                    <p:tmAbs val="0"/>
                                  </p:iterate>
                                  <p:childTnLst>
                                    <p:set>
                                      <p:cBhvr>
                                        <p:cTn id="44" fill="hold"/>
                                        <p:tgtEl>
                                          <p:spTgt spid="187"/>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14" nodeType="afterEffect">
                                  <p:stCondLst>
                                    <p:cond delay="0"/>
                                  </p:stCondLst>
                                  <p:iterate>
                                    <p:tmAbs val="0"/>
                                  </p:iterate>
                                  <p:childTnLst>
                                    <p:set>
                                      <p:cBhvr>
                                        <p:cTn id="47" fill="hold"/>
                                        <p:tgtEl>
                                          <p:spTgt spid="183"/>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15" nodeType="afterEffect">
                                  <p:stCondLst>
                                    <p:cond delay="0"/>
                                  </p:stCondLst>
                                  <p:iterate>
                                    <p:tmAbs val="0"/>
                                  </p:iterate>
                                  <p:childTnLst>
                                    <p:set>
                                      <p:cBhvr>
                                        <p:cTn id="50" fill="hold"/>
                                        <p:tgtEl>
                                          <p:spTgt spid="185"/>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16" nodeType="afterEffect">
                                  <p:stCondLst>
                                    <p:cond delay="0"/>
                                  </p:stCondLst>
                                  <p:iterate>
                                    <p:tmAbs val="0"/>
                                  </p:iterate>
                                  <p:childTnLst>
                                    <p:set>
                                      <p:cBhvr>
                                        <p:cTn id="53" fill="hold"/>
                                        <p:tgtEl>
                                          <p:spTgt spid="18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7" nodeType="clickEffect">
                                  <p:stCondLst>
                                    <p:cond delay="0"/>
                                  </p:stCondLst>
                                  <p:iterate>
                                    <p:tmAbs val="0"/>
                                  </p:iterate>
                                  <p:childTnLst>
                                    <p:set>
                                      <p:cBhvr>
                                        <p:cTn id="57" fill="hold"/>
                                        <p:tgtEl>
                                          <p:spTgt spid="189"/>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18" nodeType="afterEffect">
                                  <p:stCondLst>
                                    <p:cond delay="0"/>
                                  </p:stCondLst>
                                  <p:iterate>
                                    <p:tmAbs val="0"/>
                                  </p:iterate>
                                  <p:childTnLst>
                                    <p:set>
                                      <p:cBhvr>
                                        <p:cTn id="60" fill="hold"/>
                                        <p:tgtEl>
                                          <p:spTgt spid="188"/>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19" nodeType="afterEffect">
                                  <p:stCondLst>
                                    <p:cond delay="0"/>
                                  </p:stCondLst>
                                  <p:iterate>
                                    <p:tmAbs val="0"/>
                                  </p:iterate>
                                  <p:childTnLst>
                                    <p:set>
                                      <p:cBhvr>
                                        <p:cTn id="63" fill="hold"/>
                                        <p:tgtEl>
                                          <p:spTgt spid="212"/>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20" nodeType="afterEffect">
                                  <p:stCondLst>
                                    <p:cond delay="0"/>
                                  </p:stCondLst>
                                  <p:iterate>
                                    <p:tmAbs val="0"/>
                                  </p:iterate>
                                  <p:childTnLst>
                                    <p:set>
                                      <p:cBhvr>
                                        <p:cTn id="66" fill="hold"/>
                                        <p:tgtEl>
                                          <p:spTgt spid="190"/>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21" nodeType="afterEffect">
                                  <p:stCondLst>
                                    <p:cond delay="0"/>
                                  </p:stCondLst>
                                  <p:iterate>
                                    <p:tmAbs val="0"/>
                                  </p:iterate>
                                  <p:childTnLst>
                                    <p:set>
                                      <p:cBhvr>
                                        <p:cTn id="69" fill="hold"/>
                                        <p:tgtEl>
                                          <p:spTgt spid="197"/>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22" nodeType="afterEffect">
                                  <p:stCondLst>
                                    <p:cond delay="0"/>
                                  </p:stCondLst>
                                  <p:iterate>
                                    <p:tmAbs val="0"/>
                                  </p:iterate>
                                  <p:childTnLst>
                                    <p:set>
                                      <p:cBhvr>
                                        <p:cTn id="72" fill="hold"/>
                                        <p:tgtEl>
                                          <p:spTgt spid="195"/>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23" nodeType="afterEffect">
                                  <p:stCondLst>
                                    <p:cond delay="0"/>
                                  </p:stCondLst>
                                  <p:iterate>
                                    <p:tmAbs val="0"/>
                                  </p:iterate>
                                  <p:childTnLst>
                                    <p:set>
                                      <p:cBhvr>
                                        <p:cTn id="75" fill="hold"/>
                                        <p:tgtEl>
                                          <p:spTgt spid="198"/>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24" nodeType="afterEffect">
                                  <p:stCondLst>
                                    <p:cond delay="0"/>
                                  </p:stCondLst>
                                  <p:iterate>
                                    <p:tmAbs val="0"/>
                                  </p:iterate>
                                  <p:childTnLst>
                                    <p:set>
                                      <p:cBhvr>
                                        <p:cTn id="78" fill="hold"/>
                                        <p:tgtEl>
                                          <p:spTgt spid="19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5" nodeType="clickEffect">
                                  <p:stCondLst>
                                    <p:cond delay="0"/>
                                  </p:stCondLst>
                                  <p:iterate>
                                    <p:tmAbs val="0"/>
                                  </p:iterate>
                                  <p:childTnLst>
                                    <p:set>
                                      <p:cBhvr>
                                        <p:cTn id="82" fill="hold"/>
                                        <p:tgtEl>
                                          <p:spTgt spid="191"/>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26" nodeType="afterEffect">
                                  <p:stCondLst>
                                    <p:cond delay="0"/>
                                  </p:stCondLst>
                                  <p:iterate>
                                    <p:tmAbs val="0"/>
                                  </p:iterate>
                                  <p:childTnLst>
                                    <p:set>
                                      <p:cBhvr>
                                        <p:cTn id="85" fill="hold"/>
                                        <p:tgtEl>
                                          <p:spTgt spid="192"/>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27" nodeType="afterEffect">
                                  <p:stCondLst>
                                    <p:cond delay="0"/>
                                  </p:stCondLst>
                                  <p:iterate>
                                    <p:tmAbs val="0"/>
                                  </p:iterate>
                                  <p:childTnLst>
                                    <p:set>
                                      <p:cBhvr>
                                        <p:cTn id="88" fill="hold"/>
                                        <p:tgtEl>
                                          <p:spTgt spid="199"/>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28" nodeType="afterEffect">
                                  <p:stCondLst>
                                    <p:cond delay="0"/>
                                  </p:stCondLst>
                                  <p:iterate>
                                    <p:tmAbs val="0"/>
                                  </p:iterate>
                                  <p:childTnLst>
                                    <p:set>
                                      <p:cBhvr>
                                        <p:cTn id="91" fill="hold"/>
                                        <p:tgtEl>
                                          <p:spTgt spid="20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29" nodeType="clickEffect">
                                  <p:stCondLst>
                                    <p:cond delay="0"/>
                                  </p:stCondLst>
                                  <p:iterate>
                                    <p:tmAbs val="0"/>
                                  </p:iterate>
                                  <p:childTnLst>
                                    <p:set>
                                      <p:cBhvr>
                                        <p:cTn id="95" fill="hold"/>
                                        <p:tgtEl>
                                          <p:spTgt spid="194"/>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30" nodeType="afterEffect">
                                  <p:stCondLst>
                                    <p:cond delay="0"/>
                                  </p:stCondLst>
                                  <p:iterate>
                                    <p:tmAbs val="0"/>
                                  </p:iterate>
                                  <p:childTnLst>
                                    <p:set>
                                      <p:cBhvr>
                                        <p:cTn id="98" fill="hold"/>
                                        <p:tgtEl>
                                          <p:spTgt spid="202"/>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31" nodeType="afterEffect">
                                  <p:stCondLst>
                                    <p:cond delay="0"/>
                                  </p:stCondLst>
                                  <p:iterate>
                                    <p:tmAbs val="0"/>
                                  </p:iterate>
                                  <p:childTnLst>
                                    <p:set>
                                      <p:cBhvr>
                                        <p:cTn id="101" fill="hold"/>
                                        <p:tgtEl>
                                          <p:spTgt spid="193"/>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grpId="32" nodeType="afterEffect">
                                  <p:stCondLst>
                                    <p:cond delay="0"/>
                                  </p:stCondLst>
                                  <p:iterate>
                                    <p:tmAbs val="0"/>
                                  </p:iterate>
                                  <p:childTnLst>
                                    <p:set>
                                      <p:cBhvr>
                                        <p:cTn id="104" fill="hold"/>
                                        <p:tgtEl>
                                          <p:spTgt spid="201"/>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33" nodeType="afterEffect">
                                  <p:stCondLst>
                                    <p:cond delay="0"/>
                                  </p:stCondLst>
                                  <p:iterate>
                                    <p:tmAbs val="0"/>
                                  </p:iterate>
                                  <p:childTnLst>
                                    <p:set>
                                      <p:cBhvr>
                                        <p:cTn id="107" fill="hold"/>
                                        <p:tgtEl>
                                          <p:spTgt spid="214"/>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34" nodeType="afterEffect">
                                  <p:stCondLst>
                                    <p:cond delay="0"/>
                                  </p:stCondLst>
                                  <p:iterate>
                                    <p:tmAbs val="0"/>
                                  </p:iterate>
                                  <p:childTnLst>
                                    <p:set>
                                      <p:cBhvr>
                                        <p:cTn id="110" fill="hold"/>
                                        <p:tgtEl>
                                          <p:spTgt spid="213"/>
                                        </p:tgtEl>
                                        <p:attrNameLst>
                                          <p:attrName>style.visibility</p:attrName>
                                        </p:attrNameLst>
                                      </p:cBhvr>
                                      <p:to>
                                        <p:strVal val="visible"/>
                                      </p:to>
                                    </p:set>
                                  </p:childTnLst>
                                </p:cTn>
                              </p:par>
                            </p:childTnLst>
                          </p:cTn>
                        </p:par>
                        <p:par>
                          <p:cTn id="111" fill="hold">
                            <p:stCondLst>
                              <p:cond delay="0"/>
                            </p:stCondLst>
                            <p:childTnLst>
                              <p:par>
                                <p:cTn id="112" presetID="1" presetClass="entr" presetSubtype="0" fill="hold" grpId="35" nodeType="afterEffect">
                                  <p:stCondLst>
                                    <p:cond delay="0"/>
                                  </p:stCondLst>
                                  <p:iterate>
                                    <p:tmAbs val="0"/>
                                  </p:iterate>
                                  <p:childTnLst>
                                    <p:set>
                                      <p:cBhvr>
                                        <p:cTn id="113" fill="hold"/>
                                        <p:tgtEl>
                                          <p:spTgt spid="215"/>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grpId="36" nodeType="afterEffect">
                                  <p:stCondLst>
                                    <p:cond delay="0"/>
                                  </p:stCondLst>
                                  <p:iterate>
                                    <p:tmAbs val="0"/>
                                  </p:iterate>
                                  <p:childTnLst>
                                    <p:set>
                                      <p:cBhvr>
                                        <p:cTn id="116" fill="hold"/>
                                        <p:tgtEl>
                                          <p:spTgt spid="21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37" nodeType="clickEffect">
                                  <p:stCondLst>
                                    <p:cond delay="0"/>
                                  </p:stCondLst>
                                  <p:iterate>
                                    <p:tmAbs val="0"/>
                                  </p:iterate>
                                  <p:childTnLst>
                                    <p:set>
                                      <p:cBhvr>
                                        <p:cTn id="120" fill="hold"/>
                                        <p:tgtEl>
                                          <p:spTgt spid="20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38" nodeType="clickEffect">
                                  <p:stCondLst>
                                    <p:cond delay="0"/>
                                  </p:stCondLst>
                                  <p:iterate>
                                    <p:tmAbs val="0"/>
                                  </p:iterate>
                                  <p:childTnLst>
                                    <p:set>
                                      <p:cBhvr>
                                        <p:cTn id="124" fill="hold"/>
                                        <p:tgtEl>
                                          <p:spTgt spid="168"/>
                                        </p:tgtEl>
                                        <p:attrNameLst>
                                          <p:attrName>style.visibility</p:attrName>
                                        </p:attrNameLst>
                                      </p:cBhvr>
                                      <p:to>
                                        <p:strVal val="visible"/>
                                      </p:to>
                                    </p:set>
                                    <p:animEffect transition="in" filter="blinds(horizontal)">
                                      <p:cBhvr>
                                        <p:cTn id="125" dur="500"/>
                                        <p:tgtEl>
                                          <p:spTgt spid="168"/>
                                        </p:tgtEl>
                                      </p:cBhvr>
                                    </p:animEffect>
                                  </p:childTnLst>
                                </p:cTn>
                              </p:par>
                            </p:childTnLst>
                          </p:cTn>
                        </p:par>
                        <p:par>
                          <p:cTn id="126" fill="hold">
                            <p:stCondLst>
                              <p:cond delay="500"/>
                            </p:stCondLst>
                            <p:childTnLst>
                              <p:par>
                                <p:cTn id="127" presetID="3" presetClass="entr" presetSubtype="10" fill="hold" grpId="39" nodeType="afterEffect">
                                  <p:stCondLst>
                                    <p:cond delay="0"/>
                                  </p:stCondLst>
                                  <p:iterate>
                                    <p:tmAbs val="0"/>
                                  </p:iterate>
                                  <p:childTnLst>
                                    <p:set>
                                      <p:cBhvr>
                                        <p:cTn id="128" fill="hold"/>
                                        <p:tgtEl>
                                          <p:spTgt spid="166"/>
                                        </p:tgtEl>
                                        <p:attrNameLst>
                                          <p:attrName>style.visibility</p:attrName>
                                        </p:attrNameLst>
                                      </p:cBhvr>
                                      <p:to>
                                        <p:strVal val="visible"/>
                                      </p:to>
                                    </p:set>
                                    <p:animEffect transition="in" filter="blinds(horizontal)">
                                      <p:cBhvr>
                                        <p:cTn id="129" dur="500"/>
                                        <p:tgtEl>
                                          <p:spTgt spid="166"/>
                                        </p:tgtEl>
                                      </p:cBhvr>
                                    </p:animEffect>
                                  </p:childTnLst>
                                </p:cTn>
                              </p:par>
                            </p:childTnLst>
                          </p:cTn>
                        </p:par>
                        <p:par>
                          <p:cTn id="130" fill="hold">
                            <p:stCondLst>
                              <p:cond delay="1000"/>
                            </p:stCondLst>
                            <p:childTnLst>
                              <p:par>
                                <p:cTn id="131" presetID="3" presetClass="entr" presetSubtype="10" fill="hold" grpId="40" nodeType="afterEffect">
                                  <p:stCondLst>
                                    <p:cond delay="0"/>
                                  </p:stCondLst>
                                  <p:iterate>
                                    <p:tmAbs val="0"/>
                                  </p:iterate>
                                  <p:childTnLst>
                                    <p:set>
                                      <p:cBhvr>
                                        <p:cTn id="132" fill="hold"/>
                                        <p:tgtEl>
                                          <p:spTgt spid="167"/>
                                        </p:tgtEl>
                                        <p:attrNameLst>
                                          <p:attrName>style.visibility</p:attrName>
                                        </p:attrNameLst>
                                      </p:cBhvr>
                                      <p:to>
                                        <p:strVal val="visible"/>
                                      </p:to>
                                    </p:set>
                                    <p:animEffect transition="in" filter="blinds(horizontal)">
                                      <p:cBhvr>
                                        <p:cTn id="133" dur="500"/>
                                        <p:tgtEl>
                                          <p:spTgt spid="167"/>
                                        </p:tgtEl>
                                      </p:cBhvr>
                                    </p:animEffect>
                                  </p:childTnLst>
                                </p:cTn>
                              </p:par>
                            </p:childTnLst>
                          </p:cTn>
                        </p:par>
                        <p:par>
                          <p:cTn id="134" fill="hold">
                            <p:stCondLst>
                              <p:cond delay="1500"/>
                            </p:stCondLst>
                            <p:childTnLst>
                              <p:par>
                                <p:cTn id="135" presetID="3" presetClass="entr" presetSubtype="10" fill="hold" grpId="41" nodeType="afterEffect">
                                  <p:stCondLst>
                                    <p:cond delay="0"/>
                                  </p:stCondLst>
                                  <p:iterate>
                                    <p:tmAbs val="0"/>
                                  </p:iterate>
                                  <p:childTnLst>
                                    <p:set>
                                      <p:cBhvr>
                                        <p:cTn id="136" fill="hold"/>
                                        <p:tgtEl>
                                          <p:spTgt spid="205"/>
                                        </p:tgtEl>
                                        <p:attrNameLst>
                                          <p:attrName>style.visibility</p:attrName>
                                        </p:attrNameLst>
                                      </p:cBhvr>
                                      <p:to>
                                        <p:strVal val="visible"/>
                                      </p:to>
                                    </p:set>
                                    <p:animEffect transition="in" filter="blinds(horizontal)">
                                      <p:cBhvr>
                                        <p:cTn id="137" dur="500"/>
                                        <p:tgtEl>
                                          <p:spTgt spid="205"/>
                                        </p:tgtEl>
                                      </p:cBhvr>
                                    </p:animEffect>
                                  </p:childTnLst>
                                </p:cTn>
                              </p:par>
                            </p:childTnLst>
                          </p:cTn>
                        </p:par>
                        <p:par>
                          <p:cTn id="138" fill="hold">
                            <p:stCondLst>
                              <p:cond delay="2000"/>
                            </p:stCondLst>
                            <p:childTnLst>
                              <p:par>
                                <p:cTn id="139" presetID="3" presetClass="entr" presetSubtype="10" fill="hold" grpId="42" nodeType="afterEffect">
                                  <p:stCondLst>
                                    <p:cond delay="0"/>
                                  </p:stCondLst>
                                  <p:iterate>
                                    <p:tmAbs val="0"/>
                                  </p:iterate>
                                  <p:childTnLst>
                                    <p:set>
                                      <p:cBhvr>
                                        <p:cTn id="140" fill="hold"/>
                                        <p:tgtEl>
                                          <p:spTgt spid="165"/>
                                        </p:tgtEl>
                                        <p:attrNameLst>
                                          <p:attrName>style.visibility</p:attrName>
                                        </p:attrNameLst>
                                      </p:cBhvr>
                                      <p:to>
                                        <p:strVal val="visible"/>
                                      </p:to>
                                    </p:set>
                                    <p:animEffect transition="in" filter="blinds(horizontal)">
                                      <p:cBhvr>
                                        <p:cTn id="141" dur="500"/>
                                        <p:tgtEl>
                                          <p:spTgt spid="165"/>
                                        </p:tgtEl>
                                      </p:cBhvr>
                                    </p:animEffect>
                                  </p:childTnLst>
                                </p:cTn>
                              </p:par>
                            </p:childTnLst>
                          </p:cTn>
                        </p:par>
                        <p:par>
                          <p:cTn id="142" fill="hold">
                            <p:stCondLst>
                              <p:cond delay="2500"/>
                            </p:stCondLst>
                            <p:childTnLst>
                              <p:par>
                                <p:cTn id="143" presetID="3" presetClass="entr" presetSubtype="10" fill="hold" grpId="43" nodeType="afterEffect">
                                  <p:stCondLst>
                                    <p:cond delay="0"/>
                                  </p:stCondLst>
                                  <p:iterate>
                                    <p:tmAbs val="0"/>
                                  </p:iterate>
                                  <p:childTnLst>
                                    <p:set>
                                      <p:cBhvr>
                                        <p:cTn id="144" fill="hold"/>
                                        <p:tgtEl>
                                          <p:spTgt spid="209"/>
                                        </p:tgtEl>
                                        <p:attrNameLst>
                                          <p:attrName>style.visibility</p:attrName>
                                        </p:attrNameLst>
                                      </p:cBhvr>
                                      <p:to>
                                        <p:strVal val="visible"/>
                                      </p:to>
                                    </p:set>
                                    <p:animEffect transition="in" filter="blinds(horizontal)">
                                      <p:cBhvr>
                                        <p:cTn id="145" dur="500"/>
                                        <p:tgtEl>
                                          <p:spTgt spid="20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44" nodeType="clickEffect">
                                  <p:stCondLst>
                                    <p:cond delay="0"/>
                                  </p:stCondLst>
                                  <p:iterate>
                                    <p:tmAbs val="0"/>
                                  </p:iterate>
                                  <p:childTnLst>
                                    <p:set>
                                      <p:cBhvr>
                                        <p:cTn id="149" fill="hold"/>
                                        <p:tgtEl>
                                          <p:spTgt spid="208"/>
                                        </p:tgtEl>
                                        <p:attrNameLst>
                                          <p:attrName>style.visibility</p:attrName>
                                        </p:attrNameLst>
                                      </p:cBhvr>
                                      <p:to>
                                        <p:strVal val="visible"/>
                                      </p:to>
                                    </p:set>
                                    <p:animEffect transition="in" filter="blinds(horizontal)">
                                      <p:cBhvr>
                                        <p:cTn id="150" dur="500"/>
                                        <p:tgtEl>
                                          <p:spTgt spid="208"/>
                                        </p:tgtEl>
                                      </p:cBhvr>
                                    </p:animEffect>
                                  </p:childTnLst>
                                </p:cTn>
                              </p:par>
                            </p:childTnLst>
                          </p:cTn>
                        </p:par>
                        <p:par>
                          <p:cTn id="151" fill="hold">
                            <p:stCondLst>
                              <p:cond delay="500"/>
                            </p:stCondLst>
                            <p:childTnLst>
                              <p:par>
                                <p:cTn id="152" presetID="1" presetClass="entr" presetSubtype="0" fill="hold" grpId="45" nodeType="afterEffect">
                                  <p:stCondLst>
                                    <p:cond delay="0"/>
                                  </p:stCondLst>
                                  <p:iterate>
                                    <p:tmAbs val="0"/>
                                  </p:iterate>
                                  <p:childTnLst>
                                    <p:set>
                                      <p:cBhvr>
                                        <p:cTn id="153" fill="hold"/>
                                        <p:tgtEl>
                                          <p:spTgt spid="210"/>
                                        </p:tgtEl>
                                        <p:attrNameLst>
                                          <p:attrName>style.visibility</p:attrName>
                                        </p:attrNameLst>
                                      </p:cBhvr>
                                      <p:to>
                                        <p:strVal val="visible"/>
                                      </p:to>
                                    </p:set>
                                  </p:childTnLst>
                                </p:cTn>
                              </p:par>
                            </p:childTnLst>
                          </p:cTn>
                        </p:par>
                        <p:par>
                          <p:cTn id="154" fill="hold">
                            <p:stCondLst>
                              <p:cond delay="500"/>
                            </p:stCondLst>
                            <p:childTnLst>
                              <p:par>
                                <p:cTn id="155" presetID="1" presetClass="entr" presetSubtype="0" fill="hold" grpId="46" nodeType="afterEffect">
                                  <p:stCondLst>
                                    <p:cond delay="0"/>
                                  </p:stCondLst>
                                  <p:iterate>
                                    <p:tmAbs val="0"/>
                                  </p:iterate>
                                  <p:childTnLst>
                                    <p:set>
                                      <p:cBhvr>
                                        <p:cTn id="156" fill="hold"/>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42" animBg="1" advAuto="0"/>
      <p:bldP spid="166" grpId="39" animBg="1" advAuto="0"/>
      <p:bldP spid="167" grpId="40" animBg="1" advAuto="0"/>
      <p:bldP spid="168" grpId="38" animBg="1" advAuto="0"/>
      <p:bldP spid="171" grpId="2" animBg="1" advAuto="0"/>
      <p:bldP spid="174" grpId="3" animBg="1" advAuto="0"/>
      <p:bldP spid="175" grpId="1" animBg="1" advAuto="0"/>
      <p:bldP spid="176" grpId="7" animBg="1" advAuto="0"/>
      <p:bldP spid="177" grpId="8" animBg="1" advAuto="0"/>
      <p:bldP spid="178" grpId="5" animBg="1" advAuto="0"/>
      <p:bldP spid="179" grpId="6" animBg="1" advAuto="0"/>
      <p:bldP spid="180" grpId="10" animBg="1" advAuto="0"/>
      <p:bldP spid="181" grpId="16" animBg="1" advAuto="0"/>
      <p:bldP spid="182" grpId="12" animBg="1" advAuto="0"/>
      <p:bldP spid="183" grpId="14" animBg="1" advAuto="0"/>
      <p:bldP spid="184" grpId="9" animBg="1" advAuto="0"/>
      <p:bldP spid="185" grpId="15" animBg="1" advAuto="0"/>
      <p:bldP spid="186" grpId="11" animBg="1" advAuto="0"/>
      <p:bldP spid="187" grpId="13" animBg="1" advAuto="0"/>
      <p:bldP spid="188" grpId="18" animBg="1" advAuto="0"/>
      <p:bldP spid="189" grpId="17" animBg="1" advAuto="0"/>
      <p:bldP spid="190" grpId="20" animBg="1" advAuto="0"/>
      <p:bldP spid="191" grpId="25" animBg="1" advAuto="0"/>
      <p:bldP spid="192" grpId="26" animBg="1" advAuto="0"/>
      <p:bldP spid="193" grpId="31" animBg="1" advAuto="0"/>
      <p:bldP spid="194" grpId="29" animBg="1" advAuto="0"/>
      <p:bldP spid="195" grpId="22" animBg="1" advAuto="0"/>
      <p:bldP spid="196" grpId="24" animBg="1" advAuto="0"/>
      <p:bldP spid="197" grpId="21" animBg="1" advAuto="0"/>
      <p:bldP spid="198" grpId="23" animBg="1" advAuto="0"/>
      <p:bldP spid="199" grpId="27" animBg="1" advAuto="0"/>
      <p:bldP spid="200" grpId="28" animBg="1" advAuto="0"/>
      <p:bldP spid="201" grpId="32" animBg="1" advAuto="0"/>
      <p:bldP spid="202" grpId="30" animBg="1" advAuto="0"/>
      <p:bldP spid="203" grpId="37" animBg="1" advAuto="0"/>
      <p:bldP spid="204" grpId="4" animBg="1" advAuto="0"/>
      <p:bldP spid="205" grpId="41" animBg="1" advAuto="0"/>
      <p:bldP spid="208" grpId="44" animBg="1" advAuto="0"/>
      <p:bldP spid="209" grpId="43" animBg="1" advAuto="0"/>
      <p:bldP spid="210" grpId="45" animBg="1" advAuto="0"/>
      <p:bldP spid="211" grpId="46" animBg="1" advAuto="0"/>
      <p:bldP spid="212" grpId="19" animBg="1" advAuto="0"/>
      <p:bldP spid="213" grpId="34" animBg="1" advAuto="0"/>
      <p:bldP spid="214" grpId="33" animBg="1" advAuto="0"/>
      <p:bldP spid="215" grpId="35" animBg="1" advAuto="0"/>
      <p:bldP spid="216" grpId="36"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457200" y="274638"/>
            <a:ext cx="8229600" cy="1143001"/>
          </a:xfrm>
          <a:prstGeom prst="rect">
            <a:avLst/>
          </a:prstGeom>
        </p:spPr>
        <p:txBody>
          <a:bodyPr/>
          <a:lstStyle/>
          <a:p>
            <a:pPr lvl="0">
              <a:defRPr sz="1800"/>
            </a:pPr>
            <a:r>
              <a:rPr sz="4400"/>
              <a:t>OSAC-SID Administrative Model</a:t>
            </a:r>
          </a:p>
        </p:txBody>
      </p:sp>
      <p:sp>
        <p:nvSpPr>
          <p:cNvPr id="219" name="Shape 219"/>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14</a:t>
            </a:fld>
            <a:endParaRPr sz="1200">
              <a:solidFill>
                <a:srgbClr val="888888"/>
              </a:solidFill>
            </a:endParaRPr>
          </a:p>
        </p:txBody>
      </p:sp>
      <p:pic>
        <p:nvPicPr>
          <p:cNvPr id="220" name="image8.png"/>
          <p:cNvPicPr/>
          <p:nvPr/>
        </p:nvPicPr>
        <p:blipFill>
          <a:blip r:embed="rId2" cstate="print">
            <a:extLst/>
          </a:blip>
          <a:stretch>
            <a:fillRect/>
          </a:stretch>
        </p:blipFill>
        <p:spPr>
          <a:xfrm>
            <a:off x="838200" y="1310638"/>
            <a:ext cx="7543800" cy="463296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457200" y="274638"/>
            <a:ext cx="8229600" cy="1143001"/>
          </a:xfrm>
          <a:prstGeom prst="rect">
            <a:avLst/>
          </a:prstGeom>
        </p:spPr>
        <p:txBody>
          <a:bodyPr/>
          <a:lstStyle/>
          <a:p>
            <a:pPr lvl="0">
              <a:defRPr sz="1800"/>
            </a:pPr>
            <a:r>
              <a:rPr sz="4400"/>
              <a:t>OSAC-SID Operational Model</a:t>
            </a:r>
          </a:p>
        </p:txBody>
      </p:sp>
      <p:sp>
        <p:nvSpPr>
          <p:cNvPr id="223" name="Shape 223"/>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15</a:t>
            </a:fld>
            <a:endParaRPr sz="1200">
              <a:solidFill>
                <a:srgbClr val="888888"/>
              </a:solidFill>
            </a:endParaRPr>
          </a:p>
        </p:txBody>
      </p:sp>
      <p:pic>
        <p:nvPicPr>
          <p:cNvPr id="224" name="image9.png"/>
          <p:cNvPicPr/>
          <p:nvPr/>
        </p:nvPicPr>
        <p:blipFill>
          <a:blip r:embed="rId2" cstate="print">
            <a:extLst/>
          </a:blip>
          <a:stretch>
            <a:fillRect/>
          </a:stretch>
        </p:blipFill>
        <p:spPr>
          <a:xfrm>
            <a:off x="685800" y="1676400"/>
            <a:ext cx="7524750" cy="342519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533400" y="-76200"/>
            <a:ext cx="8229600" cy="1143000"/>
          </a:xfrm>
          <a:prstGeom prst="rect">
            <a:avLst/>
          </a:prstGeom>
        </p:spPr>
        <p:txBody>
          <a:bodyPr/>
          <a:lstStyle/>
          <a:p>
            <a:pPr lvl="0">
              <a:defRPr sz="1800"/>
            </a:pPr>
            <a:r>
              <a:rPr sz="4400"/>
              <a:t>SID and SIP in OpenStack</a:t>
            </a:r>
          </a:p>
        </p:txBody>
      </p:sp>
      <p:sp>
        <p:nvSpPr>
          <p:cNvPr id="227" name="Shape 227"/>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16</a:t>
            </a:fld>
            <a:endParaRPr sz="1200">
              <a:solidFill>
                <a:srgbClr val="888888"/>
              </a:solidFill>
            </a:endParaRPr>
          </a:p>
        </p:txBody>
      </p:sp>
      <p:grpSp>
        <p:nvGrpSpPr>
          <p:cNvPr id="238" name="Group 238"/>
          <p:cNvGrpSpPr/>
          <p:nvPr/>
        </p:nvGrpSpPr>
        <p:grpSpPr>
          <a:xfrm>
            <a:off x="6476966" y="876404"/>
            <a:ext cx="2586023" cy="2883844"/>
            <a:chOff x="-31" y="-1"/>
            <a:chExt cx="2586021" cy="2883842"/>
          </a:xfrm>
        </p:grpSpPr>
        <p:sp>
          <p:nvSpPr>
            <p:cNvPr id="228" name="Shape 228"/>
            <p:cNvSpPr/>
            <p:nvPr/>
          </p:nvSpPr>
          <p:spPr>
            <a:xfrm>
              <a:off x="-32" y="445500"/>
              <a:ext cx="2438341" cy="24383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A452A"/>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29" name="Shape 229"/>
            <p:cNvSpPr/>
            <p:nvPr/>
          </p:nvSpPr>
          <p:spPr>
            <a:xfrm>
              <a:off x="914400" y="-2"/>
              <a:ext cx="1066802"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b="1">
                  <a:solidFill>
                    <a:srgbClr val="948A54"/>
                  </a:solidFill>
                  <a:latin typeface="Calibri"/>
                  <a:ea typeface="Calibri"/>
                  <a:cs typeface="Calibri"/>
                  <a:sym typeface="Calibri"/>
                </a:defRPr>
              </a:lvl1pPr>
            </a:lstStyle>
            <a:p>
              <a:pPr lvl="0">
                <a:defRPr b="0">
                  <a:solidFill>
                    <a:srgbClr val="000000"/>
                  </a:solidFill>
                </a:defRPr>
              </a:pPr>
              <a:r>
                <a:rPr b="1">
                  <a:solidFill>
                    <a:srgbClr val="948A54"/>
                  </a:solidFill>
                </a:rPr>
                <a:t>SAWS</a:t>
              </a:r>
            </a:p>
          </p:txBody>
        </p:sp>
        <p:sp>
          <p:nvSpPr>
            <p:cNvPr id="230" name="Shape 230"/>
            <p:cNvSpPr/>
            <p:nvPr/>
          </p:nvSpPr>
          <p:spPr>
            <a:xfrm>
              <a:off x="228600" y="678894"/>
              <a:ext cx="2276378"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r>
                <a:rPr sz="1600" b="1">
                  <a:solidFill>
                    <a:srgbClr val="FFFFFF"/>
                  </a:solidFill>
                  <a:latin typeface="Calibri"/>
                  <a:ea typeface="Calibri"/>
                  <a:cs typeface="Calibri"/>
                  <a:sym typeface="Calibri"/>
                </a:rPr>
                <a:t>Admin</a:t>
              </a:r>
              <a:r>
                <a:rPr b="1">
                  <a:solidFill>
                    <a:srgbClr val="FFFFFF"/>
                  </a:solidFill>
                  <a:latin typeface="Calibri"/>
                  <a:ea typeface="Calibri"/>
                  <a:cs typeface="Calibri"/>
                  <a:sym typeface="Calibri"/>
                </a:rPr>
                <a:t>:</a:t>
              </a:r>
              <a:r>
                <a:rPr>
                  <a:solidFill>
                    <a:srgbClr val="FFFFFF"/>
                  </a:solidFill>
                  <a:latin typeface="Calibri"/>
                  <a:ea typeface="Calibri"/>
                  <a:cs typeface="Calibri"/>
                  <a:sym typeface="Calibri"/>
                </a:rPr>
                <a:t> </a:t>
              </a:r>
              <a:r>
                <a:rPr b="1">
                  <a:solidFill>
                    <a:srgbClr val="FFFFFF"/>
                  </a:solidFill>
                  <a:latin typeface="Calibri"/>
                  <a:ea typeface="Calibri"/>
                  <a:cs typeface="Calibri"/>
                  <a:sym typeface="Calibri"/>
                </a:rPr>
                <a:t>SAWSadmin</a:t>
              </a:r>
            </a:p>
          </p:txBody>
        </p:sp>
        <p:sp>
          <p:nvSpPr>
            <p:cNvPr id="231" name="Shape 231"/>
            <p:cNvSpPr/>
            <p:nvPr/>
          </p:nvSpPr>
          <p:spPr>
            <a:xfrm>
              <a:off x="152399" y="1032271"/>
              <a:ext cx="2133604" cy="2"/>
            </a:xfrm>
            <a:prstGeom prst="line">
              <a:avLst/>
            </a:prstGeom>
            <a:noFill/>
            <a:ln w="9525" cap="flat">
              <a:solidFill>
                <a:srgbClr val="953735"/>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32" name="Shape 232"/>
            <p:cNvSpPr/>
            <p:nvPr/>
          </p:nvSpPr>
          <p:spPr>
            <a:xfrm>
              <a:off x="147587" y="1065063"/>
              <a:ext cx="2438404" cy="294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FFFFFF"/>
                  </a:solidFill>
                  <a:latin typeface="Calibri"/>
                  <a:ea typeface="Calibri"/>
                  <a:cs typeface="Calibri"/>
                  <a:sym typeface="Calibri"/>
                </a:defRPr>
              </a:lvl1pPr>
            </a:lstStyle>
            <a:p>
              <a:pPr lvl="0">
                <a:defRPr sz="1800">
                  <a:solidFill>
                    <a:srgbClr val="000000"/>
                  </a:solidFill>
                </a:defRPr>
              </a:pPr>
              <a:r>
                <a:rPr sz="1400">
                  <a:solidFill>
                    <a:srgbClr val="FFFFFF"/>
                  </a:solidFill>
                </a:rPr>
                <a:t>Users: Harry@SAWS</a:t>
              </a:r>
            </a:p>
          </p:txBody>
        </p:sp>
        <p:sp>
          <p:nvSpPr>
            <p:cNvPr id="233" name="Shape 233"/>
            <p:cNvSpPr/>
            <p:nvPr/>
          </p:nvSpPr>
          <p:spPr>
            <a:xfrm>
              <a:off x="76199" y="1359931"/>
              <a:ext cx="2362204" cy="2"/>
            </a:xfrm>
            <a:prstGeom prst="line">
              <a:avLst/>
            </a:prstGeom>
            <a:noFill/>
            <a:ln w="9525" cap="flat">
              <a:solidFill>
                <a:srgbClr val="FFFF00"/>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34" name="Shape 234"/>
            <p:cNvSpPr/>
            <p:nvPr/>
          </p:nvSpPr>
          <p:spPr>
            <a:xfrm>
              <a:off x="838199" y="1981200"/>
              <a:ext cx="685803" cy="381002"/>
            </a:xfrm>
            <a:prstGeom prst="roundRect">
              <a:avLst>
                <a:gd name="adj" fmla="val 16667"/>
              </a:avLst>
            </a:prstGeom>
            <a:solidFill>
              <a:srgbClr val="EBF1DE"/>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35" name="Shape 235"/>
            <p:cNvSpPr/>
            <p:nvPr/>
          </p:nvSpPr>
          <p:spPr>
            <a:xfrm>
              <a:off x="761999" y="1969532"/>
              <a:ext cx="838202" cy="294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953735"/>
                  </a:solidFill>
                  <a:latin typeface="Calibri"/>
                  <a:ea typeface="Calibri"/>
                  <a:cs typeface="Calibri"/>
                  <a:sym typeface="Calibri"/>
                </a:defRPr>
              </a:lvl1pPr>
            </a:lstStyle>
            <a:p>
              <a:pPr lvl="0">
                <a:defRPr sz="1800">
                  <a:solidFill>
                    <a:srgbClr val="000000"/>
                  </a:solidFill>
                </a:defRPr>
              </a:pPr>
              <a:r>
                <a:rPr sz="1400">
                  <a:solidFill>
                    <a:srgbClr val="953735"/>
                  </a:solidFill>
                </a:rPr>
                <a:t>IT-SAWS</a:t>
              </a:r>
            </a:p>
          </p:txBody>
        </p:sp>
        <p:sp>
          <p:nvSpPr>
            <p:cNvPr id="236" name="Shape 236"/>
            <p:cNvSpPr/>
            <p:nvPr/>
          </p:nvSpPr>
          <p:spPr>
            <a:xfrm>
              <a:off x="914399" y="1295399"/>
              <a:ext cx="266703" cy="674134"/>
            </a:xfrm>
            <a:prstGeom prst="line">
              <a:avLst/>
            </a:prstGeom>
            <a:noFill/>
            <a:ln w="12700" cap="flat">
              <a:solidFill>
                <a:srgbClr val="00B0F0"/>
              </a:solidFill>
              <a:prstDash val="lgDashDotDot"/>
              <a:bevel/>
              <a:tailEnd type="triangle" w="med" len="med"/>
            </a:ln>
            <a:effectLst>
              <a:outerShdw blurRad="50800" dist="38100" dir="13500000" rotWithShape="0">
                <a:srgbClr val="000000">
                  <a:alpha val="40000"/>
                </a:srgbClr>
              </a:outerShdw>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37" name="Shape 237"/>
            <p:cNvSpPr/>
            <p:nvPr/>
          </p:nvSpPr>
          <p:spPr>
            <a:xfrm>
              <a:off x="990600" y="1387732"/>
              <a:ext cx="762002" cy="269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200" i="1">
                  <a:solidFill>
                    <a:srgbClr val="FFFFFF"/>
                  </a:solidFill>
                  <a:latin typeface="Calibri"/>
                  <a:ea typeface="Calibri"/>
                  <a:cs typeface="Calibri"/>
                  <a:sym typeface="Calibri"/>
                </a:defRPr>
              </a:lvl1pPr>
            </a:lstStyle>
            <a:p>
              <a:pPr lvl="0">
                <a:defRPr sz="1800" i="0">
                  <a:solidFill>
                    <a:srgbClr val="000000"/>
                  </a:solidFill>
                </a:defRPr>
              </a:pPr>
              <a:r>
                <a:rPr sz="1200" i="1">
                  <a:solidFill>
                    <a:srgbClr val="FFFFFF"/>
                  </a:solidFill>
                </a:rPr>
                <a:t>member</a:t>
              </a:r>
            </a:p>
          </p:txBody>
        </p:sp>
      </p:grpSp>
      <p:grpSp>
        <p:nvGrpSpPr>
          <p:cNvPr id="250" name="Group 250"/>
          <p:cNvGrpSpPr/>
          <p:nvPr/>
        </p:nvGrpSpPr>
        <p:grpSpPr>
          <a:xfrm>
            <a:off x="3581367" y="3962369"/>
            <a:ext cx="3200435" cy="2491769"/>
            <a:chOff x="-30" y="-30"/>
            <a:chExt cx="3200433" cy="2491768"/>
          </a:xfrm>
        </p:grpSpPr>
        <p:sp>
          <p:nvSpPr>
            <p:cNvPr id="239" name="Shape 239"/>
            <p:cNvSpPr/>
            <p:nvPr/>
          </p:nvSpPr>
          <p:spPr>
            <a:xfrm>
              <a:off x="-31" y="-31"/>
              <a:ext cx="2438340" cy="24383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6228"/>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40" name="Shape 240"/>
            <p:cNvSpPr/>
            <p:nvPr/>
          </p:nvSpPr>
          <p:spPr>
            <a:xfrm>
              <a:off x="2133601" y="2133599"/>
              <a:ext cx="1066802"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b="1">
                  <a:latin typeface="Calibri"/>
                  <a:ea typeface="Calibri"/>
                  <a:cs typeface="Calibri"/>
                  <a:sym typeface="Calibri"/>
                </a:defRPr>
              </a:lvl1pPr>
            </a:lstStyle>
            <a:p>
              <a:pPr lvl="0">
                <a:defRPr b="0"/>
              </a:pPr>
              <a:r>
                <a:rPr b="1"/>
                <a:t>SAPD</a:t>
              </a:r>
            </a:p>
          </p:txBody>
        </p:sp>
        <p:sp>
          <p:nvSpPr>
            <p:cNvPr id="241" name="Shape 241"/>
            <p:cNvSpPr/>
            <p:nvPr/>
          </p:nvSpPr>
          <p:spPr>
            <a:xfrm>
              <a:off x="228600" y="228599"/>
              <a:ext cx="2133603"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r>
                <a:rPr sz="1600">
                  <a:solidFill>
                    <a:srgbClr val="FFFFFF"/>
                  </a:solidFill>
                  <a:latin typeface="Calibri"/>
                  <a:ea typeface="Calibri"/>
                  <a:cs typeface="Calibri"/>
                  <a:sym typeface="Calibri"/>
                </a:rPr>
                <a:t>Admin</a:t>
              </a:r>
              <a:r>
                <a:rPr>
                  <a:solidFill>
                    <a:srgbClr val="FFFFFF"/>
                  </a:solidFill>
                  <a:latin typeface="Calibri"/>
                  <a:ea typeface="Calibri"/>
                  <a:cs typeface="Calibri"/>
                  <a:sym typeface="Calibri"/>
                </a:rPr>
                <a:t>: </a:t>
              </a:r>
              <a:r>
                <a:rPr b="1">
                  <a:solidFill>
                    <a:srgbClr val="FFFFFF"/>
                  </a:solidFill>
                  <a:latin typeface="Calibri"/>
                  <a:ea typeface="Calibri"/>
                  <a:cs typeface="Calibri"/>
                  <a:sym typeface="Calibri"/>
                </a:rPr>
                <a:t>SAPDadmin</a:t>
              </a:r>
            </a:p>
          </p:txBody>
        </p:sp>
        <p:sp>
          <p:nvSpPr>
            <p:cNvPr id="242" name="Shape 242"/>
            <p:cNvSpPr/>
            <p:nvPr/>
          </p:nvSpPr>
          <p:spPr>
            <a:xfrm>
              <a:off x="152400" y="609599"/>
              <a:ext cx="2133603" cy="2"/>
            </a:xfrm>
            <a:prstGeom prst="line">
              <a:avLst/>
            </a:prstGeom>
            <a:noFill/>
            <a:ln w="9525" cap="flat">
              <a:solidFill>
                <a:srgbClr val="953735"/>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43" name="Shape 243"/>
            <p:cNvSpPr/>
            <p:nvPr/>
          </p:nvSpPr>
          <p:spPr>
            <a:xfrm>
              <a:off x="152400" y="609599"/>
              <a:ext cx="2438403" cy="294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FFFFFF"/>
                  </a:solidFill>
                  <a:latin typeface="Calibri"/>
                  <a:ea typeface="Calibri"/>
                  <a:cs typeface="Calibri"/>
                  <a:sym typeface="Calibri"/>
                </a:defRPr>
              </a:lvl1pPr>
            </a:lstStyle>
            <a:p>
              <a:pPr lvl="0">
                <a:defRPr sz="1800">
                  <a:solidFill>
                    <a:srgbClr val="000000"/>
                  </a:solidFill>
                </a:defRPr>
              </a:pPr>
              <a:r>
                <a:rPr sz="1400">
                  <a:solidFill>
                    <a:srgbClr val="FFFFFF"/>
                  </a:solidFill>
                </a:rPr>
                <a:t>Users: Martin@SAPD</a:t>
              </a:r>
            </a:p>
          </p:txBody>
        </p:sp>
        <p:sp>
          <p:nvSpPr>
            <p:cNvPr id="244" name="Shape 244"/>
            <p:cNvSpPr/>
            <p:nvPr/>
          </p:nvSpPr>
          <p:spPr>
            <a:xfrm>
              <a:off x="76200" y="914399"/>
              <a:ext cx="2362203" cy="2"/>
            </a:xfrm>
            <a:prstGeom prst="line">
              <a:avLst/>
            </a:prstGeom>
            <a:noFill/>
            <a:ln w="9525" cap="flat">
              <a:solidFill>
                <a:srgbClr val="FFFF00"/>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45" name="Shape 245"/>
            <p:cNvSpPr/>
            <p:nvPr/>
          </p:nvSpPr>
          <p:spPr>
            <a:xfrm>
              <a:off x="838199" y="1523999"/>
              <a:ext cx="685802" cy="381002"/>
            </a:xfrm>
            <a:prstGeom prst="roundRect">
              <a:avLst>
                <a:gd name="adj" fmla="val 16667"/>
              </a:avLst>
            </a:prstGeom>
            <a:solidFill>
              <a:srgbClr val="EBF1DE"/>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46" name="Shape 246"/>
            <p:cNvSpPr/>
            <p:nvPr/>
          </p:nvSpPr>
          <p:spPr>
            <a:xfrm>
              <a:off x="838200" y="1523999"/>
              <a:ext cx="762001" cy="294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953735"/>
                  </a:solidFill>
                  <a:latin typeface="Calibri"/>
                  <a:ea typeface="Calibri"/>
                  <a:cs typeface="Calibri"/>
                  <a:sym typeface="Calibri"/>
                </a:defRPr>
              </a:lvl1pPr>
            </a:lstStyle>
            <a:p>
              <a:pPr lvl="0">
                <a:defRPr sz="1800">
                  <a:solidFill>
                    <a:srgbClr val="000000"/>
                  </a:solidFill>
                </a:defRPr>
              </a:pPr>
              <a:r>
                <a:rPr sz="1400">
                  <a:solidFill>
                    <a:srgbClr val="953735"/>
                  </a:solidFill>
                </a:rPr>
                <a:t>IT-SAPD</a:t>
              </a:r>
            </a:p>
          </p:txBody>
        </p:sp>
        <p:sp>
          <p:nvSpPr>
            <p:cNvPr id="247" name="Shape 247"/>
            <p:cNvSpPr/>
            <p:nvPr/>
          </p:nvSpPr>
          <p:spPr>
            <a:xfrm>
              <a:off x="990599" y="838199"/>
              <a:ext cx="228603" cy="685801"/>
            </a:xfrm>
            <a:prstGeom prst="line">
              <a:avLst/>
            </a:prstGeom>
            <a:noFill/>
            <a:ln w="12700" cap="flat">
              <a:solidFill>
                <a:srgbClr val="00B0F0"/>
              </a:solidFill>
              <a:prstDash val="lgDashDotDot"/>
              <a:bevel/>
              <a:tailEnd type="triangle" w="med" len="med"/>
            </a:ln>
            <a:effectLst>
              <a:outerShdw blurRad="50800" dist="38100" dir="13500000" rotWithShape="0">
                <a:srgbClr val="000000">
                  <a:alpha val="40000"/>
                </a:srgbClr>
              </a:outerShdw>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48" name="Shape 248"/>
            <p:cNvSpPr/>
            <p:nvPr/>
          </p:nvSpPr>
          <p:spPr>
            <a:xfrm flipH="1">
              <a:off x="1295400" y="838199"/>
              <a:ext cx="533403" cy="685801"/>
            </a:xfrm>
            <a:prstGeom prst="line">
              <a:avLst/>
            </a:prstGeom>
            <a:noFill/>
            <a:ln w="12700" cap="flat">
              <a:solidFill>
                <a:srgbClr val="00B0F0"/>
              </a:solidFill>
              <a:prstDash val="lgDashDotDot"/>
              <a:bevel/>
              <a:tailEnd type="triangle" w="med" len="med"/>
            </a:ln>
            <a:effectLst>
              <a:outerShdw blurRad="50800" dist="38100" dir="13500000" rotWithShape="0">
                <a:srgbClr val="000000">
                  <a:alpha val="40000"/>
                </a:srgbClr>
              </a:outerShdw>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49" name="Shape 249"/>
            <p:cNvSpPr/>
            <p:nvPr/>
          </p:nvSpPr>
          <p:spPr>
            <a:xfrm>
              <a:off x="990600" y="942200"/>
              <a:ext cx="762002" cy="269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200" i="1">
                  <a:solidFill>
                    <a:srgbClr val="FFFFFF"/>
                  </a:solidFill>
                  <a:latin typeface="Calibri"/>
                  <a:ea typeface="Calibri"/>
                  <a:cs typeface="Calibri"/>
                  <a:sym typeface="Calibri"/>
                </a:defRPr>
              </a:lvl1pPr>
            </a:lstStyle>
            <a:p>
              <a:pPr lvl="0">
                <a:defRPr sz="1800" i="0">
                  <a:solidFill>
                    <a:srgbClr val="000000"/>
                  </a:solidFill>
                </a:defRPr>
              </a:pPr>
              <a:r>
                <a:rPr sz="1200" i="1">
                  <a:solidFill>
                    <a:srgbClr val="FFFFFF"/>
                  </a:solidFill>
                </a:rPr>
                <a:t>member</a:t>
              </a:r>
            </a:p>
          </p:txBody>
        </p:sp>
      </p:grpSp>
      <p:sp>
        <p:nvSpPr>
          <p:cNvPr id="251" name="Shape 251"/>
          <p:cNvSpPr/>
          <p:nvPr/>
        </p:nvSpPr>
        <p:spPr>
          <a:xfrm>
            <a:off x="5859779" y="2328148"/>
            <a:ext cx="601982" cy="1752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392" y="17296"/>
                  <a:pt x="19185" y="12991"/>
                  <a:pt x="15585" y="9391"/>
                </a:cubicBezTo>
                <a:cubicBezTo>
                  <a:pt x="11985" y="5791"/>
                  <a:pt x="5992" y="2896"/>
                  <a:pt x="0" y="0"/>
                </a:cubicBezTo>
              </a:path>
            </a:pathLst>
          </a:custGeom>
          <a:solidFill>
            <a:srgbClr val="C00000"/>
          </a:solidFill>
          <a:ln>
            <a:solidFill>
              <a:srgbClr val="C00000"/>
            </a:solidFill>
            <a:tailEnd type="triangle"/>
          </a:ln>
        </p:spPr>
        <p:txBody>
          <a:bodyPr lIns="0" tIns="0" rIns="0" bIns="0" anchor="ctr"/>
          <a:lstStyle/>
          <a:p>
            <a:pPr lvl="0" algn="ctr">
              <a:defRPr>
                <a:latin typeface="Calibri"/>
                <a:ea typeface="Calibri"/>
                <a:cs typeface="Calibri"/>
                <a:sym typeface="Calibri"/>
              </a:defRPr>
            </a:pPr>
            <a:endParaRPr/>
          </a:p>
        </p:txBody>
      </p:sp>
      <p:sp>
        <p:nvSpPr>
          <p:cNvPr id="252" name="Shape 252"/>
          <p:cNvSpPr/>
          <p:nvPr/>
        </p:nvSpPr>
        <p:spPr>
          <a:xfrm>
            <a:off x="2667000" y="2935067"/>
            <a:ext cx="7620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200" i="1">
                <a:solidFill>
                  <a:srgbClr val="FF0000"/>
                </a:solidFill>
                <a:latin typeface="Calibri"/>
                <a:ea typeface="Calibri"/>
                <a:cs typeface="Calibri"/>
                <a:sym typeface="Calibri"/>
              </a:defRPr>
            </a:lvl1pPr>
          </a:lstStyle>
          <a:p>
            <a:pPr lvl="0">
              <a:defRPr sz="1800" i="0">
                <a:solidFill>
                  <a:srgbClr val="000000"/>
                </a:solidFill>
              </a:defRPr>
            </a:pPr>
            <a:r>
              <a:rPr sz="1200" i="1">
                <a:solidFill>
                  <a:srgbClr val="FF0000"/>
                </a:solidFill>
              </a:rPr>
              <a:t>member</a:t>
            </a:r>
          </a:p>
        </p:txBody>
      </p:sp>
      <p:sp>
        <p:nvSpPr>
          <p:cNvPr id="253" name="Shape 253"/>
          <p:cNvSpPr/>
          <p:nvPr/>
        </p:nvSpPr>
        <p:spPr>
          <a:xfrm>
            <a:off x="5791200" y="2983468"/>
            <a:ext cx="7620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200" i="1">
                <a:solidFill>
                  <a:srgbClr val="FF0000"/>
                </a:solidFill>
                <a:latin typeface="Calibri"/>
                <a:ea typeface="Calibri"/>
                <a:cs typeface="Calibri"/>
                <a:sym typeface="Calibri"/>
              </a:defRPr>
            </a:lvl1pPr>
          </a:lstStyle>
          <a:p>
            <a:pPr lvl="0">
              <a:defRPr sz="1800" i="0">
                <a:solidFill>
                  <a:srgbClr val="000000"/>
                </a:solidFill>
              </a:defRPr>
            </a:pPr>
            <a:r>
              <a:rPr sz="1200" i="1">
                <a:solidFill>
                  <a:srgbClr val="FF0000"/>
                </a:solidFill>
              </a:rPr>
              <a:t>member</a:t>
            </a:r>
          </a:p>
        </p:txBody>
      </p:sp>
      <p:sp>
        <p:nvSpPr>
          <p:cNvPr id="254" name="Shape 254"/>
          <p:cNvSpPr/>
          <p:nvPr/>
        </p:nvSpPr>
        <p:spPr>
          <a:xfrm>
            <a:off x="2819400" y="1944467"/>
            <a:ext cx="7620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200" i="1">
                <a:solidFill>
                  <a:srgbClr val="C00000"/>
                </a:solidFill>
                <a:latin typeface="Calibri"/>
                <a:ea typeface="Calibri"/>
                <a:cs typeface="Calibri"/>
                <a:sym typeface="Calibri"/>
              </a:defRPr>
            </a:lvl1pPr>
          </a:lstStyle>
          <a:p>
            <a:pPr lvl="0">
              <a:defRPr sz="1800" i="0">
                <a:solidFill>
                  <a:srgbClr val="000000"/>
                </a:solidFill>
              </a:defRPr>
            </a:pPr>
            <a:r>
              <a:rPr sz="1200" i="1">
                <a:solidFill>
                  <a:srgbClr val="C00000"/>
                </a:solidFill>
              </a:rPr>
              <a:t>Create</a:t>
            </a:r>
          </a:p>
        </p:txBody>
      </p:sp>
      <p:sp>
        <p:nvSpPr>
          <p:cNvPr id="255" name="Shape 255"/>
          <p:cNvSpPr/>
          <p:nvPr/>
        </p:nvSpPr>
        <p:spPr>
          <a:xfrm>
            <a:off x="5943600" y="1992868"/>
            <a:ext cx="7620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200" i="1">
                <a:solidFill>
                  <a:srgbClr val="C00000"/>
                </a:solidFill>
                <a:latin typeface="Calibri"/>
                <a:ea typeface="Calibri"/>
                <a:cs typeface="Calibri"/>
                <a:sym typeface="Calibri"/>
              </a:defRPr>
            </a:lvl1pPr>
          </a:lstStyle>
          <a:p>
            <a:pPr lvl="0">
              <a:defRPr sz="1800" i="0">
                <a:solidFill>
                  <a:srgbClr val="000000"/>
                </a:solidFill>
              </a:defRPr>
            </a:pPr>
            <a:r>
              <a:rPr sz="1200" i="1">
                <a:solidFill>
                  <a:srgbClr val="C00000"/>
                </a:solidFill>
              </a:rPr>
              <a:t>Join</a:t>
            </a:r>
          </a:p>
        </p:txBody>
      </p:sp>
      <p:sp>
        <p:nvSpPr>
          <p:cNvPr id="256" name="Shape 256"/>
          <p:cNvSpPr/>
          <p:nvPr/>
        </p:nvSpPr>
        <p:spPr>
          <a:xfrm>
            <a:off x="2133600" y="4001868"/>
            <a:ext cx="1143000"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200" i="1">
                <a:solidFill>
                  <a:srgbClr val="FF0000"/>
                </a:solidFill>
                <a:latin typeface="Calibri"/>
                <a:ea typeface="Calibri"/>
                <a:cs typeface="Calibri"/>
                <a:sym typeface="Calibri"/>
              </a:defRPr>
            </a:lvl1pPr>
          </a:lstStyle>
          <a:p>
            <a:pPr lvl="0">
              <a:defRPr sz="1800" i="0">
                <a:solidFill>
                  <a:srgbClr val="000000"/>
                </a:solidFill>
              </a:defRPr>
            </a:pPr>
            <a:r>
              <a:rPr sz="1200" i="1">
                <a:solidFill>
                  <a:srgbClr val="FF0000"/>
                </a:solidFill>
              </a:rPr>
              <a:t>Share objects, VMs, etc.</a:t>
            </a:r>
          </a:p>
        </p:txBody>
      </p:sp>
      <p:grpSp>
        <p:nvGrpSpPr>
          <p:cNvPr id="268" name="Group 268"/>
          <p:cNvGrpSpPr/>
          <p:nvPr/>
        </p:nvGrpSpPr>
        <p:grpSpPr>
          <a:xfrm>
            <a:off x="380967" y="861533"/>
            <a:ext cx="2590836" cy="2883843"/>
            <a:chOff x="-31" y="-1"/>
            <a:chExt cx="2590835" cy="2883841"/>
          </a:xfrm>
        </p:grpSpPr>
        <p:sp>
          <p:nvSpPr>
            <p:cNvPr id="257" name="Shape 257"/>
            <p:cNvSpPr/>
            <p:nvPr/>
          </p:nvSpPr>
          <p:spPr>
            <a:xfrm>
              <a:off x="-32" y="445500"/>
              <a:ext cx="2438341" cy="24383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54061"/>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58" name="Shape 258"/>
            <p:cNvSpPr/>
            <p:nvPr/>
          </p:nvSpPr>
          <p:spPr>
            <a:xfrm>
              <a:off x="914400" y="-2"/>
              <a:ext cx="1066802"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b="1">
                  <a:solidFill>
                    <a:srgbClr val="1F497D"/>
                  </a:solidFill>
                  <a:latin typeface="Calibri"/>
                  <a:ea typeface="Calibri"/>
                  <a:cs typeface="Calibri"/>
                  <a:sym typeface="Calibri"/>
                </a:defRPr>
              </a:lvl1pPr>
            </a:lstStyle>
            <a:p>
              <a:pPr lvl="0">
                <a:defRPr b="0">
                  <a:solidFill>
                    <a:srgbClr val="000000"/>
                  </a:solidFill>
                </a:defRPr>
              </a:pPr>
              <a:r>
                <a:rPr b="1">
                  <a:solidFill>
                    <a:srgbClr val="1F497D"/>
                  </a:solidFill>
                </a:rPr>
                <a:t>CPS</a:t>
              </a:r>
            </a:p>
          </p:txBody>
        </p:sp>
        <p:sp>
          <p:nvSpPr>
            <p:cNvPr id="259" name="Shape 259"/>
            <p:cNvSpPr/>
            <p:nvPr/>
          </p:nvSpPr>
          <p:spPr>
            <a:xfrm>
              <a:off x="381000" y="674131"/>
              <a:ext cx="1905003" cy="358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r>
                <a:rPr sz="1600" b="1">
                  <a:solidFill>
                    <a:srgbClr val="FFFFFF"/>
                  </a:solidFill>
                  <a:latin typeface="Calibri"/>
                  <a:ea typeface="Calibri"/>
                  <a:cs typeface="Calibri"/>
                  <a:sym typeface="Calibri"/>
                </a:rPr>
                <a:t>Admin</a:t>
              </a:r>
              <a:r>
                <a:rPr b="1">
                  <a:solidFill>
                    <a:srgbClr val="FFFFFF"/>
                  </a:solidFill>
                  <a:latin typeface="Calibri"/>
                  <a:ea typeface="Calibri"/>
                  <a:cs typeface="Calibri"/>
                  <a:sym typeface="Calibri"/>
                </a:rPr>
                <a:t>: CPSadmin</a:t>
              </a:r>
            </a:p>
          </p:txBody>
        </p:sp>
        <p:sp>
          <p:nvSpPr>
            <p:cNvPr id="260" name="Shape 260"/>
            <p:cNvSpPr/>
            <p:nvPr/>
          </p:nvSpPr>
          <p:spPr>
            <a:xfrm>
              <a:off x="152399" y="1055131"/>
              <a:ext cx="2133603" cy="2"/>
            </a:xfrm>
            <a:prstGeom prst="line">
              <a:avLst/>
            </a:prstGeom>
            <a:noFill/>
            <a:ln w="9525" cap="flat">
              <a:solidFill>
                <a:srgbClr val="953735"/>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61" name="Shape 261"/>
            <p:cNvSpPr/>
            <p:nvPr/>
          </p:nvSpPr>
          <p:spPr>
            <a:xfrm>
              <a:off x="152400" y="1055131"/>
              <a:ext cx="2438404" cy="294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FFFFFF"/>
                  </a:solidFill>
                  <a:latin typeface="Calibri"/>
                  <a:ea typeface="Calibri"/>
                  <a:cs typeface="Calibri"/>
                  <a:sym typeface="Calibri"/>
                </a:defRPr>
              </a:lvl1pPr>
            </a:lstStyle>
            <a:p>
              <a:pPr lvl="0">
                <a:defRPr sz="1800">
                  <a:solidFill>
                    <a:srgbClr val="000000"/>
                  </a:solidFill>
                </a:defRPr>
              </a:pPr>
              <a:r>
                <a:rPr sz="1400">
                  <a:solidFill>
                    <a:srgbClr val="FFFFFF"/>
                  </a:solidFill>
                </a:rPr>
                <a:t>Users: Alice@CPS, Bob@CPS</a:t>
              </a:r>
            </a:p>
          </p:txBody>
        </p:sp>
        <p:sp>
          <p:nvSpPr>
            <p:cNvPr id="262" name="Shape 262"/>
            <p:cNvSpPr/>
            <p:nvPr/>
          </p:nvSpPr>
          <p:spPr>
            <a:xfrm>
              <a:off x="76199" y="1359931"/>
              <a:ext cx="2362204" cy="2"/>
            </a:xfrm>
            <a:prstGeom prst="line">
              <a:avLst/>
            </a:prstGeom>
            <a:noFill/>
            <a:ln w="9525" cap="flat">
              <a:solidFill>
                <a:srgbClr val="FFFF00"/>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63" name="Shape 263"/>
            <p:cNvSpPr/>
            <p:nvPr/>
          </p:nvSpPr>
          <p:spPr>
            <a:xfrm>
              <a:off x="838199" y="1969531"/>
              <a:ext cx="685803" cy="381002"/>
            </a:xfrm>
            <a:prstGeom prst="roundRect">
              <a:avLst>
                <a:gd name="adj" fmla="val 16667"/>
              </a:avLst>
            </a:prstGeom>
            <a:solidFill>
              <a:srgbClr val="EBF1DE"/>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64" name="Shape 264"/>
            <p:cNvSpPr/>
            <p:nvPr/>
          </p:nvSpPr>
          <p:spPr>
            <a:xfrm>
              <a:off x="838199" y="1969531"/>
              <a:ext cx="685802" cy="294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953735"/>
                  </a:solidFill>
                  <a:latin typeface="Calibri"/>
                  <a:ea typeface="Calibri"/>
                  <a:cs typeface="Calibri"/>
                  <a:sym typeface="Calibri"/>
                </a:defRPr>
              </a:lvl1pPr>
            </a:lstStyle>
            <a:p>
              <a:pPr lvl="0">
                <a:defRPr sz="1800">
                  <a:solidFill>
                    <a:srgbClr val="000000"/>
                  </a:solidFill>
                </a:defRPr>
              </a:pPr>
              <a:r>
                <a:rPr sz="1400">
                  <a:solidFill>
                    <a:srgbClr val="953735"/>
                  </a:solidFill>
                </a:rPr>
                <a:t>IT-CPS</a:t>
              </a:r>
            </a:p>
          </p:txBody>
        </p:sp>
        <p:sp>
          <p:nvSpPr>
            <p:cNvPr id="265" name="Shape 265"/>
            <p:cNvSpPr/>
            <p:nvPr/>
          </p:nvSpPr>
          <p:spPr>
            <a:xfrm>
              <a:off x="990599" y="1283731"/>
              <a:ext cx="190502" cy="685802"/>
            </a:xfrm>
            <a:prstGeom prst="line">
              <a:avLst/>
            </a:prstGeom>
            <a:noFill/>
            <a:ln w="12700" cap="flat">
              <a:solidFill>
                <a:srgbClr val="00B0F0"/>
              </a:solidFill>
              <a:prstDash val="lgDashDotDot"/>
              <a:bevel/>
              <a:tailEnd type="triangle" w="med" len="med"/>
            </a:ln>
            <a:effectLst>
              <a:outerShdw blurRad="50800" dist="38100" dir="13500000" rotWithShape="0">
                <a:srgbClr val="000000">
                  <a:alpha val="40000"/>
                </a:srgbClr>
              </a:outerShdw>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66" name="Shape 266"/>
            <p:cNvSpPr/>
            <p:nvPr/>
          </p:nvSpPr>
          <p:spPr>
            <a:xfrm flipH="1">
              <a:off x="1295400" y="1283731"/>
              <a:ext cx="533403" cy="685802"/>
            </a:xfrm>
            <a:prstGeom prst="line">
              <a:avLst/>
            </a:prstGeom>
            <a:noFill/>
            <a:ln w="12700" cap="flat">
              <a:solidFill>
                <a:srgbClr val="00B0F0"/>
              </a:solidFill>
              <a:prstDash val="lgDashDotDot"/>
              <a:bevel/>
              <a:tailEnd type="triangle" w="med" len="med"/>
            </a:ln>
            <a:effectLst>
              <a:outerShdw blurRad="50800" dist="38100" dir="13500000" rotWithShape="0">
                <a:srgbClr val="000000">
                  <a:alpha val="40000"/>
                </a:srgbClr>
              </a:outerShdw>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67" name="Shape 267"/>
            <p:cNvSpPr/>
            <p:nvPr/>
          </p:nvSpPr>
          <p:spPr>
            <a:xfrm>
              <a:off x="838199" y="1588531"/>
              <a:ext cx="762002" cy="269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200" i="1">
                  <a:solidFill>
                    <a:srgbClr val="FFFFFF"/>
                  </a:solidFill>
                  <a:latin typeface="Calibri"/>
                  <a:ea typeface="Calibri"/>
                  <a:cs typeface="Calibri"/>
                  <a:sym typeface="Calibri"/>
                </a:defRPr>
              </a:lvl1pPr>
            </a:lstStyle>
            <a:p>
              <a:pPr lvl="0">
                <a:defRPr sz="1800" i="0">
                  <a:solidFill>
                    <a:srgbClr val="000000"/>
                  </a:solidFill>
                </a:defRPr>
              </a:pPr>
              <a:r>
                <a:rPr sz="1200" i="1">
                  <a:solidFill>
                    <a:srgbClr val="FFFFFF"/>
                  </a:solidFill>
                </a:rPr>
                <a:t>member</a:t>
              </a:r>
            </a:p>
          </p:txBody>
        </p:sp>
      </p:grpSp>
      <p:sp>
        <p:nvSpPr>
          <p:cNvPr id="269" name="Shape 269"/>
          <p:cNvSpPr/>
          <p:nvPr/>
        </p:nvSpPr>
        <p:spPr>
          <a:xfrm>
            <a:off x="3428969" y="1371569"/>
            <a:ext cx="2438339" cy="24383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32523"/>
          </a:solidFill>
          <a:ln w="38100">
            <a:solidFill>
              <a:srgbClr val="FFFFFF"/>
            </a:solidFill>
          </a:ln>
          <a:effectLst>
            <a:outerShdw blurRad="38100" dist="20000" dir="5400000" rotWithShape="0">
              <a:srgbClr val="000000">
                <a:alpha val="38000"/>
              </a:srgbClr>
            </a:outerShdw>
          </a:effectLst>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270" name="Shape 270"/>
          <p:cNvSpPr/>
          <p:nvPr/>
        </p:nvSpPr>
        <p:spPr>
          <a:xfrm>
            <a:off x="3429000" y="849867"/>
            <a:ext cx="2743200" cy="624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b="1">
                <a:solidFill>
                  <a:srgbClr val="C00000"/>
                </a:solidFill>
                <a:latin typeface="Calibri"/>
                <a:ea typeface="Calibri"/>
                <a:cs typeface="Calibri"/>
                <a:sym typeface="Calibri"/>
              </a:defRPr>
            </a:lvl1pPr>
          </a:lstStyle>
          <a:p>
            <a:pPr lvl="0">
              <a:defRPr b="0">
                <a:solidFill>
                  <a:srgbClr val="000000"/>
                </a:solidFill>
              </a:defRPr>
            </a:pPr>
            <a:r>
              <a:rPr b="1">
                <a:solidFill>
                  <a:srgbClr val="C00000"/>
                </a:solidFill>
              </a:rPr>
              <a:t>SID-Critical-Infrastructure</a:t>
            </a:r>
          </a:p>
        </p:txBody>
      </p:sp>
      <p:grpSp>
        <p:nvGrpSpPr>
          <p:cNvPr id="273" name="Group 273"/>
          <p:cNvGrpSpPr/>
          <p:nvPr/>
        </p:nvGrpSpPr>
        <p:grpSpPr>
          <a:xfrm>
            <a:off x="3657598" y="2526268"/>
            <a:ext cx="1219203" cy="497839"/>
            <a:chOff x="0" y="0"/>
            <a:chExt cx="1219201" cy="497838"/>
          </a:xfrm>
        </p:grpSpPr>
        <p:sp>
          <p:nvSpPr>
            <p:cNvPr id="271" name="Shape 271"/>
            <p:cNvSpPr/>
            <p:nvPr/>
          </p:nvSpPr>
          <p:spPr>
            <a:xfrm>
              <a:off x="0" y="76200"/>
              <a:ext cx="1219202" cy="381002"/>
            </a:xfrm>
            <a:prstGeom prst="roundRect">
              <a:avLst>
                <a:gd name="adj" fmla="val 16667"/>
              </a:avLst>
            </a:prstGeom>
            <a:gradFill flip="none" rotWithShape="1">
              <a:gsLst>
                <a:gs pos="0">
                  <a:srgbClr val="C96D20"/>
                </a:gs>
                <a:gs pos="80000">
                  <a:srgbClr val="FF9034"/>
                </a:gs>
                <a:gs pos="100000">
                  <a:srgbClr val="FF9035"/>
                </a:gs>
              </a:gsLst>
              <a:lin ang="16200000" scaled="0"/>
            </a:gra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72" name="Shape 272"/>
            <p:cNvSpPr/>
            <p:nvPr/>
          </p:nvSpPr>
          <p:spPr>
            <a:xfrm>
              <a:off x="0" y="-1"/>
              <a:ext cx="1143001" cy="4978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953735"/>
                  </a:solidFill>
                  <a:latin typeface="Calibri"/>
                  <a:ea typeface="Calibri"/>
                  <a:cs typeface="Calibri"/>
                  <a:sym typeface="Calibri"/>
                </a:defRPr>
              </a:lvl1pPr>
            </a:lstStyle>
            <a:p>
              <a:pPr lvl="0">
                <a:defRPr sz="1800">
                  <a:solidFill>
                    <a:srgbClr val="000000"/>
                  </a:solidFill>
                </a:defRPr>
              </a:pPr>
              <a:r>
                <a:rPr sz="1400">
                  <a:solidFill>
                    <a:srgbClr val="953735"/>
                  </a:solidFill>
                </a:rPr>
                <a:t>SIP-PortScanning</a:t>
              </a:r>
            </a:p>
          </p:txBody>
        </p:sp>
      </p:grpSp>
      <p:grpSp>
        <p:nvGrpSpPr>
          <p:cNvPr id="276" name="Group 276"/>
          <p:cNvGrpSpPr/>
          <p:nvPr/>
        </p:nvGrpSpPr>
        <p:grpSpPr>
          <a:xfrm>
            <a:off x="4190997" y="3135868"/>
            <a:ext cx="1295405" cy="381002"/>
            <a:chOff x="0" y="0"/>
            <a:chExt cx="1295403" cy="381000"/>
          </a:xfrm>
        </p:grpSpPr>
        <p:sp>
          <p:nvSpPr>
            <p:cNvPr id="274" name="Shape 274"/>
            <p:cNvSpPr/>
            <p:nvPr/>
          </p:nvSpPr>
          <p:spPr>
            <a:xfrm>
              <a:off x="-1" y="0"/>
              <a:ext cx="1219203" cy="381001"/>
            </a:xfrm>
            <a:prstGeom prst="roundRect">
              <a:avLst>
                <a:gd name="adj" fmla="val 16667"/>
              </a:avLst>
            </a:prstGeom>
            <a:gradFill flip="none" rotWithShape="1">
              <a:gsLst>
                <a:gs pos="0">
                  <a:srgbClr val="C96D20"/>
                </a:gs>
                <a:gs pos="80000">
                  <a:srgbClr val="FF9034"/>
                </a:gs>
                <a:gs pos="100000">
                  <a:srgbClr val="FF9035"/>
                </a:gs>
              </a:gsLst>
              <a:lin ang="16200000" scaled="0"/>
            </a:gra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275" name="Shape 275"/>
            <p:cNvSpPr/>
            <p:nvPr/>
          </p:nvSpPr>
          <p:spPr>
            <a:xfrm>
              <a:off x="152400" y="63043"/>
              <a:ext cx="1143003" cy="294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400">
                  <a:solidFill>
                    <a:srgbClr val="953735"/>
                  </a:solidFill>
                  <a:latin typeface="Calibri"/>
                  <a:ea typeface="Calibri"/>
                  <a:cs typeface="Calibri"/>
                  <a:sym typeface="Calibri"/>
                </a:defRPr>
              </a:lvl1pPr>
            </a:lstStyle>
            <a:p>
              <a:pPr lvl="0">
                <a:defRPr sz="1800">
                  <a:solidFill>
                    <a:srgbClr val="000000"/>
                  </a:solidFill>
                </a:defRPr>
              </a:pPr>
              <a:r>
                <a:rPr sz="1400">
                  <a:solidFill>
                    <a:srgbClr val="953735"/>
                  </a:solidFill>
                </a:rPr>
                <a:t>SIP-DOS</a:t>
              </a:r>
            </a:p>
          </p:txBody>
        </p:sp>
      </p:grpSp>
      <p:grpSp>
        <p:nvGrpSpPr>
          <p:cNvPr id="279" name="Group 279"/>
          <p:cNvGrpSpPr/>
          <p:nvPr/>
        </p:nvGrpSpPr>
        <p:grpSpPr>
          <a:xfrm>
            <a:off x="3429000" y="2145267"/>
            <a:ext cx="2590800" cy="304804"/>
            <a:chOff x="0" y="0"/>
            <a:chExt cx="2590800" cy="304802"/>
          </a:xfrm>
        </p:grpSpPr>
        <p:sp>
          <p:nvSpPr>
            <p:cNvPr id="277" name="Shape 277"/>
            <p:cNvSpPr/>
            <p:nvPr/>
          </p:nvSpPr>
          <p:spPr>
            <a:xfrm>
              <a:off x="0" y="-1"/>
              <a:ext cx="2590800" cy="2819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300">
                  <a:solidFill>
                    <a:srgbClr val="FFFFFF"/>
                  </a:solidFill>
                  <a:latin typeface="Calibri"/>
                  <a:ea typeface="Calibri"/>
                  <a:cs typeface="Calibri"/>
                  <a:sym typeface="Calibri"/>
                </a:defRPr>
              </a:lvl1pPr>
            </a:lstStyle>
            <a:p>
              <a:pPr lvl="0">
                <a:defRPr sz="1800">
                  <a:solidFill>
                    <a:srgbClr val="000000"/>
                  </a:solidFill>
                </a:defRPr>
              </a:pPr>
              <a:r>
                <a:rPr sz="1300">
                  <a:solidFill>
                    <a:srgbClr val="FFFFFF"/>
                  </a:solidFill>
                </a:rPr>
                <a:t>Users: Alice@CPS, Harry@SAWS</a:t>
              </a:r>
            </a:p>
          </p:txBody>
        </p:sp>
        <p:sp>
          <p:nvSpPr>
            <p:cNvPr id="278" name="Shape 278"/>
            <p:cNvSpPr/>
            <p:nvPr/>
          </p:nvSpPr>
          <p:spPr>
            <a:xfrm>
              <a:off x="76199" y="304800"/>
              <a:ext cx="2362202" cy="2"/>
            </a:xfrm>
            <a:prstGeom prst="line">
              <a:avLst/>
            </a:prstGeom>
            <a:noFill/>
            <a:ln w="9525" cap="flat">
              <a:solidFill>
                <a:srgbClr val="FFFF00"/>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nvGrpSpPr>
          <p:cNvPr id="282" name="Group 282"/>
          <p:cNvGrpSpPr/>
          <p:nvPr/>
        </p:nvGrpSpPr>
        <p:grpSpPr>
          <a:xfrm>
            <a:off x="3505199" y="1560492"/>
            <a:ext cx="2438405" cy="584779"/>
            <a:chOff x="0" y="-1"/>
            <a:chExt cx="2438403" cy="584777"/>
          </a:xfrm>
        </p:grpSpPr>
        <p:sp>
          <p:nvSpPr>
            <p:cNvPr id="280" name="Shape 280"/>
            <p:cNvSpPr/>
            <p:nvPr/>
          </p:nvSpPr>
          <p:spPr>
            <a:xfrm>
              <a:off x="76200" y="-2"/>
              <a:ext cx="2362204" cy="5740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p>
              <a:pPr lvl="0" algn="ctr"/>
              <a:r>
                <a:rPr sz="1400" b="1">
                  <a:solidFill>
                    <a:srgbClr val="FFFFFF"/>
                  </a:solidFill>
                  <a:latin typeface="Calibri"/>
                  <a:ea typeface="Calibri"/>
                  <a:cs typeface="Calibri"/>
                  <a:sym typeface="Calibri"/>
                </a:rPr>
                <a:t>Admins</a:t>
              </a:r>
              <a:r>
                <a:rPr sz="1600" b="1">
                  <a:solidFill>
                    <a:srgbClr val="FFFFFF"/>
                  </a:solidFill>
                  <a:latin typeface="Calibri"/>
                  <a:ea typeface="Calibri"/>
                  <a:cs typeface="Calibri"/>
                  <a:sym typeface="Calibri"/>
                </a:rPr>
                <a:t>:</a:t>
              </a:r>
            </a:p>
            <a:p>
              <a:pPr lvl="0"/>
              <a:r>
                <a:rPr sz="1600" b="1">
                  <a:solidFill>
                    <a:srgbClr val="FFFFFF"/>
                  </a:solidFill>
                  <a:latin typeface="Calibri"/>
                  <a:ea typeface="Calibri"/>
                  <a:cs typeface="Calibri"/>
                  <a:sym typeface="Calibri"/>
                </a:rPr>
                <a:t>CPSadmin, SAWSadmin</a:t>
              </a:r>
            </a:p>
          </p:txBody>
        </p:sp>
        <p:sp>
          <p:nvSpPr>
            <p:cNvPr id="281" name="Shape 281"/>
            <p:cNvSpPr/>
            <p:nvPr/>
          </p:nvSpPr>
          <p:spPr>
            <a:xfrm>
              <a:off x="-1" y="584775"/>
              <a:ext cx="2286004" cy="2"/>
            </a:xfrm>
            <a:prstGeom prst="line">
              <a:avLst/>
            </a:prstGeom>
            <a:noFill/>
            <a:ln w="9525" cap="flat">
              <a:solidFill>
                <a:srgbClr val="F2DCDB"/>
              </a:solidFill>
              <a:prstDash val="dash"/>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sp>
        <p:nvSpPr>
          <p:cNvPr id="283" name="Shape 283"/>
          <p:cNvSpPr/>
          <p:nvPr/>
        </p:nvSpPr>
        <p:spPr>
          <a:xfrm>
            <a:off x="2811778" y="2244326"/>
            <a:ext cx="678182" cy="16002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33" y="16200"/>
                  <a:pt x="5865" y="10800"/>
                  <a:pt x="9465" y="7200"/>
                </a:cubicBezTo>
                <a:cubicBezTo>
                  <a:pt x="13065" y="3600"/>
                  <a:pt x="17333" y="1800"/>
                  <a:pt x="21600" y="0"/>
                </a:cubicBezTo>
              </a:path>
            </a:pathLst>
          </a:custGeom>
          <a:solidFill>
            <a:srgbClr val="C00000"/>
          </a:solidFill>
          <a:ln>
            <a:solidFill>
              <a:srgbClr val="C00000"/>
            </a:solidFill>
            <a:tailEnd type="triangle"/>
          </a:ln>
        </p:spPr>
        <p:txBody>
          <a:bodyPr lIns="0" tIns="0" rIns="0" bIns="0" anchor="ctr"/>
          <a:lstStyle/>
          <a:p>
            <a:pPr lvl="0" algn="ctr">
              <a:defRPr>
                <a:latin typeface="Calibri"/>
                <a:ea typeface="Calibri"/>
                <a:cs typeface="Calibri"/>
                <a:sym typeface="Calibri"/>
              </a:defRPr>
            </a:pPr>
            <a:endParaRPr/>
          </a:p>
        </p:txBody>
      </p:sp>
      <p:sp>
        <p:nvSpPr>
          <p:cNvPr id="284" name="Shape 284"/>
          <p:cNvSpPr/>
          <p:nvPr/>
        </p:nvSpPr>
        <p:spPr>
          <a:xfrm>
            <a:off x="4884420" y="2122408"/>
            <a:ext cx="2385062" cy="827864"/>
          </a:xfrm>
          <a:custGeom>
            <a:avLst/>
            <a:gdLst/>
            <a:ahLst/>
            <a:cxnLst>
              <a:cxn ang="0">
                <a:pos x="wd2" y="hd2"/>
              </a:cxn>
              <a:cxn ang="5400000">
                <a:pos x="wd2" y="hd2"/>
              </a:cxn>
              <a:cxn ang="10800000">
                <a:pos x="wd2" y="hd2"/>
              </a:cxn>
              <a:cxn ang="16200000">
                <a:pos x="wd2" y="hd2"/>
              </a:cxn>
            </a:cxnLst>
            <a:rect l="0" t="0" r="r" b="b"/>
            <a:pathLst>
              <a:path w="21600" h="20000" extrusionOk="0">
                <a:moveTo>
                  <a:pt x="21600" y="0"/>
                </a:moveTo>
                <a:cubicBezTo>
                  <a:pt x="19259" y="8161"/>
                  <a:pt x="16919" y="16323"/>
                  <a:pt x="13319" y="18961"/>
                </a:cubicBezTo>
                <a:cubicBezTo>
                  <a:pt x="9719" y="21600"/>
                  <a:pt x="4859" y="18716"/>
                  <a:pt x="0" y="15832"/>
                </a:cubicBezTo>
              </a:path>
            </a:pathLst>
          </a:custGeom>
          <a:ln w="28575">
            <a:solidFill>
              <a:srgbClr val="00B050"/>
            </a:solidFill>
            <a:prstDash val="sysDot"/>
            <a:tailEnd type="triangle"/>
          </a:ln>
        </p:spPr>
        <p:txBody>
          <a:bodyPr lIns="0" tIns="0" rIns="0" bIns="0" anchor="ctr"/>
          <a:lstStyle/>
          <a:p>
            <a:pPr lvl="0" algn="ctr">
              <a:defRPr>
                <a:latin typeface="Calibri"/>
                <a:ea typeface="Calibri"/>
                <a:cs typeface="Calibri"/>
                <a:sym typeface="Calibri"/>
              </a:defRPr>
            </a:pPr>
            <a:endParaRPr/>
          </a:p>
        </p:txBody>
      </p:sp>
      <p:sp>
        <p:nvSpPr>
          <p:cNvPr id="285" name="Shape 285"/>
          <p:cNvSpPr/>
          <p:nvPr/>
        </p:nvSpPr>
        <p:spPr>
          <a:xfrm>
            <a:off x="1577338" y="2145268"/>
            <a:ext cx="2072644" cy="1176188"/>
          </a:xfrm>
          <a:custGeom>
            <a:avLst/>
            <a:gdLst/>
            <a:ahLst/>
            <a:cxnLst>
              <a:cxn ang="0">
                <a:pos x="wd2" y="hd2"/>
              </a:cxn>
              <a:cxn ang="5400000">
                <a:pos x="wd2" y="hd2"/>
              </a:cxn>
              <a:cxn ang="10800000">
                <a:pos x="wd2" y="hd2"/>
              </a:cxn>
              <a:cxn ang="16200000">
                <a:pos x="wd2" y="hd2"/>
              </a:cxn>
            </a:cxnLst>
            <a:rect l="0" t="0" r="r" b="b"/>
            <a:pathLst>
              <a:path w="21600" h="20084" extrusionOk="0">
                <a:moveTo>
                  <a:pt x="0" y="0"/>
                </a:moveTo>
                <a:cubicBezTo>
                  <a:pt x="4712" y="8848"/>
                  <a:pt x="9424" y="17696"/>
                  <a:pt x="13024" y="19648"/>
                </a:cubicBezTo>
                <a:cubicBezTo>
                  <a:pt x="16624" y="21600"/>
                  <a:pt x="19112" y="16655"/>
                  <a:pt x="21600" y="11711"/>
                </a:cubicBezTo>
              </a:path>
            </a:pathLst>
          </a:custGeom>
          <a:ln w="28575">
            <a:solidFill>
              <a:srgbClr val="00B050"/>
            </a:solidFill>
            <a:prstDash val="sysDot"/>
            <a:tailEnd type="triangle"/>
          </a:ln>
        </p:spPr>
        <p:txBody>
          <a:bodyPr lIns="0" tIns="0" rIns="0" bIns="0" anchor="ctr"/>
          <a:lstStyle/>
          <a:p>
            <a:pPr lvl="0" algn="ctr">
              <a:defRPr>
                <a:latin typeface="Calibri"/>
                <a:ea typeface="Calibri"/>
                <a:cs typeface="Calibri"/>
                <a:sym typeface="Calibri"/>
              </a:defRPr>
            </a:pPr>
            <a:endParaRPr/>
          </a:p>
        </p:txBody>
      </p:sp>
      <p:sp>
        <p:nvSpPr>
          <p:cNvPr id="286" name="Shape 286"/>
          <p:cNvSpPr/>
          <p:nvPr/>
        </p:nvSpPr>
        <p:spPr>
          <a:xfrm>
            <a:off x="1501138" y="2998708"/>
            <a:ext cx="2590802" cy="1007951"/>
          </a:xfrm>
          <a:custGeom>
            <a:avLst/>
            <a:gdLst/>
            <a:ahLst/>
            <a:cxnLst>
              <a:cxn ang="0">
                <a:pos x="wd2" y="hd2"/>
              </a:cxn>
              <a:cxn ang="5400000">
                <a:pos x="wd2" y="hd2"/>
              </a:cxn>
              <a:cxn ang="10800000">
                <a:pos x="wd2" y="hd2"/>
              </a:cxn>
              <a:cxn ang="16200000">
                <a:pos x="wd2" y="hd2"/>
              </a:cxn>
            </a:cxnLst>
            <a:rect l="0" t="0" r="r" b="b"/>
            <a:pathLst>
              <a:path w="21600" h="20906" extrusionOk="0">
                <a:moveTo>
                  <a:pt x="0" y="4425"/>
                </a:moveTo>
                <a:cubicBezTo>
                  <a:pt x="2456" y="13013"/>
                  <a:pt x="4913" y="21600"/>
                  <a:pt x="8513" y="20862"/>
                </a:cubicBezTo>
                <a:cubicBezTo>
                  <a:pt x="12113" y="20125"/>
                  <a:pt x="16856" y="10062"/>
                  <a:pt x="21600" y="0"/>
                </a:cubicBezTo>
              </a:path>
            </a:pathLst>
          </a:custGeom>
          <a:ln w="19050">
            <a:solidFill>
              <a:srgbClr val="00B050"/>
            </a:solidFill>
            <a:tailEnd type="triangle"/>
          </a:ln>
        </p:spPr>
        <p:txBody>
          <a:bodyPr lIns="0" tIns="0" rIns="0" bIns="0" anchor="ctr"/>
          <a:lstStyle/>
          <a:p>
            <a:pPr lvl="0" algn="ctr">
              <a:defRPr>
                <a:latin typeface="Calibri"/>
                <a:ea typeface="Calibri"/>
                <a:cs typeface="Calibri"/>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7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5" nodeType="afterEffect">
                                  <p:stCondLst>
                                    <p:cond delay="0"/>
                                  </p:stCondLst>
                                  <p:iterate>
                                    <p:tmAbs val="0"/>
                                  </p:iterate>
                                  <p:childTnLst>
                                    <p:set>
                                      <p:cBhvr>
                                        <p:cTn id="21" fill="hold"/>
                                        <p:tgtEl>
                                          <p:spTgt spid="26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6" nodeType="afterEffect">
                                  <p:stCondLst>
                                    <p:cond delay="0"/>
                                  </p:stCondLst>
                                  <p:iterate>
                                    <p:tmAbs val="0"/>
                                  </p:iterate>
                                  <p:childTnLst>
                                    <p:set>
                                      <p:cBhvr>
                                        <p:cTn id="24" fill="hold"/>
                                        <p:tgtEl>
                                          <p:spTgt spid="25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7" nodeType="afterEffect">
                                  <p:stCondLst>
                                    <p:cond delay="0"/>
                                  </p:stCondLst>
                                  <p:iterate>
                                    <p:tmAbs val="0"/>
                                  </p:iterate>
                                  <p:childTnLst>
                                    <p:set>
                                      <p:cBhvr>
                                        <p:cTn id="27" fill="hold"/>
                                        <p:tgtEl>
                                          <p:spTgt spid="2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8" nodeType="clickEffect">
                                  <p:stCondLst>
                                    <p:cond delay="0"/>
                                  </p:stCondLst>
                                  <p:iterate>
                                    <p:tmAbs val="0"/>
                                  </p:iterate>
                                  <p:childTnLst>
                                    <p:set>
                                      <p:cBhvr>
                                        <p:cTn id="31" fill="hold"/>
                                        <p:tgtEl>
                                          <p:spTgt spid="2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2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2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1" nodeType="clickEffect">
                                  <p:stCondLst>
                                    <p:cond delay="0"/>
                                  </p:stCondLst>
                                  <p:iterate>
                                    <p:tmAbs val="0"/>
                                  </p:iterate>
                                  <p:childTnLst>
                                    <p:set>
                                      <p:cBhvr>
                                        <p:cTn id="42" fill="hold"/>
                                        <p:tgtEl>
                                          <p:spTgt spid="276"/>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12" nodeType="afterEffect">
                                  <p:stCondLst>
                                    <p:cond delay="0"/>
                                  </p:stCondLst>
                                  <p:iterate>
                                    <p:tmAbs val="0"/>
                                  </p:iterate>
                                  <p:childTnLst>
                                    <p:set>
                                      <p:cBhvr>
                                        <p:cTn id="45" fill="hold"/>
                                        <p:tgtEl>
                                          <p:spTgt spid="27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3" nodeType="clickEffect">
                                  <p:stCondLst>
                                    <p:cond delay="0"/>
                                  </p:stCondLst>
                                  <p:iterate>
                                    <p:tmAbs val="0"/>
                                  </p:iterate>
                                  <p:childTnLst>
                                    <p:set>
                                      <p:cBhvr>
                                        <p:cTn id="49" fill="hold"/>
                                        <p:tgtEl>
                                          <p:spTgt spid="279"/>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4" nodeType="afterEffect">
                                  <p:stCondLst>
                                    <p:cond delay="0"/>
                                  </p:stCondLst>
                                  <p:iterate>
                                    <p:tmAbs val="0"/>
                                  </p:iterate>
                                  <p:childTnLst>
                                    <p:set>
                                      <p:cBhvr>
                                        <p:cTn id="52" fill="hold"/>
                                        <p:tgtEl>
                                          <p:spTgt spid="25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15" nodeType="afterEffect">
                                  <p:stCondLst>
                                    <p:cond delay="0"/>
                                  </p:stCondLst>
                                  <p:iterate>
                                    <p:tmAbs val="0"/>
                                  </p:iterate>
                                  <p:childTnLst>
                                    <p:set>
                                      <p:cBhvr>
                                        <p:cTn id="55" fill="hold"/>
                                        <p:tgtEl>
                                          <p:spTgt spid="285"/>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16" nodeType="afterEffect">
                                  <p:stCondLst>
                                    <p:cond delay="0"/>
                                  </p:stCondLst>
                                  <p:iterate>
                                    <p:tmAbs val="0"/>
                                  </p:iterate>
                                  <p:childTnLst>
                                    <p:set>
                                      <p:cBhvr>
                                        <p:cTn id="58" fill="hold"/>
                                        <p:tgtEl>
                                          <p:spTgt spid="253"/>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17" nodeType="afterEffect">
                                  <p:stCondLst>
                                    <p:cond delay="0"/>
                                  </p:stCondLst>
                                  <p:iterate>
                                    <p:tmAbs val="0"/>
                                  </p:iterate>
                                  <p:childTnLst>
                                    <p:set>
                                      <p:cBhvr>
                                        <p:cTn id="61" fill="hold"/>
                                        <p:tgtEl>
                                          <p:spTgt spid="28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8" nodeType="clickEffect">
                                  <p:stCondLst>
                                    <p:cond delay="0"/>
                                  </p:stCondLst>
                                  <p:iterate>
                                    <p:tmAbs val="0"/>
                                  </p:iterate>
                                  <p:childTnLst>
                                    <p:set>
                                      <p:cBhvr>
                                        <p:cTn id="65" fill="hold"/>
                                        <p:tgtEl>
                                          <p:spTgt spid="28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19" nodeType="afterEffect">
                                  <p:stCondLst>
                                    <p:cond delay="0"/>
                                  </p:stCondLst>
                                  <p:iterate>
                                    <p:tmAbs val="0"/>
                                  </p:iterate>
                                  <p:childTnLst>
                                    <p:set>
                                      <p:cBhvr>
                                        <p:cTn id="68" fill="hold"/>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2" animBg="1" advAuto="0"/>
      <p:bldP spid="250" grpId="3" animBg="1" advAuto="0"/>
      <p:bldP spid="251" grpId="8" animBg="1" advAuto="0"/>
      <p:bldP spid="252" grpId="14" animBg="1" advAuto="0"/>
      <p:bldP spid="253" grpId="16" animBg="1" advAuto="0"/>
      <p:bldP spid="254" grpId="6" animBg="1" advAuto="0"/>
      <p:bldP spid="255" grpId="9" animBg="1" advAuto="0"/>
      <p:bldP spid="256" grpId="19" animBg="1" advAuto="0"/>
      <p:bldP spid="268" grpId="1" animBg="1" advAuto="0"/>
      <p:bldP spid="269" grpId="5" animBg="1" advAuto="0"/>
      <p:bldP spid="270" grpId="4" animBg="1" advAuto="0"/>
      <p:bldP spid="273" grpId="12" animBg="1" advAuto="0"/>
      <p:bldP spid="276" grpId="11" animBg="1" advAuto="0"/>
      <p:bldP spid="279" grpId="13" animBg="1" advAuto="0"/>
      <p:bldP spid="282" grpId="10" animBg="1" advAuto="0"/>
      <p:bldP spid="283" grpId="7" animBg="1" advAuto="0"/>
      <p:bldP spid="284" grpId="17" animBg="1" advAuto="0"/>
      <p:bldP spid="285" grpId="15" animBg="1" advAuto="0"/>
      <p:bldP spid="286" grpId="18"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457200" y="274638"/>
            <a:ext cx="8229600" cy="1143001"/>
          </a:xfrm>
          <a:prstGeom prst="rect">
            <a:avLst/>
          </a:prstGeom>
        </p:spPr>
        <p:txBody>
          <a:bodyPr/>
          <a:lstStyle/>
          <a:p>
            <a:pPr lvl="0">
              <a:defRPr sz="1800"/>
            </a:pPr>
            <a:r>
              <a:rPr sz="4400"/>
              <a:t>Conclusion and future work</a:t>
            </a:r>
          </a:p>
        </p:txBody>
      </p:sp>
      <p:sp>
        <p:nvSpPr>
          <p:cNvPr id="289" name="Shape 289"/>
          <p:cNvSpPr>
            <a:spLocks noGrp="1"/>
          </p:cNvSpPr>
          <p:nvPr>
            <p:ph type="body" idx="1"/>
          </p:nvPr>
        </p:nvSpPr>
        <p:spPr>
          <a:xfrm>
            <a:off x="457200" y="1600200"/>
            <a:ext cx="8229600" cy="4525963"/>
          </a:xfrm>
          <a:prstGeom prst="rect">
            <a:avLst/>
          </a:prstGeom>
        </p:spPr>
        <p:txBody>
          <a:bodyPr/>
          <a:lstStyle/>
          <a:p>
            <a:pPr marL="385572" lvl="0" indent="-385572" defTabSz="804672">
              <a:lnSpc>
                <a:spcPct val="80000"/>
              </a:lnSpc>
              <a:spcBef>
                <a:spcPts val="500"/>
              </a:spcBef>
              <a:defRPr sz="1800"/>
            </a:pPr>
            <a:r>
              <a:rPr sz="2300"/>
              <a:t>Developed sharing models </a:t>
            </a:r>
          </a:p>
          <a:p>
            <a:pPr marL="681734" lvl="1" indent="-279398" defTabSz="804672">
              <a:lnSpc>
                <a:spcPct val="80000"/>
              </a:lnSpc>
              <a:spcBef>
                <a:spcPts val="400"/>
              </a:spcBef>
              <a:defRPr sz="1800"/>
            </a:pPr>
            <a:r>
              <a:rPr sz="2000"/>
              <a:t>Formal specification</a:t>
            </a:r>
          </a:p>
          <a:p>
            <a:pPr marL="385572" lvl="0" indent="-385572" defTabSz="804672">
              <a:lnSpc>
                <a:spcPct val="80000"/>
              </a:lnSpc>
              <a:spcBef>
                <a:spcPts val="500"/>
              </a:spcBef>
              <a:defRPr sz="1800"/>
            </a:pPr>
            <a:r>
              <a:rPr sz="2300"/>
              <a:t>Enhanced OpenStack with SID/SIP capabilities</a:t>
            </a:r>
          </a:p>
          <a:p>
            <a:pPr marL="681734" lvl="1" indent="-279398" defTabSz="804672">
              <a:lnSpc>
                <a:spcPct val="80000"/>
              </a:lnSpc>
              <a:spcBef>
                <a:spcPts val="400"/>
              </a:spcBef>
              <a:defRPr sz="1800"/>
            </a:pPr>
            <a:r>
              <a:rPr sz="2000"/>
              <a:t>Cyber incident response capabilities</a:t>
            </a:r>
          </a:p>
          <a:p>
            <a:pPr marL="994663" lvl="2" indent="-189992" defTabSz="804672">
              <a:lnSpc>
                <a:spcPct val="80000"/>
              </a:lnSpc>
              <a:spcBef>
                <a:spcPts val="400"/>
              </a:spcBef>
              <a:defRPr sz="1800"/>
            </a:pPr>
            <a:r>
              <a:rPr sz="1700"/>
              <a:t>Self-service</a:t>
            </a:r>
          </a:p>
          <a:p>
            <a:pPr marL="994663" lvl="2" indent="-189992" defTabSz="804672">
              <a:lnSpc>
                <a:spcPct val="80000"/>
              </a:lnSpc>
              <a:spcBef>
                <a:spcPts val="400"/>
              </a:spcBef>
              <a:defRPr sz="1800"/>
            </a:pPr>
            <a:r>
              <a:rPr sz="1700"/>
              <a:t>SID/SIP specific security</a:t>
            </a:r>
          </a:p>
          <a:p>
            <a:pPr marL="994663" lvl="2" indent="-189992" defTabSz="804672">
              <a:lnSpc>
                <a:spcPct val="80000"/>
              </a:lnSpc>
              <a:spcBef>
                <a:spcPts val="400"/>
              </a:spcBef>
              <a:defRPr sz="1800"/>
            </a:pPr>
            <a:r>
              <a:rPr sz="1700"/>
              <a:t>Share data, tools, etc. in an isolated environment</a:t>
            </a:r>
          </a:p>
          <a:p>
            <a:pPr marL="994663" lvl="2" indent="-189992" defTabSz="804672">
              <a:lnSpc>
                <a:spcPct val="80000"/>
              </a:lnSpc>
              <a:spcBef>
                <a:spcPts val="400"/>
              </a:spcBef>
              <a:defRPr sz="1800"/>
            </a:pPr>
            <a:r>
              <a:rPr sz="1700"/>
              <a:t>Ability to execute and analyze malicious code in an isolated environment</a:t>
            </a:r>
          </a:p>
          <a:p>
            <a:pPr marL="681734" lvl="1" indent="-279398" defTabSz="804672">
              <a:lnSpc>
                <a:spcPct val="80000"/>
              </a:lnSpc>
              <a:spcBef>
                <a:spcPts val="400"/>
              </a:spcBef>
              <a:defRPr sz="1800"/>
            </a:pPr>
            <a:r>
              <a:rPr sz="2000"/>
              <a:t>Practitioners can deploy a “cyber incident response” cloud</a:t>
            </a:r>
          </a:p>
          <a:p>
            <a:pPr marL="681734" lvl="1" indent="-279398" defTabSz="804672">
              <a:lnSpc>
                <a:spcPct val="80000"/>
              </a:lnSpc>
              <a:spcBef>
                <a:spcPts val="400"/>
              </a:spcBef>
              <a:defRPr sz="1800"/>
            </a:pPr>
            <a:r>
              <a:rPr sz="2000"/>
              <a:t>Potential blueprint for official OpenStack adoption</a:t>
            </a:r>
          </a:p>
          <a:p>
            <a:pPr marL="385572" lvl="0" indent="-385572" defTabSz="804672">
              <a:lnSpc>
                <a:spcPct val="80000"/>
              </a:lnSpc>
              <a:spcBef>
                <a:spcPts val="500"/>
              </a:spcBef>
              <a:defRPr sz="1800"/>
            </a:pPr>
            <a:r>
              <a:rPr sz="2300"/>
              <a:t>Future work</a:t>
            </a:r>
          </a:p>
          <a:p>
            <a:pPr marL="695704" lvl="1" indent="-293368" defTabSz="804672">
              <a:lnSpc>
                <a:spcPct val="80000"/>
              </a:lnSpc>
              <a:spcBef>
                <a:spcPts val="400"/>
              </a:spcBef>
              <a:defRPr sz="1800"/>
            </a:pPr>
            <a:r>
              <a:rPr sz="2100"/>
              <a:t>more fine grained access control within a SIP</a:t>
            </a:r>
          </a:p>
          <a:p>
            <a:pPr marL="695704" lvl="1" indent="-293368" defTabSz="804672">
              <a:lnSpc>
                <a:spcPct val="80000"/>
              </a:lnSpc>
              <a:spcBef>
                <a:spcPts val="400"/>
              </a:spcBef>
              <a:defRPr sz="1800"/>
            </a:pPr>
            <a:r>
              <a:rPr sz="2100"/>
              <a:t>harden the implementation to prevent overt information flow</a:t>
            </a:r>
          </a:p>
        </p:txBody>
      </p:sp>
      <p:sp>
        <p:nvSpPr>
          <p:cNvPr id="290" name="Shape 290"/>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17</a:t>
            </a:fld>
            <a:endParaRPr sz="1200">
              <a:solidFill>
                <a:srgbClr val="888888"/>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xfrm>
            <a:off x="457200" y="274638"/>
            <a:ext cx="8229600" cy="1143001"/>
          </a:xfrm>
          <a:prstGeom prst="rect">
            <a:avLst/>
          </a:prstGeom>
        </p:spPr>
        <p:txBody>
          <a:bodyPr/>
          <a:lstStyle/>
          <a:p>
            <a:pPr lvl="0">
              <a:defRPr sz="1800"/>
            </a:pPr>
            <a:r>
              <a:rPr sz="4400"/>
              <a:t>Thanks</a:t>
            </a:r>
          </a:p>
        </p:txBody>
      </p:sp>
      <p:sp>
        <p:nvSpPr>
          <p:cNvPr id="293" name="Shape 293"/>
          <p:cNvSpPr>
            <a:spLocks noGrp="1"/>
          </p:cNvSpPr>
          <p:nvPr>
            <p:ph type="body" idx="1"/>
          </p:nvPr>
        </p:nvSpPr>
        <p:spPr>
          <a:xfrm>
            <a:off x="457200" y="1600200"/>
            <a:ext cx="8229600" cy="4525963"/>
          </a:xfrm>
          <a:prstGeom prst="rect">
            <a:avLst/>
          </a:prstGeom>
        </p:spPr>
        <p:txBody>
          <a:bodyPr/>
          <a:lstStyle>
            <a:lvl1pPr marL="609600" indent="-609600"/>
          </a:lstStyle>
          <a:p>
            <a:pPr lvl="0">
              <a:defRPr sz="1800"/>
            </a:pPr>
            <a:r>
              <a:rPr sz="3200"/>
              <a:t>Q&amp;A</a:t>
            </a:r>
          </a:p>
        </p:txBody>
      </p:sp>
      <p:sp>
        <p:nvSpPr>
          <p:cNvPr id="294" name="Shape 294"/>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18</a:t>
            </a:fld>
            <a:endParaRPr sz="1200">
              <a:solidFill>
                <a:srgbClr val="888888"/>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3200400" y="6221729"/>
            <a:ext cx="2133600" cy="269241"/>
          </a:xfrm>
          <a:prstGeom prst="rect">
            <a:avLst/>
          </a:prstGeom>
          <a:extLst>
            <a:ext uri="{C572A759-6A51-4108-AA02-DFA0A04FC94B}">
              <ma14:wrappingTextBoxFlag xmlns:ma14="http://schemas.microsoft.com/office/mac/drawingml/2011/main" xmlns=""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2</a:t>
            </a:fld>
            <a:endParaRPr sz="1200">
              <a:solidFill>
                <a:srgbClr val="888888"/>
              </a:solidFill>
            </a:endParaRPr>
          </a:p>
        </p:txBody>
      </p:sp>
      <p:sp>
        <p:nvSpPr>
          <p:cNvPr id="62" name="Shape 62"/>
          <p:cNvSpPr/>
          <p:nvPr/>
        </p:nvSpPr>
        <p:spPr>
          <a:xfrm>
            <a:off x="3657600" y="6581743"/>
            <a:ext cx="3505200" cy="228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700">
                <a:latin typeface="Calibri"/>
                <a:ea typeface="Calibri"/>
                <a:cs typeface="Calibri"/>
                <a:sym typeface="Calibri"/>
              </a:rPr>
              <a:t>Ref: </a:t>
            </a:r>
            <a:r>
              <a:rPr sz="700">
                <a:latin typeface="Calibri"/>
                <a:ea typeface="Calibri"/>
                <a:cs typeface="Calibri"/>
                <a:sym typeface="Calibri"/>
                <a:hlinkClick r:id="rId3"/>
              </a:rPr>
              <a:t>http://www.whitehouse.gov/issues/foreign-policy/cybersecurity/national-initiative</a:t>
            </a:r>
          </a:p>
        </p:txBody>
      </p:sp>
      <p:pic>
        <p:nvPicPr>
          <p:cNvPr id="63" name="image2.png"/>
          <p:cNvPicPr/>
          <p:nvPr/>
        </p:nvPicPr>
        <p:blipFill>
          <a:blip r:embed="rId4" cstate="print">
            <a:extLst/>
          </a:blip>
          <a:stretch>
            <a:fillRect/>
          </a:stretch>
        </p:blipFill>
        <p:spPr>
          <a:xfrm>
            <a:off x="3733800" y="1578292"/>
            <a:ext cx="5366385" cy="2660333"/>
          </a:xfrm>
          <a:prstGeom prst="rect">
            <a:avLst/>
          </a:prstGeom>
          <a:ln w="12700">
            <a:miter lim="400000"/>
          </a:ln>
        </p:spPr>
      </p:pic>
      <p:sp>
        <p:nvSpPr>
          <p:cNvPr id="64" name="Shape 64"/>
          <p:cNvSpPr>
            <a:spLocks noGrp="1"/>
          </p:cNvSpPr>
          <p:nvPr>
            <p:ph type="title"/>
          </p:nvPr>
        </p:nvSpPr>
        <p:spPr>
          <a:xfrm>
            <a:off x="609600" y="152400"/>
            <a:ext cx="8229600" cy="1143000"/>
          </a:xfrm>
          <a:prstGeom prst="rect">
            <a:avLst/>
          </a:prstGeom>
        </p:spPr>
        <p:txBody>
          <a:bodyPr/>
          <a:lstStyle>
            <a:lvl1pPr defTabSz="832103">
              <a:defRPr sz="3500"/>
            </a:lvl1pPr>
          </a:lstStyle>
          <a:p>
            <a:pPr lvl="0">
              <a:defRPr sz="1800"/>
            </a:pPr>
            <a:r>
              <a:rPr sz="3500"/>
              <a:t>Information Sharing and Coordination Initiatives</a:t>
            </a:r>
          </a:p>
        </p:txBody>
      </p:sp>
      <p:sp>
        <p:nvSpPr>
          <p:cNvPr id="65" name="Shape 65"/>
          <p:cNvSpPr>
            <a:spLocks noGrp="1"/>
          </p:cNvSpPr>
          <p:nvPr>
            <p:ph type="body" idx="1"/>
          </p:nvPr>
        </p:nvSpPr>
        <p:spPr>
          <a:xfrm>
            <a:off x="457200" y="1600200"/>
            <a:ext cx="3657600" cy="4525963"/>
          </a:xfrm>
          <a:prstGeom prst="rect">
            <a:avLst/>
          </a:prstGeom>
        </p:spPr>
        <p:txBody>
          <a:bodyPr/>
          <a:lstStyle/>
          <a:p>
            <a:pPr marL="555498" lvl="1" indent="-555498">
              <a:lnSpc>
                <a:spcPct val="90000"/>
              </a:lnSpc>
              <a:spcBef>
                <a:spcPts val="600"/>
              </a:spcBef>
              <a:buChar char="•"/>
              <a:defRPr sz="1800"/>
            </a:pPr>
            <a:r>
              <a:rPr sz="2700"/>
              <a:t>collaboration and coordination to enhance situational awareness</a:t>
            </a:r>
            <a:endParaRPr sz="2500"/>
          </a:p>
          <a:p>
            <a:pPr marL="854075" lvl="1" indent="-396875">
              <a:lnSpc>
                <a:spcPct val="90000"/>
              </a:lnSpc>
              <a:spcBef>
                <a:spcPts val="600"/>
              </a:spcBef>
              <a:defRPr sz="1800"/>
            </a:pPr>
            <a:r>
              <a:rPr sz="2500"/>
              <a:t>Share malicious activities on federal systems</a:t>
            </a:r>
          </a:p>
          <a:p>
            <a:pPr marL="854075" lvl="1" indent="-396875">
              <a:lnSpc>
                <a:spcPct val="90000"/>
              </a:lnSpc>
              <a:spcBef>
                <a:spcPts val="600"/>
              </a:spcBef>
              <a:defRPr sz="1800"/>
            </a:pPr>
            <a:r>
              <a:rPr sz="2500" u="sng"/>
              <a:t>Technologies, tools, procedures, analytics</a:t>
            </a:r>
          </a:p>
        </p:txBody>
      </p:sp>
      <p:sp>
        <p:nvSpPr>
          <p:cNvPr id="66" name="Shape 66"/>
          <p:cNvSpPr/>
          <p:nvPr/>
        </p:nvSpPr>
        <p:spPr>
          <a:xfrm>
            <a:off x="340481" y="6158184"/>
            <a:ext cx="1476884" cy="450851"/>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0" tIns="0" rIns="0" bIns="0">
            <a:spAutoFit/>
          </a:bodyPr>
          <a:lstStyle>
            <a:lvl1pPr>
              <a:defRPr sz="3500">
                <a:solidFill>
                  <a:srgbClr val="CC4913"/>
                </a:solidFill>
                <a:latin typeface="ヒラギノ角ゴ Std W8"/>
                <a:ea typeface="ヒラギノ角ゴ Std W8"/>
                <a:cs typeface="ヒラギノ角ゴ Std W8"/>
                <a:sym typeface="ヒラギノ角ゴ Std W8"/>
              </a:defRPr>
            </a:lvl1pPr>
          </a:lstStyle>
          <a:p>
            <a:pPr lvl="0">
              <a:defRPr sz="1800">
                <a:solidFill>
                  <a:srgbClr val="000000"/>
                </a:solidFill>
              </a:defRPr>
            </a:pPr>
            <a:r>
              <a:rPr sz="3500">
                <a:solidFill>
                  <a:srgbClr val="CC4913"/>
                </a:solidFill>
              </a:rPr>
              <a:t>UTSA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3.png"/>
          <p:cNvPicPr/>
          <p:nvPr/>
        </p:nvPicPr>
        <p:blipFill>
          <a:blip r:embed="rId3" cstate="print">
            <a:extLst/>
          </a:blip>
          <a:stretch>
            <a:fillRect/>
          </a:stretch>
        </p:blipFill>
        <p:spPr>
          <a:xfrm>
            <a:off x="4038601" y="1691351"/>
            <a:ext cx="5029202" cy="3947449"/>
          </a:xfrm>
          <a:prstGeom prst="rect">
            <a:avLst/>
          </a:prstGeom>
          <a:ln w="12700">
            <a:miter lim="400000"/>
          </a:ln>
        </p:spPr>
      </p:pic>
      <p:sp>
        <p:nvSpPr>
          <p:cNvPr id="71" name="Shape 71"/>
          <p:cNvSpPr>
            <a:spLocks noGrp="1"/>
          </p:cNvSpPr>
          <p:nvPr>
            <p:ph type="title"/>
          </p:nvPr>
        </p:nvSpPr>
        <p:spPr>
          <a:xfrm>
            <a:off x="457200" y="274638"/>
            <a:ext cx="8229600" cy="1143001"/>
          </a:xfrm>
          <a:prstGeom prst="rect">
            <a:avLst/>
          </a:prstGeom>
        </p:spPr>
        <p:txBody>
          <a:bodyPr/>
          <a:lstStyle/>
          <a:p>
            <a:pPr lvl="0">
              <a:defRPr sz="1800"/>
            </a:pPr>
            <a:r>
              <a:rPr sz="4400"/>
              <a:t>Electric Grid Scenario</a:t>
            </a:r>
          </a:p>
        </p:txBody>
      </p:sp>
      <p:sp>
        <p:nvSpPr>
          <p:cNvPr id="72" name="Shape 72"/>
          <p:cNvSpPr>
            <a:spLocks noGrp="1"/>
          </p:cNvSpPr>
          <p:nvPr>
            <p:ph type="body" idx="1"/>
          </p:nvPr>
        </p:nvSpPr>
        <p:spPr>
          <a:xfrm>
            <a:off x="457200" y="1600200"/>
            <a:ext cx="4191000" cy="4525963"/>
          </a:xfrm>
          <a:prstGeom prst="rect">
            <a:avLst/>
          </a:prstGeom>
        </p:spPr>
        <p:txBody>
          <a:bodyPr/>
          <a:lstStyle/>
          <a:p>
            <a:pPr marL="609600" lvl="0" indent="-609600">
              <a:defRPr sz="1800"/>
            </a:pPr>
            <a:r>
              <a:rPr sz="3200"/>
              <a:t>Cyber incidents in electricity providers</a:t>
            </a:r>
          </a:p>
          <a:p>
            <a:pPr marL="901700" lvl="1" indent="-444500">
              <a:spcBef>
                <a:spcPts val="600"/>
              </a:spcBef>
              <a:defRPr sz="1800"/>
            </a:pPr>
            <a:r>
              <a:rPr sz="2800"/>
              <a:t>Local utilities, regional, state, national operators</a:t>
            </a:r>
          </a:p>
          <a:p>
            <a:pPr marL="609600" lvl="0" indent="-609600">
              <a:defRPr sz="1800"/>
            </a:pPr>
            <a:r>
              <a:rPr sz="3200"/>
              <a:t>Need a standing platform that facilitates sharing</a:t>
            </a:r>
          </a:p>
          <a:p>
            <a:pPr marL="901700" lvl="1" indent="-444500">
              <a:spcBef>
                <a:spcPts val="600"/>
              </a:spcBef>
              <a:defRPr sz="1800"/>
            </a:pPr>
            <a:r>
              <a:rPr sz="2800"/>
              <a:t>Controlled access</a:t>
            </a:r>
          </a:p>
        </p:txBody>
      </p:sp>
      <p:sp>
        <p:nvSpPr>
          <p:cNvPr id="73" name="Shape 73"/>
          <p:cNvSpPr>
            <a:spLocks noGrp="1"/>
          </p:cNvSpPr>
          <p:nvPr>
            <p:ph type="sldNum" sz="quarter" idx="2"/>
          </p:nvPr>
        </p:nvSpPr>
        <p:spPr>
          <a:xfrm>
            <a:off x="3200400" y="6221729"/>
            <a:ext cx="2133600" cy="269241"/>
          </a:xfrm>
          <a:prstGeom prst="rect">
            <a:avLst/>
          </a:prstGeom>
          <a:extLst>
            <a:ext uri="{C572A759-6A51-4108-AA02-DFA0A04FC94B}">
              <ma14:wrappingTextBoxFlag xmlns:ma14="http://schemas.microsoft.com/office/mac/drawingml/2011/main" xmlns="" val="1"/>
            </a:ext>
          </a:extLst>
        </p:spPr>
        <p:txBody>
          <a:bodyPr>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3</a:t>
            </a:fld>
            <a:endParaRPr sz="1200">
              <a:solidFill>
                <a:srgbClr val="888888"/>
              </a:solidFill>
            </a:endParaRPr>
          </a:p>
        </p:txBody>
      </p:sp>
      <p:sp>
        <p:nvSpPr>
          <p:cNvPr id="74" name="Shape 74"/>
          <p:cNvSpPr/>
          <p:nvPr/>
        </p:nvSpPr>
        <p:spPr>
          <a:xfrm>
            <a:off x="340481" y="6158184"/>
            <a:ext cx="1476884" cy="450851"/>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0" tIns="0" rIns="0" bIns="0">
            <a:spAutoFit/>
          </a:bodyPr>
          <a:lstStyle>
            <a:lvl1pPr>
              <a:defRPr sz="3500">
                <a:solidFill>
                  <a:srgbClr val="CC4913"/>
                </a:solidFill>
                <a:latin typeface="ヒラギノ角ゴ Std W8"/>
                <a:ea typeface="ヒラギノ角ゴ Std W8"/>
                <a:cs typeface="ヒラギノ角ゴ Std W8"/>
                <a:sym typeface="ヒラギノ角ゴ Std W8"/>
              </a:defRPr>
            </a:lvl1pPr>
          </a:lstStyle>
          <a:p>
            <a:pPr lvl="0">
              <a:defRPr sz="1800">
                <a:solidFill>
                  <a:srgbClr val="000000"/>
                </a:solidFill>
              </a:defRPr>
            </a:pPr>
            <a:r>
              <a:rPr sz="3500">
                <a:solidFill>
                  <a:srgbClr val="CC4913"/>
                </a:solidFill>
              </a:rPr>
              <a:t>UTSA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457200" y="274638"/>
            <a:ext cx="8229600" cy="1143001"/>
          </a:xfrm>
          <a:prstGeom prst="rect">
            <a:avLst/>
          </a:prstGeom>
        </p:spPr>
        <p:txBody>
          <a:bodyPr/>
          <a:lstStyle/>
          <a:p>
            <a:pPr lvl="0">
              <a:defRPr sz="1800"/>
            </a:pPr>
            <a:r>
              <a:rPr sz="4400"/>
              <a:t>Scope</a:t>
            </a:r>
          </a:p>
        </p:txBody>
      </p:sp>
      <p:sp>
        <p:nvSpPr>
          <p:cNvPr id="79" name="Shape 79"/>
          <p:cNvSpPr>
            <a:spLocks noGrp="1"/>
          </p:cNvSpPr>
          <p:nvPr>
            <p:ph type="body" idx="1"/>
          </p:nvPr>
        </p:nvSpPr>
        <p:spPr>
          <a:xfrm>
            <a:off x="457200" y="1447800"/>
            <a:ext cx="8229600" cy="4525963"/>
          </a:xfrm>
          <a:prstGeom prst="rect">
            <a:avLst/>
          </a:prstGeom>
        </p:spPr>
        <p:txBody>
          <a:bodyPr/>
          <a:lstStyle/>
          <a:p>
            <a:pPr marL="552450" lvl="0" indent="-552450">
              <a:lnSpc>
                <a:spcPct val="80000"/>
              </a:lnSpc>
              <a:spcBef>
                <a:spcPts val="600"/>
              </a:spcBef>
              <a:defRPr sz="1800"/>
            </a:pPr>
            <a:r>
              <a:rPr sz="2900"/>
              <a:t>Focus on technical challenges</a:t>
            </a:r>
          </a:p>
          <a:p>
            <a:pPr marL="552450" lvl="0" indent="-552450">
              <a:lnSpc>
                <a:spcPct val="80000"/>
              </a:lnSpc>
              <a:spcBef>
                <a:spcPts val="600"/>
              </a:spcBef>
              <a:defRPr sz="1800"/>
            </a:pPr>
            <a:r>
              <a:rPr sz="2900"/>
              <a:t>Sharing amongst </a:t>
            </a:r>
            <a:r>
              <a:rPr sz="2900" u="sng"/>
              <a:t>a set</a:t>
            </a:r>
            <a:r>
              <a:rPr sz="2900"/>
              <a:t> of organizations</a:t>
            </a:r>
          </a:p>
          <a:p>
            <a:pPr marL="854075" lvl="1" indent="-396875">
              <a:lnSpc>
                <a:spcPct val="80000"/>
              </a:lnSpc>
              <a:spcBef>
                <a:spcPts val="600"/>
              </a:spcBef>
              <a:defRPr sz="1800"/>
            </a:pPr>
            <a:r>
              <a:rPr sz="2500"/>
              <a:t>Information, infrastructure, tools, analytics, etc.</a:t>
            </a:r>
          </a:p>
          <a:p>
            <a:pPr marL="854075" lvl="1" indent="-396875">
              <a:lnSpc>
                <a:spcPct val="80000"/>
              </a:lnSpc>
              <a:spcBef>
                <a:spcPts val="600"/>
              </a:spcBef>
              <a:defRPr sz="1800"/>
            </a:pPr>
            <a:r>
              <a:rPr sz="2500"/>
              <a:t>May want to share malicious or infected code/systems (e.g. virus, worms, etc.)</a:t>
            </a:r>
          </a:p>
          <a:p>
            <a:pPr marL="854075" lvl="1" indent="-396875">
              <a:lnSpc>
                <a:spcPct val="80000"/>
              </a:lnSpc>
              <a:spcBef>
                <a:spcPts val="600"/>
              </a:spcBef>
              <a:defRPr sz="1800"/>
            </a:pPr>
            <a:r>
              <a:rPr sz="2500"/>
              <a:t>Sensitive</a:t>
            </a:r>
          </a:p>
          <a:p>
            <a:pPr marL="854075" lvl="1" indent="-396875">
              <a:lnSpc>
                <a:spcPct val="80000"/>
              </a:lnSpc>
              <a:spcBef>
                <a:spcPts val="600"/>
              </a:spcBef>
              <a:defRPr sz="1800"/>
            </a:pPr>
            <a:r>
              <a:rPr sz="2500"/>
              <a:t>Often ad hoc</a:t>
            </a:r>
          </a:p>
          <a:p>
            <a:pPr marL="552450" lvl="0" indent="-552450">
              <a:lnSpc>
                <a:spcPct val="80000"/>
              </a:lnSpc>
              <a:spcBef>
                <a:spcPts val="600"/>
              </a:spcBef>
              <a:defRPr sz="1800"/>
            </a:pPr>
            <a:r>
              <a:rPr sz="2900"/>
              <a:t>What are the effective ways to facilitate sharing in such circumstances?</a:t>
            </a:r>
          </a:p>
          <a:p>
            <a:pPr marL="854075" lvl="1" indent="-396875">
              <a:lnSpc>
                <a:spcPct val="80000"/>
              </a:lnSpc>
              <a:spcBef>
                <a:spcPts val="600"/>
              </a:spcBef>
              <a:defRPr sz="1800"/>
            </a:pPr>
            <a:r>
              <a:rPr sz="2500"/>
              <a:t>Information sharing models</a:t>
            </a:r>
          </a:p>
          <a:p>
            <a:pPr marL="854075" lvl="1" indent="-396875">
              <a:lnSpc>
                <a:spcPct val="80000"/>
              </a:lnSpc>
              <a:spcBef>
                <a:spcPts val="600"/>
              </a:spcBef>
              <a:defRPr sz="1800"/>
            </a:pPr>
            <a:r>
              <a:rPr sz="2500"/>
              <a:t>Infrastructure, technologies, platforms</a:t>
            </a:r>
          </a:p>
        </p:txBody>
      </p:sp>
      <p:sp>
        <p:nvSpPr>
          <p:cNvPr id="80" name="Shape 80"/>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4</a:t>
            </a:fld>
            <a:endParaRPr sz="1200">
              <a:solidFill>
                <a:srgbClr val="888888"/>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 name="Shape 82"/>
          <p:cNvSpPr>
            <a:spLocks noGrp="1"/>
          </p:cNvSpPr>
          <p:nvPr>
            <p:ph type="title"/>
          </p:nvPr>
        </p:nvSpPr>
        <p:spPr>
          <a:xfrm>
            <a:off x="457200" y="274638"/>
            <a:ext cx="8229600" cy="1143001"/>
          </a:xfrm>
          <a:prstGeom prst="rect">
            <a:avLst/>
          </a:prstGeom>
        </p:spPr>
        <p:txBody>
          <a:bodyPr/>
          <a:lstStyle>
            <a:lvl1pPr defTabSz="905255">
              <a:defRPr sz="3500"/>
            </a:lvl1pPr>
          </a:lstStyle>
          <a:p>
            <a:pPr lvl="0">
              <a:defRPr sz="1800"/>
            </a:pPr>
            <a:r>
              <a:rPr sz="3500"/>
              <a:t>Key Requirements for Information Sharing</a:t>
            </a:r>
          </a:p>
        </p:txBody>
      </p:sp>
      <p:sp>
        <p:nvSpPr>
          <p:cNvPr id="83" name="Shape 83"/>
          <p:cNvSpPr>
            <a:spLocks noGrp="1"/>
          </p:cNvSpPr>
          <p:nvPr>
            <p:ph type="body" idx="1"/>
          </p:nvPr>
        </p:nvSpPr>
        <p:spPr>
          <a:xfrm>
            <a:off x="457200" y="1600200"/>
            <a:ext cx="8229600" cy="4525963"/>
          </a:xfrm>
          <a:prstGeom prst="rect">
            <a:avLst/>
          </a:prstGeom>
        </p:spPr>
        <p:txBody>
          <a:bodyPr/>
          <a:lstStyle/>
          <a:p>
            <a:pPr marL="609600" lvl="0" indent="-609600">
              <a:defRPr sz="1800"/>
            </a:pPr>
            <a:r>
              <a:rPr sz="3200"/>
              <a:t>Cyber infrastructure</a:t>
            </a:r>
          </a:p>
          <a:p>
            <a:pPr marL="609600" lvl="0" indent="-609600">
              <a:defRPr sz="1800"/>
            </a:pPr>
            <a:r>
              <a:rPr sz="3200"/>
              <a:t>Light-weight and agile</a:t>
            </a:r>
          </a:p>
          <a:p>
            <a:pPr marL="609600" lvl="0" indent="-609600">
              <a:defRPr sz="1800"/>
            </a:pPr>
            <a:r>
              <a:rPr sz="3200"/>
              <a:t>Rapid deployment and configuration</a:t>
            </a:r>
          </a:p>
          <a:p>
            <a:pPr marL="609600" lvl="0" indent="-609600">
              <a:defRPr sz="1800"/>
            </a:pPr>
            <a:r>
              <a:rPr sz="3200"/>
              <a:t>Secure isolated environment</a:t>
            </a:r>
          </a:p>
        </p:txBody>
      </p:sp>
      <p:sp>
        <p:nvSpPr>
          <p:cNvPr id="84" name="Shape 84"/>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5</a:t>
            </a:fld>
            <a:endParaRPr sz="1200">
              <a:solidFill>
                <a:srgbClr val="888888"/>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457200" y="274638"/>
            <a:ext cx="8229600" cy="1143001"/>
          </a:xfrm>
          <a:prstGeom prst="rect">
            <a:avLst/>
          </a:prstGeom>
        </p:spPr>
        <p:txBody>
          <a:bodyPr/>
          <a:lstStyle/>
          <a:p>
            <a:pPr lvl="0">
              <a:defRPr sz="1800"/>
            </a:pPr>
            <a:r>
              <a:rPr sz="4400"/>
              <a:t>Cyber Infrastructure for Sharing</a:t>
            </a:r>
          </a:p>
        </p:txBody>
      </p:sp>
      <p:sp>
        <p:nvSpPr>
          <p:cNvPr id="87" name="Shape 87"/>
          <p:cNvSpPr>
            <a:spLocks noGrp="1"/>
          </p:cNvSpPr>
          <p:nvPr>
            <p:ph type="body" idx="1"/>
          </p:nvPr>
        </p:nvSpPr>
        <p:spPr>
          <a:xfrm>
            <a:off x="457200" y="1600200"/>
            <a:ext cx="8229600" cy="4525963"/>
          </a:xfrm>
          <a:prstGeom prst="rect">
            <a:avLst/>
          </a:prstGeom>
        </p:spPr>
        <p:txBody>
          <a:bodyPr/>
          <a:lstStyle/>
          <a:p>
            <a:pPr marL="609600" lvl="0" indent="-609600">
              <a:defRPr sz="1800"/>
            </a:pPr>
            <a:r>
              <a:rPr sz="3200"/>
              <a:t>Traditional platforms</a:t>
            </a:r>
          </a:p>
          <a:p>
            <a:pPr marL="901700" lvl="1" indent="-444500">
              <a:spcBef>
                <a:spcPts val="600"/>
              </a:spcBef>
              <a:defRPr sz="1800"/>
            </a:pPr>
            <a:r>
              <a:rPr sz="2800"/>
              <a:t>Shared storage</a:t>
            </a:r>
          </a:p>
          <a:p>
            <a:pPr lvl="2">
              <a:spcBef>
                <a:spcPts val="500"/>
              </a:spcBef>
              <a:defRPr sz="1800"/>
            </a:pPr>
            <a:r>
              <a:rPr sz="2400"/>
              <a:t>SharePoint, Dropbox, Google Drive, etc.</a:t>
            </a:r>
          </a:p>
          <a:p>
            <a:pPr marL="901700" lvl="1" indent="-444500">
              <a:spcBef>
                <a:spcPts val="600"/>
              </a:spcBef>
              <a:defRPr sz="1800"/>
            </a:pPr>
            <a:r>
              <a:rPr sz="2800"/>
              <a:t>Shared infrastructure</a:t>
            </a:r>
          </a:p>
          <a:p>
            <a:pPr lvl="2">
              <a:spcBef>
                <a:spcPts val="500"/>
              </a:spcBef>
              <a:defRPr sz="1800"/>
            </a:pPr>
            <a:r>
              <a:rPr sz="2400"/>
              <a:t>Grid computing</a:t>
            </a:r>
          </a:p>
          <a:p>
            <a:pPr marL="609600" lvl="0" indent="-609600">
              <a:defRPr sz="1800"/>
            </a:pPr>
            <a:r>
              <a:rPr sz="3200"/>
              <a:t>Modern platform</a:t>
            </a:r>
          </a:p>
          <a:p>
            <a:pPr marL="901700" lvl="1" indent="-444500">
              <a:spcBef>
                <a:spcPts val="600"/>
              </a:spcBef>
              <a:defRPr sz="1800"/>
            </a:pPr>
            <a:r>
              <a:rPr sz="2800"/>
              <a:t>Cloud</a:t>
            </a:r>
          </a:p>
        </p:txBody>
      </p:sp>
      <p:sp>
        <p:nvSpPr>
          <p:cNvPr id="88" name="Shape 88"/>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6</a:t>
            </a:fld>
            <a:endParaRPr sz="1200">
              <a:solidFill>
                <a:srgbClr val="888888"/>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457200" y="274638"/>
            <a:ext cx="8229600" cy="1143001"/>
          </a:xfrm>
          <a:prstGeom prst="rect">
            <a:avLst/>
          </a:prstGeom>
        </p:spPr>
        <p:txBody>
          <a:bodyPr/>
          <a:lstStyle/>
          <a:p>
            <a:pPr lvl="0" defTabSz="832103">
              <a:defRPr sz="1800"/>
            </a:pPr>
            <a:r>
              <a:rPr sz="3500"/>
              <a:t>Cloud IaaS Advantages for </a:t>
            </a:r>
            <a:br>
              <a:rPr sz="3500"/>
            </a:br>
            <a:r>
              <a:rPr sz="3500"/>
              <a:t>Cyber Incident Sharing</a:t>
            </a:r>
          </a:p>
        </p:txBody>
      </p:sp>
      <p:sp>
        <p:nvSpPr>
          <p:cNvPr id="91" name="Shape 91"/>
          <p:cNvSpPr>
            <a:spLocks noGrp="1"/>
          </p:cNvSpPr>
          <p:nvPr>
            <p:ph type="body" idx="1"/>
          </p:nvPr>
        </p:nvSpPr>
        <p:spPr>
          <a:xfrm>
            <a:off x="457200" y="1600200"/>
            <a:ext cx="8229600" cy="4525963"/>
          </a:xfrm>
          <a:prstGeom prst="rect">
            <a:avLst/>
          </a:prstGeom>
        </p:spPr>
        <p:txBody>
          <a:bodyPr/>
          <a:lstStyle/>
          <a:p>
            <a:pPr marL="609600" lvl="0" indent="-609600">
              <a:defRPr sz="1800"/>
            </a:pPr>
            <a:r>
              <a:rPr sz="3200"/>
              <a:t>Virtualized resources</a:t>
            </a:r>
          </a:p>
          <a:p>
            <a:pPr marL="901700" lvl="1" indent="-444500">
              <a:spcBef>
                <a:spcPts val="600"/>
              </a:spcBef>
              <a:defRPr sz="1800"/>
            </a:pPr>
            <a:r>
              <a:rPr sz="2800"/>
              <a:t>Theoretically, one can take a snapshot and mobilize</a:t>
            </a:r>
          </a:p>
          <a:p>
            <a:pPr marL="609600" lvl="0" indent="-609600">
              <a:defRPr sz="1800"/>
            </a:pPr>
            <a:r>
              <a:rPr sz="3200"/>
              <a:t>Operational efficiency</a:t>
            </a:r>
          </a:p>
          <a:p>
            <a:pPr marL="901700" lvl="1" indent="-444500">
              <a:spcBef>
                <a:spcPts val="600"/>
              </a:spcBef>
              <a:defRPr sz="1800"/>
            </a:pPr>
            <a:r>
              <a:rPr sz="2800"/>
              <a:t>Light-weight and agile</a:t>
            </a:r>
          </a:p>
          <a:p>
            <a:pPr marL="901700" lvl="1" indent="-444500">
              <a:spcBef>
                <a:spcPts val="600"/>
              </a:spcBef>
              <a:defRPr sz="1800"/>
            </a:pPr>
            <a:r>
              <a:rPr sz="2800"/>
              <a:t>Rapid deployment and configuration</a:t>
            </a:r>
          </a:p>
          <a:p>
            <a:pPr marL="901700" lvl="1" indent="-444500">
              <a:spcBef>
                <a:spcPts val="600"/>
              </a:spcBef>
              <a:defRPr sz="1800"/>
            </a:pPr>
            <a:r>
              <a:rPr sz="2800"/>
              <a:t>Dynamic scaling</a:t>
            </a:r>
          </a:p>
          <a:p>
            <a:pPr marL="901700" lvl="1" indent="-444500">
              <a:spcBef>
                <a:spcPts val="600"/>
              </a:spcBef>
              <a:defRPr sz="1800"/>
            </a:pPr>
            <a:r>
              <a:rPr sz="2800"/>
              <a:t>Self-service</a:t>
            </a:r>
          </a:p>
        </p:txBody>
      </p:sp>
      <p:sp>
        <p:nvSpPr>
          <p:cNvPr id="92" name="Shape 92"/>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7</a:t>
            </a:fld>
            <a:endParaRPr sz="1200">
              <a:solidFill>
                <a:srgbClr val="888888"/>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457200" y="274638"/>
            <a:ext cx="8229600" cy="1143001"/>
          </a:xfrm>
          <a:prstGeom prst="rect">
            <a:avLst/>
          </a:prstGeom>
        </p:spPr>
        <p:txBody>
          <a:bodyPr/>
          <a:lstStyle/>
          <a:p>
            <a:pPr lvl="0" defTabSz="832103">
              <a:defRPr sz="1800"/>
            </a:pPr>
            <a:r>
              <a:rPr sz="3500"/>
              <a:t>Cloud IaaS Challenges for </a:t>
            </a:r>
            <a:br>
              <a:rPr sz="3500"/>
            </a:br>
            <a:r>
              <a:rPr sz="3500"/>
              <a:t>Cyber Incident Sharing</a:t>
            </a:r>
          </a:p>
        </p:txBody>
      </p:sp>
      <p:sp>
        <p:nvSpPr>
          <p:cNvPr id="95" name="Shape 95"/>
          <p:cNvSpPr>
            <a:spLocks noGrp="1"/>
          </p:cNvSpPr>
          <p:nvPr>
            <p:ph type="body" idx="1"/>
          </p:nvPr>
        </p:nvSpPr>
        <p:spPr>
          <a:xfrm>
            <a:off x="457200" y="1600200"/>
            <a:ext cx="8229600" cy="4525963"/>
          </a:xfrm>
          <a:prstGeom prst="rect">
            <a:avLst/>
          </a:prstGeom>
        </p:spPr>
        <p:txBody>
          <a:bodyPr/>
          <a:lstStyle/>
          <a:p>
            <a:pPr marL="609600" lvl="0" indent="-609600">
              <a:defRPr sz="1800"/>
            </a:pPr>
            <a:r>
              <a:rPr sz="3200"/>
              <a:t>IaaS clouds lack secure sharing models</a:t>
            </a:r>
          </a:p>
          <a:p>
            <a:pPr marL="901700" lvl="1" indent="-444500">
              <a:spcBef>
                <a:spcPts val="600"/>
              </a:spcBef>
              <a:defRPr sz="1800"/>
            </a:pPr>
            <a:r>
              <a:rPr sz="2800"/>
              <a:t>Storage</a:t>
            </a:r>
          </a:p>
          <a:p>
            <a:pPr marL="901700" lvl="1" indent="-444500">
              <a:spcBef>
                <a:spcPts val="600"/>
              </a:spcBef>
              <a:defRPr sz="1800"/>
            </a:pPr>
            <a:r>
              <a:rPr sz="2800"/>
              <a:t>Compute</a:t>
            </a:r>
          </a:p>
          <a:p>
            <a:pPr marL="901700" lvl="1" indent="-444500">
              <a:spcBef>
                <a:spcPts val="600"/>
              </a:spcBef>
              <a:defRPr sz="1800"/>
            </a:pPr>
            <a:r>
              <a:rPr sz="2800"/>
              <a:t>Networks</a:t>
            </a:r>
          </a:p>
          <a:p>
            <a:pPr marL="609600" lvl="0" indent="-609600">
              <a:defRPr sz="1800"/>
            </a:pPr>
            <a:r>
              <a:rPr sz="3200"/>
              <a:t>Need ability to snapshot tenant infrastructure, share, and control who can access</a:t>
            </a:r>
          </a:p>
          <a:p>
            <a:pPr marL="901700" lvl="1" indent="-444500">
              <a:spcBef>
                <a:spcPts val="600"/>
              </a:spcBef>
              <a:defRPr sz="1800"/>
            </a:pPr>
            <a:r>
              <a:rPr sz="2800"/>
              <a:t>Share by copy</a:t>
            </a:r>
          </a:p>
        </p:txBody>
      </p:sp>
      <p:sp>
        <p:nvSpPr>
          <p:cNvPr id="96" name="Shape 96"/>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8</a:t>
            </a:fld>
            <a:endParaRPr sz="1200">
              <a:solidFill>
                <a:srgbClr val="888888"/>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457200" y="152400"/>
            <a:ext cx="8229600" cy="1143000"/>
          </a:xfrm>
          <a:prstGeom prst="rect">
            <a:avLst/>
          </a:prstGeom>
        </p:spPr>
        <p:txBody>
          <a:bodyPr/>
          <a:lstStyle/>
          <a:p>
            <a:pPr lvl="0">
              <a:defRPr sz="1800"/>
            </a:pPr>
            <a:r>
              <a:rPr sz="4400"/>
              <a:t>Sharing Model in Cloud IaaS</a:t>
            </a:r>
          </a:p>
        </p:txBody>
      </p:sp>
      <p:grpSp>
        <p:nvGrpSpPr>
          <p:cNvPr id="101" name="Group 101"/>
          <p:cNvGrpSpPr/>
          <p:nvPr/>
        </p:nvGrpSpPr>
        <p:grpSpPr>
          <a:xfrm>
            <a:off x="1824390" y="1231708"/>
            <a:ext cx="5341174" cy="3893833"/>
            <a:chOff x="113" y="-40"/>
            <a:chExt cx="5341173" cy="3893831"/>
          </a:xfrm>
        </p:grpSpPr>
        <p:sp>
          <p:nvSpPr>
            <p:cNvPr id="99" name="Shape 99"/>
            <p:cNvSpPr/>
            <p:nvPr/>
          </p:nvSpPr>
          <p:spPr>
            <a:xfrm>
              <a:off x="113" y="-41"/>
              <a:ext cx="5341175" cy="3893833"/>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DCE6F2"/>
            </a:solid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100" name="Shape 100"/>
            <p:cNvSpPr/>
            <p:nvPr/>
          </p:nvSpPr>
          <p:spPr>
            <a:xfrm>
              <a:off x="271208" y="197993"/>
              <a:ext cx="4894210" cy="330593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grpSp>
      <p:sp>
        <p:nvSpPr>
          <p:cNvPr id="102" name="Shape 102"/>
          <p:cNvSpPr/>
          <p:nvPr/>
        </p:nvSpPr>
        <p:spPr>
          <a:xfrm>
            <a:off x="2438400" y="2514599"/>
            <a:ext cx="838201" cy="60960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1446" y="3600"/>
                  <a:pt x="2618" y="1988"/>
                  <a:pt x="2618" y="0"/>
                </a:cubicBezTo>
                <a:lnTo>
                  <a:pt x="18982" y="0"/>
                </a:lnTo>
                <a:cubicBezTo>
                  <a:pt x="18982" y="1988"/>
                  <a:pt x="20154" y="3600"/>
                  <a:pt x="21600" y="3600"/>
                </a:cubicBezTo>
                <a:lnTo>
                  <a:pt x="21600" y="18000"/>
                </a:lnTo>
                <a:cubicBezTo>
                  <a:pt x="20154" y="18000"/>
                  <a:pt x="18982" y="19612"/>
                  <a:pt x="18982" y="21600"/>
                </a:cubicBezTo>
                <a:lnTo>
                  <a:pt x="2618" y="21600"/>
                </a:lnTo>
                <a:cubicBezTo>
                  <a:pt x="2618" y="19612"/>
                  <a:pt x="1446" y="18000"/>
                  <a:pt x="0" y="18000"/>
                </a:cubicBezTo>
                <a:close/>
              </a:path>
            </a:pathLst>
          </a:custGeom>
          <a:solidFill>
            <a:srgbClr val="4F81BD"/>
          </a:solidFill>
          <a:ln w="25400">
            <a:solidFill>
              <a:srgbClr val="3A5E8A"/>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03" name="Shape 103"/>
          <p:cNvSpPr/>
          <p:nvPr/>
        </p:nvSpPr>
        <p:spPr>
          <a:xfrm>
            <a:off x="5867400" y="2362199"/>
            <a:ext cx="838201" cy="60960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1446" y="3600"/>
                  <a:pt x="2618" y="1988"/>
                  <a:pt x="2618" y="0"/>
                </a:cubicBezTo>
                <a:lnTo>
                  <a:pt x="18982" y="0"/>
                </a:lnTo>
                <a:cubicBezTo>
                  <a:pt x="18982" y="1988"/>
                  <a:pt x="20154" y="3600"/>
                  <a:pt x="21600" y="3600"/>
                </a:cubicBezTo>
                <a:lnTo>
                  <a:pt x="21600" y="18000"/>
                </a:lnTo>
                <a:cubicBezTo>
                  <a:pt x="20154" y="18000"/>
                  <a:pt x="18982" y="19612"/>
                  <a:pt x="18982" y="21600"/>
                </a:cubicBezTo>
                <a:lnTo>
                  <a:pt x="2618" y="21600"/>
                </a:lnTo>
                <a:cubicBezTo>
                  <a:pt x="2618" y="19612"/>
                  <a:pt x="1446" y="18000"/>
                  <a:pt x="0" y="18000"/>
                </a:cubicBezTo>
                <a:close/>
              </a:path>
            </a:pathLst>
          </a:custGeom>
          <a:solidFill>
            <a:srgbClr val="4F81BD"/>
          </a:solidFill>
          <a:ln w="25400">
            <a:solidFill>
              <a:srgbClr val="3A5E8A"/>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04" name="Shape 104"/>
          <p:cNvSpPr/>
          <p:nvPr/>
        </p:nvSpPr>
        <p:spPr>
          <a:xfrm>
            <a:off x="4267200" y="3962399"/>
            <a:ext cx="838201" cy="60960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1446" y="3600"/>
                  <a:pt x="2618" y="1988"/>
                  <a:pt x="2618" y="0"/>
                </a:cubicBezTo>
                <a:lnTo>
                  <a:pt x="18982" y="0"/>
                </a:lnTo>
                <a:cubicBezTo>
                  <a:pt x="18982" y="1988"/>
                  <a:pt x="20154" y="3600"/>
                  <a:pt x="21600" y="3600"/>
                </a:cubicBezTo>
                <a:lnTo>
                  <a:pt x="21600" y="18000"/>
                </a:lnTo>
                <a:cubicBezTo>
                  <a:pt x="20154" y="18000"/>
                  <a:pt x="18982" y="19612"/>
                  <a:pt x="18982" y="21600"/>
                </a:cubicBezTo>
                <a:lnTo>
                  <a:pt x="2618" y="21600"/>
                </a:lnTo>
                <a:cubicBezTo>
                  <a:pt x="2618" y="19612"/>
                  <a:pt x="1446" y="18000"/>
                  <a:pt x="0" y="18000"/>
                </a:cubicBezTo>
                <a:close/>
              </a:path>
            </a:pathLst>
          </a:custGeom>
          <a:solidFill>
            <a:srgbClr val="4F81BD"/>
          </a:solidFill>
          <a:ln w="25400">
            <a:solidFill>
              <a:srgbClr val="3A5E8A"/>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05" name="Shape 105"/>
          <p:cNvSpPr/>
          <p:nvPr/>
        </p:nvSpPr>
        <p:spPr>
          <a:xfrm>
            <a:off x="4191000" y="4038598"/>
            <a:ext cx="990600" cy="497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Calibri"/>
                <a:ea typeface="Calibri"/>
                <a:cs typeface="Calibri"/>
                <a:sym typeface="Calibri"/>
              </a:defRPr>
            </a:lvl1pPr>
          </a:lstStyle>
          <a:p>
            <a:pPr lvl="0">
              <a:defRPr sz="1800"/>
            </a:pPr>
            <a:r>
              <a:rPr sz="1400"/>
              <a:t>Participant B</a:t>
            </a:r>
          </a:p>
        </p:txBody>
      </p:sp>
      <p:sp>
        <p:nvSpPr>
          <p:cNvPr id="106" name="Shape 106"/>
          <p:cNvSpPr/>
          <p:nvPr/>
        </p:nvSpPr>
        <p:spPr>
          <a:xfrm>
            <a:off x="3962399" y="2209800"/>
            <a:ext cx="1371602" cy="1143001"/>
          </a:xfrm>
          <a:custGeom>
            <a:avLst/>
            <a:gdLst/>
            <a:ahLst/>
            <a:cxnLst>
              <a:cxn ang="0">
                <a:pos x="wd2" y="hd2"/>
              </a:cxn>
              <a:cxn ang="5400000">
                <a:pos x="wd2" y="hd2"/>
              </a:cxn>
              <a:cxn ang="10800000">
                <a:pos x="wd2" y="hd2"/>
              </a:cxn>
              <a:cxn ang="16200000">
                <a:pos x="wd2" y="hd2"/>
              </a:cxn>
            </a:cxnLst>
            <a:rect l="0" t="0" r="r" b="b"/>
            <a:pathLst>
              <a:path w="21600" h="21600" extrusionOk="0">
                <a:moveTo>
                  <a:pt x="0" y="7906"/>
                </a:moveTo>
                <a:lnTo>
                  <a:pt x="2894" y="2894"/>
                </a:lnTo>
                <a:lnTo>
                  <a:pt x="7906" y="0"/>
                </a:lnTo>
                <a:lnTo>
                  <a:pt x="13694" y="0"/>
                </a:lnTo>
                <a:lnTo>
                  <a:pt x="18706" y="2894"/>
                </a:lnTo>
                <a:lnTo>
                  <a:pt x="21600" y="7906"/>
                </a:lnTo>
                <a:lnTo>
                  <a:pt x="21600" y="13694"/>
                </a:lnTo>
                <a:lnTo>
                  <a:pt x="18706" y="18706"/>
                </a:lnTo>
                <a:lnTo>
                  <a:pt x="13694" y="21600"/>
                </a:lnTo>
                <a:lnTo>
                  <a:pt x="7906" y="21600"/>
                </a:lnTo>
                <a:lnTo>
                  <a:pt x="2894" y="18706"/>
                </a:lnTo>
                <a:lnTo>
                  <a:pt x="0" y="13694"/>
                </a:lnTo>
                <a:close/>
              </a:path>
            </a:pathLst>
          </a:custGeom>
          <a:solidFill>
            <a:srgbClr val="4F81BD"/>
          </a:solidFill>
          <a:ln w="25400">
            <a:solidFill>
              <a:srgbClr val="3A5E8A"/>
            </a:solidFill>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107" name="Shape 107"/>
          <p:cNvSpPr/>
          <p:nvPr/>
        </p:nvSpPr>
        <p:spPr>
          <a:xfrm>
            <a:off x="3962400" y="2209799"/>
            <a:ext cx="1371600" cy="1158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a:solidFill>
                  <a:srgbClr val="FFFFFF"/>
                </a:solidFill>
                <a:latin typeface="Calibri"/>
                <a:ea typeface="Calibri"/>
                <a:cs typeface="Calibri"/>
                <a:sym typeface="Calibri"/>
              </a:defRPr>
            </a:lvl1pPr>
          </a:lstStyle>
          <a:p>
            <a:pPr lvl="0">
              <a:defRPr>
                <a:solidFill>
                  <a:srgbClr val="000000"/>
                </a:solidFill>
              </a:defRPr>
            </a:pPr>
            <a:r>
              <a:rPr>
                <a:solidFill>
                  <a:srgbClr val="FFFFFF"/>
                </a:solidFill>
              </a:rPr>
              <a:t>Secure Isolated Domain (SID)</a:t>
            </a:r>
          </a:p>
        </p:txBody>
      </p:sp>
      <p:pic>
        <p:nvPicPr>
          <p:cNvPr id="108" name="image4.png"/>
          <p:cNvPicPr/>
          <p:nvPr/>
        </p:nvPicPr>
        <p:blipFill>
          <a:blip r:embed="rId2" cstate="print">
            <a:extLst/>
          </a:blip>
          <a:stretch>
            <a:fillRect/>
          </a:stretch>
        </p:blipFill>
        <p:spPr>
          <a:xfrm>
            <a:off x="5334000" y="5257800"/>
            <a:ext cx="819150" cy="714375"/>
          </a:xfrm>
          <a:prstGeom prst="rect">
            <a:avLst/>
          </a:prstGeom>
          <a:ln w="12700">
            <a:miter lim="400000"/>
          </a:ln>
        </p:spPr>
      </p:pic>
      <p:pic>
        <p:nvPicPr>
          <p:cNvPr id="109" name="image4.png"/>
          <p:cNvPicPr/>
          <p:nvPr/>
        </p:nvPicPr>
        <p:blipFill>
          <a:blip r:embed="rId2" cstate="print">
            <a:extLst/>
          </a:blip>
          <a:stretch>
            <a:fillRect/>
          </a:stretch>
        </p:blipFill>
        <p:spPr>
          <a:xfrm>
            <a:off x="3124200" y="5257800"/>
            <a:ext cx="819150" cy="714375"/>
          </a:xfrm>
          <a:prstGeom prst="rect">
            <a:avLst/>
          </a:prstGeom>
          <a:ln w="12700">
            <a:miter lim="400000"/>
          </a:ln>
        </p:spPr>
      </p:pic>
      <p:pic>
        <p:nvPicPr>
          <p:cNvPr id="110" name="image4.png"/>
          <p:cNvPicPr/>
          <p:nvPr/>
        </p:nvPicPr>
        <p:blipFill>
          <a:blip r:embed="rId2" cstate="print">
            <a:extLst/>
          </a:blip>
          <a:stretch>
            <a:fillRect/>
          </a:stretch>
        </p:blipFill>
        <p:spPr>
          <a:xfrm>
            <a:off x="4286250" y="5457825"/>
            <a:ext cx="819150" cy="714375"/>
          </a:xfrm>
          <a:prstGeom prst="rect">
            <a:avLst/>
          </a:prstGeom>
          <a:ln w="12700">
            <a:miter lim="400000"/>
          </a:ln>
        </p:spPr>
      </p:pic>
      <p:sp>
        <p:nvSpPr>
          <p:cNvPr id="111" name="Shape 111"/>
          <p:cNvSpPr/>
          <p:nvPr/>
        </p:nvSpPr>
        <p:spPr>
          <a:xfrm flipV="1">
            <a:off x="3533775" y="4876798"/>
            <a:ext cx="352427" cy="381002"/>
          </a:xfrm>
          <a:prstGeom prst="line">
            <a:avLst/>
          </a:prstGeom>
          <a:ln w="28575">
            <a:solidFill>
              <a:srgbClr val="C0504D"/>
            </a:solidFill>
            <a:prstDash val="sysDash"/>
            <a:tailEnd type="triangle"/>
          </a:ln>
        </p:spPr>
        <p:txBody>
          <a:bodyPr lIns="0" tIns="0" rIns="0" bIns="0"/>
          <a:lstStyle/>
          <a:p>
            <a:pPr lvl="0" defTabSz="457200">
              <a:defRPr sz="1200">
                <a:latin typeface="+mn-lt"/>
                <a:ea typeface="+mn-ea"/>
                <a:cs typeface="+mn-cs"/>
                <a:sym typeface="Helvetica"/>
              </a:defRPr>
            </a:pPr>
            <a:endParaRPr/>
          </a:p>
        </p:txBody>
      </p:sp>
      <p:sp>
        <p:nvSpPr>
          <p:cNvPr id="112" name="Shape 112"/>
          <p:cNvSpPr/>
          <p:nvPr/>
        </p:nvSpPr>
        <p:spPr>
          <a:xfrm flipV="1">
            <a:off x="4695825" y="5105398"/>
            <a:ext cx="28577" cy="352427"/>
          </a:xfrm>
          <a:prstGeom prst="line">
            <a:avLst/>
          </a:prstGeom>
          <a:ln w="28575">
            <a:solidFill>
              <a:srgbClr val="C0504D"/>
            </a:solidFill>
            <a:prstDash val="sysDash"/>
            <a:tailEnd type="triangle"/>
          </a:ln>
        </p:spPr>
        <p:txBody>
          <a:bodyPr lIns="0" tIns="0" rIns="0" bIns="0"/>
          <a:lstStyle/>
          <a:p>
            <a:pPr lvl="0" defTabSz="457200">
              <a:defRPr sz="1200">
                <a:latin typeface="+mn-lt"/>
                <a:ea typeface="+mn-ea"/>
                <a:cs typeface="+mn-cs"/>
                <a:sym typeface="Helvetica"/>
              </a:defRPr>
            </a:pPr>
            <a:endParaRPr/>
          </a:p>
        </p:txBody>
      </p:sp>
      <p:sp>
        <p:nvSpPr>
          <p:cNvPr id="113" name="Shape 113"/>
          <p:cNvSpPr/>
          <p:nvPr/>
        </p:nvSpPr>
        <p:spPr>
          <a:xfrm flipH="1" flipV="1">
            <a:off x="5333998" y="4724398"/>
            <a:ext cx="409577" cy="533402"/>
          </a:xfrm>
          <a:prstGeom prst="line">
            <a:avLst/>
          </a:prstGeom>
          <a:ln w="28575">
            <a:solidFill>
              <a:srgbClr val="C0504D"/>
            </a:solidFill>
            <a:prstDash val="sysDash"/>
            <a:tailEnd type="triangle"/>
          </a:ln>
        </p:spPr>
        <p:txBody>
          <a:bodyPr lIns="0" tIns="0" rIns="0" bIns="0"/>
          <a:lstStyle/>
          <a:p>
            <a:pPr lvl="0" defTabSz="457200">
              <a:defRPr sz="1200">
                <a:latin typeface="+mn-lt"/>
                <a:ea typeface="+mn-ea"/>
                <a:cs typeface="+mn-cs"/>
                <a:sym typeface="Helvetica"/>
              </a:defRPr>
            </a:pPr>
            <a:endParaRPr/>
          </a:p>
        </p:txBody>
      </p:sp>
      <p:pic>
        <p:nvPicPr>
          <p:cNvPr id="114" name="image4.png"/>
          <p:cNvPicPr/>
          <p:nvPr/>
        </p:nvPicPr>
        <p:blipFill>
          <a:blip r:embed="rId2" cstate="print">
            <a:extLst/>
          </a:blip>
          <a:stretch>
            <a:fillRect/>
          </a:stretch>
        </p:blipFill>
        <p:spPr>
          <a:xfrm>
            <a:off x="857250" y="1724025"/>
            <a:ext cx="819150" cy="714375"/>
          </a:xfrm>
          <a:prstGeom prst="rect">
            <a:avLst/>
          </a:prstGeom>
          <a:ln w="12700">
            <a:miter lim="400000"/>
          </a:ln>
        </p:spPr>
      </p:pic>
      <p:sp>
        <p:nvSpPr>
          <p:cNvPr id="115" name="Shape 115"/>
          <p:cNvSpPr/>
          <p:nvPr/>
        </p:nvSpPr>
        <p:spPr>
          <a:xfrm>
            <a:off x="1676399" y="2081213"/>
            <a:ext cx="533402" cy="433389"/>
          </a:xfrm>
          <a:prstGeom prst="line">
            <a:avLst/>
          </a:prstGeom>
          <a:ln w="28575">
            <a:solidFill>
              <a:srgbClr val="C0504D"/>
            </a:solidFill>
            <a:prstDash val="sysDash"/>
            <a:tailEnd type="triangle"/>
          </a:ln>
        </p:spPr>
        <p:txBody>
          <a:bodyPr lIns="0" tIns="0" rIns="0" bIns="0"/>
          <a:lstStyle/>
          <a:p>
            <a:pPr lvl="0" defTabSz="457200">
              <a:defRPr sz="1200">
                <a:latin typeface="+mn-lt"/>
                <a:ea typeface="+mn-ea"/>
                <a:cs typeface="+mn-cs"/>
                <a:sym typeface="Helvetica"/>
              </a:defRPr>
            </a:pPr>
            <a:endParaRPr/>
          </a:p>
        </p:txBody>
      </p:sp>
      <p:pic>
        <p:nvPicPr>
          <p:cNvPr id="116" name="image4.png"/>
          <p:cNvPicPr/>
          <p:nvPr/>
        </p:nvPicPr>
        <p:blipFill>
          <a:blip r:embed="rId2" cstate="print">
            <a:extLst/>
          </a:blip>
          <a:stretch>
            <a:fillRect/>
          </a:stretch>
        </p:blipFill>
        <p:spPr>
          <a:xfrm>
            <a:off x="7258050" y="1447800"/>
            <a:ext cx="819150" cy="714375"/>
          </a:xfrm>
          <a:prstGeom prst="rect">
            <a:avLst/>
          </a:prstGeom>
          <a:ln w="12700">
            <a:miter lim="400000"/>
          </a:ln>
        </p:spPr>
      </p:pic>
      <p:pic>
        <p:nvPicPr>
          <p:cNvPr id="117" name="image4.png"/>
          <p:cNvPicPr/>
          <p:nvPr/>
        </p:nvPicPr>
        <p:blipFill>
          <a:blip r:embed="rId2" cstate="print">
            <a:extLst/>
          </a:blip>
          <a:stretch>
            <a:fillRect/>
          </a:stretch>
        </p:blipFill>
        <p:spPr>
          <a:xfrm>
            <a:off x="7315200" y="3095625"/>
            <a:ext cx="819150" cy="714375"/>
          </a:xfrm>
          <a:prstGeom prst="rect">
            <a:avLst/>
          </a:prstGeom>
          <a:ln w="12700">
            <a:miter lim="400000"/>
          </a:ln>
        </p:spPr>
      </p:pic>
      <p:sp>
        <p:nvSpPr>
          <p:cNvPr id="118" name="Shape 118"/>
          <p:cNvSpPr/>
          <p:nvPr/>
        </p:nvSpPr>
        <p:spPr>
          <a:xfrm flipH="1">
            <a:off x="6934199" y="1804988"/>
            <a:ext cx="323852" cy="252412"/>
          </a:xfrm>
          <a:prstGeom prst="line">
            <a:avLst/>
          </a:prstGeom>
          <a:ln w="28575">
            <a:solidFill>
              <a:srgbClr val="C0504D"/>
            </a:solidFill>
            <a:prstDash val="sysDash"/>
            <a:tailEnd type="triangle"/>
          </a:ln>
        </p:spPr>
        <p:txBody>
          <a:bodyPr lIns="0" tIns="0" rIns="0" bIns="0"/>
          <a:lstStyle/>
          <a:p>
            <a:pPr lvl="0" defTabSz="457200">
              <a:defRPr sz="1200">
                <a:latin typeface="+mn-lt"/>
                <a:ea typeface="+mn-ea"/>
                <a:cs typeface="+mn-cs"/>
                <a:sym typeface="Helvetica"/>
              </a:defRPr>
            </a:pPr>
            <a:endParaRPr/>
          </a:p>
        </p:txBody>
      </p:sp>
      <p:sp>
        <p:nvSpPr>
          <p:cNvPr id="119" name="Shape 119"/>
          <p:cNvSpPr/>
          <p:nvPr/>
        </p:nvSpPr>
        <p:spPr>
          <a:xfrm flipH="1" flipV="1">
            <a:off x="7086599" y="2895599"/>
            <a:ext cx="638177" cy="200026"/>
          </a:xfrm>
          <a:prstGeom prst="line">
            <a:avLst/>
          </a:prstGeom>
          <a:ln w="28575">
            <a:solidFill>
              <a:srgbClr val="C0504D"/>
            </a:solidFill>
            <a:prstDash val="sysDash"/>
            <a:tailEnd type="triangle"/>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4228511" y="3345179"/>
            <a:ext cx="229190" cy="617222"/>
          </a:xfrm>
          <a:custGeom>
            <a:avLst/>
            <a:gdLst/>
            <a:ahLst/>
            <a:cxnLst>
              <a:cxn ang="0">
                <a:pos x="wd2" y="hd2"/>
              </a:cxn>
              <a:cxn ang="5400000">
                <a:pos x="wd2" y="hd2"/>
              </a:cxn>
              <a:cxn ang="10800000">
                <a:pos x="wd2" y="hd2"/>
              </a:cxn>
              <a:cxn ang="16200000">
                <a:pos x="wd2" y="hd2"/>
              </a:cxn>
            </a:cxnLst>
            <a:rect l="0" t="0" r="r" b="b"/>
            <a:pathLst>
              <a:path w="20845" h="21600" extrusionOk="0">
                <a:moveTo>
                  <a:pt x="20845" y="21600"/>
                </a:moveTo>
                <a:cubicBezTo>
                  <a:pt x="10854" y="18200"/>
                  <a:pt x="862" y="14800"/>
                  <a:pt x="54" y="11200"/>
                </a:cubicBezTo>
                <a:cubicBezTo>
                  <a:pt x="-755" y="7600"/>
                  <a:pt x="7619" y="3800"/>
                  <a:pt x="15994" y="0"/>
                </a:cubicBezTo>
              </a:path>
            </a:pathLst>
          </a:custGeom>
          <a:ln>
            <a:solidFill>
              <a:srgbClr val="4A7EBB"/>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121" name="Shape 121"/>
          <p:cNvSpPr/>
          <p:nvPr/>
        </p:nvSpPr>
        <p:spPr>
          <a:xfrm>
            <a:off x="4853940" y="3337559"/>
            <a:ext cx="222060" cy="632462"/>
          </a:xfrm>
          <a:custGeom>
            <a:avLst/>
            <a:gdLst/>
            <a:ahLst/>
            <a:cxnLst>
              <a:cxn ang="0">
                <a:pos x="wd2" y="hd2"/>
              </a:cxn>
              <a:cxn ang="5400000">
                <a:pos x="wd2" y="hd2"/>
              </a:cxn>
              <a:cxn ang="10800000">
                <a:pos x="wd2" y="hd2"/>
              </a:cxn>
              <a:cxn ang="16200000">
                <a:pos x="wd2" y="hd2"/>
              </a:cxn>
            </a:cxnLst>
            <a:rect l="0" t="0" r="r" b="b"/>
            <a:pathLst>
              <a:path w="20638" h="21600" extrusionOk="0">
                <a:moveTo>
                  <a:pt x="0" y="21600"/>
                </a:moveTo>
                <a:cubicBezTo>
                  <a:pt x="9738" y="18325"/>
                  <a:pt x="19475" y="15051"/>
                  <a:pt x="20538" y="11451"/>
                </a:cubicBezTo>
                <a:cubicBezTo>
                  <a:pt x="21600" y="7851"/>
                  <a:pt x="13987" y="3925"/>
                  <a:pt x="6374" y="0"/>
                </a:cubicBezTo>
              </a:path>
            </a:pathLst>
          </a:custGeom>
          <a:ln>
            <a:solidFill>
              <a:srgbClr val="4A7EBB"/>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122" name="Shape 122"/>
          <p:cNvSpPr/>
          <p:nvPr/>
        </p:nvSpPr>
        <p:spPr>
          <a:xfrm>
            <a:off x="3352800" y="3531513"/>
            <a:ext cx="9906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Calibri"/>
                <a:ea typeface="Calibri"/>
                <a:cs typeface="Calibri"/>
                <a:sym typeface="Calibri"/>
              </a:defRPr>
            </a:lvl1pPr>
          </a:lstStyle>
          <a:p>
            <a:pPr lvl="0">
              <a:defRPr sz="1800"/>
            </a:pPr>
            <a:r>
              <a:rPr sz="1100"/>
              <a:t>Add/Remove Data</a:t>
            </a:r>
          </a:p>
        </p:txBody>
      </p:sp>
      <p:sp>
        <p:nvSpPr>
          <p:cNvPr id="123" name="Shape 123"/>
          <p:cNvSpPr/>
          <p:nvPr/>
        </p:nvSpPr>
        <p:spPr>
          <a:xfrm>
            <a:off x="5029200" y="3531513"/>
            <a:ext cx="9906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Calibri"/>
                <a:ea typeface="Calibri"/>
                <a:cs typeface="Calibri"/>
                <a:sym typeface="Calibri"/>
              </a:defRPr>
            </a:lvl1pPr>
          </a:lstStyle>
          <a:p>
            <a:pPr lvl="0">
              <a:defRPr sz="1800"/>
            </a:pPr>
            <a:r>
              <a:rPr sz="1100"/>
              <a:t>Join/Leave Users</a:t>
            </a:r>
          </a:p>
        </p:txBody>
      </p:sp>
      <p:sp>
        <p:nvSpPr>
          <p:cNvPr id="124" name="Shape 124"/>
          <p:cNvSpPr/>
          <p:nvPr/>
        </p:nvSpPr>
        <p:spPr>
          <a:xfrm rot="5400000">
            <a:off x="3504905" y="2209505"/>
            <a:ext cx="229190" cy="685802"/>
          </a:xfrm>
          <a:custGeom>
            <a:avLst/>
            <a:gdLst/>
            <a:ahLst/>
            <a:cxnLst>
              <a:cxn ang="0">
                <a:pos x="wd2" y="hd2"/>
              </a:cxn>
              <a:cxn ang="5400000">
                <a:pos x="wd2" y="hd2"/>
              </a:cxn>
              <a:cxn ang="10800000">
                <a:pos x="wd2" y="hd2"/>
              </a:cxn>
              <a:cxn ang="16200000">
                <a:pos x="wd2" y="hd2"/>
              </a:cxn>
            </a:cxnLst>
            <a:rect l="0" t="0" r="r" b="b"/>
            <a:pathLst>
              <a:path w="20845" h="21600" extrusionOk="0">
                <a:moveTo>
                  <a:pt x="20845" y="21600"/>
                </a:moveTo>
                <a:cubicBezTo>
                  <a:pt x="10854" y="18200"/>
                  <a:pt x="862" y="14800"/>
                  <a:pt x="54" y="11200"/>
                </a:cubicBezTo>
                <a:cubicBezTo>
                  <a:pt x="-755" y="7600"/>
                  <a:pt x="7619" y="3800"/>
                  <a:pt x="15994" y="0"/>
                </a:cubicBezTo>
              </a:path>
            </a:pathLst>
          </a:custGeom>
          <a:ln>
            <a:solidFill>
              <a:srgbClr val="4A7EBB"/>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125" name="Shape 125"/>
          <p:cNvSpPr/>
          <p:nvPr/>
        </p:nvSpPr>
        <p:spPr>
          <a:xfrm>
            <a:off x="3200400" y="2083711"/>
            <a:ext cx="9906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Calibri"/>
                <a:ea typeface="Calibri"/>
                <a:cs typeface="Calibri"/>
                <a:sym typeface="Calibri"/>
              </a:defRPr>
            </a:lvl1pPr>
          </a:lstStyle>
          <a:p>
            <a:pPr lvl="0">
              <a:defRPr sz="1800"/>
            </a:pPr>
            <a:r>
              <a:rPr sz="1100"/>
              <a:t>Add/Remove Data</a:t>
            </a:r>
          </a:p>
        </p:txBody>
      </p:sp>
      <p:sp>
        <p:nvSpPr>
          <p:cNvPr id="126" name="Shape 126"/>
          <p:cNvSpPr/>
          <p:nvPr/>
        </p:nvSpPr>
        <p:spPr>
          <a:xfrm rot="16200000">
            <a:off x="3504905" y="2591094"/>
            <a:ext cx="229190" cy="685802"/>
          </a:xfrm>
          <a:custGeom>
            <a:avLst/>
            <a:gdLst/>
            <a:ahLst/>
            <a:cxnLst>
              <a:cxn ang="0">
                <a:pos x="wd2" y="hd2"/>
              </a:cxn>
              <a:cxn ang="5400000">
                <a:pos x="wd2" y="hd2"/>
              </a:cxn>
              <a:cxn ang="10800000">
                <a:pos x="wd2" y="hd2"/>
              </a:cxn>
              <a:cxn ang="16200000">
                <a:pos x="wd2" y="hd2"/>
              </a:cxn>
            </a:cxnLst>
            <a:rect l="0" t="0" r="r" b="b"/>
            <a:pathLst>
              <a:path w="20845" h="21600" extrusionOk="0">
                <a:moveTo>
                  <a:pt x="20845" y="21600"/>
                </a:moveTo>
                <a:cubicBezTo>
                  <a:pt x="10854" y="18200"/>
                  <a:pt x="862" y="14800"/>
                  <a:pt x="54" y="11200"/>
                </a:cubicBezTo>
                <a:cubicBezTo>
                  <a:pt x="-755" y="7600"/>
                  <a:pt x="7619" y="3800"/>
                  <a:pt x="15994" y="0"/>
                </a:cubicBezTo>
              </a:path>
            </a:pathLst>
          </a:custGeom>
          <a:ln>
            <a:solidFill>
              <a:srgbClr val="4A7EBB"/>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127" name="Shape 127"/>
          <p:cNvSpPr/>
          <p:nvPr/>
        </p:nvSpPr>
        <p:spPr>
          <a:xfrm>
            <a:off x="3276600" y="3007004"/>
            <a:ext cx="9906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Calibri"/>
                <a:ea typeface="Calibri"/>
                <a:cs typeface="Calibri"/>
                <a:sym typeface="Calibri"/>
              </a:defRPr>
            </a:lvl1pPr>
          </a:lstStyle>
          <a:p>
            <a:pPr lvl="0">
              <a:defRPr sz="1800"/>
            </a:pPr>
            <a:r>
              <a:rPr sz="1100"/>
              <a:t>Join/Leave Users</a:t>
            </a:r>
          </a:p>
        </p:txBody>
      </p:sp>
      <p:sp>
        <p:nvSpPr>
          <p:cNvPr id="128" name="Shape 128"/>
          <p:cNvSpPr/>
          <p:nvPr/>
        </p:nvSpPr>
        <p:spPr>
          <a:xfrm rot="5400000">
            <a:off x="5409905" y="1972014"/>
            <a:ext cx="229190" cy="685803"/>
          </a:xfrm>
          <a:custGeom>
            <a:avLst/>
            <a:gdLst/>
            <a:ahLst/>
            <a:cxnLst>
              <a:cxn ang="0">
                <a:pos x="wd2" y="hd2"/>
              </a:cxn>
              <a:cxn ang="5400000">
                <a:pos x="wd2" y="hd2"/>
              </a:cxn>
              <a:cxn ang="10800000">
                <a:pos x="wd2" y="hd2"/>
              </a:cxn>
              <a:cxn ang="16200000">
                <a:pos x="wd2" y="hd2"/>
              </a:cxn>
            </a:cxnLst>
            <a:rect l="0" t="0" r="r" b="b"/>
            <a:pathLst>
              <a:path w="20845" h="21600" extrusionOk="0">
                <a:moveTo>
                  <a:pt x="20845" y="21600"/>
                </a:moveTo>
                <a:cubicBezTo>
                  <a:pt x="10854" y="18200"/>
                  <a:pt x="862" y="14800"/>
                  <a:pt x="54" y="11200"/>
                </a:cubicBezTo>
                <a:cubicBezTo>
                  <a:pt x="-755" y="7600"/>
                  <a:pt x="7619" y="3800"/>
                  <a:pt x="15994" y="0"/>
                </a:cubicBezTo>
              </a:path>
            </a:pathLst>
          </a:custGeom>
          <a:ln>
            <a:solidFill>
              <a:srgbClr val="4A7EBB"/>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129" name="Shape 129"/>
          <p:cNvSpPr/>
          <p:nvPr/>
        </p:nvSpPr>
        <p:spPr>
          <a:xfrm>
            <a:off x="5410200" y="1846221"/>
            <a:ext cx="9906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Calibri"/>
                <a:ea typeface="Calibri"/>
                <a:cs typeface="Calibri"/>
                <a:sym typeface="Calibri"/>
              </a:defRPr>
            </a:lvl1pPr>
          </a:lstStyle>
          <a:p>
            <a:pPr lvl="0">
              <a:defRPr sz="1800"/>
            </a:pPr>
            <a:r>
              <a:rPr sz="1100"/>
              <a:t>Add/Remove Data</a:t>
            </a:r>
          </a:p>
        </p:txBody>
      </p:sp>
      <p:sp>
        <p:nvSpPr>
          <p:cNvPr id="130" name="Shape 130"/>
          <p:cNvSpPr/>
          <p:nvPr/>
        </p:nvSpPr>
        <p:spPr>
          <a:xfrm rot="16200000">
            <a:off x="5486105" y="2734602"/>
            <a:ext cx="229190" cy="685802"/>
          </a:xfrm>
          <a:custGeom>
            <a:avLst/>
            <a:gdLst/>
            <a:ahLst/>
            <a:cxnLst>
              <a:cxn ang="0">
                <a:pos x="wd2" y="hd2"/>
              </a:cxn>
              <a:cxn ang="5400000">
                <a:pos x="wd2" y="hd2"/>
              </a:cxn>
              <a:cxn ang="10800000">
                <a:pos x="wd2" y="hd2"/>
              </a:cxn>
              <a:cxn ang="16200000">
                <a:pos x="wd2" y="hd2"/>
              </a:cxn>
            </a:cxnLst>
            <a:rect l="0" t="0" r="r" b="b"/>
            <a:pathLst>
              <a:path w="20845" h="21600" extrusionOk="0">
                <a:moveTo>
                  <a:pt x="20845" y="21600"/>
                </a:moveTo>
                <a:cubicBezTo>
                  <a:pt x="10854" y="18200"/>
                  <a:pt x="862" y="14800"/>
                  <a:pt x="54" y="11200"/>
                </a:cubicBezTo>
                <a:cubicBezTo>
                  <a:pt x="-755" y="7600"/>
                  <a:pt x="7619" y="3800"/>
                  <a:pt x="15994" y="0"/>
                </a:cubicBezTo>
              </a:path>
            </a:pathLst>
          </a:custGeom>
          <a:ln>
            <a:solidFill>
              <a:srgbClr val="4A7EBB"/>
            </a:solidFill>
            <a:headEnd type="triangle"/>
            <a:tailEnd type="triangle"/>
          </a:ln>
        </p:spPr>
        <p:txBody>
          <a:bodyPr lIns="0" tIns="0" rIns="0" bIns="0" anchor="ctr"/>
          <a:lstStyle/>
          <a:p>
            <a:pPr lvl="0" algn="ctr">
              <a:defRPr>
                <a:latin typeface="Calibri"/>
                <a:ea typeface="Calibri"/>
                <a:cs typeface="Calibri"/>
                <a:sym typeface="Calibri"/>
              </a:defRPr>
            </a:pPr>
            <a:endParaRPr/>
          </a:p>
        </p:txBody>
      </p:sp>
      <p:sp>
        <p:nvSpPr>
          <p:cNvPr id="131" name="Shape 131"/>
          <p:cNvSpPr/>
          <p:nvPr/>
        </p:nvSpPr>
        <p:spPr>
          <a:xfrm>
            <a:off x="5715000" y="3047999"/>
            <a:ext cx="990600"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100">
                <a:latin typeface="Calibri"/>
                <a:ea typeface="Calibri"/>
                <a:cs typeface="Calibri"/>
                <a:sym typeface="Calibri"/>
              </a:defRPr>
            </a:lvl1pPr>
          </a:lstStyle>
          <a:p>
            <a:pPr lvl="0">
              <a:defRPr sz="1800"/>
            </a:pPr>
            <a:r>
              <a:rPr sz="1100"/>
              <a:t>Join/Leave Users</a:t>
            </a:r>
          </a:p>
        </p:txBody>
      </p:sp>
      <p:sp>
        <p:nvSpPr>
          <p:cNvPr id="132" name="Shape 132"/>
          <p:cNvSpPr/>
          <p:nvPr/>
        </p:nvSpPr>
        <p:spPr>
          <a:xfrm>
            <a:off x="7086600" y="2219979"/>
            <a:ext cx="15240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Calibri"/>
                <a:ea typeface="Calibri"/>
                <a:cs typeface="Calibri"/>
                <a:sym typeface="Calibri"/>
              </a:defRPr>
            </a:lvl1pPr>
          </a:lstStyle>
          <a:p>
            <a:pPr lvl="0">
              <a:defRPr sz="1800"/>
            </a:pPr>
            <a:r>
              <a:rPr sz="1400"/>
              <a:t>View #1: Org C</a:t>
            </a:r>
          </a:p>
        </p:txBody>
      </p:sp>
      <p:sp>
        <p:nvSpPr>
          <p:cNvPr id="133" name="Shape 133"/>
          <p:cNvSpPr/>
          <p:nvPr/>
        </p:nvSpPr>
        <p:spPr>
          <a:xfrm>
            <a:off x="5562600" y="4648199"/>
            <a:ext cx="15240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Calibri"/>
                <a:ea typeface="Calibri"/>
                <a:cs typeface="Calibri"/>
                <a:sym typeface="Calibri"/>
              </a:defRPr>
            </a:lvl1pPr>
          </a:lstStyle>
          <a:p>
            <a:pPr lvl="0">
              <a:defRPr sz="1800"/>
            </a:pPr>
            <a:r>
              <a:rPr sz="1400"/>
              <a:t>View #1: Org B</a:t>
            </a:r>
          </a:p>
        </p:txBody>
      </p:sp>
      <p:sp>
        <p:nvSpPr>
          <p:cNvPr id="134" name="Shape 134"/>
          <p:cNvSpPr/>
          <p:nvPr/>
        </p:nvSpPr>
        <p:spPr>
          <a:xfrm>
            <a:off x="762000" y="2448579"/>
            <a:ext cx="15240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Calibri"/>
                <a:ea typeface="Calibri"/>
                <a:cs typeface="Calibri"/>
                <a:sym typeface="Calibri"/>
              </a:defRPr>
            </a:lvl1pPr>
          </a:lstStyle>
          <a:p>
            <a:pPr lvl="0">
              <a:defRPr sz="1800"/>
            </a:pPr>
            <a:r>
              <a:rPr sz="1400"/>
              <a:t>View #1: Org A</a:t>
            </a:r>
          </a:p>
        </p:txBody>
      </p:sp>
      <p:sp>
        <p:nvSpPr>
          <p:cNvPr id="135" name="Shape 135"/>
          <p:cNvSpPr/>
          <p:nvPr/>
        </p:nvSpPr>
        <p:spPr>
          <a:xfrm>
            <a:off x="5791200" y="2448579"/>
            <a:ext cx="990600" cy="497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Calibri"/>
                <a:ea typeface="Calibri"/>
                <a:cs typeface="Calibri"/>
                <a:sym typeface="Calibri"/>
              </a:defRPr>
            </a:lvl1pPr>
          </a:lstStyle>
          <a:p>
            <a:pPr lvl="0">
              <a:defRPr sz="1800"/>
            </a:pPr>
            <a:r>
              <a:rPr sz="1400"/>
              <a:t>Participant C</a:t>
            </a:r>
          </a:p>
        </p:txBody>
      </p:sp>
      <p:sp>
        <p:nvSpPr>
          <p:cNvPr id="136" name="Shape 136"/>
          <p:cNvSpPr/>
          <p:nvPr/>
        </p:nvSpPr>
        <p:spPr>
          <a:xfrm>
            <a:off x="2362200" y="2600979"/>
            <a:ext cx="990600" cy="497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400">
                <a:latin typeface="Calibri"/>
                <a:ea typeface="Calibri"/>
                <a:cs typeface="Calibri"/>
                <a:sym typeface="Calibri"/>
              </a:defRPr>
            </a:lvl1pPr>
          </a:lstStyle>
          <a:p>
            <a:pPr lvl="0">
              <a:defRPr sz="1800"/>
            </a:pPr>
            <a:r>
              <a:rPr sz="1400"/>
              <a:t>Participant A</a:t>
            </a:r>
          </a:p>
        </p:txBody>
      </p:sp>
      <p:sp>
        <p:nvSpPr>
          <p:cNvPr id="137" name="Shape 137"/>
          <p:cNvSpPr>
            <a:spLocks noGrp="1"/>
          </p:cNvSpPr>
          <p:nvPr>
            <p:ph type="sldNum" sz="quarter" idx="2"/>
          </p:nvPr>
        </p:nvSpPr>
        <p:spPr>
          <a:xfrm>
            <a:off x="3200400" y="6356350"/>
            <a:ext cx="2133600" cy="36512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pPr lvl="0">
                <a:defRPr sz="1800">
                  <a:solidFill>
                    <a:srgbClr val="000000"/>
                  </a:solidFill>
                </a:defRPr>
              </a:pPr>
              <a:t>9</a:t>
            </a:fld>
            <a:endParaRPr sz="1200">
              <a:solidFill>
                <a:srgbClr val="888888"/>
              </a:solidFill>
            </a:endParaRPr>
          </a:p>
        </p:txBody>
      </p:sp>
      <p:sp>
        <p:nvSpPr>
          <p:cNvPr id="138" name="Shape 138"/>
          <p:cNvSpPr/>
          <p:nvPr/>
        </p:nvSpPr>
        <p:spPr>
          <a:xfrm>
            <a:off x="7086600" y="2514599"/>
            <a:ext cx="15240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Calibri"/>
                <a:ea typeface="Calibri"/>
                <a:cs typeface="Calibri"/>
                <a:sym typeface="Calibri"/>
              </a:defRPr>
            </a:lvl1pPr>
          </a:lstStyle>
          <a:p>
            <a:pPr lvl="0">
              <a:defRPr sz="1800"/>
            </a:pPr>
            <a:r>
              <a:rPr sz="1400"/>
              <a:t>View #2: SID</a:t>
            </a:r>
          </a:p>
        </p:txBody>
      </p:sp>
      <p:sp>
        <p:nvSpPr>
          <p:cNvPr id="139" name="Shape 139"/>
          <p:cNvSpPr/>
          <p:nvPr/>
        </p:nvSpPr>
        <p:spPr>
          <a:xfrm>
            <a:off x="5562600" y="4873823"/>
            <a:ext cx="15240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Calibri"/>
                <a:ea typeface="Calibri"/>
                <a:cs typeface="Calibri"/>
                <a:sym typeface="Calibri"/>
              </a:defRPr>
            </a:lvl1pPr>
          </a:lstStyle>
          <a:p>
            <a:pPr lvl="0">
              <a:defRPr sz="1800"/>
            </a:pPr>
            <a:r>
              <a:rPr sz="1400"/>
              <a:t>View #2: SID</a:t>
            </a:r>
          </a:p>
        </p:txBody>
      </p:sp>
      <p:sp>
        <p:nvSpPr>
          <p:cNvPr id="140" name="Shape 140"/>
          <p:cNvSpPr/>
          <p:nvPr/>
        </p:nvSpPr>
        <p:spPr>
          <a:xfrm>
            <a:off x="762000" y="2664023"/>
            <a:ext cx="1524000" cy="294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Calibri"/>
                <a:ea typeface="Calibri"/>
                <a:cs typeface="Calibri"/>
                <a:sym typeface="Calibri"/>
              </a:defRPr>
            </a:lvl1pPr>
          </a:lstStyle>
          <a:p>
            <a:pPr lvl="0">
              <a:defRPr sz="1800"/>
            </a:pPr>
            <a:r>
              <a:rPr sz="1400"/>
              <a:t>View #2: SID</a:t>
            </a:r>
          </a:p>
        </p:txBody>
      </p:sp>
      <p:sp>
        <p:nvSpPr>
          <p:cNvPr id="141" name="Shape 141"/>
          <p:cNvSpPr/>
          <p:nvPr/>
        </p:nvSpPr>
        <p:spPr>
          <a:xfrm>
            <a:off x="457200" y="4684693"/>
            <a:ext cx="2057400" cy="822326"/>
          </a:xfrm>
          <a:prstGeom prst="rect">
            <a:avLst/>
          </a:prstGeom>
          <a:ln>
            <a:solidFill>
              <a:srgbClr val="FF0000"/>
            </a:solidFill>
          </a:ln>
          <a:extLst>
            <a:ext uri="{C572A759-6A51-4108-AA02-DFA0A04FC94B}">
              <ma14:wrappingTextBoxFlag xmlns:ma14="http://schemas.microsoft.com/office/mac/drawingml/2011/main" xmlns="" val="1"/>
            </a:ext>
          </a:extLst>
        </p:spPr>
        <p:txBody>
          <a:bodyPr lIns="0" tIns="0" rIns="0" bIns="0">
            <a:spAutoFit/>
          </a:bodyPr>
          <a:lstStyle>
            <a:lvl1pPr>
              <a:defRPr sz="1400">
                <a:latin typeface="Calibri"/>
                <a:ea typeface="Calibri"/>
                <a:cs typeface="Calibri"/>
                <a:sym typeface="Calibri"/>
              </a:defRPr>
            </a:lvl1pPr>
          </a:lstStyle>
          <a:p>
            <a:pPr lvl="0">
              <a:defRPr sz="1800"/>
            </a:pPr>
            <a:r>
              <a:rPr sz="1400"/>
              <a:t>Can create multiple secure isolated projects (SIPs) within SID with different controls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0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2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12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130"/>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13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12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12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9" nodeType="afterEffect">
                                  <p:stCondLst>
                                    <p:cond delay="0"/>
                                  </p:stCondLst>
                                  <p:iterate>
                                    <p:tmAbs val="0"/>
                                  </p:iterate>
                                  <p:childTnLst>
                                    <p:set>
                                      <p:cBhvr>
                                        <p:cTn id="31" fill="hold"/>
                                        <p:tgtEl>
                                          <p:spTgt spid="120"/>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10" nodeType="afterEffect">
                                  <p:stCondLst>
                                    <p:cond delay="0"/>
                                  </p:stCondLst>
                                  <p:iterate>
                                    <p:tmAbs val="0"/>
                                  </p:iterate>
                                  <p:childTnLst>
                                    <p:set>
                                      <p:cBhvr>
                                        <p:cTn id="34" fill="hold"/>
                                        <p:tgtEl>
                                          <p:spTgt spid="12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1" nodeType="afterEffect">
                                  <p:stCondLst>
                                    <p:cond delay="0"/>
                                  </p:stCondLst>
                                  <p:iterate>
                                    <p:tmAbs val="0"/>
                                  </p:iterate>
                                  <p:childTnLst>
                                    <p:set>
                                      <p:cBhvr>
                                        <p:cTn id="37" fill="hold"/>
                                        <p:tgtEl>
                                          <p:spTgt spid="127"/>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2" nodeType="afterEffect">
                                  <p:stCondLst>
                                    <p:cond delay="0"/>
                                  </p:stCondLst>
                                  <p:iterate>
                                    <p:tmAbs val="0"/>
                                  </p:iterate>
                                  <p:childTnLst>
                                    <p:set>
                                      <p:cBhvr>
                                        <p:cTn id="40" fill="hold"/>
                                        <p:tgtEl>
                                          <p:spTgt spid="12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3" nodeType="afterEffect">
                                  <p:stCondLst>
                                    <p:cond delay="0"/>
                                  </p:stCondLst>
                                  <p:iterate>
                                    <p:tmAbs val="0"/>
                                  </p:iterate>
                                  <p:childTnLst>
                                    <p:set>
                                      <p:cBhvr>
                                        <p:cTn id="43" fill="hold"/>
                                        <p:tgtEl>
                                          <p:spTgt spid="12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14" nodeType="afterEffect">
                                  <p:stCondLst>
                                    <p:cond delay="0"/>
                                  </p:stCondLst>
                                  <p:iterate>
                                    <p:tmAbs val="0"/>
                                  </p:iterate>
                                  <p:childTnLst>
                                    <p:set>
                                      <p:cBhvr>
                                        <p:cTn id="46" fill="hold"/>
                                        <p:tgtEl>
                                          <p:spTgt spid="1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5" nodeType="clickEffect">
                                  <p:stCondLst>
                                    <p:cond delay="0"/>
                                  </p:stCondLst>
                                  <p:iterate>
                                    <p:tmAbs val="0"/>
                                  </p:iterate>
                                  <p:childTnLst>
                                    <p:set>
                                      <p:cBhvr>
                                        <p:cTn id="50" fill="hold"/>
                                        <p:tgtEl>
                                          <p:spTgt spid="14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16" nodeType="afterEffect">
                                  <p:stCondLst>
                                    <p:cond delay="0"/>
                                  </p:stCondLst>
                                  <p:iterate>
                                    <p:tmAbs val="0"/>
                                  </p:iterate>
                                  <p:childTnLst>
                                    <p:set>
                                      <p:cBhvr>
                                        <p:cTn id="53" fill="hold"/>
                                        <p:tgtEl>
                                          <p:spTgt spid="138"/>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17" nodeType="afterEffect">
                                  <p:stCondLst>
                                    <p:cond delay="0"/>
                                  </p:stCondLst>
                                  <p:iterate>
                                    <p:tmAbs val="0"/>
                                  </p:iterate>
                                  <p:childTnLst>
                                    <p:set>
                                      <p:cBhvr>
                                        <p:cTn id="56" fill="hold"/>
                                        <p:tgtEl>
                                          <p:spTgt spid="1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8" nodeType="clickEffect">
                                  <p:stCondLst>
                                    <p:cond delay="0"/>
                                  </p:stCondLst>
                                  <p:iterate>
                                    <p:tmAbs val="0"/>
                                  </p:iterate>
                                  <p:childTnLst>
                                    <p:set>
                                      <p:cBhvr>
                                        <p:cTn id="6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animBg="1" advAuto="0"/>
      <p:bldP spid="107" grpId="2" animBg="1" advAuto="0"/>
      <p:bldP spid="120" grpId="9" animBg="1" advAuto="0"/>
      <p:bldP spid="121" grpId="8" animBg="1" advAuto="0"/>
      <p:bldP spid="122" grpId="10" animBg="1" advAuto="0"/>
      <p:bldP spid="123" grpId="7" animBg="1" advAuto="0"/>
      <p:bldP spid="124" grpId="13" animBg="1" advAuto="0"/>
      <p:bldP spid="125" grpId="14" animBg="1" advAuto="0"/>
      <p:bldP spid="126" grpId="12" animBg="1" advAuto="0"/>
      <p:bldP spid="127" grpId="11" animBg="1" advAuto="0"/>
      <p:bldP spid="128" grpId="4" animBg="1" advAuto="0"/>
      <p:bldP spid="129" grpId="3" animBg="1" advAuto="0"/>
      <p:bldP spid="130" grpId="5" animBg="1" advAuto="0"/>
      <p:bldP spid="131" grpId="6" animBg="1" advAuto="0"/>
      <p:bldP spid="138" grpId="16" animBg="1" advAuto="0"/>
      <p:bldP spid="139" grpId="17" animBg="1" advAuto="0"/>
      <p:bldP spid="140" grpId="15" animBg="1" advAuto="0"/>
      <p:bldP spid="141" grpId="18"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925</Words>
  <Application>Microsoft Office PowerPoint</Application>
  <PresentationFormat>On-screen Show (4:3)</PresentationFormat>
  <Paragraphs>197</Paragraphs>
  <Slides>18</Slides>
  <Notes>4</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vt:lpstr>
      <vt:lpstr>Cyber Incident Response  Models for Information and Resource Sharing</vt:lpstr>
      <vt:lpstr>Information Sharing and Coordination Initiatives</vt:lpstr>
      <vt:lpstr>Electric Grid Scenario</vt:lpstr>
      <vt:lpstr>Scope</vt:lpstr>
      <vt:lpstr>Key Requirements for Information Sharing</vt:lpstr>
      <vt:lpstr>Cyber Infrastructure for Sharing</vt:lpstr>
      <vt:lpstr>Cloud IaaS Advantages for  Cyber Incident Sharing</vt:lpstr>
      <vt:lpstr>Cloud IaaS Challenges for  Cyber Incident Sharing</vt:lpstr>
      <vt:lpstr>Sharing Model in Cloud IaaS</vt:lpstr>
      <vt:lpstr>OpenStack</vt:lpstr>
      <vt:lpstr>OpenStack Access Control (OSAC)</vt:lpstr>
      <vt:lpstr>OSAC-SID</vt:lpstr>
      <vt:lpstr>Conceptual Model</vt:lpstr>
      <vt:lpstr>OSAC-SID Administrative Model</vt:lpstr>
      <vt:lpstr>OSAC-SID Operational Model</vt:lpstr>
      <vt:lpstr>SID and SIP in OpenStack</vt:lpstr>
      <vt:lpstr>Conclusion and future work</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Incident Response  Models for Information and Resource Sharing</dc:title>
  <dc:creator>ravi</dc:creator>
  <cp:lastModifiedBy>Ravi Sandhu</cp:lastModifiedBy>
  <cp:revision>1</cp:revision>
  <dcterms:modified xsi:type="dcterms:W3CDTF">2014-11-10T15:17:18Z</dcterms:modified>
</cp:coreProperties>
</file>