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theme/theme7.xml" ContentType="application/vnd.openxmlformats-officedocument.them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27"/>
  </p:notesMasterIdLst>
  <p:handoutMasterIdLst>
    <p:handoutMasterId r:id="rId28"/>
  </p:handoutMasterIdLst>
  <p:sldIdLst>
    <p:sldId id="392" r:id="rId6"/>
    <p:sldId id="421" r:id="rId7"/>
    <p:sldId id="422" r:id="rId8"/>
    <p:sldId id="475" r:id="rId9"/>
    <p:sldId id="483" r:id="rId10"/>
    <p:sldId id="484" r:id="rId11"/>
    <p:sldId id="476" r:id="rId12"/>
    <p:sldId id="424" r:id="rId13"/>
    <p:sldId id="425" r:id="rId14"/>
    <p:sldId id="469" r:id="rId15"/>
    <p:sldId id="426" r:id="rId16"/>
    <p:sldId id="428" r:id="rId17"/>
    <p:sldId id="478" r:id="rId18"/>
    <p:sldId id="429" r:id="rId19"/>
    <p:sldId id="430" r:id="rId20"/>
    <p:sldId id="431" r:id="rId21"/>
    <p:sldId id="470" r:id="rId22"/>
    <p:sldId id="477" r:id="rId23"/>
    <p:sldId id="479" r:id="rId24"/>
    <p:sldId id="489" r:id="rId25"/>
    <p:sldId id="495" r:id="rId26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664" userDrawn="1">
          <p15:clr>
            <a:srgbClr val="A4A3A4"/>
          </p15:clr>
        </p15:guide>
        <p15:guide id="2" pos="195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277" y="-77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1/9/2017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3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1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6233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19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231339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64">
              <a:tabLst>
                <a:tab pos="656853" algn="l"/>
                <a:tab pos="1321361" algn="l"/>
                <a:tab pos="1982807" algn="l"/>
                <a:tab pos="2645783" algn="l"/>
              </a:tabLst>
            </a:pPr>
            <a:fld id="{0C137A8E-DCD0-4026-8679-7DAC59B2E3EE}" type="slidenum">
              <a:rPr lang="en-GB" smtClean="0"/>
              <a:pPr defTabSz="440964">
                <a:tabLst>
                  <a:tab pos="656853" algn="l"/>
                  <a:tab pos="1321361" algn="l"/>
                  <a:tab pos="1982807" algn="l"/>
                  <a:tab pos="2645783" algn="l"/>
                </a:tabLst>
              </a:pPr>
              <a:t>20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23133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1/9/2017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Introduction and Basic Concepts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Lecture 1</a:t>
            </a:r>
            <a:endParaRPr lang="en-US" sz="2000" b="1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ravi.utsa@gmail.com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6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 smtClean="0">
                <a:solidFill>
                  <a:srgbClr val="131F49"/>
                </a:solidFill>
              </a:rPr>
              <a:t>CS 5323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Security Objectives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Line 18"/>
          <p:cNvSpPr>
            <a:spLocks noChangeShapeType="1"/>
          </p:cNvSpPr>
          <p:nvPr/>
        </p:nvSpPr>
        <p:spPr bwMode="auto">
          <a:xfrm>
            <a:off x="1565274" y="2465388"/>
            <a:ext cx="6516689" cy="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409364" y="2709224"/>
            <a:ext cx="322259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/>
              <a:t>Single Enterprise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 smtClean="0"/>
              <a:t>owns all the information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/>
              <a:t>e</a:t>
            </a:r>
            <a:r>
              <a:rPr lang="en-US" b="1" dirty="0" smtClean="0"/>
              <a:t>mploys all the users</a:t>
            </a:r>
            <a:endParaRPr lang="en-US" b="1" dirty="0"/>
          </a:p>
        </p:txBody>
      </p:sp>
      <p:sp>
        <p:nvSpPr>
          <p:cNvPr id="22" name="Text Box 19"/>
          <p:cNvSpPr txBox="1">
            <a:spLocks noChangeArrowheads="1"/>
          </p:cNvSpPr>
          <p:nvPr/>
        </p:nvSpPr>
        <p:spPr bwMode="auto">
          <a:xfrm>
            <a:off x="6417892" y="2707796"/>
            <a:ext cx="3348667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/>
              <a:t>Multiple Interacting Parties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/>
              <a:t>n</a:t>
            </a:r>
            <a:r>
              <a:rPr lang="en-US" b="1" dirty="0" smtClean="0"/>
              <a:t>o one owns all the information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/>
              <a:t>n</a:t>
            </a:r>
            <a:r>
              <a:rPr lang="en-US" b="1" dirty="0" smtClean="0"/>
              <a:t>o one can unilaterally impose policy on all the users</a:t>
            </a:r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236238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None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Computer security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Information security = 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Computer security + Communications security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Information assurance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Mission assurance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Includes cyber physical</a:t>
            </a:r>
          </a:p>
          <a:p>
            <a:pPr lvl="1">
              <a:buSzPct val="9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</a:t>
            </a: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Scope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 flipH="1">
            <a:off x="8448675" y="1781175"/>
            <a:ext cx="9525" cy="299085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Enable system designers and operators to say: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	This system is secure</a:t>
            </a: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Goal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Enable system designers and operators to say: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	This system is secure</a:t>
            </a: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Goal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Enable system designers and operators to say: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	This system is secure</a:t>
            </a:r>
          </a:p>
          <a:p>
            <a:pPr>
              <a:buSzPct val="90000"/>
              <a:buNone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Conflicting objectives need political and social compromise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There is an infinite and escalating supply of attacks</a:t>
            </a: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Goal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85362" y="2442411"/>
            <a:ext cx="1608133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Not attainable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None/>
              <a:defRPr/>
            </a:pPr>
            <a:r>
              <a:rPr lang="en-US" sz="3200" dirty="0" smtClean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Enable system designers and operators to say: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	This system is secure enough</a:t>
            </a: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Cyber Security Goal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48186" y="3657600"/>
            <a:ext cx="2941831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Many successful examples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302750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 The ATM (Automatic Teller Machine) system is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secure enough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global in scope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 Not attainable via current cyber security science, engineering, doctrine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not studied as a success story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smtClean="0">
                <a:solidFill>
                  <a:schemeClr val="tx1"/>
                </a:solidFill>
                <a:ea typeface="ＭＳ Ｐゴシック" pitchFamily="34" charset="-128"/>
              </a:rPr>
              <a:t> Similar paradoxes apply to</a:t>
            </a: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on-line banking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e-commerce payments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4000" kern="0" dirty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The ATM Paradox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476079" y="1330858"/>
            <a:ext cx="9302750" cy="5425541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 US President’s nuclear football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ea typeface="ＭＳ Ｐゴシック" pitchFamily="34" charset="-128"/>
              </a:rPr>
              <a:t>Secret formula for Coca-Cola</a:t>
            </a: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18776A36-19B8-4921-86B6-529DFBE38818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458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3200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High Assurance Cyber Security</a:t>
            </a:r>
            <a:endParaRPr lang="en-US" sz="3200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0352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Security is Dynamic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66701" y="2378025"/>
            <a:ext cx="32099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“My dear, here we must run as fast as we can, just to stay in place. And if you wish to go anywhere you must run twice as fast as that.”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― Lewis Carroll, Alice in Wonderland</a:t>
            </a:r>
            <a:endParaRPr lang="en-US" dirty="0"/>
          </a:p>
        </p:txBody>
      </p:sp>
      <p:pic>
        <p:nvPicPr>
          <p:cNvPr id="14" name="Picture 13" descr="alice_red-queen_running_fixed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09975" y="1246187"/>
            <a:ext cx="60960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19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5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68" algn="l"/>
                <a:tab pos="1292335" algn="l"/>
                <a:tab pos="1938502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5" y="6957462"/>
            <a:ext cx="4184638" cy="3029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21" tIns="40810" rIns="81621" bIns="40810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5" y="50193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Security Techniques</a:t>
            </a:r>
          </a:p>
        </p:txBody>
      </p:sp>
      <p:sp>
        <p:nvSpPr>
          <p:cNvPr id="9" name="Isosceles Triangle 8"/>
          <p:cNvSpPr/>
          <p:nvPr/>
        </p:nvSpPr>
        <p:spPr bwMode="auto">
          <a:xfrm flipV="1">
            <a:off x="2559506" y="1741447"/>
            <a:ext cx="4899281" cy="4012896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34399" tIns="67199" rIns="134399" bIns="67199" numCol="1" rtlCol="0" anchor="t" anchorCtr="0" compatLnSpc="1">
            <a:prstTxWarp prst="textNoShape">
              <a:avLst/>
            </a:prstTxWarp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endParaRPr lang="en-US" sz="2600" dirty="0" smtClean="0"/>
          </a:p>
        </p:txBody>
      </p:sp>
      <p:sp>
        <p:nvSpPr>
          <p:cNvPr id="11" name="Rectangle 10"/>
          <p:cNvSpPr/>
          <p:nvPr/>
        </p:nvSpPr>
        <p:spPr>
          <a:xfrm>
            <a:off x="3666656" y="5983538"/>
            <a:ext cx="2678700" cy="412709"/>
          </a:xfrm>
          <a:prstGeom prst="rect">
            <a:avLst/>
          </a:prstGeom>
        </p:spPr>
        <p:txBody>
          <a:bodyPr wrap="square" lIns="134399" tIns="67199" rIns="134399" bIns="67199">
            <a:spAutoFit/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Accept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240545" y="1044315"/>
            <a:ext cx="2678700" cy="412709"/>
          </a:xfrm>
          <a:prstGeom prst="rect">
            <a:avLst/>
          </a:prstGeom>
        </p:spPr>
        <p:txBody>
          <a:bodyPr wrap="square" lIns="134399" tIns="67199" rIns="134399" bIns="67199">
            <a:spAutoFit/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Protect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40137" y="1050639"/>
            <a:ext cx="2678700" cy="689708"/>
          </a:xfrm>
          <a:prstGeom prst="rect">
            <a:avLst/>
          </a:prstGeom>
        </p:spPr>
        <p:txBody>
          <a:bodyPr wrap="square" lIns="134399" tIns="67199" rIns="134399" bIns="67199">
            <a:spAutoFit/>
          </a:bodyPr>
          <a:lstStyle/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Detect</a:t>
            </a:r>
            <a:endParaRPr lang="en-US" dirty="0" smtClean="0"/>
          </a:p>
          <a:p>
            <a:pPr algn="ctr" defTabSz="671993" hangingPunct="0">
              <a:buClr>
                <a:srgbClr val="000000"/>
              </a:buClr>
              <a:buSzPct val="45000"/>
            </a:pPr>
            <a:r>
              <a:rPr lang="en-US" dirty="0" smtClean="0"/>
              <a:t>(and Respond)</a:t>
            </a: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320288352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1277938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ea typeface="ＭＳ Ｐゴシック" pitchFamily="34" charset="-128"/>
              </a:rPr>
              <a:t> Cyberspace will become orders of magnitude more complex and confused very quickly</a:t>
            </a:r>
          </a:p>
          <a:p>
            <a:pPr lvl="1"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Cyber and physical distinction will blur</a:t>
            </a:r>
          </a:p>
          <a:p>
            <a:pPr lvl="1">
              <a:buSzPct val="90000"/>
              <a:buFont typeface="Wingdings" pitchFamily="2" charset="2"/>
              <a:buChar char="Ø"/>
              <a:defRPr/>
            </a:pPr>
            <a:r>
              <a:rPr lang="en-US" dirty="0" smtClean="0">
                <a:ea typeface="ＭＳ Ｐゴシック" pitchFamily="34" charset="-128"/>
              </a:rPr>
              <a:t>Threats will go beyond money to physical harm and danger to life and body</a:t>
            </a:r>
            <a:endParaRPr lang="en-US" sz="3200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Overall this is a very positive development and will enrich human society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It will be messy but need not be chaotic!</a:t>
            </a: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Cyber </a:t>
            </a:r>
            <a:r>
              <a:rPr lang="en-US" sz="3200" dirty="0">
                <a:solidFill>
                  <a:schemeClr val="tx1"/>
                </a:solidFill>
                <a:ea typeface="ＭＳ Ｐゴシック" pitchFamily="34" charset="-128"/>
              </a:rPr>
              <a:t>security research and practice are loosing ground</a:t>
            </a: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Prognosis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20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5" y="6957461"/>
            <a:ext cx="2346325" cy="38933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tabLst>
                <a:tab pos="646168" algn="l"/>
                <a:tab pos="1292335" algn="l"/>
                <a:tab pos="1938502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© Ravi </a:t>
            </a:r>
            <a:r>
              <a:rPr lang="en-US" sz="1200" dirty="0" smtClean="0">
                <a:solidFill>
                  <a:srgbClr val="000000"/>
                </a:solidFill>
              </a:rPr>
              <a:t>Sandhu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3058725" y="6957462"/>
            <a:ext cx="4184638" cy="30293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lIns="81621" tIns="40810" rIns="81621" bIns="40810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400" i="1" dirty="0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5" y="50193"/>
            <a:ext cx="5197475" cy="513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500" dirty="0" smtClean="0">
                <a:solidFill>
                  <a:srgbClr val="131F49"/>
                </a:solidFill>
              </a:rPr>
              <a:t>Attack Process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3414711" y="1809750"/>
            <a:ext cx="3232152" cy="2321957"/>
            <a:chOff x="3414711" y="1647825"/>
            <a:chExt cx="3232152" cy="2321957"/>
          </a:xfrm>
        </p:grpSpPr>
        <p:sp>
          <p:nvSpPr>
            <p:cNvPr id="10" name="TextBox 9"/>
            <p:cNvSpPr txBox="1"/>
            <p:nvPr/>
          </p:nvSpPr>
          <p:spPr>
            <a:xfrm>
              <a:off x="3414711" y="1647825"/>
              <a:ext cx="3232152" cy="369332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</a:rPr>
                <a:t>Attack 1 account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414711" y="3600450"/>
              <a:ext cx="3232152" cy="369332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</a:rPr>
                <a:t>Acquire privileged account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cxnSp>
          <p:nvCxnSpPr>
            <p:cNvPr id="16" name="Straight Arrow Connector 15"/>
            <p:cNvCxnSpPr/>
            <p:nvPr/>
          </p:nvCxnSpPr>
          <p:spPr bwMode="auto">
            <a:xfrm>
              <a:off x="5029200" y="2133600"/>
              <a:ext cx="9525" cy="1466850"/>
            </a:xfrm>
            <a:prstGeom prst="straightConnector1">
              <a:avLst/>
            </a:prstGeom>
            <a:solidFill>
              <a:srgbClr val="00B8FF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17" name="TextBox 16"/>
          <p:cNvSpPr txBox="1"/>
          <p:nvPr/>
        </p:nvSpPr>
        <p:spPr>
          <a:xfrm>
            <a:off x="5491161" y="2786062"/>
            <a:ext cx="3232152" cy="369332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Privilege escalation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0288352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162050" y="1403184"/>
            <a:ext cx="6648451" cy="2997365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4000" dirty="0" smtClean="0">
                <a:ea typeface="ＭＳ Ｐゴシック" pitchFamily="34" charset="-128"/>
              </a:rPr>
              <a:t> Analog hole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4000" dirty="0" smtClean="0">
                <a:ea typeface="ＭＳ Ｐゴシック" pitchFamily="34" charset="-128"/>
              </a:rPr>
              <a:t> Inference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4000" dirty="0" smtClean="0">
                <a:ea typeface="ＭＳ Ｐゴシック" pitchFamily="34" charset="-128"/>
              </a:rPr>
              <a:t> Side channels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4000" dirty="0" smtClean="0">
                <a:ea typeface="ＭＳ Ｐゴシック" pitchFamily="34" charset="-128"/>
              </a:rPr>
              <a:t> Insider threat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4000" dirty="0" smtClean="0">
                <a:ea typeface="ＭＳ Ｐゴシック" pitchFamily="34" charset="-128"/>
              </a:rPr>
              <a:t> Detection is impossible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4000" dirty="0" smtClean="0">
                <a:ea typeface="ＭＳ Ｐゴシック" pitchFamily="34" charset="-128"/>
              </a:rPr>
              <a:t> Protection is impossible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4000" dirty="0" smtClean="0">
                <a:ea typeface="ＭＳ Ｐゴシック" pitchFamily="34" charset="-128"/>
              </a:rPr>
              <a:t> …..</a:t>
            </a:r>
            <a:endParaRPr lang="en-US" sz="3600" dirty="0" smtClean="0">
              <a:ea typeface="ＭＳ Ｐゴシック" pitchFamily="34" charset="-128"/>
            </a:endParaRPr>
          </a:p>
          <a:p>
            <a:pPr>
              <a:buSzPct val="90000"/>
              <a:buNone/>
              <a:defRPr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4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4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4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4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4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4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Limits on Security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251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Security Objectives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406525" y="3752850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6435725" y="375285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17" name="Group 6"/>
          <p:cNvGrpSpPr>
            <a:grpSpLocks/>
          </p:cNvGrpSpPr>
          <p:nvPr/>
        </p:nvGrpSpPr>
        <p:grpSpPr bwMode="auto">
          <a:xfrm>
            <a:off x="3344863" y="2274888"/>
            <a:ext cx="2973387" cy="1765300"/>
            <a:chOff x="1917" y="1988"/>
            <a:chExt cx="1873" cy="1112"/>
          </a:xfrm>
        </p:grpSpPr>
        <p:sp>
          <p:nvSpPr>
            <p:cNvPr id="18" name="Oval 7"/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9" name="Oval 8"/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3311525" y="489585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21" name="Oval 10"/>
          <p:cNvSpPr>
            <a:spLocks noChangeArrowheads="1"/>
          </p:cNvSpPr>
          <p:nvPr/>
        </p:nvSpPr>
        <p:spPr bwMode="auto">
          <a:xfrm>
            <a:off x="3941763" y="290512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Security Objectives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406525" y="3752850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6435725" y="375285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344863" y="2274888"/>
            <a:ext cx="2973387" cy="1765300"/>
            <a:chOff x="1917" y="1988"/>
            <a:chExt cx="1873" cy="1112"/>
          </a:xfrm>
        </p:grpSpPr>
        <p:sp>
          <p:nvSpPr>
            <p:cNvPr id="18" name="Oval 7"/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9" name="Oval 8"/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3311525" y="489585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21" name="Oval 10"/>
          <p:cNvSpPr>
            <a:spLocks noChangeArrowheads="1"/>
          </p:cNvSpPr>
          <p:nvPr/>
        </p:nvSpPr>
        <p:spPr bwMode="auto">
          <a:xfrm>
            <a:off x="3941763" y="290512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9611" y="1390650"/>
            <a:ext cx="3232152" cy="646331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Control of read and write is fundamental to all three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Security Objectives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406525" y="3752850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 dirty="0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 dirty="0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6435725" y="375285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344863" y="2274888"/>
            <a:ext cx="2973387" cy="1765300"/>
            <a:chOff x="1917" y="1988"/>
            <a:chExt cx="1873" cy="1112"/>
          </a:xfrm>
        </p:grpSpPr>
        <p:sp>
          <p:nvSpPr>
            <p:cNvPr id="18" name="Oval 7"/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9" name="Oval 8"/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3311525" y="489585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21" name="Oval 10"/>
          <p:cNvSpPr>
            <a:spLocks noChangeArrowheads="1"/>
          </p:cNvSpPr>
          <p:nvPr/>
        </p:nvSpPr>
        <p:spPr bwMode="auto">
          <a:xfrm>
            <a:off x="3941763" y="290512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9611" y="1390650"/>
            <a:ext cx="3232152" cy="646331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Cannot have it all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Need to compromise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Security is Secondary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2114" y="1390650"/>
            <a:ext cx="3549650" cy="923330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Cannot have it all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Need to reconcile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with non-Security Objectives</a:t>
            </a:r>
            <a:endParaRPr lang="en-US" b="1" dirty="0">
              <a:solidFill>
                <a:srgbClr val="FF0000"/>
              </a:solidFill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1699424" y="2931319"/>
            <a:ext cx="2061543" cy="1608292"/>
            <a:chOff x="2147099" y="3059113"/>
            <a:chExt cx="2061543" cy="1608292"/>
          </a:xfrm>
        </p:grpSpPr>
        <p:grpSp>
          <p:nvGrpSpPr>
            <p:cNvPr id="2" name="Group 6"/>
            <p:cNvGrpSpPr>
              <a:grpSpLocks/>
            </p:cNvGrpSpPr>
            <p:nvPr/>
          </p:nvGrpSpPr>
          <p:grpSpPr bwMode="auto">
            <a:xfrm>
              <a:off x="2603525" y="3059113"/>
              <a:ext cx="1605117" cy="978055"/>
              <a:chOff x="1917" y="1988"/>
              <a:chExt cx="1873" cy="1112"/>
            </a:xfrm>
          </p:grpSpPr>
          <p:sp>
            <p:nvSpPr>
              <p:cNvPr id="18" name="Oval 7"/>
              <p:cNvSpPr>
                <a:spLocks noChangeArrowheads="1"/>
              </p:cNvSpPr>
              <p:nvPr/>
            </p:nvSpPr>
            <p:spPr bwMode="auto">
              <a:xfrm>
                <a:off x="2676" y="1988"/>
                <a:ext cx="1114" cy="1112"/>
              </a:xfrm>
              <a:prstGeom prst="ellips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Oval 8"/>
              <p:cNvSpPr>
                <a:spLocks noChangeArrowheads="1"/>
              </p:cNvSpPr>
              <p:nvPr/>
            </p:nvSpPr>
            <p:spPr bwMode="auto">
              <a:xfrm>
                <a:off x="1917" y="1988"/>
                <a:ext cx="1114" cy="1112"/>
              </a:xfrm>
              <a:prstGeom prst="ellips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1" name="Oval 10"/>
            <p:cNvSpPr>
              <a:spLocks noChangeArrowheads="1"/>
            </p:cNvSpPr>
            <p:nvPr/>
          </p:nvSpPr>
          <p:spPr bwMode="auto">
            <a:xfrm>
              <a:off x="3087688" y="3689350"/>
              <a:ext cx="953815" cy="978055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" name="Rectangle 4"/>
            <p:cNvSpPr>
              <a:spLocks noChangeArrowheads="1"/>
            </p:cNvSpPr>
            <p:nvPr/>
          </p:nvSpPr>
          <p:spPr bwMode="auto">
            <a:xfrm>
              <a:off x="2147099" y="4162425"/>
              <a:ext cx="655628" cy="3726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1912" tIns="25400" rIns="61912" bIns="25400">
              <a:spAutoFit/>
            </a:bodyPr>
            <a:lstStyle/>
            <a:p>
              <a:pPr algn="ctr" defTabSz="895350" eaLnBrk="0">
                <a:lnSpc>
                  <a:spcPct val="87000"/>
                </a:lnSpc>
              </a:pPr>
              <a:r>
                <a:rPr lang="en-US" sz="2400" b="1" dirty="0" smtClean="0">
                  <a:solidFill>
                    <a:srgbClr val="000000"/>
                  </a:solidFill>
                </a:rPr>
                <a:t>CIA</a:t>
              </a:r>
              <a:endParaRPr lang="en-US" sz="2400" b="1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5983288" y="1060450"/>
            <a:ext cx="3665088" cy="5350030"/>
            <a:chOff x="6935788" y="1060450"/>
            <a:chExt cx="3665088" cy="5350030"/>
          </a:xfrm>
        </p:grpSpPr>
        <p:sp>
          <p:nvSpPr>
            <p:cNvPr id="17" name="Oval 10"/>
            <p:cNvSpPr>
              <a:spLocks noChangeArrowheads="1"/>
            </p:cNvSpPr>
            <p:nvPr/>
          </p:nvSpPr>
          <p:spPr bwMode="auto">
            <a:xfrm>
              <a:off x="6935788" y="1060450"/>
              <a:ext cx="953815" cy="978055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2" name="Rectangle 4"/>
            <p:cNvSpPr>
              <a:spLocks noChangeArrowheads="1"/>
            </p:cNvSpPr>
            <p:nvPr/>
          </p:nvSpPr>
          <p:spPr bwMode="auto">
            <a:xfrm>
              <a:off x="8560254" y="1363176"/>
              <a:ext cx="809516" cy="3726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1912" tIns="25400" rIns="61912" bIns="25400">
              <a:spAutoFit/>
            </a:bodyPr>
            <a:lstStyle/>
            <a:p>
              <a:pPr defTabSz="895350" eaLnBrk="0">
                <a:lnSpc>
                  <a:spcPct val="87000"/>
                </a:lnSpc>
              </a:pPr>
              <a:r>
                <a:rPr lang="en-US" sz="2400" b="1" dirty="0" smtClean="0">
                  <a:solidFill>
                    <a:srgbClr val="000000"/>
                  </a:solidFill>
                </a:rPr>
                <a:t>Cost</a:t>
              </a:r>
              <a:endParaRPr lang="en-US" sz="2400" b="1" dirty="0">
                <a:solidFill>
                  <a:srgbClr val="000000"/>
                </a:solidFill>
              </a:endParaRPr>
            </a:p>
          </p:txBody>
        </p:sp>
        <p:sp>
          <p:nvSpPr>
            <p:cNvPr id="23" name="Oval 10"/>
            <p:cNvSpPr>
              <a:spLocks noChangeArrowheads="1"/>
            </p:cNvSpPr>
            <p:nvPr/>
          </p:nvSpPr>
          <p:spPr bwMode="auto">
            <a:xfrm>
              <a:off x="6945313" y="2498725"/>
              <a:ext cx="953815" cy="978055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4" name="Rectangle 4"/>
            <p:cNvSpPr>
              <a:spLocks noChangeArrowheads="1"/>
            </p:cNvSpPr>
            <p:nvPr/>
          </p:nvSpPr>
          <p:spPr bwMode="auto">
            <a:xfrm>
              <a:off x="8560254" y="2801451"/>
              <a:ext cx="2040622" cy="3726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1912" tIns="25400" rIns="61912" bIns="25400">
              <a:spAutoFit/>
            </a:bodyPr>
            <a:lstStyle/>
            <a:p>
              <a:pPr defTabSz="895350" eaLnBrk="0">
                <a:lnSpc>
                  <a:spcPct val="87000"/>
                </a:lnSpc>
              </a:pPr>
              <a:r>
                <a:rPr lang="en-US" sz="2400" b="1" dirty="0" smtClean="0">
                  <a:solidFill>
                    <a:srgbClr val="000000"/>
                  </a:solidFill>
                </a:rPr>
                <a:t>Convenience</a:t>
              </a:r>
              <a:endParaRPr lang="en-US" sz="2400" b="1" dirty="0">
                <a:solidFill>
                  <a:srgbClr val="000000"/>
                </a:solidFill>
              </a:endParaRPr>
            </a:p>
          </p:txBody>
        </p:sp>
        <p:sp>
          <p:nvSpPr>
            <p:cNvPr id="25" name="Oval 10"/>
            <p:cNvSpPr>
              <a:spLocks noChangeArrowheads="1"/>
            </p:cNvSpPr>
            <p:nvPr/>
          </p:nvSpPr>
          <p:spPr bwMode="auto">
            <a:xfrm>
              <a:off x="6954838" y="3965575"/>
              <a:ext cx="953815" cy="978055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" name="Rectangle 4"/>
            <p:cNvSpPr>
              <a:spLocks noChangeArrowheads="1"/>
            </p:cNvSpPr>
            <p:nvPr/>
          </p:nvSpPr>
          <p:spPr bwMode="auto">
            <a:xfrm>
              <a:off x="8560254" y="4268301"/>
              <a:ext cx="1200649" cy="3726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1912" tIns="25400" rIns="61912" bIns="25400">
              <a:spAutoFit/>
            </a:bodyPr>
            <a:lstStyle/>
            <a:p>
              <a:pPr defTabSz="895350" eaLnBrk="0">
                <a:lnSpc>
                  <a:spcPct val="87000"/>
                </a:lnSpc>
              </a:pPr>
              <a:r>
                <a:rPr lang="en-US" sz="2400" b="1" dirty="0" smtClean="0">
                  <a:solidFill>
                    <a:srgbClr val="000000"/>
                  </a:solidFill>
                </a:rPr>
                <a:t>Growth</a:t>
              </a:r>
              <a:endParaRPr lang="en-US" sz="2400" b="1" dirty="0">
                <a:solidFill>
                  <a:srgbClr val="000000"/>
                </a:solidFill>
              </a:endParaRPr>
            </a:p>
          </p:txBody>
        </p:sp>
        <p:sp>
          <p:nvSpPr>
            <p:cNvPr id="27" name="Oval 10"/>
            <p:cNvSpPr>
              <a:spLocks noChangeArrowheads="1"/>
            </p:cNvSpPr>
            <p:nvPr/>
          </p:nvSpPr>
          <p:spPr bwMode="auto">
            <a:xfrm>
              <a:off x="6964363" y="5432425"/>
              <a:ext cx="953815" cy="978055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8" name="Rectangle 4"/>
            <p:cNvSpPr>
              <a:spLocks noChangeArrowheads="1"/>
            </p:cNvSpPr>
            <p:nvPr/>
          </p:nvSpPr>
          <p:spPr bwMode="auto">
            <a:xfrm>
              <a:off x="8560254" y="5735151"/>
              <a:ext cx="1049966" cy="3726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1912" tIns="25400" rIns="61912" bIns="25400">
              <a:spAutoFit/>
            </a:bodyPr>
            <a:lstStyle/>
            <a:p>
              <a:pPr defTabSz="895350" eaLnBrk="0">
                <a:lnSpc>
                  <a:spcPct val="87000"/>
                </a:lnSpc>
              </a:pPr>
              <a:r>
                <a:rPr lang="en-US" sz="2400" b="1" dirty="0" smtClean="0">
                  <a:solidFill>
                    <a:srgbClr val="000000"/>
                  </a:solidFill>
                </a:rPr>
                <a:t>Safety</a:t>
              </a:r>
              <a:endParaRPr lang="en-US" sz="2400" b="1" dirty="0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Security Objectives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406525" y="3752850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6435725" y="375285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344863" y="2274888"/>
            <a:ext cx="2973387" cy="1765300"/>
            <a:chOff x="1917" y="1988"/>
            <a:chExt cx="1873" cy="1112"/>
          </a:xfrm>
        </p:grpSpPr>
        <p:sp>
          <p:nvSpPr>
            <p:cNvPr id="18" name="Oval 7"/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9" name="Oval 8"/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3311525" y="489585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21" name="Oval 10"/>
          <p:cNvSpPr>
            <a:spLocks noChangeArrowheads="1"/>
          </p:cNvSpPr>
          <p:nvPr/>
        </p:nvSpPr>
        <p:spPr bwMode="auto">
          <a:xfrm>
            <a:off x="3941763" y="290512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2" name="Oval 11"/>
          <p:cNvSpPr>
            <a:spLocks noChangeArrowheads="1"/>
          </p:cNvSpPr>
          <p:nvPr/>
        </p:nvSpPr>
        <p:spPr bwMode="auto">
          <a:xfrm>
            <a:off x="3948113" y="1652588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6011863" y="1055688"/>
            <a:ext cx="123507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USAGE</a:t>
            </a:r>
          </a:p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purpose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Security Objectives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406525" y="3752850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6435725" y="375285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344863" y="2274888"/>
            <a:ext cx="2973387" cy="1765300"/>
            <a:chOff x="1917" y="1988"/>
            <a:chExt cx="1873" cy="1112"/>
          </a:xfrm>
        </p:grpSpPr>
        <p:sp>
          <p:nvSpPr>
            <p:cNvPr id="18" name="Oval 7"/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9" name="Oval 8"/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3311525" y="489585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21" name="Oval 10"/>
          <p:cNvSpPr>
            <a:spLocks noChangeArrowheads="1"/>
          </p:cNvSpPr>
          <p:nvPr/>
        </p:nvSpPr>
        <p:spPr bwMode="auto">
          <a:xfrm>
            <a:off x="3941763" y="290512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2" name="Oval 11"/>
          <p:cNvSpPr>
            <a:spLocks noChangeArrowheads="1"/>
          </p:cNvSpPr>
          <p:nvPr/>
        </p:nvSpPr>
        <p:spPr bwMode="auto">
          <a:xfrm>
            <a:off x="3948113" y="1652588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6011863" y="1055688"/>
            <a:ext cx="123507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USAGE</a:t>
            </a:r>
          </a:p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purpose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246939" y="1789797"/>
            <a:ext cx="2608262" cy="923330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Covers privacy and intellectual property protection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Security Objectives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1406525" y="3752850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6435725" y="375285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344863" y="2274888"/>
            <a:ext cx="2973387" cy="1765300"/>
            <a:chOff x="1917" y="1988"/>
            <a:chExt cx="1873" cy="1112"/>
          </a:xfrm>
        </p:grpSpPr>
        <p:sp>
          <p:nvSpPr>
            <p:cNvPr id="18" name="Oval 7"/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9" name="Oval 8"/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3311525" y="489585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21" name="Oval 10"/>
          <p:cNvSpPr>
            <a:spLocks noChangeArrowheads="1"/>
          </p:cNvSpPr>
          <p:nvPr/>
        </p:nvSpPr>
        <p:spPr bwMode="auto">
          <a:xfrm>
            <a:off x="3941763" y="290512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2" name="Oval 11"/>
          <p:cNvSpPr>
            <a:spLocks noChangeArrowheads="1"/>
          </p:cNvSpPr>
          <p:nvPr/>
        </p:nvSpPr>
        <p:spPr bwMode="auto">
          <a:xfrm>
            <a:off x="3948113" y="1652588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6011863" y="1055688"/>
            <a:ext cx="123507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USAGE</a:t>
            </a:r>
          </a:p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purpose</a:t>
            </a:r>
          </a:p>
        </p:txBody>
      </p:sp>
      <p:sp>
        <p:nvSpPr>
          <p:cNvPr id="17" name="Oval 19"/>
          <p:cNvSpPr>
            <a:spLocks noChangeArrowheads="1"/>
          </p:cNvSpPr>
          <p:nvPr/>
        </p:nvSpPr>
        <p:spPr bwMode="auto">
          <a:xfrm>
            <a:off x="2725738" y="1589088"/>
            <a:ext cx="4814887" cy="4810125"/>
          </a:xfrm>
          <a:prstGeom prst="ellipse">
            <a:avLst/>
          </a:prstGeom>
          <a:solidFill>
            <a:srgbClr val="FFFFFF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00"/>
                </a:solidFill>
              </a:rPr>
              <a:t>USAGE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8848</TotalTime>
  <Words>652</Words>
  <Application>Microsoft Office PowerPoint</Application>
  <PresentationFormat>Custom</PresentationFormat>
  <Paragraphs>287</Paragraphs>
  <Slides>21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1_Custom Design</vt:lpstr>
      <vt:lpstr>2_Custom Design</vt:lpstr>
      <vt:lpstr>3_Custom Design</vt:lpstr>
      <vt:lpstr>Custom Design</vt:lpstr>
      <vt:lpstr>3_Default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1060</cp:revision>
  <cp:lastPrinted>2016-01-14T23:49:42Z</cp:lastPrinted>
  <dcterms:created xsi:type="dcterms:W3CDTF">2010-02-19T20:53:39Z</dcterms:created>
  <dcterms:modified xsi:type="dcterms:W3CDTF">2017-01-09T17:07:12Z</dcterms:modified>
</cp:coreProperties>
</file>