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2"/>
  </p:notesMasterIdLst>
  <p:handoutMasterIdLst>
    <p:handoutMasterId r:id="rId13"/>
  </p:handoutMasterIdLst>
  <p:sldIdLst>
    <p:sldId id="392" r:id="rId6"/>
    <p:sldId id="393" r:id="rId7"/>
    <p:sldId id="394" r:id="rId8"/>
    <p:sldId id="395" r:id="rId9"/>
    <p:sldId id="396" r:id="rId10"/>
    <p:sldId id="397" r:id="rId11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 userDrawn="1">
          <p15:clr>
            <a:srgbClr val="A4A3A4"/>
          </p15:clr>
        </p15:guide>
        <p15:guide id="2" pos="195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458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4/3/2017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1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4/3/2017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Malware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Lecture 11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ravi.utsa@gmail.com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5323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Symantec Internet Security Threat </a:t>
            </a:r>
            <a:r>
              <a:rPr lang="en-US" dirty="0" smtClean="0"/>
              <a:t>Report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AT&amp;T </a:t>
            </a:r>
            <a:r>
              <a:rPr lang="en-US" dirty="0"/>
              <a:t>Cybersecurity Insights </a:t>
            </a:r>
            <a:r>
              <a:rPr lang="en-US" dirty="0" smtClean="0"/>
              <a:t>Report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Cisco Annual Security </a:t>
            </a:r>
            <a:r>
              <a:rPr lang="en-US" dirty="0" smtClean="0"/>
              <a:t>Report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Dell Security Annual Threat </a:t>
            </a:r>
            <a:r>
              <a:rPr lang="en-US" dirty="0" smtClean="0"/>
              <a:t>Report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Google Android Security </a:t>
            </a:r>
            <a:r>
              <a:rPr lang="en-US" dirty="0" smtClean="0"/>
              <a:t>Annual Report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IBM X-Force Cyber </a:t>
            </a:r>
            <a:r>
              <a:rPr lang="en-US" dirty="0" smtClean="0"/>
              <a:t>Security Intelligence </a:t>
            </a:r>
            <a:r>
              <a:rPr lang="en-US" dirty="0"/>
              <a:t>Index </a:t>
            </a:r>
            <a:r>
              <a:rPr lang="en-US" dirty="0" smtClean="0"/>
              <a:t>Report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McAfee Labs Threat Predictions </a:t>
            </a:r>
            <a:r>
              <a:rPr lang="en-US" dirty="0" smtClean="0"/>
              <a:t>Report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Verizon Data Breach Investigation </a:t>
            </a:r>
            <a:r>
              <a:rPr lang="en-US" dirty="0" smtClean="0"/>
              <a:t>Report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……</a:t>
            </a: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Industry Reports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737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292529" y="1022958"/>
            <a:ext cx="9494271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A </a:t>
            </a:r>
            <a:r>
              <a:rPr lang="en-US" dirty="0"/>
              <a:t>new zero-day vulnerability was discovered on average each </a:t>
            </a:r>
            <a:r>
              <a:rPr lang="en-US" dirty="0" smtClean="0"/>
              <a:t>week (total 54)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 smtClean="0"/>
              <a:t>Doubled from 2014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Over </a:t>
            </a:r>
            <a:r>
              <a:rPr lang="en-US" dirty="0"/>
              <a:t>half a billion personal records were stolen or </a:t>
            </a:r>
            <a:r>
              <a:rPr lang="en-US" dirty="0" smtClean="0"/>
              <a:t>lost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Companies choosing not to report the number of records lost increased by 85 percent 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Major </a:t>
            </a:r>
            <a:r>
              <a:rPr lang="en-US" dirty="0"/>
              <a:t>security vulnerabilities in </a:t>
            </a:r>
            <a:r>
              <a:rPr lang="en-US" dirty="0" smtClean="0"/>
              <a:t>75% of </a:t>
            </a:r>
            <a:r>
              <a:rPr lang="en-US" dirty="0"/>
              <a:t>popular </a:t>
            </a:r>
            <a:r>
              <a:rPr lang="en-US" dirty="0" smtClean="0"/>
              <a:t>websites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15% of legitimate websites have critical </a:t>
            </a:r>
            <a:r>
              <a:rPr lang="en-US" dirty="0" smtClean="0"/>
              <a:t>vulnerabilities</a:t>
            </a:r>
          </a:p>
          <a:p>
            <a:pPr marL="622300" lvl="1" indent="-514350">
              <a:buSzPct val="100000"/>
              <a:buFont typeface="Wingdings" pitchFamily="2" charset="2"/>
              <a:buChar char="Ø"/>
            </a:pPr>
            <a:r>
              <a:rPr lang="en-US" sz="2800" dirty="0">
                <a:cs typeface="ＭＳ Ｐゴシック" charset="-128"/>
              </a:rPr>
              <a:t>S</a:t>
            </a:r>
            <a:r>
              <a:rPr lang="en-US" sz="2800" dirty="0" smtClean="0">
                <a:cs typeface="ＭＳ Ｐゴシック" charset="-128"/>
              </a:rPr>
              <a:t>pear-phishing targeting </a:t>
            </a:r>
            <a:r>
              <a:rPr lang="en-US" sz="2800" dirty="0">
                <a:cs typeface="ＭＳ Ｐゴシック" charset="-128"/>
              </a:rPr>
              <a:t>employees increased </a:t>
            </a:r>
            <a:r>
              <a:rPr lang="en-US" sz="2800" dirty="0" smtClean="0">
                <a:cs typeface="ＭＳ Ｐゴシック" charset="-128"/>
              </a:rPr>
              <a:t>55%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 smtClean="0"/>
              <a:t>43% </a:t>
            </a:r>
            <a:r>
              <a:rPr lang="en-US" dirty="0"/>
              <a:t>of all attacks targeted at small </a:t>
            </a:r>
            <a:r>
              <a:rPr lang="en-US" dirty="0" smtClean="0"/>
              <a:t>businesses</a:t>
            </a:r>
          </a:p>
          <a:p>
            <a:pPr marL="622300" lvl="1" indent="-514350">
              <a:buSzPct val="100000"/>
              <a:buFont typeface="Wingdings" pitchFamily="2" charset="2"/>
              <a:buChar char="Ø"/>
            </a:pPr>
            <a:r>
              <a:rPr lang="en-US" sz="2800" dirty="0">
                <a:cs typeface="ＭＳ Ｐゴシック" charset="-128"/>
              </a:rPr>
              <a:t>Ransomware increased 35</a:t>
            </a:r>
            <a:r>
              <a:rPr lang="en-US" sz="2800" dirty="0" smtClean="0">
                <a:cs typeface="ＭＳ Ｐゴシック" charset="-128"/>
              </a:rPr>
              <a:t>%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moved beyond </a:t>
            </a:r>
            <a:r>
              <a:rPr lang="en-US" dirty="0" smtClean="0"/>
              <a:t>PCs </a:t>
            </a:r>
            <a:r>
              <a:rPr lang="en-US" dirty="0"/>
              <a:t>to smart phones, Mac, and Linux systems </a:t>
            </a:r>
          </a:p>
          <a:p>
            <a:pPr marL="622300" lvl="1" indent="-514350">
              <a:buSzPct val="100000"/>
              <a:buFont typeface="Wingdings" pitchFamily="2" charset="2"/>
              <a:buChar char="Ø"/>
            </a:pPr>
            <a:r>
              <a:rPr lang="en-US" sz="2800" dirty="0" smtClean="0">
                <a:cs typeface="ＭＳ Ｐゴシック" charset="-128"/>
              </a:rPr>
              <a:t>Symantec </a:t>
            </a:r>
            <a:r>
              <a:rPr lang="en-US" sz="2800" dirty="0">
                <a:cs typeface="ＭＳ Ｐゴシック" charset="-128"/>
              </a:rPr>
              <a:t>blocked 100 million fake </a:t>
            </a:r>
            <a:r>
              <a:rPr lang="en-US" sz="2800" dirty="0" smtClean="0">
                <a:cs typeface="ＭＳ Ｐゴシック" charset="-128"/>
              </a:rPr>
              <a:t>tech </a:t>
            </a:r>
            <a:r>
              <a:rPr lang="en-US" sz="2800" dirty="0">
                <a:cs typeface="ＭＳ Ｐゴシック" charset="-128"/>
              </a:rPr>
              <a:t>support </a:t>
            </a:r>
            <a:r>
              <a:rPr lang="en-US" sz="2800" dirty="0" smtClean="0">
                <a:cs typeface="ＭＳ Ｐゴシック" charset="-128"/>
              </a:rPr>
              <a:t>scams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first reported in 2010 </a:t>
            </a: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107950" algn="ctr">
              <a:buSzPct val="100000"/>
            </a:pPr>
            <a:r>
              <a:rPr lang="en-US" sz="1600" dirty="0"/>
              <a:t>Symantec Internet Security Threat </a:t>
            </a:r>
            <a:r>
              <a:rPr lang="en-US" sz="1600" dirty="0" smtClean="0"/>
              <a:t>Report 2016 (for 2015)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3616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469489" y="1366984"/>
            <a:ext cx="7366703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Big numbers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 smtClean="0"/>
              <a:t>Pages 8 and 9 of report</a:t>
            </a: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107950" algn="ctr">
              <a:buSzPct val="100000"/>
            </a:pPr>
            <a:r>
              <a:rPr lang="en-US" sz="1600" dirty="0"/>
              <a:t>Symantec Internet Security Threat </a:t>
            </a:r>
            <a:r>
              <a:rPr lang="en-US" sz="1600" dirty="0" smtClean="0"/>
              <a:t>Report 2016 (for 2015)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96302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Malware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5041299" y="684213"/>
            <a:ext cx="0" cy="1479576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2477687" y="2175033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2459581" y="2184086"/>
            <a:ext cx="5163437" cy="0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7602678" y="2173532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1359386" y="2634573"/>
            <a:ext cx="224074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Classic</a:t>
            </a:r>
          </a:p>
          <a:p>
            <a:pPr algn="ctr"/>
            <a:r>
              <a:rPr lang="en-US" dirty="0" smtClean="0"/>
              <a:t>Malware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Trojan Horse (1971)</a:t>
            </a:r>
          </a:p>
          <a:p>
            <a:pPr algn="ctr"/>
            <a:r>
              <a:rPr lang="en-US" dirty="0"/>
              <a:t>Logic Bomb</a:t>
            </a:r>
          </a:p>
          <a:p>
            <a:pPr algn="ctr"/>
            <a:r>
              <a:rPr lang="en-US" dirty="0" smtClean="0"/>
              <a:t>Virus (1985)</a:t>
            </a:r>
          </a:p>
          <a:p>
            <a:pPr algn="ctr"/>
            <a:r>
              <a:rPr lang="en-US" dirty="0" smtClean="0"/>
              <a:t>Worm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43283" y="2633072"/>
            <a:ext cx="13003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Modern</a:t>
            </a:r>
          </a:p>
          <a:p>
            <a:pPr algn="ctr"/>
            <a:r>
              <a:rPr lang="en-US" dirty="0" err="1" smtClean="0"/>
              <a:t>Crimeware</a:t>
            </a:r>
            <a:endParaRPr lang="en-US" dirty="0" smtClean="0"/>
          </a:p>
          <a:p>
            <a:pPr algn="ctr"/>
            <a:endParaRPr lang="en-US" dirty="0"/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5781262" y="3694501"/>
            <a:ext cx="3355871" cy="0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7602678" y="3350466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22" name="Group 21"/>
          <p:cNvGrpSpPr/>
          <p:nvPr/>
        </p:nvGrpSpPr>
        <p:grpSpPr>
          <a:xfrm>
            <a:off x="5009256" y="4277797"/>
            <a:ext cx="4662639" cy="1477328"/>
            <a:chOff x="4294042" y="4802895"/>
            <a:chExt cx="4662639" cy="1477328"/>
          </a:xfrm>
        </p:grpSpPr>
        <p:sp>
          <p:nvSpPr>
            <p:cNvPr id="29" name="TextBox 28"/>
            <p:cNvSpPr txBox="1"/>
            <p:nvPr/>
          </p:nvSpPr>
          <p:spPr>
            <a:xfrm>
              <a:off x="6013653" y="4802895"/>
              <a:ext cx="1223412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Rootkit</a:t>
              </a:r>
            </a:p>
            <a:p>
              <a:pPr algn="ctr"/>
              <a:r>
                <a:rPr lang="en-US" dirty="0" smtClean="0"/>
                <a:t>Exploit</a:t>
              </a:r>
            </a:p>
            <a:p>
              <a:pPr algn="ctr"/>
              <a:r>
                <a:rPr lang="en-US" dirty="0" smtClean="0"/>
                <a:t>Zero-Day</a:t>
              </a:r>
            </a:p>
            <a:p>
              <a:pPr algn="ctr"/>
              <a:r>
                <a:rPr lang="en-US" dirty="0" err="1" smtClean="0"/>
                <a:t>Keylogger</a:t>
              </a:r>
              <a:endParaRPr lang="en-US" dirty="0" smtClean="0"/>
            </a:p>
            <a:p>
              <a:pPr algn="ctr"/>
              <a:r>
                <a:rPr lang="en-US" dirty="0" smtClean="0"/>
                <a:t>Drive by</a:t>
              </a:r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4294042" y="4802895"/>
              <a:ext cx="4662639" cy="1477328"/>
              <a:chOff x="4294042" y="4802895"/>
              <a:chExt cx="4662639" cy="1477328"/>
            </a:xfrm>
          </p:grpSpPr>
          <p:sp>
            <p:nvSpPr>
              <p:cNvPr id="27" name="TextBox 26"/>
              <p:cNvSpPr txBox="1"/>
              <p:nvPr/>
            </p:nvSpPr>
            <p:spPr>
              <a:xfrm>
                <a:off x="4294042" y="4802895"/>
                <a:ext cx="1544012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Adware</a:t>
                </a:r>
              </a:p>
              <a:p>
                <a:pPr algn="ctr"/>
                <a:r>
                  <a:rPr lang="en-US" dirty="0" smtClean="0"/>
                  <a:t>Spyware</a:t>
                </a:r>
              </a:p>
              <a:p>
                <a:pPr algn="ctr"/>
                <a:r>
                  <a:rPr lang="en-US" dirty="0" smtClean="0"/>
                  <a:t>Ransomware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7887157" y="4802895"/>
                <a:ext cx="1069524" cy="14773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GB"/>
                </a:defPPr>
                <a:lvl1pPr algn="ctr"/>
              </a:lstStyle>
              <a:p>
                <a:r>
                  <a:rPr lang="en-US" dirty="0" smtClean="0"/>
                  <a:t>Phishing</a:t>
                </a:r>
              </a:p>
              <a:p>
                <a:r>
                  <a:rPr lang="en-US" dirty="0" smtClean="0"/>
                  <a:t>Spam</a:t>
                </a:r>
              </a:p>
              <a:p>
                <a:r>
                  <a:rPr lang="en-US" dirty="0" smtClean="0"/>
                  <a:t>DDOS</a:t>
                </a:r>
              </a:p>
              <a:p>
                <a:endParaRPr lang="en-US" dirty="0" smtClean="0"/>
              </a:p>
              <a:p>
                <a:r>
                  <a:rPr lang="en-US" dirty="0"/>
                  <a:t>Botnet</a:t>
                </a:r>
                <a:endParaRPr lang="en-US" dirty="0" smtClean="0"/>
              </a:p>
            </p:txBody>
          </p:sp>
        </p:grpSp>
      </p:grpSp>
      <p:cxnSp>
        <p:nvCxnSpPr>
          <p:cNvPr id="35" name="Straight Connector 34"/>
          <p:cNvCxnSpPr/>
          <p:nvPr/>
        </p:nvCxnSpPr>
        <p:spPr bwMode="auto">
          <a:xfrm>
            <a:off x="5763304" y="3674873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7602678" y="3710403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9125187" y="3700668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0409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Malware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5041299" y="684213"/>
            <a:ext cx="0" cy="691914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2133657" y="1387395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2123073" y="1416769"/>
            <a:ext cx="6630168" cy="0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8753241" y="1385894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1617560" y="193747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Delivery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40275" y="1937471"/>
            <a:ext cx="825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Target</a:t>
            </a:r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8753241" y="2553771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5084787" y="1935970"/>
            <a:ext cx="907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Trigger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060658" y="3402600"/>
            <a:ext cx="1031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External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7919587" y="2884343"/>
            <a:ext cx="1667309" cy="361448"/>
            <a:chOff x="7765686" y="2884343"/>
            <a:chExt cx="1667309" cy="361448"/>
          </a:xfrm>
        </p:grpSpPr>
        <p:cxnSp>
          <p:nvCxnSpPr>
            <p:cNvPr id="24" name="Straight Connector 23"/>
            <p:cNvCxnSpPr/>
            <p:nvPr/>
          </p:nvCxnSpPr>
          <p:spPr bwMode="auto">
            <a:xfrm>
              <a:off x="7765686" y="2897806"/>
              <a:ext cx="1667309" cy="0"/>
            </a:xfrm>
            <a:prstGeom prst="line">
              <a:avLst/>
            </a:prstGeom>
            <a:solidFill>
              <a:srgbClr val="00B8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 bwMode="auto">
            <a:xfrm>
              <a:off x="9432995" y="2885854"/>
              <a:ext cx="0" cy="359937"/>
            </a:xfrm>
            <a:prstGeom prst="line">
              <a:avLst/>
            </a:prstGeom>
            <a:solidFill>
              <a:srgbClr val="00B8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 bwMode="auto">
            <a:xfrm>
              <a:off x="7765686" y="2884343"/>
              <a:ext cx="0" cy="359937"/>
            </a:xfrm>
            <a:prstGeom prst="line">
              <a:avLst/>
            </a:prstGeom>
            <a:solidFill>
              <a:srgbClr val="00B8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3" name="TextBox 32"/>
          <p:cNvSpPr txBox="1"/>
          <p:nvPr/>
        </p:nvSpPr>
        <p:spPr>
          <a:xfrm>
            <a:off x="7588352" y="3401089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Host</a:t>
            </a:r>
          </a:p>
        </p:txBody>
      </p:sp>
      <p:cxnSp>
        <p:nvCxnSpPr>
          <p:cNvPr id="38" name="Straight Connector 37"/>
          <p:cNvCxnSpPr/>
          <p:nvPr/>
        </p:nvCxnSpPr>
        <p:spPr bwMode="auto">
          <a:xfrm>
            <a:off x="7900698" y="3874058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9" name="Group 38"/>
          <p:cNvGrpSpPr/>
          <p:nvPr/>
        </p:nvGrpSpPr>
        <p:grpSpPr>
          <a:xfrm>
            <a:off x="7067044" y="4204630"/>
            <a:ext cx="1667309" cy="361448"/>
            <a:chOff x="7765686" y="2884343"/>
            <a:chExt cx="1667309" cy="361448"/>
          </a:xfrm>
        </p:grpSpPr>
        <p:cxnSp>
          <p:nvCxnSpPr>
            <p:cNvPr id="40" name="Straight Connector 39"/>
            <p:cNvCxnSpPr/>
            <p:nvPr/>
          </p:nvCxnSpPr>
          <p:spPr bwMode="auto">
            <a:xfrm>
              <a:off x="7765686" y="2897806"/>
              <a:ext cx="1667309" cy="0"/>
            </a:xfrm>
            <a:prstGeom prst="line">
              <a:avLst/>
            </a:prstGeom>
            <a:solidFill>
              <a:srgbClr val="00B8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9432995" y="2885854"/>
              <a:ext cx="0" cy="359937"/>
            </a:xfrm>
            <a:prstGeom prst="line">
              <a:avLst/>
            </a:prstGeom>
            <a:solidFill>
              <a:srgbClr val="00B8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/>
            <p:nvPr/>
          </p:nvCxnSpPr>
          <p:spPr bwMode="auto">
            <a:xfrm>
              <a:off x="7765686" y="2884343"/>
              <a:ext cx="0" cy="359937"/>
            </a:xfrm>
            <a:prstGeom prst="line">
              <a:avLst/>
            </a:prstGeom>
            <a:solidFill>
              <a:srgbClr val="00B8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3" name="TextBox 42"/>
          <p:cNvSpPr txBox="1"/>
          <p:nvPr/>
        </p:nvSpPr>
        <p:spPr>
          <a:xfrm>
            <a:off x="8190056" y="4793814"/>
            <a:ext cx="1082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Exfiltrate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535532" y="4793814"/>
            <a:ext cx="1056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Damage</a:t>
            </a:r>
          </a:p>
        </p:txBody>
      </p:sp>
      <p:cxnSp>
        <p:nvCxnSpPr>
          <p:cNvPr id="45" name="Straight Connector 44"/>
          <p:cNvCxnSpPr/>
          <p:nvPr/>
        </p:nvCxnSpPr>
        <p:spPr bwMode="auto">
          <a:xfrm>
            <a:off x="5501525" y="2552270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5817983" y="3421834"/>
            <a:ext cx="1249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External</a:t>
            </a:r>
          </a:p>
          <a:p>
            <a:pPr algn="ctr"/>
            <a:r>
              <a:rPr lang="en-US" dirty="0" smtClean="0"/>
              <a:t>Command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4667871" y="2882842"/>
            <a:ext cx="1667309" cy="361448"/>
            <a:chOff x="7765686" y="2884343"/>
            <a:chExt cx="1667309" cy="361448"/>
          </a:xfrm>
        </p:grpSpPr>
        <p:cxnSp>
          <p:nvCxnSpPr>
            <p:cNvPr id="48" name="Straight Connector 47"/>
            <p:cNvCxnSpPr/>
            <p:nvPr/>
          </p:nvCxnSpPr>
          <p:spPr bwMode="auto">
            <a:xfrm>
              <a:off x="7765686" y="2897806"/>
              <a:ext cx="1667309" cy="0"/>
            </a:xfrm>
            <a:prstGeom prst="line">
              <a:avLst/>
            </a:prstGeom>
            <a:solidFill>
              <a:srgbClr val="00B8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Connector 48"/>
            <p:cNvCxnSpPr/>
            <p:nvPr/>
          </p:nvCxnSpPr>
          <p:spPr bwMode="auto">
            <a:xfrm>
              <a:off x="9432995" y="2885854"/>
              <a:ext cx="0" cy="359937"/>
            </a:xfrm>
            <a:prstGeom prst="line">
              <a:avLst/>
            </a:prstGeom>
            <a:solidFill>
              <a:srgbClr val="00B8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" name="Straight Connector 49"/>
            <p:cNvCxnSpPr/>
            <p:nvPr/>
          </p:nvCxnSpPr>
          <p:spPr bwMode="auto">
            <a:xfrm>
              <a:off x="7765686" y="2884343"/>
              <a:ext cx="0" cy="359937"/>
            </a:xfrm>
            <a:prstGeom prst="line">
              <a:avLst/>
            </a:prstGeom>
            <a:solidFill>
              <a:srgbClr val="00B8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1" name="TextBox 50"/>
          <p:cNvSpPr txBox="1"/>
          <p:nvPr/>
        </p:nvSpPr>
        <p:spPr>
          <a:xfrm>
            <a:off x="4086570" y="3399588"/>
            <a:ext cx="11592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Local</a:t>
            </a:r>
          </a:p>
          <a:p>
            <a:pPr algn="ctr"/>
            <a:r>
              <a:rPr lang="en-US" dirty="0" smtClean="0"/>
              <a:t>Condition</a:t>
            </a:r>
          </a:p>
        </p:txBody>
      </p:sp>
      <p:cxnSp>
        <p:nvCxnSpPr>
          <p:cNvPr id="52" name="Straight Connector 51"/>
          <p:cNvCxnSpPr/>
          <p:nvPr/>
        </p:nvCxnSpPr>
        <p:spPr bwMode="auto">
          <a:xfrm>
            <a:off x="2123073" y="2550769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2674937" y="3399598"/>
            <a:ext cx="13388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Inadvertent</a:t>
            </a:r>
          </a:p>
          <a:p>
            <a:pPr algn="ctr"/>
            <a:r>
              <a:rPr lang="en-US" dirty="0" smtClean="0"/>
              <a:t>By User</a:t>
            </a:r>
          </a:p>
        </p:txBody>
      </p:sp>
      <p:cxnSp>
        <p:nvCxnSpPr>
          <p:cNvPr id="55" name="Straight Connector 54"/>
          <p:cNvCxnSpPr/>
          <p:nvPr/>
        </p:nvCxnSpPr>
        <p:spPr bwMode="auto">
          <a:xfrm>
            <a:off x="708354" y="2894804"/>
            <a:ext cx="2646706" cy="0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>
            <a:off x="3355060" y="2882852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>
            <a:off x="708354" y="2881341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TextBox 57"/>
          <p:cNvSpPr txBox="1"/>
          <p:nvPr/>
        </p:nvSpPr>
        <p:spPr>
          <a:xfrm>
            <a:off x="-5944" y="3398087"/>
            <a:ext cx="1428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Self-</a:t>
            </a:r>
          </a:p>
          <a:p>
            <a:pPr algn="ctr"/>
            <a:r>
              <a:rPr lang="en-US" dirty="0" smtClean="0"/>
              <a:t>Propagating</a:t>
            </a:r>
          </a:p>
        </p:txBody>
      </p:sp>
      <p:cxnSp>
        <p:nvCxnSpPr>
          <p:cNvPr id="59" name="Straight Connector 58"/>
          <p:cNvCxnSpPr/>
          <p:nvPr/>
        </p:nvCxnSpPr>
        <p:spPr bwMode="auto">
          <a:xfrm>
            <a:off x="5572453" y="1404000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1435705" y="3407150"/>
            <a:ext cx="13517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Planted</a:t>
            </a:r>
          </a:p>
          <a:p>
            <a:pPr algn="ctr"/>
            <a:r>
              <a:rPr lang="en-US" dirty="0" smtClean="0"/>
              <a:t>By Attacker</a:t>
            </a:r>
          </a:p>
        </p:txBody>
      </p:sp>
      <p:cxnSp>
        <p:nvCxnSpPr>
          <p:cNvPr id="61" name="Straight Connector 60"/>
          <p:cNvCxnSpPr/>
          <p:nvPr/>
        </p:nvCxnSpPr>
        <p:spPr bwMode="auto">
          <a:xfrm>
            <a:off x="2122272" y="2890404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>
            <a:off x="706853" y="4138242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>
            <a:off x="338789" y="4479129"/>
            <a:ext cx="761970" cy="0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>
            <a:off x="1100759" y="4467177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>
            <a:off x="338789" y="4465666"/>
            <a:ext cx="0" cy="359937"/>
          </a:xfrm>
          <a:prstGeom prst="line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TextBox 66"/>
          <p:cNvSpPr txBox="1"/>
          <p:nvPr/>
        </p:nvSpPr>
        <p:spPr>
          <a:xfrm>
            <a:off x="699611" y="5054850"/>
            <a:ext cx="796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Worm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-17514" y="5054850"/>
            <a:ext cx="706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Virus</a:t>
            </a:r>
          </a:p>
        </p:txBody>
      </p:sp>
    </p:spTree>
    <p:extLst>
      <p:ext uri="{BB962C8B-B14F-4D97-AF65-F5344CB8AC3E}">
        <p14:creationId xmlns:p14="http://schemas.microsoft.com/office/powerpoint/2010/main" val="95517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9704</TotalTime>
  <Words>302</Words>
  <Application>Microsoft Office PowerPoint</Application>
  <PresentationFormat>Custom</PresentationFormat>
  <Paragraphs>136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9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1163</cp:revision>
  <cp:lastPrinted>2016-01-14T23:49:42Z</cp:lastPrinted>
  <dcterms:created xsi:type="dcterms:W3CDTF">2010-02-19T20:53:39Z</dcterms:created>
  <dcterms:modified xsi:type="dcterms:W3CDTF">2017-04-03T17:12:03Z</dcterms:modified>
</cp:coreProperties>
</file>