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2"/>
  </p:notesMasterIdLst>
  <p:handoutMasterIdLst>
    <p:handoutMasterId r:id="rId33"/>
  </p:handoutMasterIdLst>
  <p:sldIdLst>
    <p:sldId id="392" r:id="rId6"/>
    <p:sldId id="393" r:id="rId7"/>
    <p:sldId id="394" r:id="rId8"/>
    <p:sldId id="396" r:id="rId9"/>
    <p:sldId id="395" r:id="rId10"/>
    <p:sldId id="398" r:id="rId11"/>
    <p:sldId id="399" r:id="rId12"/>
    <p:sldId id="400" r:id="rId13"/>
    <p:sldId id="402" r:id="rId14"/>
    <p:sldId id="403" r:id="rId15"/>
    <p:sldId id="404" r:id="rId16"/>
    <p:sldId id="405" r:id="rId17"/>
    <p:sldId id="406" r:id="rId18"/>
    <p:sldId id="408" r:id="rId19"/>
    <p:sldId id="407" r:id="rId20"/>
    <p:sldId id="409" r:id="rId21"/>
    <p:sldId id="401" r:id="rId22"/>
    <p:sldId id="410" r:id="rId23"/>
    <p:sldId id="411" r:id="rId24"/>
    <p:sldId id="412" r:id="rId25"/>
    <p:sldId id="413" r:id="rId26"/>
    <p:sldId id="416" r:id="rId27"/>
    <p:sldId id="417" r:id="rId28"/>
    <p:sldId id="418" r:id="rId29"/>
    <p:sldId id="414" r:id="rId30"/>
    <p:sldId id="415" r:id="rId31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458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406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4/3/2017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Malware Detection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Lecture 12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5323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Encrypted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14821" y="2424830"/>
            <a:ext cx="2435382" cy="3983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44288" y="2424830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07533" y="2423321"/>
            <a:ext cx="2264859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Cleartext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Main Body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13320" y="4297383"/>
            <a:ext cx="2435382" cy="398352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92871" y="4297383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Key’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870365" y="4297383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96274" y="2607398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78178" y="187407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254741" y="2424830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285" y="3096285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22609" y="328489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006566" y="2821673"/>
            <a:ext cx="0" cy="1475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15230" y="3275836"/>
            <a:ext cx="113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A50021"/>
                </a:solidFill>
              </a:rPr>
              <a:t>r</a:t>
            </a:r>
            <a:r>
              <a:rPr lang="en-US" dirty="0" smtClean="0">
                <a:solidFill>
                  <a:srgbClr val="A50021"/>
                </a:solidFill>
              </a:rPr>
              <a:t>eveals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signature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Polymorphic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14821" y="2424830"/>
            <a:ext cx="2435382" cy="3983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44288" y="2424830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07533" y="2423321"/>
            <a:ext cx="2264859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Cleartext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Main Body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13320" y="4297383"/>
            <a:ext cx="2435382" cy="398352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92871" y="4297383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Key’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870365" y="4297383"/>
            <a:ext cx="2490161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Obfuscated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96274" y="2607398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78178" y="187407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254741" y="2424830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285" y="3096285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22609" y="328489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Polymorphic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14821" y="2424830"/>
            <a:ext cx="2435382" cy="3983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44288" y="2424830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07533" y="2423321"/>
            <a:ext cx="2264859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Cleartext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Main Body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13320" y="4297383"/>
            <a:ext cx="2435382" cy="398352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92871" y="4297383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Key’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870365" y="4297383"/>
            <a:ext cx="2490161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Obfuscated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96274" y="2607398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78178" y="187407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254741" y="2424830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285" y="3096285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22609" y="328489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06566" y="2821673"/>
            <a:ext cx="0" cy="1475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15230" y="3275836"/>
            <a:ext cx="113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no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signature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Polymorphic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14821" y="2424830"/>
            <a:ext cx="2435382" cy="3983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44288" y="2424830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07533" y="2423321"/>
            <a:ext cx="2264859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Cleartext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Main Body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13320" y="4297383"/>
            <a:ext cx="2435382" cy="398352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92871" y="4297383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Key’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870365" y="4297383"/>
            <a:ext cx="2490161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Obfuscated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96274" y="2607398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78178" y="187407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254741" y="2424830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285" y="3096285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22609" y="328489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06566" y="2821673"/>
            <a:ext cx="0" cy="1475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15230" y="3275836"/>
            <a:ext cx="113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no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signature</a:t>
            </a:r>
            <a:endParaRPr lang="en-US" dirty="0">
              <a:solidFill>
                <a:srgbClr val="A5002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920283" y="3103837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725234" y="4351717"/>
            <a:ext cx="2366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Execute in a sandbox and detect the signature after decryption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Polymorphic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14821" y="2424830"/>
            <a:ext cx="2435382" cy="3983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44288" y="2424830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07533" y="2423321"/>
            <a:ext cx="2264859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Cleartext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Main Body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13320" y="4297383"/>
            <a:ext cx="2435382" cy="398352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92871" y="4297383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Key’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870365" y="4297383"/>
            <a:ext cx="2490161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Obfuscated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96274" y="2607398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78178" y="187407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254741" y="2424830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285" y="3096285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22609" y="328489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06566" y="2821673"/>
            <a:ext cx="0" cy="1475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15230" y="3275836"/>
            <a:ext cx="113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no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signature</a:t>
            </a:r>
            <a:endParaRPr lang="en-US" dirty="0">
              <a:solidFill>
                <a:srgbClr val="A5002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920283" y="3103837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725234" y="4351717"/>
            <a:ext cx="2366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Execute in a sandbox and detect the signature after decryption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1934" y="5192169"/>
            <a:ext cx="2366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Mutation Engines automate this construction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Metamorphic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136624" y="1564743"/>
            <a:ext cx="2435382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Original Main Body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07533" y="1563234"/>
            <a:ext cx="2264859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Original Main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Body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77420" y="1747311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74927" y="101398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285" y="2236198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22609" y="2424808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0110" y="5817100"/>
            <a:ext cx="113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no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signature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037030" y="3455404"/>
            <a:ext cx="2524416" cy="398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Obfuscated Main Body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5277420" y="3610821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274927" y="287749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6580365" y="3462956"/>
            <a:ext cx="2524416" cy="398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Obfuscated Main Body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017417" y="5373224"/>
            <a:ext cx="2524416" cy="3983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Obfuscated Main Body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5257807" y="5528641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255314" y="479531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6560752" y="5380776"/>
            <a:ext cx="2524416" cy="3983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dirty="0"/>
              <a:t>Obfuscated Main Body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3094784" y="4054425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421108" y="424303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673584" y="1403184"/>
            <a:ext cx="4714044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Dead-Code </a:t>
            </a:r>
            <a:r>
              <a:rPr lang="en-US" dirty="0"/>
              <a:t>Insertion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Register </a:t>
            </a:r>
            <a:r>
              <a:rPr lang="en-US" dirty="0"/>
              <a:t>Reassignment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Subroutine </a:t>
            </a:r>
            <a:r>
              <a:rPr lang="en-US" dirty="0"/>
              <a:t>Reordering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Instruction </a:t>
            </a:r>
            <a:r>
              <a:rPr lang="en-US" dirty="0"/>
              <a:t>substitution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Code </a:t>
            </a:r>
            <a:r>
              <a:rPr lang="en-US" dirty="0"/>
              <a:t>transposition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Code </a:t>
            </a:r>
            <a:r>
              <a:rPr lang="en-US" dirty="0"/>
              <a:t>Integration</a:t>
            </a: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Obfuscation Techniques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3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Not visible in source code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Reappears in binary code due to malware infected compiler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In theory could reappear in binary code due to other components in binary execution workflow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Loader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Linker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OS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BIOS</a:t>
            </a:r>
            <a:endParaRPr lang="en-US" dirty="0"/>
          </a:p>
          <a:p>
            <a:pPr marL="576262" lvl="1" indent="0">
              <a:buSzPct val="100000"/>
              <a:buNone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Really Stealthy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67" y="6352621"/>
            <a:ext cx="5633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Ken Thompson. Reflections on trusting trust. </a:t>
            </a:r>
            <a:r>
              <a:rPr lang="en-US" sz="1050" dirty="0" err="1"/>
              <a:t>Commun</a:t>
            </a:r>
            <a:r>
              <a:rPr lang="en-US" sz="1050" dirty="0"/>
              <a:t>. ACM 27, 8 (August 1984), 761-763.</a:t>
            </a:r>
          </a:p>
        </p:txBody>
      </p:sp>
    </p:spTree>
    <p:extLst>
      <p:ext uri="{BB962C8B-B14F-4D97-AF65-F5344CB8AC3E}">
        <p14:creationId xmlns:p14="http://schemas.microsoft.com/office/powerpoint/2010/main" val="22810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Malicious Compiler Inserts a Backdoor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27703" y="2773369"/>
            <a:ext cx="2254313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dirty="0"/>
              <a:t>Malicious </a:t>
            </a:r>
            <a:r>
              <a:rPr lang="en-US" dirty="0" smtClean="0"/>
              <a:t>Compiler</a:t>
            </a:r>
          </a:p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dirty="0" smtClean="0"/>
              <a:t>Binary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929204" y="180164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OS Login module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26202" y="405290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1600" dirty="0" smtClean="0"/>
              <a:t>Infected Login Binary</a:t>
            </a:r>
            <a:endParaRPr lang="en-US" sz="1600" dirty="0"/>
          </a:p>
        </p:txBody>
      </p:sp>
      <p:cxnSp>
        <p:nvCxnSpPr>
          <p:cNvPr id="5" name="Straight Arrow Connector 4"/>
          <p:cNvCxnSpPr>
            <a:stCxn id="2" idx="2"/>
            <a:endCxn id="9" idx="0"/>
          </p:cNvCxnSpPr>
          <p:nvPr/>
        </p:nvCxnSpPr>
        <p:spPr bwMode="auto">
          <a:xfrm flipH="1">
            <a:off x="5054860" y="2209046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053359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496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Malicious Compiler Inserts a Backdoor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27703" y="2773369"/>
            <a:ext cx="2254313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dirty="0"/>
              <a:t>Malicious </a:t>
            </a:r>
            <a:r>
              <a:rPr lang="en-US" dirty="0" smtClean="0"/>
              <a:t>Compiler</a:t>
            </a:r>
          </a:p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dirty="0" smtClean="0"/>
              <a:t>Binary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929204" y="180164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OS Login module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26202" y="405290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1600" dirty="0" smtClean="0"/>
              <a:t>Infected Login Binary</a:t>
            </a:r>
            <a:endParaRPr lang="en-US" sz="1600" dirty="0"/>
          </a:p>
        </p:txBody>
      </p:sp>
      <p:cxnSp>
        <p:nvCxnSpPr>
          <p:cNvPr id="5" name="Straight Arrow Connector 4"/>
          <p:cNvCxnSpPr>
            <a:stCxn id="2" idx="2"/>
            <a:endCxn id="9" idx="0"/>
          </p:cNvCxnSpPr>
          <p:nvPr/>
        </p:nvCxnSpPr>
        <p:spPr bwMode="auto">
          <a:xfrm flipH="1">
            <a:off x="5054860" y="2209046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053359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001934" y="2258852"/>
            <a:ext cx="2366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Assumption: Malicious behavior cannot be detected in binary, but may be detectable in compiler source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Virus detection is undecidable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Cohen dissertation (1985), paper (1987)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Anti-virus (more generally anti-malware) is a great business model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Need </a:t>
            </a:r>
            <a:r>
              <a:rPr lang="en-US" dirty="0"/>
              <a:t>regular </a:t>
            </a:r>
            <a:r>
              <a:rPr lang="en-US" dirty="0" smtClean="0"/>
              <a:t>updates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Infinite supply of new malware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Malware can </a:t>
            </a:r>
            <a:r>
              <a:rPr lang="en-US" dirty="0"/>
              <a:t>be stealthy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Malware </a:t>
            </a:r>
            <a:r>
              <a:rPr lang="en-US" dirty="0" smtClean="0"/>
              <a:t>can </a:t>
            </a:r>
            <a:r>
              <a:rPr lang="en-US" dirty="0"/>
              <a:t>be really stealthy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Highlights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3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Self-Compiler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27703" y="2773369"/>
            <a:ext cx="2254313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929204" y="1539089"/>
            <a:ext cx="2254313" cy="6699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Compiler source for language L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>
            <a:stCxn id="2" idx="2"/>
            <a:endCxn id="9" idx="0"/>
          </p:cNvCxnSpPr>
          <p:nvPr/>
        </p:nvCxnSpPr>
        <p:spPr bwMode="auto">
          <a:xfrm flipH="1">
            <a:off x="5054860" y="2209046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053359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926202" y="4057439"/>
            <a:ext cx="2254313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</p:spTree>
    <p:extLst>
      <p:ext uri="{BB962C8B-B14F-4D97-AF65-F5344CB8AC3E}">
        <p14:creationId xmlns:p14="http://schemas.microsoft.com/office/powerpoint/2010/main" val="28755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Malicious Self-Compiler in Binary and Source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70357" y="2773369"/>
            <a:ext cx="2254313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761716" y="1539089"/>
            <a:ext cx="2471595" cy="6699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Malicious Compiler source for language L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997513" y="2209046"/>
            <a:ext cx="0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996763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763216" y="4057439"/>
            <a:ext cx="246859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Malicious 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</p:spTree>
    <p:extLst>
      <p:ext uri="{BB962C8B-B14F-4D97-AF65-F5344CB8AC3E}">
        <p14:creationId xmlns:p14="http://schemas.microsoft.com/office/powerpoint/2010/main" val="38601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Malicious Self-Compiler in Binary and Source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70357" y="2773369"/>
            <a:ext cx="2254313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761716" y="1539089"/>
            <a:ext cx="2471595" cy="6699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Malicious Compiler source for language L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997513" y="2209046"/>
            <a:ext cx="0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996763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763216" y="4057439"/>
            <a:ext cx="246859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Malicious 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465" y="1489311"/>
            <a:ext cx="2221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Source code analysis will reveal malicious behavior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Doubly Malicious </a:t>
            </a: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Self-Compiler </a:t>
            </a:r>
            <a:endParaRPr lang="en-US" sz="20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  <a:p>
            <a:pPr algn="ctr" eaLnBrk="0">
              <a:defRPr/>
            </a:pP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 </a:t>
            </a: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Binary and Source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70357" y="2773369"/>
            <a:ext cx="2254313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761716" y="1539089"/>
            <a:ext cx="2471595" cy="6699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sz="1400" dirty="0" smtClean="0"/>
              <a:t>Doubly Malicious </a:t>
            </a:r>
            <a:r>
              <a:rPr lang="en-US" sz="1400" dirty="0" smtClean="0"/>
              <a:t>Compiler source for language L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997513" y="2209046"/>
            <a:ext cx="0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996763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763216" y="4057439"/>
            <a:ext cx="246859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hangingPunct="0">
              <a:buClr>
                <a:srgbClr val="000000"/>
              </a:buClr>
              <a:buSzPct val="45000"/>
            </a:pPr>
            <a:r>
              <a:rPr lang="en-US" sz="1400" dirty="0">
                <a:solidFill>
                  <a:srgbClr val="000000"/>
                </a:solidFill>
              </a:rPr>
              <a:t>Doubly Malicious Compiler </a:t>
            </a:r>
            <a:r>
              <a:rPr lang="en-US" sz="1400" dirty="0" smtClean="0">
                <a:solidFill>
                  <a:srgbClr val="000000"/>
                </a:solidFill>
              </a:rPr>
              <a:t>binary for </a:t>
            </a:r>
            <a:r>
              <a:rPr lang="en-US" sz="1400" dirty="0">
                <a:solidFill>
                  <a:srgbClr val="000000"/>
                </a:solidFill>
              </a:rPr>
              <a:t>language 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465" y="1489311"/>
            <a:ext cx="2221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Source code analysis will reveal doubly malicious behavior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Doubly Malicious Complier Binary Behavior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18844" y="2773369"/>
            <a:ext cx="236145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sz="1400" dirty="0" smtClean="0"/>
              <a:t>Doubly Malicious </a:t>
            </a:r>
            <a:r>
              <a:rPr lang="en-US" sz="1400" dirty="0"/>
              <a:t>Compiler binary for language 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463774" y="1539089"/>
            <a:ext cx="2471595" cy="6699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Compiler source for language L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699571" y="2209046"/>
            <a:ext cx="0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698821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5465274" y="4057439"/>
            <a:ext cx="246859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hangingPunct="0">
              <a:buClr>
                <a:srgbClr val="000000"/>
              </a:buClr>
              <a:buSzPct val="45000"/>
            </a:pPr>
            <a:r>
              <a:rPr lang="en-US" sz="1400" dirty="0">
                <a:solidFill>
                  <a:srgbClr val="000000"/>
                </a:solidFill>
              </a:rPr>
              <a:t>Doubly Malicious Compiler binary for language L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74902" y="180164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OS Login module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671900" y="405290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1600" dirty="0" smtClean="0"/>
              <a:t>Infected Login Binary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12" idx="2"/>
          </p:cNvCxnSpPr>
          <p:nvPr/>
        </p:nvCxnSpPr>
        <p:spPr bwMode="auto">
          <a:xfrm flipH="1">
            <a:off x="2801308" y="2209046"/>
            <a:ext cx="75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799057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1615291" y="2771868"/>
            <a:ext cx="236145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sz="1400" dirty="0" smtClean="0"/>
              <a:t>Doubly Malicious </a:t>
            </a:r>
            <a:r>
              <a:rPr lang="en-US" sz="1400" dirty="0"/>
              <a:t>Compiler binary for language L</a:t>
            </a:r>
          </a:p>
        </p:txBody>
      </p:sp>
    </p:spTree>
    <p:extLst>
      <p:ext uri="{BB962C8B-B14F-4D97-AF65-F5344CB8AC3E}">
        <p14:creationId xmlns:p14="http://schemas.microsoft.com/office/powerpoint/2010/main" val="25560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Doubly Malicious Complier Binary Behavior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18844" y="2773369"/>
            <a:ext cx="236145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sz="1400" dirty="0" smtClean="0"/>
              <a:t>Doubly Malicious </a:t>
            </a:r>
            <a:r>
              <a:rPr lang="en-US" sz="1400" dirty="0"/>
              <a:t>Compiler binary for language 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463774" y="1539089"/>
            <a:ext cx="2471595" cy="6699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Compiler source for language L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699571" y="2209046"/>
            <a:ext cx="0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698821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5465274" y="4057439"/>
            <a:ext cx="246859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hangingPunct="0">
              <a:buClr>
                <a:srgbClr val="000000"/>
              </a:buClr>
              <a:buSzPct val="45000"/>
            </a:pPr>
            <a:r>
              <a:rPr lang="en-US" sz="1400" dirty="0">
                <a:solidFill>
                  <a:srgbClr val="000000"/>
                </a:solidFill>
              </a:rPr>
              <a:t>Doubly Malicious Compiler binary for language L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74902" y="180164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OS Login module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671900" y="405290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1600" dirty="0" smtClean="0"/>
              <a:t>Infected Login Binary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12" idx="2"/>
          </p:cNvCxnSpPr>
          <p:nvPr/>
        </p:nvCxnSpPr>
        <p:spPr bwMode="auto">
          <a:xfrm flipH="1">
            <a:off x="2801308" y="2209046"/>
            <a:ext cx="75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799057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1615291" y="2771868"/>
            <a:ext cx="236145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sz="1400" dirty="0" smtClean="0"/>
              <a:t>Doubly Malicious </a:t>
            </a:r>
            <a:r>
              <a:rPr lang="en-US" sz="1400" dirty="0"/>
              <a:t>Compiler binary for language 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0964" y="4954546"/>
            <a:ext cx="2221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No trace of malicious behavior in source code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Malicious Self-Compiler in Binary but not in Source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6786" y="2773369"/>
            <a:ext cx="236145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Malicious Compiler binary for language 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761716" y="1539089"/>
            <a:ext cx="2471595" cy="6699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Compiler source for language L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997513" y="2209046"/>
            <a:ext cx="0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996763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763216" y="4057439"/>
            <a:ext cx="246859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Malicious 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044" y="5727940"/>
            <a:ext cx="56334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 Wheeler, D.A., Countering trusting trust through diverse double-compiling, 21st Annual Computer Security Applications Conference, pp.13-48, 5-9 Dec. 2005.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7692" y="4703000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A50021"/>
                </a:solidFill>
              </a:rPr>
              <a:t>p</a:t>
            </a:r>
            <a:r>
              <a:rPr lang="en-US" dirty="0" smtClean="0">
                <a:solidFill>
                  <a:srgbClr val="A50021"/>
                </a:solidFill>
              </a:rPr>
              <a:t>artial 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countermeasure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Malware Detection Techniques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862" y="964209"/>
            <a:ext cx="7489695" cy="5620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67" y="6171556"/>
            <a:ext cx="29720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Nwokedi</a:t>
            </a:r>
            <a:r>
              <a:rPr lang="en-US" sz="1050" dirty="0"/>
              <a:t> </a:t>
            </a:r>
            <a:r>
              <a:rPr lang="en-US" sz="1050" dirty="0" err="1"/>
              <a:t>Idika</a:t>
            </a:r>
            <a:r>
              <a:rPr lang="en-US" sz="1050" dirty="0"/>
              <a:t> and Aditya </a:t>
            </a:r>
            <a:r>
              <a:rPr lang="en-US" sz="1050" dirty="0" err="1"/>
              <a:t>Mathur</a:t>
            </a:r>
            <a:r>
              <a:rPr lang="en-US" sz="1050" dirty="0"/>
              <a:t>, A Survey of Malware Detection Techniques, Purdue University, Feb 2007.</a:t>
            </a:r>
          </a:p>
        </p:txBody>
      </p:sp>
    </p:spTree>
    <p:extLst>
      <p:ext uri="{BB962C8B-B14F-4D97-AF65-F5344CB8AC3E}">
        <p14:creationId xmlns:p14="http://schemas.microsoft.com/office/powerpoint/2010/main" val="8308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Malware Detection Techniques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862" y="964209"/>
            <a:ext cx="7489695" cy="5620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67" y="6171556"/>
            <a:ext cx="29720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Nwokedi</a:t>
            </a:r>
            <a:r>
              <a:rPr lang="en-US" sz="1050" dirty="0"/>
              <a:t> </a:t>
            </a:r>
            <a:r>
              <a:rPr lang="en-US" sz="1050" dirty="0" err="1"/>
              <a:t>Idika</a:t>
            </a:r>
            <a:r>
              <a:rPr lang="en-US" sz="1050" dirty="0"/>
              <a:t> and Aditya </a:t>
            </a:r>
            <a:r>
              <a:rPr lang="en-US" sz="1050" dirty="0" err="1"/>
              <a:t>Mathur</a:t>
            </a:r>
            <a:r>
              <a:rPr lang="en-US" sz="1050" dirty="0"/>
              <a:t>, A Survey of Malware Detection Techniques, Purdue University, Feb 2007.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3568" y="2018933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Misuse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Detection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3056" y="2017432"/>
            <a:ext cx="18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Behavior-Based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Detection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Signature Limitations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67" y="6171556"/>
            <a:ext cx="29720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Nwokedi</a:t>
            </a:r>
            <a:r>
              <a:rPr lang="en-US" sz="1050" dirty="0"/>
              <a:t> </a:t>
            </a:r>
            <a:r>
              <a:rPr lang="en-US" sz="1050" dirty="0" err="1"/>
              <a:t>Idika</a:t>
            </a:r>
            <a:r>
              <a:rPr lang="en-US" sz="1050" dirty="0"/>
              <a:t> and Aditya </a:t>
            </a:r>
            <a:r>
              <a:rPr lang="en-US" sz="1050" dirty="0" err="1"/>
              <a:t>Mathur</a:t>
            </a:r>
            <a:r>
              <a:rPr lang="en-US" sz="1050" dirty="0"/>
              <a:t>, A Survey of Malware Detection Techniques, Purdue University, Feb 2007.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358" y="1272530"/>
            <a:ext cx="6303653" cy="43221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7689" y="3992587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S needs</a:t>
            </a:r>
          </a:p>
          <a:p>
            <a:pPr algn="ctr"/>
            <a:r>
              <a:rPr lang="en-US" dirty="0">
                <a:solidFill>
                  <a:srgbClr val="A50021"/>
                </a:solidFill>
              </a:rPr>
              <a:t>r</a:t>
            </a:r>
            <a:r>
              <a:rPr lang="en-US" dirty="0" smtClean="0">
                <a:solidFill>
                  <a:srgbClr val="A50021"/>
                </a:solidFill>
              </a:rPr>
              <a:t>egular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26024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Anomaly Based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087255" y="684213"/>
            <a:ext cx="0" cy="147957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494232" y="2175033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505537" y="2184086"/>
            <a:ext cx="516343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648634" y="2173532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020896" y="2634573"/>
            <a:ext cx="1009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Training</a:t>
            </a:r>
          </a:p>
          <a:p>
            <a:pPr algn="ctr"/>
            <a:r>
              <a:rPr lang="en-US" dirty="0" smtClean="0"/>
              <a:t>Phase</a:t>
            </a:r>
          </a:p>
          <a:p>
            <a:pPr algn="ctr"/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013818" y="2633072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Detection</a:t>
            </a:r>
          </a:p>
          <a:p>
            <a:pPr algn="ctr"/>
            <a:r>
              <a:rPr lang="en-US" dirty="0" smtClean="0"/>
              <a:t>Phase</a:t>
            </a:r>
          </a:p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494232" y="3368580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450808" y="3738262"/>
            <a:ext cx="210945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442508" y="3729199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532330" y="3727682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928687" y="4226470"/>
            <a:ext cx="1018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Infer</a:t>
            </a:r>
          </a:p>
          <a:p>
            <a:pPr algn="ctr"/>
            <a:r>
              <a:rPr lang="en-US" dirty="0" smtClean="0"/>
              <a:t>patterns</a:t>
            </a:r>
          </a:p>
          <a:p>
            <a:pPr algn="ctr"/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2738516" y="4226470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Infer</a:t>
            </a:r>
          </a:p>
          <a:p>
            <a:pPr algn="ctr"/>
            <a:r>
              <a:rPr lang="en-US" dirty="0" smtClean="0"/>
              <a:t>specifications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83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Anomaly Based Limitations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67" y="6171556"/>
            <a:ext cx="29720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Nwokedi</a:t>
            </a:r>
            <a:r>
              <a:rPr lang="en-US" sz="1050" dirty="0"/>
              <a:t> </a:t>
            </a:r>
            <a:r>
              <a:rPr lang="en-US" sz="1050" dirty="0" err="1"/>
              <a:t>Idika</a:t>
            </a:r>
            <a:r>
              <a:rPr lang="en-US" sz="1050" dirty="0"/>
              <a:t> and Aditya </a:t>
            </a:r>
            <a:r>
              <a:rPr lang="en-US" sz="1050" dirty="0" err="1"/>
              <a:t>Mathur</a:t>
            </a:r>
            <a:r>
              <a:rPr lang="en-US" sz="1050" dirty="0"/>
              <a:t>, A Survey of Malware Detection Techniques, Purdue University, Feb 2007.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875" y="879088"/>
            <a:ext cx="5132261" cy="49137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2113" y="3748205"/>
            <a:ext cx="2480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Blue area is false positives</a:t>
            </a:r>
          </a:p>
          <a:p>
            <a:r>
              <a:rPr lang="en-US" dirty="0" smtClean="0">
                <a:solidFill>
                  <a:srgbClr val="A50021"/>
                </a:solidFill>
              </a:rPr>
              <a:t>If white area extends outside blue area we have 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16322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Defeat signature-based detection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Encrypted malware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Polymorphic malware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Metamorphic malware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Rootkit can misrepresent the existence or content of executable files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Stealthy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179" y="1979802"/>
            <a:ext cx="3514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You, I., and </a:t>
            </a:r>
            <a:r>
              <a:rPr lang="en-US" sz="1050" dirty="0" err="1"/>
              <a:t>Yim</a:t>
            </a:r>
            <a:r>
              <a:rPr lang="en-US" sz="1050" dirty="0"/>
              <a:t>, K. Malware obfuscation techniques: A brief survey. IEEE International Conference on Broadband, Wireless Computing, Communication and Applications, Nov 2010, pp. 297-300.</a:t>
            </a:r>
          </a:p>
        </p:txBody>
      </p:sp>
    </p:spTree>
    <p:extLst>
      <p:ext uri="{BB962C8B-B14F-4D97-AF65-F5344CB8AC3E}">
        <p14:creationId xmlns:p14="http://schemas.microsoft.com/office/powerpoint/2010/main" val="21218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Encrypted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14821" y="2424830"/>
            <a:ext cx="2435382" cy="3983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44288" y="2424830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07533" y="2423321"/>
            <a:ext cx="2264859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Cleartext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Main Body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13320" y="4297383"/>
            <a:ext cx="2435382" cy="398352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92871" y="4297383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Key’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870365" y="4297383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96274" y="2607398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78178" y="187407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254741" y="2424830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285" y="3096285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22609" y="328489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9933</TotalTime>
  <Words>1042</Words>
  <Application>Microsoft Office PowerPoint</Application>
  <PresentationFormat>Custom</PresentationFormat>
  <Paragraphs>349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1193</cp:revision>
  <cp:lastPrinted>2017-04-03T21:57:17Z</cp:lastPrinted>
  <dcterms:created xsi:type="dcterms:W3CDTF">2010-02-19T20:53:39Z</dcterms:created>
  <dcterms:modified xsi:type="dcterms:W3CDTF">2017-04-03T22:18:34Z</dcterms:modified>
</cp:coreProperties>
</file>