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23"/>
  </p:notesMasterIdLst>
  <p:handoutMasterIdLst>
    <p:handoutMasterId r:id="rId24"/>
  </p:handoutMasterIdLst>
  <p:sldIdLst>
    <p:sldId id="392" r:id="rId6"/>
    <p:sldId id="395" r:id="rId7"/>
    <p:sldId id="403" r:id="rId8"/>
    <p:sldId id="409" r:id="rId9"/>
    <p:sldId id="404" r:id="rId10"/>
    <p:sldId id="397" r:id="rId11"/>
    <p:sldId id="399" r:id="rId12"/>
    <p:sldId id="401" r:id="rId13"/>
    <p:sldId id="400" r:id="rId14"/>
    <p:sldId id="402" r:id="rId15"/>
    <p:sldId id="398" r:id="rId16"/>
    <p:sldId id="405" r:id="rId17"/>
    <p:sldId id="407" r:id="rId18"/>
    <p:sldId id="406" r:id="rId19"/>
    <p:sldId id="408" r:id="rId20"/>
    <p:sldId id="410" r:id="rId21"/>
    <p:sldId id="411" r:id="rId22"/>
  </p:sldIdLst>
  <p:sldSz cx="10080625" cy="7559675"/>
  <p:notesSz cx="7019925" cy="9305925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64" userDrawn="1">
          <p15:clr>
            <a:srgbClr val="A4A3A4"/>
          </p15:clr>
        </p15:guide>
        <p15:guide id="2" pos="195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707" autoAdjust="0"/>
  </p:normalViewPr>
  <p:slideViewPr>
    <p:cSldViewPr snapToGrid="0" snapToObjects="1">
      <p:cViewPr varScale="1">
        <p:scale>
          <a:sx n="100" d="100"/>
          <a:sy n="100" d="100"/>
        </p:scale>
        <p:origin x="1620" y="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4"/>
        <p:guide pos="195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3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t" anchorCtr="0" compatLnSpc="1">
            <a:prstTxWarp prst="textNoShape">
              <a:avLst/>
            </a:prstTxWarp>
          </a:bodyPr>
          <a:lstStyle>
            <a:lvl1pPr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6129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t" anchorCtr="0" compatLnSpc="1">
            <a:prstTxWarp prst="textNoShape">
              <a:avLst/>
            </a:prstTxWarp>
          </a:bodyPr>
          <a:lstStyle>
            <a:lvl1pPr algn="r"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4/7/2017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3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b" anchorCtr="0" compatLnSpc="1">
            <a:prstTxWarp prst="textNoShape">
              <a:avLst/>
            </a:prstTxWarp>
          </a:bodyPr>
          <a:lstStyle>
            <a:lvl1pPr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6129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b" anchorCtr="0" compatLnSpc="1">
            <a:prstTxWarp prst="textNoShape">
              <a:avLst/>
            </a:prstTxWarp>
          </a:bodyPr>
          <a:lstStyle>
            <a:lvl1pPr algn="r"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49788" cy="3487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2301" y="4419083"/>
            <a:ext cx="5615331" cy="41867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3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3083" y="3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9709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73083" y="8839709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9681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17744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2364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77205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0118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0792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9600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5801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9377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89658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0891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1755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26642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6102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49814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4/7/2017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Base Rate Fallacy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Lecture 13</a:t>
            </a:r>
            <a:endParaRPr lang="en-US" sz="2000" b="1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ravi.utsa@gmail.com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6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dirty="0" smtClean="0">
                <a:solidFill>
                  <a:srgbClr val="131F49"/>
                </a:solidFill>
              </a:rPr>
              <a:t>CS 5323</a:t>
            </a: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Base-Rate Fallacy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2679822" y="2362961"/>
            <a:ext cx="5441132" cy="3702867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8" idx="0"/>
            <a:endCxn id="8" idx="2"/>
          </p:cNvCxnSpPr>
          <p:nvPr/>
        </p:nvCxnSpPr>
        <p:spPr bwMode="auto">
          <a:xfrm>
            <a:off x="5400388" y="2362961"/>
            <a:ext cx="0" cy="37028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1"/>
            <a:endCxn id="8" idx="3"/>
          </p:cNvCxnSpPr>
          <p:nvPr/>
        </p:nvCxnSpPr>
        <p:spPr bwMode="auto">
          <a:xfrm>
            <a:off x="2679822" y="4214395"/>
            <a:ext cx="544113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45251" y="986836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S: Patient is </a:t>
            </a:r>
            <a:r>
              <a:rPr lang="en-US" b="1" u="sng" dirty="0"/>
              <a:t>S</a:t>
            </a:r>
            <a:r>
              <a:rPr lang="en-US" dirty="0" smtClean="0"/>
              <a:t>ick</a:t>
            </a:r>
          </a:p>
          <a:p>
            <a:r>
              <a:rPr lang="en-US" dirty="0" smtClean="0"/>
              <a:t>(has the disease)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33473" y="3963897"/>
            <a:ext cx="1680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: Test </a:t>
            </a:r>
            <a:r>
              <a:rPr lang="en-US" b="1" u="sng" dirty="0"/>
              <a:t>R</a:t>
            </a:r>
            <a:r>
              <a:rPr lang="en-US" dirty="0" smtClean="0"/>
              <a:t>esult </a:t>
            </a:r>
          </a:p>
          <a:p>
            <a:r>
              <a:rPr lang="en-US" dirty="0"/>
              <a:t>i</a:t>
            </a:r>
            <a:r>
              <a:rPr lang="en-US" dirty="0" smtClean="0"/>
              <a:t>s positive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124541" y="30841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988383" y="483001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¬R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3906568" y="182424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444954" y="1831806"/>
            <a:ext cx="473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¬S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2691148" y="238405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 smtClean="0"/>
              <a:t>ᴧ</a:t>
            </a:r>
            <a:r>
              <a:rPr lang="en-US" dirty="0" smtClean="0"/>
              <a:t> S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405677" y="2373499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 smtClean="0"/>
              <a:t>ᴧ</a:t>
            </a:r>
            <a:r>
              <a:rPr lang="en-US" dirty="0" smtClean="0"/>
              <a:t> ¬S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2698700" y="4238502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¬R </a:t>
            </a:r>
            <a:r>
              <a:rPr lang="el-GR" dirty="0" smtClean="0"/>
              <a:t>ᴧ</a:t>
            </a:r>
            <a:r>
              <a:rPr lang="en-US" dirty="0" smtClean="0"/>
              <a:t> S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404179" y="423700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¬R </a:t>
            </a:r>
            <a:r>
              <a:rPr lang="el-GR" dirty="0" smtClean="0"/>
              <a:t>ᴧ</a:t>
            </a:r>
            <a:r>
              <a:rPr lang="en-US" dirty="0" smtClean="0"/>
              <a:t> ¬S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227121" y="3121695"/>
            <a:ext cx="1489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True positive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5939070" y="3120189"/>
            <a:ext cx="1610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False positive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3157947" y="5048578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False negative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5908708" y="5047077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True negative</a:t>
            </a:r>
            <a:endParaRPr lang="en-US" dirty="0"/>
          </a:p>
        </p:txBody>
      </p:sp>
      <p:sp>
        <p:nvSpPr>
          <p:cNvPr id="2" name="Right Arrow 1"/>
          <p:cNvSpPr/>
          <p:nvPr/>
        </p:nvSpPr>
        <p:spPr bwMode="auto">
          <a:xfrm>
            <a:off x="392113" y="3309494"/>
            <a:ext cx="978408" cy="484632"/>
          </a:xfrm>
          <a:prstGeom prst="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29502" y="3539903"/>
            <a:ext cx="1584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P(R|S) = 0.99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055575" y="5448665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P(¬R|S) = 0.01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797258" y="5447164"/>
            <a:ext cx="1853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P(¬R|</a:t>
            </a:r>
            <a:r>
              <a:rPr lang="en-US" dirty="0">
                <a:solidFill>
                  <a:srgbClr val="C00000"/>
                </a:solidFill>
              </a:rPr>
              <a:t>¬</a:t>
            </a:r>
            <a:r>
              <a:rPr lang="en-US" dirty="0" smtClean="0">
                <a:solidFill>
                  <a:srgbClr val="C00000"/>
                </a:solidFill>
              </a:rPr>
              <a:t>S) = 0.99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849143" y="3547450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P(R|</a:t>
            </a:r>
            <a:r>
              <a:rPr lang="en-US" dirty="0">
                <a:solidFill>
                  <a:srgbClr val="C00000"/>
                </a:solidFill>
              </a:rPr>
              <a:t>¬</a:t>
            </a:r>
            <a:r>
              <a:rPr lang="en-US" dirty="0" smtClean="0">
                <a:solidFill>
                  <a:srgbClr val="C00000"/>
                </a:solidFill>
              </a:rPr>
              <a:t>S) = 0.01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53910" y="5469442"/>
            <a:ext cx="21290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These probabilities can be empirically estimated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06309" y="1113203"/>
            <a:ext cx="22194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We will continue</a:t>
            </a:r>
          </a:p>
          <a:p>
            <a:r>
              <a:rPr lang="en-US" dirty="0">
                <a:solidFill>
                  <a:srgbClr val="C00000"/>
                </a:solidFill>
              </a:rPr>
              <a:t>w</a:t>
            </a:r>
            <a:r>
              <a:rPr lang="en-US" dirty="0" smtClean="0">
                <a:solidFill>
                  <a:srgbClr val="C00000"/>
                </a:solidFill>
              </a:rPr>
              <a:t>ith these numbers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35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Real Interest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679822" y="2362961"/>
            <a:ext cx="5441132" cy="3702867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8" idx="0"/>
            <a:endCxn id="8" idx="2"/>
          </p:cNvCxnSpPr>
          <p:nvPr/>
        </p:nvCxnSpPr>
        <p:spPr bwMode="auto">
          <a:xfrm>
            <a:off x="5400388" y="2362961"/>
            <a:ext cx="0" cy="37028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1"/>
            <a:endCxn id="8" idx="3"/>
          </p:cNvCxnSpPr>
          <p:nvPr/>
        </p:nvCxnSpPr>
        <p:spPr bwMode="auto">
          <a:xfrm>
            <a:off x="2679822" y="4214395"/>
            <a:ext cx="544113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45251" y="986836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S: Patient is </a:t>
            </a:r>
            <a:r>
              <a:rPr lang="en-US" b="1" u="sng" dirty="0"/>
              <a:t>S</a:t>
            </a:r>
            <a:r>
              <a:rPr lang="en-US" dirty="0" smtClean="0"/>
              <a:t>ick</a:t>
            </a:r>
          </a:p>
          <a:p>
            <a:r>
              <a:rPr lang="en-US" dirty="0" smtClean="0"/>
              <a:t>(has the disease)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33473" y="3963897"/>
            <a:ext cx="1680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: Test </a:t>
            </a:r>
            <a:r>
              <a:rPr lang="en-US" b="1" u="sng" dirty="0"/>
              <a:t>R</a:t>
            </a:r>
            <a:r>
              <a:rPr lang="en-US" dirty="0" smtClean="0"/>
              <a:t>esult </a:t>
            </a:r>
          </a:p>
          <a:p>
            <a:r>
              <a:rPr lang="en-US" dirty="0"/>
              <a:t>i</a:t>
            </a:r>
            <a:r>
              <a:rPr lang="en-US" dirty="0" smtClean="0"/>
              <a:t>s positive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124541" y="30841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988383" y="483001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¬R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3906568" y="182424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444954" y="1831806"/>
            <a:ext cx="473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¬S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2691148" y="238405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 smtClean="0"/>
              <a:t>ᴧ</a:t>
            </a:r>
            <a:r>
              <a:rPr lang="en-US" dirty="0" smtClean="0"/>
              <a:t> S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405677" y="2373499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 smtClean="0"/>
              <a:t>ᴧ</a:t>
            </a:r>
            <a:r>
              <a:rPr lang="en-US" dirty="0" smtClean="0"/>
              <a:t> ¬S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2698700" y="4238502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¬R </a:t>
            </a:r>
            <a:r>
              <a:rPr lang="el-GR" dirty="0" smtClean="0"/>
              <a:t>ᴧ</a:t>
            </a:r>
            <a:r>
              <a:rPr lang="en-US" dirty="0" smtClean="0"/>
              <a:t> S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404179" y="423700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¬R </a:t>
            </a:r>
            <a:r>
              <a:rPr lang="el-GR" dirty="0" smtClean="0"/>
              <a:t>ᴧ</a:t>
            </a:r>
            <a:r>
              <a:rPr lang="en-US" dirty="0" smtClean="0"/>
              <a:t> ¬S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227121" y="3121695"/>
            <a:ext cx="1489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True positive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5939070" y="3120189"/>
            <a:ext cx="1610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False positive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3157947" y="5048578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False negative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5908708" y="5047077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True negative</a:t>
            </a:r>
            <a:endParaRPr lang="en-US" dirty="0"/>
          </a:p>
        </p:txBody>
      </p:sp>
      <p:sp>
        <p:nvSpPr>
          <p:cNvPr id="2" name="Right Arrow 1"/>
          <p:cNvSpPr/>
          <p:nvPr/>
        </p:nvSpPr>
        <p:spPr bwMode="auto">
          <a:xfrm rot="5400000">
            <a:off x="2682637" y="1172873"/>
            <a:ext cx="978408" cy="484632"/>
          </a:xfrm>
          <a:prstGeom prst="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25682" y="3539903"/>
            <a:ext cx="1391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P(S|R) = ??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055575" y="5448665"/>
            <a:ext cx="1526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P(S|</a:t>
            </a:r>
            <a:r>
              <a:rPr lang="en-US" dirty="0">
                <a:solidFill>
                  <a:srgbClr val="C00000"/>
                </a:solidFill>
              </a:rPr>
              <a:t>¬</a:t>
            </a:r>
            <a:r>
              <a:rPr lang="en-US" dirty="0" smtClean="0">
                <a:solidFill>
                  <a:srgbClr val="C00000"/>
                </a:solidFill>
              </a:rPr>
              <a:t>R) = </a:t>
            </a:r>
            <a:r>
              <a:rPr lang="en-US" dirty="0">
                <a:solidFill>
                  <a:srgbClr val="C00000"/>
                </a:solidFill>
              </a:rPr>
              <a:t>??</a:t>
            </a:r>
            <a:endParaRPr lang="en-US" dirty="0" smtClean="0">
              <a:solidFill>
                <a:srgbClr val="C0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797258" y="5447164"/>
            <a:ext cx="1661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P(¬S|¬R) = </a:t>
            </a:r>
            <a:r>
              <a:rPr lang="en-US" dirty="0">
                <a:solidFill>
                  <a:srgbClr val="C00000"/>
                </a:solidFill>
              </a:rPr>
              <a:t>??</a:t>
            </a:r>
            <a:endParaRPr lang="en-US" dirty="0" smtClean="0">
              <a:solidFill>
                <a:srgbClr val="C0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945323" y="3547450"/>
            <a:ext cx="1526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P(¬S|R) = </a:t>
            </a:r>
            <a:r>
              <a:rPr lang="en-US" dirty="0">
                <a:solidFill>
                  <a:srgbClr val="C00000"/>
                </a:solidFill>
              </a:rPr>
              <a:t>??</a:t>
            </a:r>
            <a:endParaRPr lang="en-US" dirty="0" smtClean="0">
              <a:solidFill>
                <a:srgbClr val="C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53910" y="5469442"/>
            <a:ext cx="25047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These probabilities can be computed by Bayes’ theorem if we know P(S)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422199" y="6266030"/>
            <a:ext cx="3929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Columns must total </a:t>
            </a:r>
            <a:r>
              <a:rPr lang="en-US" dirty="0">
                <a:solidFill>
                  <a:srgbClr val="C00000"/>
                </a:solidFill>
              </a:rPr>
              <a:t>between 0 and 2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409172" y="3756712"/>
            <a:ext cx="15496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Rows must total 1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70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446431" y="1403184"/>
            <a:ext cx="9180512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P(S|R) = </a:t>
            </a:r>
            <a:br>
              <a:rPr lang="en-US" dirty="0" smtClean="0"/>
            </a:br>
            <a:r>
              <a:rPr lang="en-US" dirty="0" smtClean="0"/>
              <a:t>(P(S)×P(R|S))/</a:t>
            </a:r>
            <a:br>
              <a:rPr lang="en-US" dirty="0" smtClean="0"/>
            </a:br>
            <a:r>
              <a:rPr lang="en-US" dirty="0" smtClean="0"/>
              <a:t>(P(S)×P(R|S)+P(¬S)</a:t>
            </a:r>
            <a:r>
              <a:rPr lang="en-US" dirty="0"/>
              <a:t> )×</a:t>
            </a:r>
            <a:r>
              <a:rPr lang="en-US" dirty="0" smtClean="0"/>
              <a:t>P(R|</a:t>
            </a:r>
            <a:r>
              <a:rPr lang="en-US" dirty="0"/>
              <a:t>¬</a:t>
            </a:r>
            <a:r>
              <a:rPr lang="en-US" dirty="0" smtClean="0"/>
              <a:t>S))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P</a:t>
            </a:r>
            <a:r>
              <a:rPr lang="en-US" dirty="0" smtClean="0"/>
              <a:t>(</a:t>
            </a:r>
            <a:r>
              <a:rPr lang="en-US" dirty="0"/>
              <a:t>¬</a:t>
            </a:r>
            <a:r>
              <a:rPr lang="en-US" dirty="0" smtClean="0"/>
              <a:t>S|R</a:t>
            </a:r>
            <a:r>
              <a:rPr lang="en-US" dirty="0"/>
              <a:t>) </a:t>
            </a:r>
            <a:r>
              <a:rPr lang="en-US" dirty="0" smtClean="0"/>
              <a:t>= 1 - P(S|R)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P(S</a:t>
            </a:r>
            <a:r>
              <a:rPr lang="en-US" dirty="0" smtClean="0"/>
              <a:t>|</a:t>
            </a:r>
            <a:r>
              <a:rPr lang="en-US" dirty="0"/>
              <a:t>¬</a:t>
            </a:r>
            <a:r>
              <a:rPr lang="en-US" dirty="0" smtClean="0"/>
              <a:t>R</a:t>
            </a:r>
            <a:r>
              <a:rPr lang="en-US" dirty="0"/>
              <a:t>) = </a:t>
            </a:r>
            <a:br>
              <a:rPr lang="en-US" dirty="0"/>
            </a:br>
            <a:r>
              <a:rPr lang="en-US" dirty="0"/>
              <a:t>(P(S)×P</a:t>
            </a:r>
            <a:r>
              <a:rPr lang="en-US" dirty="0" smtClean="0"/>
              <a:t>(</a:t>
            </a:r>
            <a:r>
              <a:rPr lang="en-US" dirty="0"/>
              <a:t>¬</a:t>
            </a:r>
            <a:r>
              <a:rPr lang="en-US" dirty="0" smtClean="0"/>
              <a:t>R|S</a:t>
            </a:r>
            <a:r>
              <a:rPr lang="en-US" dirty="0"/>
              <a:t>))/</a:t>
            </a:r>
            <a:br>
              <a:rPr lang="en-US" dirty="0"/>
            </a:br>
            <a:r>
              <a:rPr lang="en-US" dirty="0"/>
              <a:t>(P(S)×P</a:t>
            </a:r>
            <a:r>
              <a:rPr lang="en-US" dirty="0" smtClean="0"/>
              <a:t>(</a:t>
            </a:r>
            <a:r>
              <a:rPr lang="en-US" dirty="0"/>
              <a:t>¬</a:t>
            </a:r>
            <a:r>
              <a:rPr lang="en-US" dirty="0" smtClean="0"/>
              <a:t>R|S</a:t>
            </a:r>
            <a:r>
              <a:rPr lang="en-US" dirty="0"/>
              <a:t>)+P(¬S) )×P</a:t>
            </a:r>
            <a:r>
              <a:rPr lang="en-US" dirty="0" smtClean="0"/>
              <a:t>(</a:t>
            </a:r>
            <a:r>
              <a:rPr lang="en-US" dirty="0"/>
              <a:t>¬</a:t>
            </a:r>
            <a:r>
              <a:rPr lang="en-US" dirty="0" smtClean="0"/>
              <a:t>R</a:t>
            </a:r>
            <a:r>
              <a:rPr lang="en-US" dirty="0"/>
              <a:t>|¬S</a:t>
            </a:r>
            <a:r>
              <a:rPr lang="en-US" dirty="0" smtClean="0"/>
              <a:t>))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r>
              <a:rPr lang="en-US" dirty="0"/>
              <a:t>P(¬S|¬R) = 1 - P(S|¬R)</a:t>
            </a: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GB"/>
            </a:defPPr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600" i="1"/>
            </a:lvl1pPr>
          </a:lstStyle>
          <a:p>
            <a:r>
              <a:rPr lang="en-US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Bayes’ Theorem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58277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Base-Rate Fallacy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2679822" y="2362961"/>
            <a:ext cx="5441132" cy="3702867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8" idx="0"/>
            <a:endCxn id="8" idx="2"/>
          </p:cNvCxnSpPr>
          <p:nvPr/>
        </p:nvCxnSpPr>
        <p:spPr bwMode="auto">
          <a:xfrm>
            <a:off x="5400388" y="2362961"/>
            <a:ext cx="0" cy="37028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1"/>
            <a:endCxn id="8" idx="3"/>
          </p:cNvCxnSpPr>
          <p:nvPr/>
        </p:nvCxnSpPr>
        <p:spPr bwMode="auto">
          <a:xfrm>
            <a:off x="2679822" y="4214395"/>
            <a:ext cx="544113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45251" y="986836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S: Patient is </a:t>
            </a:r>
            <a:r>
              <a:rPr lang="en-US" b="1" u="sng" dirty="0"/>
              <a:t>S</a:t>
            </a:r>
            <a:r>
              <a:rPr lang="en-US" dirty="0" smtClean="0"/>
              <a:t>ick</a:t>
            </a:r>
          </a:p>
          <a:p>
            <a:r>
              <a:rPr lang="en-US" dirty="0" smtClean="0"/>
              <a:t>(has the disease)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33473" y="3963897"/>
            <a:ext cx="1680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: Test </a:t>
            </a:r>
            <a:r>
              <a:rPr lang="en-US" b="1" u="sng" dirty="0"/>
              <a:t>R</a:t>
            </a:r>
            <a:r>
              <a:rPr lang="en-US" dirty="0" smtClean="0"/>
              <a:t>esult </a:t>
            </a:r>
          </a:p>
          <a:p>
            <a:r>
              <a:rPr lang="en-US" dirty="0"/>
              <a:t>i</a:t>
            </a:r>
            <a:r>
              <a:rPr lang="en-US" dirty="0" smtClean="0"/>
              <a:t>s positive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124541" y="30841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988383" y="483001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¬R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3906568" y="182424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444954" y="1831806"/>
            <a:ext cx="473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¬S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2691148" y="238405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 smtClean="0"/>
              <a:t>ᴧ</a:t>
            </a:r>
            <a:r>
              <a:rPr lang="en-US" dirty="0" smtClean="0"/>
              <a:t> S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405677" y="2373499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 smtClean="0"/>
              <a:t>ᴧ</a:t>
            </a:r>
            <a:r>
              <a:rPr lang="en-US" dirty="0" smtClean="0"/>
              <a:t> ¬S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2698700" y="4238502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¬R </a:t>
            </a:r>
            <a:r>
              <a:rPr lang="el-GR" dirty="0" smtClean="0"/>
              <a:t>ᴧ</a:t>
            </a:r>
            <a:r>
              <a:rPr lang="en-US" dirty="0" smtClean="0"/>
              <a:t> S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404179" y="423700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¬R </a:t>
            </a:r>
            <a:r>
              <a:rPr lang="el-GR" dirty="0" smtClean="0"/>
              <a:t>ᴧ</a:t>
            </a:r>
            <a:r>
              <a:rPr lang="en-US" dirty="0" smtClean="0"/>
              <a:t> ¬S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227121" y="3121695"/>
            <a:ext cx="1489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True positive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5939070" y="3120189"/>
            <a:ext cx="1610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False positive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3157947" y="5048578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False negative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5908708" y="5047077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True negative</a:t>
            </a:r>
            <a:endParaRPr lang="en-US" dirty="0"/>
          </a:p>
        </p:txBody>
      </p:sp>
      <p:sp>
        <p:nvSpPr>
          <p:cNvPr id="2" name="Right Arrow 1"/>
          <p:cNvSpPr/>
          <p:nvPr/>
        </p:nvSpPr>
        <p:spPr bwMode="auto">
          <a:xfrm>
            <a:off x="392113" y="3309494"/>
            <a:ext cx="978408" cy="484632"/>
          </a:xfrm>
          <a:prstGeom prst="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29502" y="3539903"/>
            <a:ext cx="1584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P(R|S) = 0.99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055575" y="5448665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P(¬R|S) = 0.01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797258" y="5447164"/>
            <a:ext cx="1853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P(¬R|</a:t>
            </a:r>
            <a:r>
              <a:rPr lang="en-US" dirty="0">
                <a:solidFill>
                  <a:srgbClr val="C00000"/>
                </a:solidFill>
              </a:rPr>
              <a:t>¬</a:t>
            </a:r>
            <a:r>
              <a:rPr lang="en-US" dirty="0" smtClean="0">
                <a:solidFill>
                  <a:srgbClr val="C00000"/>
                </a:solidFill>
              </a:rPr>
              <a:t>S) = 0.99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849143" y="3547450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P(R|</a:t>
            </a:r>
            <a:r>
              <a:rPr lang="en-US" dirty="0">
                <a:solidFill>
                  <a:srgbClr val="C00000"/>
                </a:solidFill>
              </a:rPr>
              <a:t>¬</a:t>
            </a:r>
            <a:r>
              <a:rPr lang="en-US" dirty="0" smtClean="0">
                <a:solidFill>
                  <a:srgbClr val="C00000"/>
                </a:solidFill>
              </a:rPr>
              <a:t>S) = 0.01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53910" y="5469442"/>
            <a:ext cx="21290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These probabilities can be empirically estimated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06309" y="1113203"/>
            <a:ext cx="22194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We will continue</a:t>
            </a:r>
          </a:p>
          <a:p>
            <a:r>
              <a:rPr lang="en-US" dirty="0">
                <a:solidFill>
                  <a:srgbClr val="C00000"/>
                </a:solidFill>
              </a:rPr>
              <a:t>w</a:t>
            </a:r>
            <a:r>
              <a:rPr lang="en-US" dirty="0" smtClean="0">
                <a:solidFill>
                  <a:srgbClr val="C00000"/>
                </a:solidFill>
              </a:rPr>
              <a:t>ith these numbers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78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Real Interest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679822" y="2362961"/>
            <a:ext cx="5441132" cy="3702867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8" idx="0"/>
            <a:endCxn id="8" idx="2"/>
          </p:cNvCxnSpPr>
          <p:nvPr/>
        </p:nvCxnSpPr>
        <p:spPr bwMode="auto">
          <a:xfrm>
            <a:off x="5400388" y="2362961"/>
            <a:ext cx="0" cy="37028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1"/>
            <a:endCxn id="8" idx="3"/>
          </p:cNvCxnSpPr>
          <p:nvPr/>
        </p:nvCxnSpPr>
        <p:spPr bwMode="auto">
          <a:xfrm>
            <a:off x="2679822" y="4214395"/>
            <a:ext cx="544113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45251" y="986836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S: Patient is </a:t>
            </a:r>
            <a:r>
              <a:rPr lang="en-US" b="1" u="sng" dirty="0"/>
              <a:t>S</a:t>
            </a:r>
            <a:r>
              <a:rPr lang="en-US" dirty="0" smtClean="0"/>
              <a:t>ick</a:t>
            </a:r>
          </a:p>
          <a:p>
            <a:r>
              <a:rPr lang="en-US" dirty="0" smtClean="0"/>
              <a:t>(has the disease)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33473" y="3963897"/>
            <a:ext cx="1680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: Test </a:t>
            </a:r>
            <a:r>
              <a:rPr lang="en-US" b="1" u="sng" dirty="0"/>
              <a:t>R</a:t>
            </a:r>
            <a:r>
              <a:rPr lang="en-US" dirty="0" smtClean="0"/>
              <a:t>esult </a:t>
            </a:r>
          </a:p>
          <a:p>
            <a:r>
              <a:rPr lang="en-US" dirty="0"/>
              <a:t>i</a:t>
            </a:r>
            <a:r>
              <a:rPr lang="en-US" dirty="0" smtClean="0"/>
              <a:t>s positive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124541" y="30841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988383" y="483001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¬R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3906568" y="182424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444954" y="1831806"/>
            <a:ext cx="473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¬S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2691148" y="238405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 smtClean="0"/>
              <a:t>ᴧ</a:t>
            </a:r>
            <a:r>
              <a:rPr lang="en-US" dirty="0" smtClean="0"/>
              <a:t> S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405677" y="2373499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 smtClean="0"/>
              <a:t>ᴧ</a:t>
            </a:r>
            <a:r>
              <a:rPr lang="en-US" dirty="0" smtClean="0"/>
              <a:t> ¬S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2698700" y="4238502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¬R </a:t>
            </a:r>
            <a:r>
              <a:rPr lang="el-GR" dirty="0" smtClean="0"/>
              <a:t>ᴧ</a:t>
            </a:r>
            <a:r>
              <a:rPr lang="en-US" dirty="0" smtClean="0"/>
              <a:t> S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404179" y="423700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¬R </a:t>
            </a:r>
            <a:r>
              <a:rPr lang="el-GR" dirty="0" smtClean="0"/>
              <a:t>ᴧ</a:t>
            </a:r>
            <a:r>
              <a:rPr lang="en-US" dirty="0" smtClean="0"/>
              <a:t> ¬S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227121" y="3121695"/>
            <a:ext cx="1489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True positive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5939070" y="3120189"/>
            <a:ext cx="1610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False positive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3157947" y="5048578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False negative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5908708" y="5047077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True negative</a:t>
            </a:r>
            <a:endParaRPr lang="en-US" dirty="0"/>
          </a:p>
        </p:txBody>
      </p:sp>
      <p:sp>
        <p:nvSpPr>
          <p:cNvPr id="2" name="Right Arrow 1"/>
          <p:cNvSpPr/>
          <p:nvPr/>
        </p:nvSpPr>
        <p:spPr bwMode="auto">
          <a:xfrm rot="5400000">
            <a:off x="2682637" y="1172873"/>
            <a:ext cx="978408" cy="484632"/>
          </a:xfrm>
          <a:prstGeom prst="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73022" y="3539903"/>
            <a:ext cx="2097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P(S|R) = 0.009804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055575" y="5448665"/>
            <a:ext cx="2231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P(S|</a:t>
            </a:r>
            <a:r>
              <a:rPr lang="en-US" dirty="0">
                <a:solidFill>
                  <a:srgbClr val="C00000"/>
                </a:solidFill>
              </a:rPr>
              <a:t>¬</a:t>
            </a:r>
            <a:r>
              <a:rPr lang="en-US" dirty="0" smtClean="0">
                <a:solidFill>
                  <a:srgbClr val="C00000"/>
                </a:solidFill>
              </a:rPr>
              <a:t>R) = 0.000001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797258" y="5447164"/>
            <a:ext cx="2366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P(¬S|¬R) = 0.999999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592662" y="3547450"/>
            <a:ext cx="2231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P(¬S|R) = 0.990196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53910" y="5469442"/>
            <a:ext cx="25047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These probabilities can be computed by Bayes’ theorem if we know P(S)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422199" y="6266030"/>
            <a:ext cx="3929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Columns must total </a:t>
            </a:r>
            <a:r>
              <a:rPr lang="en-US" dirty="0">
                <a:solidFill>
                  <a:srgbClr val="C00000"/>
                </a:solidFill>
              </a:rPr>
              <a:t>between 0 and 2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409172" y="3756712"/>
            <a:ext cx="15496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Rows must total 1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06309" y="1113203"/>
            <a:ext cx="22194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Assume P(S)=0.0001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1 in 10,000 has disease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055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False Alarms Predominate!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06309" y="1113203"/>
            <a:ext cx="22194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Assume P(S)=0.0001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1 in 10,000 has disease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2381250"/>
            <a:ext cx="299312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P(S|R)	requires	P(R|¬S)</a:t>
            </a:r>
          </a:p>
          <a:p>
            <a:r>
              <a:rPr lang="en-US" dirty="0" smtClean="0"/>
              <a:t>0.01				0.01</a:t>
            </a:r>
          </a:p>
          <a:p>
            <a:r>
              <a:rPr lang="en-US" dirty="0" smtClean="0"/>
              <a:t>0.09				0.001</a:t>
            </a:r>
          </a:p>
          <a:p>
            <a:r>
              <a:rPr lang="en-US" dirty="0" smtClean="0"/>
              <a:t>0.5				0.0001</a:t>
            </a:r>
          </a:p>
          <a:p>
            <a:r>
              <a:rPr lang="en-US" dirty="0" smtClean="0"/>
              <a:t>0.9				0.00001</a:t>
            </a:r>
          </a:p>
          <a:p>
            <a:r>
              <a:rPr lang="en-US" dirty="0" smtClean="0"/>
              <a:t>0.99				0.000001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225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Base-Rate Fallacy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679822" y="2362961"/>
            <a:ext cx="5441132" cy="3702867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8" idx="0"/>
            <a:endCxn id="8" idx="2"/>
          </p:cNvCxnSpPr>
          <p:nvPr/>
        </p:nvCxnSpPr>
        <p:spPr bwMode="auto">
          <a:xfrm>
            <a:off x="5400388" y="2362961"/>
            <a:ext cx="0" cy="37028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1"/>
            <a:endCxn id="8" idx="3"/>
          </p:cNvCxnSpPr>
          <p:nvPr/>
        </p:nvCxnSpPr>
        <p:spPr bwMode="auto">
          <a:xfrm>
            <a:off x="2679822" y="4214395"/>
            <a:ext cx="544113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45251" y="986836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S: Patient is </a:t>
            </a:r>
            <a:r>
              <a:rPr lang="en-US" b="1" u="sng" dirty="0"/>
              <a:t>S</a:t>
            </a:r>
            <a:r>
              <a:rPr lang="en-US" dirty="0" smtClean="0"/>
              <a:t>ick</a:t>
            </a:r>
          </a:p>
          <a:p>
            <a:r>
              <a:rPr lang="en-US" dirty="0" smtClean="0"/>
              <a:t>(has the disease)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33473" y="3963897"/>
            <a:ext cx="1680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: Test </a:t>
            </a:r>
            <a:r>
              <a:rPr lang="en-US" b="1" u="sng" dirty="0"/>
              <a:t>R</a:t>
            </a:r>
            <a:r>
              <a:rPr lang="en-US" dirty="0" smtClean="0"/>
              <a:t>esult </a:t>
            </a:r>
          </a:p>
          <a:p>
            <a:r>
              <a:rPr lang="en-US" dirty="0"/>
              <a:t>i</a:t>
            </a:r>
            <a:r>
              <a:rPr lang="en-US" dirty="0" smtClean="0"/>
              <a:t>s positive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124541" y="30841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988383" y="483001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¬R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3906568" y="1605172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444954" y="1612731"/>
            <a:ext cx="473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¬S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2691148" y="238405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 smtClean="0"/>
              <a:t>ᴧ</a:t>
            </a:r>
            <a:r>
              <a:rPr lang="en-US" dirty="0" smtClean="0"/>
              <a:t> S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405677" y="2373499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 smtClean="0"/>
              <a:t>ᴧ</a:t>
            </a:r>
            <a:r>
              <a:rPr lang="en-US" dirty="0" smtClean="0"/>
              <a:t> ¬S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2698700" y="4238502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¬R </a:t>
            </a:r>
            <a:r>
              <a:rPr lang="el-GR" dirty="0" smtClean="0"/>
              <a:t>ᴧ</a:t>
            </a:r>
            <a:r>
              <a:rPr lang="en-US" dirty="0" smtClean="0"/>
              <a:t> S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404179" y="423700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¬R </a:t>
            </a:r>
            <a:r>
              <a:rPr lang="el-GR" dirty="0" smtClean="0"/>
              <a:t>ᴧ</a:t>
            </a:r>
            <a:r>
              <a:rPr lang="en-US" dirty="0" smtClean="0"/>
              <a:t> ¬S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227121" y="3121695"/>
            <a:ext cx="1489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True positive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5939070" y="3120189"/>
            <a:ext cx="1610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False positive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3157947" y="5048578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False negative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5908708" y="5047077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True negative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76225" y="1257300"/>
            <a:ext cx="30893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Total population = 1,000,000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1 in 10,000 has disease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00475" y="1967617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100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91250" y="1967617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999,900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76225" y="5695950"/>
            <a:ext cx="22878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R is 99% accurate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for sick and non-sick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populations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9255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Base-Rate Fallacy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679822" y="2362961"/>
            <a:ext cx="5441132" cy="3702867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8" idx="0"/>
            <a:endCxn id="8" idx="2"/>
          </p:cNvCxnSpPr>
          <p:nvPr/>
        </p:nvCxnSpPr>
        <p:spPr bwMode="auto">
          <a:xfrm>
            <a:off x="5400388" y="2362961"/>
            <a:ext cx="0" cy="37028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1"/>
            <a:endCxn id="8" idx="3"/>
          </p:cNvCxnSpPr>
          <p:nvPr/>
        </p:nvCxnSpPr>
        <p:spPr bwMode="auto">
          <a:xfrm>
            <a:off x="2679822" y="4214395"/>
            <a:ext cx="544113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45251" y="986836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S: Patient is </a:t>
            </a:r>
            <a:r>
              <a:rPr lang="en-US" b="1" u="sng" dirty="0"/>
              <a:t>S</a:t>
            </a:r>
            <a:r>
              <a:rPr lang="en-US" dirty="0" smtClean="0"/>
              <a:t>ick</a:t>
            </a:r>
          </a:p>
          <a:p>
            <a:r>
              <a:rPr lang="en-US" dirty="0" smtClean="0"/>
              <a:t>(has the disease)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33473" y="3963897"/>
            <a:ext cx="1680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: Test </a:t>
            </a:r>
            <a:r>
              <a:rPr lang="en-US" b="1" u="sng" dirty="0"/>
              <a:t>R</a:t>
            </a:r>
            <a:r>
              <a:rPr lang="en-US" dirty="0" smtClean="0"/>
              <a:t>esult </a:t>
            </a:r>
          </a:p>
          <a:p>
            <a:r>
              <a:rPr lang="en-US" dirty="0"/>
              <a:t>i</a:t>
            </a:r>
            <a:r>
              <a:rPr lang="en-US" dirty="0" smtClean="0"/>
              <a:t>s positive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124541" y="30841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988383" y="483001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¬R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3906568" y="1605172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444954" y="1612731"/>
            <a:ext cx="473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¬S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2691148" y="238405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 smtClean="0"/>
              <a:t>ᴧ</a:t>
            </a:r>
            <a:r>
              <a:rPr lang="en-US" dirty="0" smtClean="0"/>
              <a:t> S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405677" y="2373499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 smtClean="0"/>
              <a:t>ᴧ</a:t>
            </a:r>
            <a:r>
              <a:rPr lang="en-US" dirty="0" smtClean="0"/>
              <a:t> ¬S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2698700" y="4238502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¬R </a:t>
            </a:r>
            <a:r>
              <a:rPr lang="el-GR" dirty="0" smtClean="0"/>
              <a:t>ᴧ</a:t>
            </a:r>
            <a:r>
              <a:rPr lang="en-US" dirty="0" smtClean="0"/>
              <a:t> S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404179" y="423700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¬R </a:t>
            </a:r>
            <a:r>
              <a:rPr lang="el-GR" dirty="0" smtClean="0"/>
              <a:t>ᴧ</a:t>
            </a:r>
            <a:r>
              <a:rPr lang="en-US" dirty="0" smtClean="0"/>
              <a:t> ¬S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227121" y="3121695"/>
            <a:ext cx="1489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True positive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5939070" y="3120189"/>
            <a:ext cx="1610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False positive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3157947" y="5048578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False negative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5908708" y="5047077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True negative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76225" y="1257300"/>
            <a:ext cx="30893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Total population = 1,000,000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1 in 10,000 has disease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00475" y="1967617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100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91250" y="2004668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999,900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76225" y="5695950"/>
            <a:ext cx="22878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R is 99% accurate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for sick and non-sick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populations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800475" y="3682117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99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800475" y="539661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319490" y="3728693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9,999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191250" y="5406142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989,901</a:t>
            </a:r>
          </a:p>
        </p:txBody>
      </p:sp>
    </p:spTree>
    <p:extLst>
      <p:ext uri="{BB962C8B-B14F-4D97-AF65-F5344CB8AC3E}">
        <p14:creationId xmlns:p14="http://schemas.microsoft.com/office/powerpoint/2010/main" val="401024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Base-Rate Fallacy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679822" y="2362961"/>
            <a:ext cx="5441132" cy="3702867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8" idx="0"/>
            <a:endCxn id="8" idx="2"/>
          </p:cNvCxnSpPr>
          <p:nvPr/>
        </p:nvCxnSpPr>
        <p:spPr bwMode="auto">
          <a:xfrm>
            <a:off x="5400388" y="2362961"/>
            <a:ext cx="0" cy="37028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1"/>
            <a:endCxn id="8" idx="3"/>
          </p:cNvCxnSpPr>
          <p:nvPr/>
        </p:nvCxnSpPr>
        <p:spPr bwMode="auto">
          <a:xfrm>
            <a:off x="2679822" y="4214395"/>
            <a:ext cx="544113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45251" y="986836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S: Patient is </a:t>
            </a:r>
            <a:r>
              <a:rPr lang="en-US" b="1" u="sng" dirty="0"/>
              <a:t>S</a:t>
            </a:r>
            <a:r>
              <a:rPr lang="en-US" dirty="0" smtClean="0"/>
              <a:t>ick</a:t>
            </a:r>
          </a:p>
          <a:p>
            <a:r>
              <a:rPr lang="en-US" dirty="0" smtClean="0"/>
              <a:t>(has the disease)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33473" y="3963897"/>
            <a:ext cx="1680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: Test </a:t>
            </a:r>
            <a:r>
              <a:rPr lang="en-US" b="1" u="sng" dirty="0"/>
              <a:t>R</a:t>
            </a:r>
            <a:r>
              <a:rPr lang="en-US" dirty="0" smtClean="0"/>
              <a:t>esult </a:t>
            </a:r>
          </a:p>
          <a:p>
            <a:r>
              <a:rPr lang="en-US" dirty="0"/>
              <a:t>i</a:t>
            </a:r>
            <a:r>
              <a:rPr lang="en-US" dirty="0" smtClean="0"/>
              <a:t>s positive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124541" y="30841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988383" y="483001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¬R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3906568" y="182424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444954" y="1831806"/>
            <a:ext cx="473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¬S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2691148" y="238405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 smtClean="0"/>
              <a:t>ᴧ</a:t>
            </a:r>
            <a:r>
              <a:rPr lang="en-US" dirty="0" smtClean="0"/>
              <a:t> S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405677" y="2373499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 smtClean="0"/>
              <a:t>ᴧ</a:t>
            </a:r>
            <a:r>
              <a:rPr lang="en-US" dirty="0" smtClean="0"/>
              <a:t> ¬S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2698700" y="4238502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¬R </a:t>
            </a:r>
            <a:r>
              <a:rPr lang="el-GR" dirty="0" smtClean="0"/>
              <a:t>ᴧ</a:t>
            </a:r>
            <a:r>
              <a:rPr lang="en-US" dirty="0" smtClean="0"/>
              <a:t> S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404179" y="423700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¬R </a:t>
            </a:r>
            <a:r>
              <a:rPr lang="el-GR" dirty="0" smtClean="0"/>
              <a:t>ᴧ</a:t>
            </a:r>
            <a:r>
              <a:rPr lang="en-US" dirty="0" smtClean="0"/>
              <a:t> ¬S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227121" y="3121695"/>
            <a:ext cx="1489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True positive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5939070" y="3120189"/>
            <a:ext cx="1610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False positive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3157947" y="5048578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False negative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5908708" y="5047077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True negative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192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Base-Rate Fallacy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679822" y="2362961"/>
            <a:ext cx="5441132" cy="3702867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8" idx="0"/>
            <a:endCxn id="8" idx="2"/>
          </p:cNvCxnSpPr>
          <p:nvPr/>
        </p:nvCxnSpPr>
        <p:spPr bwMode="auto">
          <a:xfrm>
            <a:off x="5400388" y="2362961"/>
            <a:ext cx="0" cy="37028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1"/>
            <a:endCxn id="8" idx="3"/>
          </p:cNvCxnSpPr>
          <p:nvPr/>
        </p:nvCxnSpPr>
        <p:spPr bwMode="auto">
          <a:xfrm>
            <a:off x="2679822" y="4214395"/>
            <a:ext cx="544113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45251" y="986836"/>
            <a:ext cx="25186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S: Patient is </a:t>
            </a:r>
            <a:r>
              <a:rPr lang="en-US" b="1" u="sng" dirty="0"/>
              <a:t>S</a:t>
            </a:r>
            <a:r>
              <a:rPr lang="en-US" dirty="0" smtClean="0"/>
              <a:t>ick</a:t>
            </a:r>
          </a:p>
          <a:p>
            <a:r>
              <a:rPr lang="en-US" dirty="0" smtClean="0"/>
              <a:t>(has the disease)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System is under attack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33473" y="3963897"/>
            <a:ext cx="171072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: Test </a:t>
            </a:r>
            <a:r>
              <a:rPr lang="en-US" b="1" u="sng" dirty="0"/>
              <a:t>R</a:t>
            </a:r>
            <a:r>
              <a:rPr lang="en-US" dirty="0" smtClean="0"/>
              <a:t>esult </a:t>
            </a:r>
          </a:p>
          <a:p>
            <a:r>
              <a:rPr lang="en-US" dirty="0"/>
              <a:t>i</a:t>
            </a:r>
            <a:r>
              <a:rPr lang="en-US" dirty="0" smtClean="0"/>
              <a:t>s positive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Alarm is raised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124541" y="30841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988383" y="483001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¬R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3906568" y="182424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444954" y="1831806"/>
            <a:ext cx="473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¬S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2691148" y="238405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 smtClean="0"/>
              <a:t>ᴧ</a:t>
            </a:r>
            <a:r>
              <a:rPr lang="en-US" dirty="0" smtClean="0"/>
              <a:t> S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405677" y="2373499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 smtClean="0"/>
              <a:t>ᴧ</a:t>
            </a:r>
            <a:r>
              <a:rPr lang="en-US" dirty="0" smtClean="0"/>
              <a:t> ¬S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2698700" y="4238502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¬R </a:t>
            </a:r>
            <a:r>
              <a:rPr lang="el-GR" dirty="0" smtClean="0"/>
              <a:t>ᴧ</a:t>
            </a:r>
            <a:r>
              <a:rPr lang="en-US" dirty="0" smtClean="0"/>
              <a:t> S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404179" y="423700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¬R </a:t>
            </a:r>
            <a:r>
              <a:rPr lang="el-GR" dirty="0" smtClean="0"/>
              <a:t>ᴧ</a:t>
            </a:r>
            <a:r>
              <a:rPr lang="en-US" dirty="0" smtClean="0"/>
              <a:t> ¬S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227121" y="3121695"/>
            <a:ext cx="1489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True positive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5939070" y="3120189"/>
            <a:ext cx="1610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False positive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3157947" y="5048578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False negative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5908708" y="5047077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True negative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207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GB"/>
            </a:defPPr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600" i="1"/>
            </a:lvl1pPr>
          </a:lstStyle>
          <a:p>
            <a:r>
              <a:rPr lang="en-US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Malware Detection Techniques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9862" y="964209"/>
            <a:ext cx="7489695" cy="562003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9267" y="6171556"/>
            <a:ext cx="2972015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err="1"/>
              <a:t>Nwokedi</a:t>
            </a:r>
            <a:r>
              <a:rPr lang="en-US" sz="1050" dirty="0"/>
              <a:t> </a:t>
            </a:r>
            <a:r>
              <a:rPr lang="en-US" sz="1050" dirty="0" err="1"/>
              <a:t>Idika</a:t>
            </a:r>
            <a:r>
              <a:rPr lang="en-US" sz="1050" dirty="0"/>
              <a:t> and Aditya </a:t>
            </a:r>
            <a:r>
              <a:rPr lang="en-US" sz="1050" dirty="0" err="1"/>
              <a:t>Mathur</a:t>
            </a:r>
            <a:r>
              <a:rPr lang="en-US" sz="1050" dirty="0"/>
              <a:t>, A Survey of Malware Detection Techniques, Purdue University, Feb 2007.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7980" y="1213393"/>
            <a:ext cx="180181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A50021"/>
                </a:solidFill>
              </a:rPr>
              <a:t>I know what is bad and can detect it</a:t>
            </a:r>
          </a:p>
          <a:p>
            <a:r>
              <a:rPr lang="en-US" sz="1600" u="sng" dirty="0" smtClean="0">
                <a:solidFill>
                  <a:srgbClr val="A50021"/>
                </a:solidFill>
              </a:rPr>
              <a:t>False positives</a:t>
            </a:r>
            <a:r>
              <a:rPr lang="en-US" sz="1600" dirty="0" smtClean="0">
                <a:solidFill>
                  <a:srgbClr val="A50021"/>
                </a:solidFill>
              </a:rPr>
              <a:t>: none</a:t>
            </a:r>
          </a:p>
          <a:p>
            <a:r>
              <a:rPr lang="en-US" sz="1600" u="sng" dirty="0" smtClean="0">
                <a:solidFill>
                  <a:srgbClr val="A50021"/>
                </a:solidFill>
              </a:rPr>
              <a:t>False negatives</a:t>
            </a:r>
            <a:r>
              <a:rPr lang="en-US" sz="1600" dirty="0" smtClean="0">
                <a:solidFill>
                  <a:srgbClr val="A50021"/>
                </a:solidFill>
              </a:rPr>
              <a:t>: ever increasing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928805" y="4737643"/>
            <a:ext cx="273907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A50021"/>
                </a:solidFill>
              </a:rPr>
              <a:t>I know what is good and can detect when you go beyond specification</a:t>
            </a:r>
          </a:p>
          <a:p>
            <a:r>
              <a:rPr lang="en-US" sz="1600" u="sng" dirty="0" smtClean="0">
                <a:solidFill>
                  <a:srgbClr val="A50021"/>
                </a:solidFill>
              </a:rPr>
              <a:t>False positives</a:t>
            </a:r>
            <a:r>
              <a:rPr lang="en-US" sz="1600" dirty="0" smtClean="0">
                <a:solidFill>
                  <a:srgbClr val="A50021"/>
                </a:solidFill>
              </a:rPr>
              <a:t>: incomplete specification</a:t>
            </a:r>
          </a:p>
          <a:p>
            <a:r>
              <a:rPr lang="en-US" sz="1600" u="sng" dirty="0" smtClean="0">
                <a:solidFill>
                  <a:srgbClr val="A50021"/>
                </a:solidFill>
              </a:rPr>
              <a:t>False negatives</a:t>
            </a:r>
            <a:r>
              <a:rPr lang="en-US" sz="1600" dirty="0" smtClean="0">
                <a:solidFill>
                  <a:srgbClr val="A50021"/>
                </a:solidFill>
              </a:rPr>
              <a:t>: incorrect specification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572376" y="1030506"/>
            <a:ext cx="24090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A50021"/>
                </a:solidFill>
              </a:rPr>
              <a:t>I will learn what is good and bad</a:t>
            </a:r>
          </a:p>
          <a:p>
            <a:r>
              <a:rPr lang="en-US" sz="1600" u="sng" dirty="0" smtClean="0">
                <a:solidFill>
                  <a:srgbClr val="A50021"/>
                </a:solidFill>
              </a:rPr>
              <a:t>False positives</a:t>
            </a:r>
            <a:r>
              <a:rPr lang="en-US" sz="1600" dirty="0" smtClean="0">
                <a:solidFill>
                  <a:srgbClr val="A50021"/>
                </a:solidFill>
              </a:rPr>
              <a:t>: </a:t>
            </a:r>
            <a:r>
              <a:rPr lang="en-US" sz="1600" dirty="0">
                <a:solidFill>
                  <a:srgbClr val="A50021"/>
                </a:solidFill>
              </a:rPr>
              <a:t>incorrect </a:t>
            </a:r>
            <a:r>
              <a:rPr lang="en-US" sz="1600" dirty="0" smtClean="0">
                <a:solidFill>
                  <a:srgbClr val="A50021"/>
                </a:solidFill>
              </a:rPr>
              <a:t>learning</a:t>
            </a:r>
          </a:p>
          <a:p>
            <a:r>
              <a:rPr lang="en-US" sz="1600" u="sng" dirty="0" smtClean="0">
                <a:solidFill>
                  <a:srgbClr val="A50021"/>
                </a:solidFill>
              </a:rPr>
              <a:t>False negatives</a:t>
            </a:r>
            <a:r>
              <a:rPr lang="en-US" sz="1600" dirty="0" smtClean="0">
                <a:solidFill>
                  <a:srgbClr val="A50021"/>
                </a:solidFill>
              </a:rPr>
              <a:t>: incorrect learning</a:t>
            </a:r>
          </a:p>
        </p:txBody>
      </p:sp>
    </p:spTree>
    <p:extLst>
      <p:ext uri="{BB962C8B-B14F-4D97-AF65-F5344CB8AC3E}">
        <p14:creationId xmlns:p14="http://schemas.microsoft.com/office/powerpoint/2010/main" val="2220736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Base-Rate Fallacy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679822" y="2362961"/>
            <a:ext cx="5441132" cy="3702867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8" idx="0"/>
            <a:endCxn id="8" idx="2"/>
          </p:cNvCxnSpPr>
          <p:nvPr/>
        </p:nvCxnSpPr>
        <p:spPr bwMode="auto">
          <a:xfrm>
            <a:off x="5400388" y="2362961"/>
            <a:ext cx="0" cy="37028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1"/>
            <a:endCxn id="8" idx="3"/>
          </p:cNvCxnSpPr>
          <p:nvPr/>
        </p:nvCxnSpPr>
        <p:spPr bwMode="auto">
          <a:xfrm>
            <a:off x="2679822" y="4214395"/>
            <a:ext cx="544113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45251" y="986836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S: Patient is </a:t>
            </a:r>
            <a:r>
              <a:rPr lang="en-US" b="1" u="sng" dirty="0"/>
              <a:t>S</a:t>
            </a:r>
            <a:r>
              <a:rPr lang="en-US" dirty="0" smtClean="0"/>
              <a:t>ick</a:t>
            </a:r>
          </a:p>
          <a:p>
            <a:r>
              <a:rPr lang="en-US" dirty="0" smtClean="0"/>
              <a:t>(has the disease)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33473" y="3963897"/>
            <a:ext cx="1680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: Test </a:t>
            </a:r>
            <a:r>
              <a:rPr lang="en-US" b="1" u="sng" dirty="0"/>
              <a:t>R</a:t>
            </a:r>
            <a:r>
              <a:rPr lang="en-US" dirty="0" smtClean="0"/>
              <a:t>esult </a:t>
            </a:r>
          </a:p>
          <a:p>
            <a:r>
              <a:rPr lang="en-US" dirty="0"/>
              <a:t>i</a:t>
            </a:r>
            <a:r>
              <a:rPr lang="en-US" dirty="0" smtClean="0"/>
              <a:t>s positive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124541" y="30841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988383" y="483001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¬R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3906568" y="182424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444954" y="1831806"/>
            <a:ext cx="473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¬S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2691148" y="238405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 smtClean="0"/>
              <a:t>ᴧ</a:t>
            </a:r>
            <a:r>
              <a:rPr lang="en-US" dirty="0" smtClean="0"/>
              <a:t> S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405677" y="2373499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 smtClean="0"/>
              <a:t>ᴧ</a:t>
            </a:r>
            <a:r>
              <a:rPr lang="en-US" dirty="0" smtClean="0"/>
              <a:t> ¬S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2698700" y="4238502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¬R </a:t>
            </a:r>
            <a:r>
              <a:rPr lang="el-GR" dirty="0" smtClean="0"/>
              <a:t>ᴧ</a:t>
            </a:r>
            <a:r>
              <a:rPr lang="en-US" dirty="0" smtClean="0"/>
              <a:t> S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404179" y="423700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¬R </a:t>
            </a:r>
            <a:r>
              <a:rPr lang="el-GR" dirty="0" smtClean="0"/>
              <a:t>ᴧ</a:t>
            </a:r>
            <a:r>
              <a:rPr lang="en-US" dirty="0" smtClean="0"/>
              <a:t> ¬S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227121" y="3121695"/>
            <a:ext cx="1489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True positive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5939070" y="3120189"/>
            <a:ext cx="1610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False positive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3157947" y="5048578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False negative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5908708" y="5047077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True negative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92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Base-Rate Fallacy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2679822" y="2362961"/>
            <a:ext cx="5441132" cy="3702867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8" idx="0"/>
            <a:endCxn id="8" idx="2"/>
          </p:cNvCxnSpPr>
          <p:nvPr/>
        </p:nvCxnSpPr>
        <p:spPr bwMode="auto">
          <a:xfrm>
            <a:off x="5400388" y="2362961"/>
            <a:ext cx="0" cy="37028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1"/>
            <a:endCxn id="8" idx="3"/>
          </p:cNvCxnSpPr>
          <p:nvPr/>
        </p:nvCxnSpPr>
        <p:spPr bwMode="auto">
          <a:xfrm>
            <a:off x="2679822" y="4214395"/>
            <a:ext cx="544113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45251" y="986836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S: Patient is </a:t>
            </a:r>
            <a:r>
              <a:rPr lang="en-US" b="1" u="sng" dirty="0"/>
              <a:t>S</a:t>
            </a:r>
            <a:r>
              <a:rPr lang="en-US" dirty="0" smtClean="0"/>
              <a:t>ick</a:t>
            </a:r>
          </a:p>
          <a:p>
            <a:r>
              <a:rPr lang="en-US" dirty="0" smtClean="0"/>
              <a:t>(has the disease)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33473" y="3963897"/>
            <a:ext cx="1680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: Test </a:t>
            </a:r>
            <a:r>
              <a:rPr lang="en-US" b="1" u="sng" dirty="0"/>
              <a:t>R</a:t>
            </a:r>
            <a:r>
              <a:rPr lang="en-US" dirty="0" smtClean="0"/>
              <a:t>esult </a:t>
            </a:r>
          </a:p>
          <a:p>
            <a:r>
              <a:rPr lang="en-US" dirty="0"/>
              <a:t>i</a:t>
            </a:r>
            <a:r>
              <a:rPr lang="en-US" dirty="0" smtClean="0"/>
              <a:t>s positive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124541" y="30841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988383" y="483001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¬R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3906568" y="182424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444954" y="1831806"/>
            <a:ext cx="473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¬S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2691148" y="238405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 smtClean="0"/>
              <a:t>ᴧ</a:t>
            </a:r>
            <a:r>
              <a:rPr lang="en-US" dirty="0" smtClean="0"/>
              <a:t> S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405677" y="2373499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 smtClean="0"/>
              <a:t>ᴧ</a:t>
            </a:r>
            <a:r>
              <a:rPr lang="en-US" dirty="0" smtClean="0"/>
              <a:t> ¬S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2698700" y="4238502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¬R </a:t>
            </a:r>
            <a:r>
              <a:rPr lang="el-GR" dirty="0" smtClean="0"/>
              <a:t>ᴧ</a:t>
            </a:r>
            <a:r>
              <a:rPr lang="en-US" dirty="0" smtClean="0"/>
              <a:t> S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404179" y="423700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¬R </a:t>
            </a:r>
            <a:r>
              <a:rPr lang="el-GR" dirty="0" smtClean="0"/>
              <a:t>ᴧ</a:t>
            </a:r>
            <a:r>
              <a:rPr lang="en-US" dirty="0" smtClean="0"/>
              <a:t> ¬S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227121" y="3121695"/>
            <a:ext cx="1489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True positive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5939070" y="3120189"/>
            <a:ext cx="1610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False positive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3157947" y="5048578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False negative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5908708" y="5047077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True negative</a:t>
            </a:r>
            <a:endParaRPr lang="en-US" dirty="0"/>
          </a:p>
        </p:txBody>
      </p:sp>
      <p:sp>
        <p:nvSpPr>
          <p:cNvPr id="2" name="Right Arrow 1"/>
          <p:cNvSpPr/>
          <p:nvPr/>
        </p:nvSpPr>
        <p:spPr bwMode="auto">
          <a:xfrm>
            <a:off x="392113" y="3309494"/>
            <a:ext cx="978408" cy="484632"/>
          </a:xfrm>
          <a:prstGeom prst="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29502" y="3539903"/>
            <a:ext cx="1584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P(R|S) = 0.99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055575" y="5448665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P(¬R|S) = 0.01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797258" y="5447164"/>
            <a:ext cx="1853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P(¬R|</a:t>
            </a:r>
            <a:r>
              <a:rPr lang="en-US" dirty="0">
                <a:solidFill>
                  <a:srgbClr val="C00000"/>
                </a:solidFill>
              </a:rPr>
              <a:t>¬</a:t>
            </a:r>
            <a:r>
              <a:rPr lang="en-US" dirty="0" smtClean="0">
                <a:solidFill>
                  <a:srgbClr val="C00000"/>
                </a:solidFill>
              </a:rPr>
              <a:t>S) = 0.99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849143" y="3547450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P(R|</a:t>
            </a:r>
            <a:r>
              <a:rPr lang="en-US" dirty="0">
                <a:solidFill>
                  <a:srgbClr val="C00000"/>
                </a:solidFill>
              </a:rPr>
              <a:t>¬</a:t>
            </a:r>
            <a:r>
              <a:rPr lang="en-US" dirty="0" smtClean="0">
                <a:solidFill>
                  <a:srgbClr val="C00000"/>
                </a:solidFill>
              </a:rPr>
              <a:t>S) = 0.01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53910" y="5469442"/>
            <a:ext cx="21290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These probabilities can be empirically estimated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0148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Estimating P(R|S) </a:t>
            </a:r>
            <a:r>
              <a:rPr lang="en-US" sz="4000" kern="0" dirty="0" err="1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etc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94565" y="1563391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2000 sick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6021713" y="1543183"/>
            <a:ext cx="1544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r>
              <a:rPr lang="en-US" dirty="0" smtClean="0"/>
              <a:t>000 not sick</a:t>
            </a:r>
            <a:endParaRPr lang="en-US" dirty="0"/>
          </a:p>
        </p:txBody>
      </p:sp>
      <p:sp>
        <p:nvSpPr>
          <p:cNvPr id="42" name="Oval 41"/>
          <p:cNvSpPr/>
          <p:nvPr/>
        </p:nvSpPr>
        <p:spPr bwMode="auto">
          <a:xfrm>
            <a:off x="3538409" y="2089841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6684721" y="2133590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44" name="Straight Connector 43"/>
          <p:cNvCxnSpPr/>
          <p:nvPr/>
        </p:nvCxnSpPr>
        <p:spPr bwMode="auto">
          <a:xfrm flipH="1">
            <a:off x="2660223" y="2198476"/>
            <a:ext cx="946087" cy="78765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>
            <a:off x="3606310" y="2198476"/>
            <a:ext cx="828392" cy="78765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6" name="Oval 45"/>
          <p:cNvSpPr/>
          <p:nvPr/>
        </p:nvSpPr>
        <p:spPr bwMode="auto">
          <a:xfrm>
            <a:off x="2577242" y="2984615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4368325" y="2992159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48" name="Straight Connector 47"/>
          <p:cNvCxnSpPr/>
          <p:nvPr/>
        </p:nvCxnSpPr>
        <p:spPr bwMode="auto">
          <a:xfrm flipH="1">
            <a:off x="5809328" y="2269392"/>
            <a:ext cx="946087" cy="78765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/>
          <p:nvPr/>
        </p:nvCxnSpPr>
        <p:spPr bwMode="auto">
          <a:xfrm>
            <a:off x="6755415" y="2269392"/>
            <a:ext cx="828392" cy="78765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0" name="Oval 49"/>
          <p:cNvSpPr/>
          <p:nvPr/>
        </p:nvSpPr>
        <p:spPr bwMode="auto">
          <a:xfrm>
            <a:off x="5726347" y="3055531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51" name="Oval 50"/>
          <p:cNvSpPr/>
          <p:nvPr/>
        </p:nvSpPr>
        <p:spPr bwMode="auto">
          <a:xfrm>
            <a:off x="7517430" y="3063075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949437" y="3310966"/>
            <a:ext cx="11977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Test R </a:t>
            </a:r>
          </a:p>
          <a:p>
            <a:pPr algn="ctr"/>
            <a:r>
              <a:rPr lang="en-US" dirty="0" smtClean="0"/>
              <a:t>is positive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709877" y="3311884"/>
            <a:ext cx="12875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Test R </a:t>
            </a:r>
          </a:p>
          <a:p>
            <a:pPr algn="ctr"/>
            <a:r>
              <a:rPr lang="en-US" dirty="0" smtClean="0"/>
              <a:t>is negative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207186" y="3309460"/>
            <a:ext cx="11977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Test R </a:t>
            </a:r>
          </a:p>
          <a:p>
            <a:pPr algn="ctr"/>
            <a:r>
              <a:rPr lang="en-US" dirty="0" smtClean="0"/>
              <a:t>is positive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967626" y="3310378"/>
            <a:ext cx="12875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Test R </a:t>
            </a:r>
          </a:p>
          <a:p>
            <a:pPr algn="ctr"/>
            <a:r>
              <a:rPr lang="en-US" dirty="0" smtClean="0"/>
              <a:t>is negative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197998" y="4012813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1980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162578" y="4011312"/>
            <a:ext cx="4411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20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5528139" y="4009811"/>
            <a:ext cx="4411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10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300358" y="4008310"/>
            <a:ext cx="569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990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1536099" y="4859812"/>
            <a:ext cx="1584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P(R|S) = 0.99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3251510" y="4859812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P(¬R|S) = 0.01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657111" y="4859812"/>
            <a:ext cx="1853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P(¬R|</a:t>
            </a:r>
            <a:r>
              <a:rPr lang="en-US" dirty="0">
                <a:solidFill>
                  <a:srgbClr val="C00000"/>
                </a:solidFill>
              </a:rPr>
              <a:t>¬</a:t>
            </a:r>
            <a:r>
              <a:rPr lang="en-US" dirty="0" smtClean="0">
                <a:solidFill>
                  <a:srgbClr val="C00000"/>
                </a:solidFill>
              </a:rPr>
              <a:t>S) = 0.99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934878" y="4859812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P(R|</a:t>
            </a:r>
            <a:r>
              <a:rPr lang="en-US" dirty="0">
                <a:solidFill>
                  <a:srgbClr val="C00000"/>
                </a:solidFill>
              </a:rPr>
              <a:t>¬</a:t>
            </a:r>
            <a:r>
              <a:rPr lang="en-US" dirty="0" smtClean="0">
                <a:solidFill>
                  <a:srgbClr val="C00000"/>
                </a:solidFill>
              </a:rPr>
              <a:t>S) = 0.01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85945" y="4858305"/>
            <a:ext cx="1056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estimate</a:t>
            </a:r>
          </a:p>
        </p:txBody>
      </p:sp>
      <p:cxnSp>
        <p:nvCxnSpPr>
          <p:cNvPr id="18" name="Straight Connector 17"/>
          <p:cNvCxnSpPr/>
          <p:nvPr/>
        </p:nvCxnSpPr>
        <p:spPr bwMode="auto">
          <a:xfrm flipV="1">
            <a:off x="1949437" y="6047715"/>
            <a:ext cx="5920309" cy="36214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 flipV="1">
            <a:off x="1949437" y="5413972"/>
            <a:ext cx="0" cy="65185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 flipV="1">
            <a:off x="7869746" y="5314384"/>
            <a:ext cx="0" cy="733331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1264" name="TextBox 11263"/>
          <p:cNvSpPr txBox="1"/>
          <p:nvPr/>
        </p:nvSpPr>
        <p:spPr>
          <a:xfrm>
            <a:off x="3517299" y="6219736"/>
            <a:ext cx="2249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Coincidentally equal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795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Estimating P(R|S) </a:t>
            </a:r>
            <a:r>
              <a:rPr lang="en-US" sz="4000" kern="0" dirty="0" err="1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etc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94565" y="1563391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2000 sick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6021713" y="1543183"/>
            <a:ext cx="1544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r>
              <a:rPr lang="en-US" dirty="0" smtClean="0"/>
              <a:t>000 not sick</a:t>
            </a:r>
            <a:endParaRPr lang="en-US" dirty="0"/>
          </a:p>
        </p:txBody>
      </p:sp>
      <p:sp>
        <p:nvSpPr>
          <p:cNvPr id="42" name="Oval 41"/>
          <p:cNvSpPr/>
          <p:nvPr/>
        </p:nvSpPr>
        <p:spPr bwMode="auto">
          <a:xfrm>
            <a:off x="3538409" y="2089841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6684721" y="2133590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44" name="Straight Connector 43"/>
          <p:cNvCxnSpPr/>
          <p:nvPr/>
        </p:nvCxnSpPr>
        <p:spPr bwMode="auto">
          <a:xfrm flipH="1">
            <a:off x="2660223" y="2198476"/>
            <a:ext cx="946087" cy="78765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>
            <a:off x="3606310" y="2198476"/>
            <a:ext cx="828392" cy="78765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6" name="Oval 45"/>
          <p:cNvSpPr/>
          <p:nvPr/>
        </p:nvSpPr>
        <p:spPr bwMode="auto">
          <a:xfrm>
            <a:off x="2577242" y="2984615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4368325" y="2992159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48" name="Straight Connector 47"/>
          <p:cNvCxnSpPr/>
          <p:nvPr/>
        </p:nvCxnSpPr>
        <p:spPr bwMode="auto">
          <a:xfrm flipH="1">
            <a:off x="5809328" y="2269392"/>
            <a:ext cx="946087" cy="78765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/>
          <p:nvPr/>
        </p:nvCxnSpPr>
        <p:spPr bwMode="auto">
          <a:xfrm>
            <a:off x="6755415" y="2269392"/>
            <a:ext cx="828392" cy="78765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0" name="Oval 49"/>
          <p:cNvSpPr/>
          <p:nvPr/>
        </p:nvSpPr>
        <p:spPr bwMode="auto">
          <a:xfrm>
            <a:off x="5726347" y="3055531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51" name="Oval 50"/>
          <p:cNvSpPr/>
          <p:nvPr/>
        </p:nvSpPr>
        <p:spPr bwMode="auto">
          <a:xfrm>
            <a:off x="7517430" y="3063075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949437" y="3310966"/>
            <a:ext cx="11977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Test R </a:t>
            </a:r>
          </a:p>
          <a:p>
            <a:pPr algn="ctr"/>
            <a:r>
              <a:rPr lang="en-US" dirty="0" smtClean="0"/>
              <a:t>is positive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709877" y="3311884"/>
            <a:ext cx="12875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Test R </a:t>
            </a:r>
          </a:p>
          <a:p>
            <a:pPr algn="ctr"/>
            <a:r>
              <a:rPr lang="en-US" dirty="0" smtClean="0"/>
              <a:t>is negative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207186" y="3309460"/>
            <a:ext cx="11977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Test R </a:t>
            </a:r>
          </a:p>
          <a:p>
            <a:pPr algn="ctr"/>
            <a:r>
              <a:rPr lang="en-US" dirty="0" smtClean="0"/>
              <a:t>is positive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967626" y="3310378"/>
            <a:ext cx="12875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Test R </a:t>
            </a:r>
          </a:p>
          <a:p>
            <a:pPr algn="ctr"/>
            <a:r>
              <a:rPr lang="en-US" dirty="0" smtClean="0"/>
              <a:t>is negative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197998" y="4012813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1980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162578" y="4011312"/>
            <a:ext cx="4411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20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5528140" y="4009811"/>
            <a:ext cx="4411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30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300360" y="4008310"/>
            <a:ext cx="569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970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1536099" y="4859812"/>
            <a:ext cx="1584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P(R|S) = 0.99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3251510" y="4859812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P(¬R|S) = 0.01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657111" y="4859812"/>
            <a:ext cx="1853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P(¬R|</a:t>
            </a:r>
            <a:r>
              <a:rPr lang="en-US" dirty="0">
                <a:solidFill>
                  <a:srgbClr val="C00000"/>
                </a:solidFill>
              </a:rPr>
              <a:t>¬</a:t>
            </a:r>
            <a:r>
              <a:rPr lang="en-US" dirty="0" smtClean="0">
                <a:solidFill>
                  <a:srgbClr val="C00000"/>
                </a:solidFill>
              </a:rPr>
              <a:t>S) = 0.97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934876" y="4859812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P(R|</a:t>
            </a:r>
            <a:r>
              <a:rPr lang="en-US" dirty="0">
                <a:solidFill>
                  <a:srgbClr val="C00000"/>
                </a:solidFill>
              </a:rPr>
              <a:t>¬</a:t>
            </a:r>
            <a:r>
              <a:rPr lang="en-US" dirty="0" smtClean="0">
                <a:solidFill>
                  <a:srgbClr val="C00000"/>
                </a:solidFill>
              </a:rPr>
              <a:t>S) = 0.03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85945" y="4858305"/>
            <a:ext cx="1056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estimate</a:t>
            </a:r>
          </a:p>
        </p:txBody>
      </p:sp>
      <p:cxnSp>
        <p:nvCxnSpPr>
          <p:cNvPr id="31" name="Straight Connector 30"/>
          <p:cNvCxnSpPr/>
          <p:nvPr/>
        </p:nvCxnSpPr>
        <p:spPr bwMode="auto">
          <a:xfrm flipV="1">
            <a:off x="1949437" y="6047715"/>
            <a:ext cx="5920309" cy="36214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Arrow Connector 31"/>
          <p:cNvCxnSpPr/>
          <p:nvPr/>
        </p:nvCxnSpPr>
        <p:spPr bwMode="auto">
          <a:xfrm flipV="1">
            <a:off x="1949437" y="5413972"/>
            <a:ext cx="0" cy="65185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3" name="Straight Arrow Connector 32"/>
          <p:cNvCxnSpPr/>
          <p:nvPr/>
        </p:nvCxnSpPr>
        <p:spPr bwMode="auto">
          <a:xfrm flipV="1">
            <a:off x="7869746" y="5314384"/>
            <a:ext cx="0" cy="733331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3218540" y="6219736"/>
            <a:ext cx="2929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 general will not be equal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360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Base-Rate Fallacy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2679822" y="2362961"/>
            <a:ext cx="5441132" cy="3702867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8" idx="0"/>
            <a:endCxn id="8" idx="2"/>
          </p:cNvCxnSpPr>
          <p:nvPr/>
        </p:nvCxnSpPr>
        <p:spPr bwMode="auto">
          <a:xfrm>
            <a:off x="5400388" y="2362961"/>
            <a:ext cx="0" cy="37028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1"/>
            <a:endCxn id="8" idx="3"/>
          </p:cNvCxnSpPr>
          <p:nvPr/>
        </p:nvCxnSpPr>
        <p:spPr bwMode="auto">
          <a:xfrm>
            <a:off x="2679822" y="4214395"/>
            <a:ext cx="544113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45251" y="986836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S: Patient is </a:t>
            </a:r>
            <a:r>
              <a:rPr lang="en-US" b="1" u="sng" dirty="0"/>
              <a:t>S</a:t>
            </a:r>
            <a:r>
              <a:rPr lang="en-US" dirty="0" smtClean="0"/>
              <a:t>ick</a:t>
            </a:r>
          </a:p>
          <a:p>
            <a:r>
              <a:rPr lang="en-US" dirty="0" smtClean="0"/>
              <a:t>(has the disease)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33473" y="3963897"/>
            <a:ext cx="1680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: Test </a:t>
            </a:r>
            <a:r>
              <a:rPr lang="en-US" b="1" u="sng" dirty="0"/>
              <a:t>R</a:t>
            </a:r>
            <a:r>
              <a:rPr lang="en-US" dirty="0" smtClean="0"/>
              <a:t>esult </a:t>
            </a:r>
          </a:p>
          <a:p>
            <a:r>
              <a:rPr lang="en-US" dirty="0"/>
              <a:t>i</a:t>
            </a:r>
            <a:r>
              <a:rPr lang="en-US" dirty="0" smtClean="0"/>
              <a:t>s positive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124541" y="30841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988383" y="483001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¬R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3906568" y="182424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444954" y="1831806"/>
            <a:ext cx="473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¬S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2691148" y="238405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 smtClean="0"/>
              <a:t>ᴧ</a:t>
            </a:r>
            <a:r>
              <a:rPr lang="en-US" dirty="0" smtClean="0"/>
              <a:t> S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405677" y="2373499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 smtClean="0"/>
              <a:t>ᴧ</a:t>
            </a:r>
            <a:r>
              <a:rPr lang="en-US" dirty="0" smtClean="0"/>
              <a:t> ¬S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2698700" y="4238502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¬R </a:t>
            </a:r>
            <a:r>
              <a:rPr lang="el-GR" dirty="0" smtClean="0"/>
              <a:t>ᴧ</a:t>
            </a:r>
            <a:r>
              <a:rPr lang="en-US" dirty="0" smtClean="0"/>
              <a:t> S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404179" y="423700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¬R </a:t>
            </a:r>
            <a:r>
              <a:rPr lang="el-GR" dirty="0" smtClean="0"/>
              <a:t>ᴧ</a:t>
            </a:r>
            <a:r>
              <a:rPr lang="en-US" dirty="0" smtClean="0"/>
              <a:t> ¬S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227121" y="3121695"/>
            <a:ext cx="1489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True positive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5939070" y="3120189"/>
            <a:ext cx="1610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False positive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3157947" y="5048578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False negative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5908708" y="5047077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True negative</a:t>
            </a:r>
            <a:endParaRPr lang="en-US" dirty="0"/>
          </a:p>
        </p:txBody>
      </p:sp>
      <p:sp>
        <p:nvSpPr>
          <p:cNvPr id="2" name="Right Arrow 1"/>
          <p:cNvSpPr/>
          <p:nvPr/>
        </p:nvSpPr>
        <p:spPr bwMode="auto">
          <a:xfrm>
            <a:off x="392113" y="3309494"/>
            <a:ext cx="978408" cy="484632"/>
          </a:xfrm>
          <a:prstGeom prst="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29502" y="3539903"/>
            <a:ext cx="1584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P(R|S) = 0.99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055575" y="5448665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P(¬R|S) = 0.01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797258" y="5447164"/>
            <a:ext cx="1853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P(¬R|</a:t>
            </a:r>
            <a:r>
              <a:rPr lang="en-US" dirty="0">
                <a:solidFill>
                  <a:srgbClr val="C00000"/>
                </a:solidFill>
              </a:rPr>
              <a:t>¬</a:t>
            </a:r>
            <a:r>
              <a:rPr lang="en-US" dirty="0" smtClean="0">
                <a:solidFill>
                  <a:srgbClr val="C00000"/>
                </a:solidFill>
              </a:rPr>
              <a:t>S) = 0.97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849143" y="3547450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P(R|</a:t>
            </a:r>
            <a:r>
              <a:rPr lang="en-US" dirty="0">
                <a:solidFill>
                  <a:srgbClr val="C00000"/>
                </a:solidFill>
              </a:rPr>
              <a:t>¬</a:t>
            </a:r>
            <a:r>
              <a:rPr lang="en-US" dirty="0" smtClean="0">
                <a:solidFill>
                  <a:srgbClr val="C00000"/>
                </a:solidFill>
              </a:rPr>
              <a:t>S) = 0.03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53910" y="5469442"/>
            <a:ext cx="21290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These probabilities can be empirically estimated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18915" y="6266030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Columns must total 1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8409172" y="3756712"/>
            <a:ext cx="15496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Rows must total between 0 and 2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8742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10158</TotalTime>
  <Words>1254</Words>
  <Application>Microsoft Office PowerPoint</Application>
  <PresentationFormat>Custom</PresentationFormat>
  <Paragraphs>412</Paragraphs>
  <Slides>17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17</vt:i4>
      </vt:variant>
    </vt:vector>
  </HeadingPairs>
  <TitlesOfParts>
    <vt:vector size="30" baseType="lpstr">
      <vt:lpstr>ＭＳ Ｐゴシック</vt:lpstr>
      <vt:lpstr>Arial</vt:lpstr>
      <vt:lpstr>Bitstream Charter</vt:lpstr>
      <vt:lpstr>Calibri</vt:lpstr>
      <vt:lpstr>Courier New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1222</cp:revision>
  <cp:lastPrinted>2017-04-03T20:23:37Z</cp:lastPrinted>
  <dcterms:created xsi:type="dcterms:W3CDTF">2010-02-19T20:53:39Z</dcterms:created>
  <dcterms:modified xsi:type="dcterms:W3CDTF">2017-04-07T21:49:50Z</dcterms:modified>
</cp:coreProperties>
</file>