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4" r:id="rId2"/>
    <p:sldMasterId id="2147483696" r:id="rId3"/>
    <p:sldMasterId id="2147483660" r:id="rId4"/>
    <p:sldMasterId id="2147484044" r:id="rId5"/>
  </p:sldMasterIdLst>
  <p:notesMasterIdLst>
    <p:notesMasterId r:id="rId78"/>
  </p:notesMasterIdLst>
  <p:handoutMasterIdLst>
    <p:handoutMasterId r:id="rId79"/>
  </p:handoutMasterIdLst>
  <p:sldIdLst>
    <p:sldId id="392" r:id="rId6"/>
    <p:sldId id="631" r:id="rId7"/>
    <p:sldId id="601" r:id="rId8"/>
    <p:sldId id="647" r:id="rId9"/>
    <p:sldId id="572" r:id="rId10"/>
    <p:sldId id="568" r:id="rId11"/>
    <p:sldId id="483" r:id="rId12"/>
    <p:sldId id="484" r:id="rId13"/>
    <p:sldId id="485" r:id="rId14"/>
    <p:sldId id="487" r:id="rId15"/>
    <p:sldId id="612" r:id="rId16"/>
    <p:sldId id="613" r:id="rId17"/>
    <p:sldId id="648" r:id="rId18"/>
    <p:sldId id="619" r:id="rId19"/>
    <p:sldId id="649" r:id="rId20"/>
    <p:sldId id="490" r:id="rId21"/>
    <p:sldId id="491" r:id="rId22"/>
    <p:sldId id="494" r:id="rId23"/>
    <p:sldId id="638" r:id="rId24"/>
    <p:sldId id="495" r:id="rId25"/>
    <p:sldId id="497" r:id="rId26"/>
    <p:sldId id="639" r:id="rId27"/>
    <p:sldId id="502" r:id="rId28"/>
    <p:sldId id="650" r:id="rId29"/>
    <p:sldId id="504" r:id="rId30"/>
    <p:sldId id="505" r:id="rId31"/>
    <p:sldId id="507" r:id="rId32"/>
    <p:sldId id="508" r:id="rId33"/>
    <p:sldId id="509" r:id="rId34"/>
    <p:sldId id="651" r:id="rId35"/>
    <p:sldId id="513" r:id="rId36"/>
    <p:sldId id="514" r:id="rId37"/>
    <p:sldId id="516" r:id="rId38"/>
    <p:sldId id="517" r:id="rId39"/>
    <p:sldId id="652" r:id="rId40"/>
    <p:sldId id="519" r:id="rId41"/>
    <p:sldId id="520" r:id="rId42"/>
    <p:sldId id="644" r:id="rId43"/>
    <p:sldId id="645" r:id="rId44"/>
    <p:sldId id="653" r:id="rId45"/>
    <p:sldId id="524" r:id="rId46"/>
    <p:sldId id="525" r:id="rId47"/>
    <p:sldId id="527" r:id="rId48"/>
    <p:sldId id="528" r:id="rId49"/>
    <p:sldId id="530" r:id="rId50"/>
    <p:sldId id="531" r:id="rId51"/>
    <p:sldId id="654" r:id="rId52"/>
    <p:sldId id="621" r:id="rId53"/>
    <p:sldId id="625" r:id="rId54"/>
    <p:sldId id="655" r:id="rId55"/>
    <p:sldId id="627" r:id="rId56"/>
    <p:sldId id="656" r:id="rId57"/>
    <p:sldId id="544" r:id="rId58"/>
    <p:sldId id="545" r:id="rId59"/>
    <p:sldId id="546" r:id="rId60"/>
    <p:sldId id="657" r:id="rId61"/>
    <p:sldId id="549" r:id="rId62"/>
    <p:sldId id="550" r:id="rId63"/>
    <p:sldId id="551" r:id="rId64"/>
    <p:sldId id="662" r:id="rId65"/>
    <p:sldId id="663" r:id="rId66"/>
    <p:sldId id="667" r:id="rId67"/>
    <p:sldId id="660" r:id="rId68"/>
    <p:sldId id="590" r:id="rId69"/>
    <p:sldId id="591" r:id="rId70"/>
    <p:sldId id="592" r:id="rId71"/>
    <p:sldId id="595" r:id="rId72"/>
    <p:sldId id="596" r:id="rId73"/>
    <p:sldId id="608" r:id="rId74"/>
    <p:sldId id="561" r:id="rId75"/>
    <p:sldId id="658" r:id="rId76"/>
    <p:sldId id="609" r:id="rId77"/>
  </p:sldIdLst>
  <p:sldSz cx="10080625" cy="7559675"/>
  <p:notesSz cx="7315200" cy="96012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318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6477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8636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0795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49" userDrawn="1">
          <p15:clr>
            <a:srgbClr val="A4A3A4"/>
          </p15:clr>
        </p15:guide>
        <p15:guide id="2" pos="2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3300"/>
    <a:srgbClr val="131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2" autoAdjust="0"/>
  </p:normalViewPr>
  <p:slideViewPr>
    <p:cSldViewPr snapToGrid="0" snapToObjects="1">
      <p:cViewPr varScale="1">
        <p:scale>
          <a:sx n="61" d="100"/>
          <a:sy n="61" d="100"/>
        </p:scale>
        <p:origin x="1362" y="36"/>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0" d="100"/>
          <a:sy n="60" d="100"/>
        </p:scale>
        <p:origin x="-2672" y="-104"/>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_rels/viewProps.xml.rels><?xml version="1.0" encoding="UTF-8" standalone="yes"?>
<Relationships xmlns="http://schemas.openxmlformats.org/package/2006/relationships"><Relationship Id="rId1"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4" y="0"/>
            <a:ext cx="3170238" cy="481013"/>
          </a:xfrm>
          <a:prstGeom prst="rect">
            <a:avLst/>
          </a:prstGeom>
          <a:noFill/>
          <a:ln w="9525">
            <a:noFill/>
            <a:miter lim="800000"/>
            <a:headEnd/>
            <a:tailEnd/>
          </a:ln>
        </p:spPr>
        <p:txBody>
          <a:bodyPr vert="horz" wrap="square" lIns="86643" tIns="43321" rIns="86643" bIns="43321" numCol="1" anchor="t" anchorCtr="0" compatLnSpc="1">
            <a:prstTxWarp prst="textNoShape">
              <a:avLst/>
            </a:prstTxWarp>
          </a:bodyPr>
          <a:lstStyle>
            <a:lvl1pPr defTabSz="457486"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86643" tIns="43321" rIns="86643" bIns="43321" numCol="1" anchor="t" anchorCtr="0" compatLnSpc="1">
            <a:prstTxWarp prst="textNoShape">
              <a:avLst/>
            </a:prstTxWarp>
          </a:bodyPr>
          <a:lstStyle>
            <a:lvl1pPr algn="r" defTabSz="457486" hangingPunct="0">
              <a:buClr>
                <a:srgbClr val="000000"/>
              </a:buClr>
              <a:buSzPct val="45000"/>
              <a:buFont typeface="Wingdings" pitchFamily="2" charset="2"/>
              <a:buNone/>
              <a:defRPr sz="1100">
                <a:latin typeface="Arial" pitchFamily="34" charset="0"/>
              </a:defRPr>
            </a:lvl1pPr>
          </a:lstStyle>
          <a:p>
            <a:pPr>
              <a:defRPr/>
            </a:pPr>
            <a:fld id="{9EFA1752-2B6F-40E1-9F93-0C9DB23DB42C}" type="datetime1">
              <a:rPr lang="en-US"/>
              <a:pPr>
                <a:defRPr/>
              </a:pPr>
              <a:t>4/5/2017</a:t>
            </a:fld>
            <a:endParaRPr lang="en-US"/>
          </a:p>
        </p:txBody>
      </p:sp>
      <p:sp>
        <p:nvSpPr>
          <p:cNvPr id="4" name="Footer Placeholder 3"/>
          <p:cNvSpPr>
            <a:spLocks noGrp="1"/>
          </p:cNvSpPr>
          <p:nvPr>
            <p:ph type="ftr" sz="quarter" idx="2"/>
          </p:nvPr>
        </p:nvSpPr>
        <p:spPr bwMode="auto">
          <a:xfrm>
            <a:off x="4" y="9118600"/>
            <a:ext cx="3170238" cy="481013"/>
          </a:xfrm>
          <a:prstGeom prst="rect">
            <a:avLst/>
          </a:prstGeom>
          <a:noFill/>
          <a:ln w="9525">
            <a:noFill/>
            <a:miter lim="800000"/>
            <a:headEnd/>
            <a:tailEnd/>
          </a:ln>
        </p:spPr>
        <p:txBody>
          <a:bodyPr vert="horz" wrap="square" lIns="86643" tIns="43321" rIns="86643" bIns="43321" numCol="1" anchor="b" anchorCtr="0" compatLnSpc="1">
            <a:prstTxWarp prst="textNoShape">
              <a:avLst/>
            </a:prstTxWarp>
          </a:bodyPr>
          <a:lstStyle>
            <a:lvl1pPr defTabSz="457486"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86643" tIns="43321" rIns="86643" bIns="43321" numCol="1" anchor="b" anchorCtr="0" compatLnSpc="1">
            <a:prstTxWarp prst="textNoShape">
              <a:avLst/>
            </a:prstTxWarp>
          </a:bodyPr>
          <a:lstStyle>
            <a:lvl1pPr algn="r" defTabSz="457486" hangingPunct="0">
              <a:buClr>
                <a:srgbClr val="000000"/>
              </a:buClr>
              <a:buSzPct val="45000"/>
              <a:buFont typeface="Wingdings" pitchFamily="2" charset="2"/>
              <a:buNone/>
              <a:defRPr sz="1100">
                <a:latin typeface="Arial" pitchFamily="34" charset="0"/>
              </a:defRPr>
            </a:lvl1pPr>
          </a:lstStyle>
          <a:p>
            <a:pPr>
              <a:defRPr/>
            </a:pPr>
            <a:fld id="{5DDCD5CE-D939-433D-9705-3D24953AD675}" type="slidenum">
              <a:rPr lang="en-US"/>
              <a:pPr>
                <a:defRPr/>
              </a:pPr>
              <a:t>‹#›</a:t>
            </a:fld>
            <a:endParaRPr lang="en-US"/>
          </a:p>
        </p:txBody>
      </p:sp>
    </p:spTree>
    <p:extLst>
      <p:ext uri="{BB962C8B-B14F-4D97-AF65-F5344CB8AC3E}">
        <p14:creationId xmlns:p14="http://schemas.microsoft.com/office/powerpoint/2010/main" val="318756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bwMode="auto">
          <a:xfrm>
            <a:off x="1257300" y="728663"/>
            <a:ext cx="4799013" cy="3598862"/>
          </a:xfrm>
          <a:prstGeom prst="rect">
            <a:avLst/>
          </a:prstGeom>
          <a:noFill/>
          <a:ln w="9525">
            <a:noFill/>
            <a:round/>
            <a:headEnd/>
            <a:tailEnd/>
          </a:ln>
        </p:spPr>
      </p:sp>
      <p:sp>
        <p:nvSpPr>
          <p:cNvPr id="2050" name="Rectangle 2"/>
          <p:cNvSpPr>
            <a:spLocks noGrp="1" noChangeArrowheads="1"/>
          </p:cNvSpPr>
          <p:nvPr>
            <p:ph type="body"/>
          </p:nvPr>
        </p:nvSpPr>
        <p:spPr bwMode="auto">
          <a:xfrm>
            <a:off x="731842"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4"/>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defTabSz="457486" hangingPunct="0">
              <a:lnSpc>
                <a:spcPct val="93000"/>
              </a:lnSpc>
              <a:buClr>
                <a:srgbClr val="000000"/>
              </a:buClr>
              <a:buSzPct val="45000"/>
              <a:buFont typeface="Wingdings" pitchFamily="2" charset="2"/>
              <a:buNone/>
              <a:tabLst>
                <a:tab pos="684585" algn="l"/>
                <a:tab pos="1372460" algn="l"/>
                <a:tab pos="2057046" algn="l"/>
                <a:tab pos="2744923" algn="l"/>
              </a:tabLst>
              <a:defRPr sz="1300">
                <a:solidFill>
                  <a:srgbClr val="000000"/>
                </a:solidFill>
                <a:latin typeface="Times New Roman" pitchFamily="18" charset="0"/>
              </a:defRPr>
            </a:lvl1pPr>
          </a:lstStyle>
          <a:p>
            <a:pPr>
              <a:defRPr/>
            </a:pPr>
            <a:endParaRPr lang="en-US"/>
          </a:p>
        </p:txBody>
      </p:sp>
      <p:sp>
        <p:nvSpPr>
          <p:cNvPr id="2052" name="Rectangle 4"/>
          <p:cNvSpPr>
            <a:spLocks noGrp="1" noChangeArrowheads="1"/>
          </p:cNvSpPr>
          <p:nvPr>
            <p:ph type="dt"/>
          </p:nvPr>
        </p:nvSpPr>
        <p:spPr bwMode="auto">
          <a:xfrm>
            <a:off x="4140200" y="4"/>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algn="r" defTabSz="457486" hangingPunct="0">
              <a:lnSpc>
                <a:spcPct val="93000"/>
              </a:lnSpc>
              <a:buClr>
                <a:srgbClr val="000000"/>
              </a:buClr>
              <a:buSzPct val="45000"/>
              <a:buFont typeface="Wingdings" pitchFamily="2" charset="2"/>
              <a:buNone/>
              <a:tabLst>
                <a:tab pos="684585" algn="l"/>
                <a:tab pos="1372460" algn="l"/>
                <a:tab pos="2057046" algn="l"/>
                <a:tab pos="2744923" algn="l"/>
              </a:tabLst>
              <a:defRPr sz="1300">
                <a:solidFill>
                  <a:srgbClr val="000000"/>
                </a:solidFill>
                <a:latin typeface="Times New Roman" pitchFamily="18" charset="0"/>
              </a:defRPr>
            </a:lvl1pPr>
          </a:lstStyle>
          <a:p>
            <a:pPr>
              <a:defRPr/>
            </a:pPr>
            <a:endParaRPr lang="en-US"/>
          </a:p>
        </p:txBody>
      </p:sp>
      <p:sp>
        <p:nvSpPr>
          <p:cNvPr id="2053" name="Rectangle 5"/>
          <p:cNvSpPr>
            <a:spLocks noGrp="1" noChangeArrowheads="1"/>
          </p:cNvSpPr>
          <p:nvPr>
            <p:ph type="ftr"/>
          </p:nvPr>
        </p:nvSpPr>
        <p:spPr bwMode="auto">
          <a:xfrm>
            <a:off x="0" y="9120192"/>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defTabSz="457486" hangingPunct="0">
              <a:lnSpc>
                <a:spcPct val="93000"/>
              </a:lnSpc>
              <a:buClr>
                <a:srgbClr val="000000"/>
              </a:buClr>
              <a:buSzPct val="45000"/>
              <a:buFont typeface="Wingdings" pitchFamily="2" charset="2"/>
              <a:buNone/>
              <a:tabLst>
                <a:tab pos="684585" algn="l"/>
                <a:tab pos="1372460" algn="l"/>
                <a:tab pos="2057046" algn="l"/>
                <a:tab pos="2744923" algn="l"/>
              </a:tabLst>
              <a:defRPr sz="1300">
                <a:solidFill>
                  <a:srgbClr val="000000"/>
                </a:solidFill>
                <a:latin typeface="Times New Roman" pitchFamily="18" charset="0"/>
              </a:defRPr>
            </a:lvl1pPr>
          </a:lstStyle>
          <a:p>
            <a:pPr>
              <a:defRPr/>
            </a:pPr>
            <a:endParaRPr lang="en-US"/>
          </a:p>
        </p:txBody>
      </p:sp>
      <p:sp>
        <p:nvSpPr>
          <p:cNvPr id="2054" name="Rectangle 6"/>
          <p:cNvSpPr>
            <a:spLocks noGrp="1" noChangeArrowheads="1"/>
          </p:cNvSpPr>
          <p:nvPr>
            <p:ph type="sldNum"/>
          </p:nvPr>
        </p:nvSpPr>
        <p:spPr bwMode="auto">
          <a:xfrm>
            <a:off x="4140200" y="9120192"/>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algn="r" defTabSz="457486" hangingPunct="0">
              <a:lnSpc>
                <a:spcPct val="93000"/>
              </a:lnSpc>
              <a:buClr>
                <a:srgbClr val="000000"/>
              </a:buClr>
              <a:buSzPct val="45000"/>
              <a:buFont typeface="Wingdings" pitchFamily="2" charset="2"/>
              <a:buNone/>
              <a:tabLst>
                <a:tab pos="684585" algn="l"/>
                <a:tab pos="1372460" algn="l"/>
                <a:tab pos="2057046" algn="l"/>
                <a:tab pos="2744923" algn="l"/>
              </a:tabLst>
              <a:defRPr sz="1300">
                <a:solidFill>
                  <a:srgbClr val="000000"/>
                </a:solidFill>
                <a:latin typeface="Times New Roman" pitchFamily="18" charset="0"/>
              </a:defRPr>
            </a:lvl1pPr>
          </a:lstStyle>
          <a:p>
            <a:pPr>
              <a:defRPr/>
            </a:pPr>
            <a:fld id="{EE6703E5-A21F-4313-BA9E-B2DFCA6C23E3}" type="slidenum">
              <a:rPr lang="en-GB"/>
              <a:pPr>
                <a:defRPr/>
              </a:pPr>
              <a:t>‹#›</a:t>
            </a:fld>
            <a:endParaRPr lang="en-GB"/>
          </a:p>
        </p:txBody>
      </p:sp>
    </p:spTree>
    <p:extLst>
      <p:ext uri="{BB962C8B-B14F-4D97-AF65-F5344CB8AC3E}">
        <p14:creationId xmlns:p14="http://schemas.microsoft.com/office/powerpoint/2010/main" val="4008976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defTabSz="456901">
              <a:tabLst>
                <a:tab pos="680592" algn="l"/>
                <a:tab pos="1369117" algn="l"/>
                <a:tab pos="2054469" algn="l"/>
                <a:tab pos="2741406" algn="l"/>
              </a:tabLst>
            </a:pPr>
            <a:fld id="{0C137A8E-DCD0-4026-8679-7DAC59B2E3EE}" type="slidenum">
              <a:rPr lang="en-GB" smtClean="0"/>
              <a:pPr defTabSz="456901">
                <a:tabLst>
                  <a:tab pos="680592" algn="l"/>
                  <a:tab pos="1369117" algn="l"/>
                  <a:tab pos="2054469" algn="l"/>
                  <a:tab pos="2741406" algn="l"/>
                </a:tabLst>
              </a:pPr>
              <a:t>1</a:t>
            </a:fld>
            <a:endParaRPr lang="en-GB" dirty="0"/>
          </a:p>
        </p:txBody>
      </p:sp>
      <p:sp>
        <p:nvSpPr>
          <p:cNvPr id="35843" name="Rectangle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35844" name="Rectangle 2"/>
          <p:cNvSpPr>
            <a:spLocks noGrp="1" noChangeArrowheads="1"/>
          </p:cNvSpPr>
          <p:nvPr>
            <p:ph type="body" idx="1"/>
          </p:nvPr>
        </p:nvSpPr>
        <p:spPr>
          <a:xfrm>
            <a:off x="731838" y="4559304"/>
            <a:ext cx="5853112" cy="4321175"/>
          </a:xfrm>
          <a:noFill/>
          <a:ln/>
        </p:spPr>
        <p:txBody>
          <a:bodyPr wrap="none" anchor="ct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623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20DE8B4-AE64-4034-BD04-7400E8F4DF58}" type="slidenum">
              <a:rPr lang="en-GB"/>
              <a:pPr/>
              <a:t>18</a:t>
            </a:fld>
            <a:endParaRPr lang="en-GB"/>
          </a:p>
        </p:txBody>
      </p:sp>
      <p:sp>
        <p:nvSpPr>
          <p:cNvPr id="13619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7600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6582C53-1785-4BF8-A642-9166E7D7A88C}" type="slidenum">
              <a:rPr lang="en-GB"/>
              <a:pPr/>
              <a:t>19</a:t>
            </a:fld>
            <a:endParaRPr lang="en-GB"/>
          </a:p>
        </p:txBody>
      </p:sp>
      <p:sp>
        <p:nvSpPr>
          <p:cNvPr id="13721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8140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6582C53-1785-4BF8-A642-9166E7D7A88C}" type="slidenum">
              <a:rPr lang="en-GB"/>
              <a:pPr/>
              <a:t>20</a:t>
            </a:fld>
            <a:endParaRPr lang="en-GB"/>
          </a:p>
        </p:txBody>
      </p:sp>
      <p:sp>
        <p:nvSpPr>
          <p:cNvPr id="13721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2074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4D75B2C-5458-448E-9A37-6D3C00BF2057}" type="slidenum">
              <a:rPr lang="en-GB"/>
              <a:pPr/>
              <a:t>21</a:t>
            </a:fld>
            <a:endParaRPr lang="en-GB"/>
          </a:p>
        </p:txBody>
      </p:sp>
      <p:sp>
        <p:nvSpPr>
          <p:cNvPr id="13926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89084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D503459-E007-4DD5-8067-25B6EDE0DB97}" type="slidenum">
              <a:rPr lang="en-GB"/>
              <a:pPr/>
              <a:t>22</a:t>
            </a:fld>
            <a:endParaRPr lang="en-GB"/>
          </a:p>
        </p:txBody>
      </p:sp>
      <p:sp>
        <p:nvSpPr>
          <p:cNvPr id="14336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8863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A4C669-4C43-44CF-8151-410187EBBB9D}" type="slidenum">
              <a:rPr lang="en-GB"/>
              <a:pPr/>
              <a:t>23</a:t>
            </a:fld>
            <a:endParaRPr lang="en-GB"/>
          </a:p>
        </p:txBody>
      </p:sp>
      <p:sp>
        <p:nvSpPr>
          <p:cNvPr id="14438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0728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24</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2051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82091C4-79E0-46B0-A3D1-9FCDB362404D}" type="slidenum">
              <a:rPr lang="en-GB"/>
              <a:pPr/>
              <a:t>25</a:t>
            </a:fld>
            <a:endParaRPr lang="en-GB"/>
          </a:p>
        </p:txBody>
      </p:sp>
      <p:sp>
        <p:nvSpPr>
          <p:cNvPr id="14643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129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BB547F-360A-4A8B-86DD-3B11DE228D8B}" type="slidenum">
              <a:rPr lang="en-GB"/>
              <a:pPr/>
              <a:t>26</a:t>
            </a:fld>
            <a:endParaRPr lang="en-GB"/>
          </a:p>
        </p:txBody>
      </p:sp>
      <p:sp>
        <p:nvSpPr>
          <p:cNvPr id="14745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3877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B212E5B-ACAC-4592-9124-975013A69CDB}" type="slidenum">
              <a:rPr lang="en-GB"/>
              <a:pPr/>
              <a:t>27</a:t>
            </a:fld>
            <a:endParaRPr lang="en-GB"/>
          </a:p>
        </p:txBody>
      </p:sp>
      <p:sp>
        <p:nvSpPr>
          <p:cNvPr id="14950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6205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E4A4828-5F9B-4E47-9C6E-4D03AE10AA61}" type="slidenum">
              <a:rPr lang="en-GB"/>
              <a:pPr/>
              <a:t>9</a:t>
            </a:fld>
            <a:endParaRPr lang="en-GB"/>
          </a:p>
        </p:txBody>
      </p:sp>
      <p:sp>
        <p:nvSpPr>
          <p:cNvPr id="12697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3151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3DF3A3-4495-44EF-9369-02CCAA27E272}" type="slidenum">
              <a:rPr lang="en-GB"/>
              <a:pPr/>
              <a:t>29</a:t>
            </a:fld>
            <a:endParaRPr lang="en-GB"/>
          </a:p>
        </p:txBody>
      </p:sp>
      <p:sp>
        <p:nvSpPr>
          <p:cNvPr id="242690" name="Rectangle 2"/>
          <p:cNvSpPr txBox="1">
            <a:spLocks noGrp="1" noRot="1" noChangeAspect="1" noChangeArrowheads="1" noTextEdit="1"/>
          </p:cNvSpPr>
          <p:nvPr>
            <p:ph type="sldImg"/>
          </p:nvPr>
        </p:nvSpPr>
        <p:spPr>
          <a:xfrm>
            <a:off x="1214438" y="708025"/>
            <a:ext cx="4716462" cy="3536950"/>
          </a:xfrm>
          <a:ln/>
        </p:spPr>
      </p:sp>
      <p:sp>
        <p:nvSpPr>
          <p:cNvPr id="242691" name="Rectangle 3"/>
          <p:cNvSpPr txBox="1">
            <a:spLocks noGrp="1" noChangeArrowheads="1"/>
          </p:cNvSpPr>
          <p:nvPr>
            <p:ph type="body" idx="1"/>
          </p:nvPr>
        </p:nvSpPr>
        <p:spPr>
          <a:xfrm>
            <a:off x="714647" y="4481215"/>
            <a:ext cx="5717171" cy="4245362"/>
          </a:xfrm>
          <a:noFill/>
          <a:ln/>
        </p:spPr>
        <p:txBody>
          <a:bodyPr wrap="none" anchor="ctr"/>
          <a:lstStyle/>
          <a:p>
            <a:endParaRPr lang="en-US"/>
          </a:p>
        </p:txBody>
      </p:sp>
    </p:spTree>
    <p:extLst>
      <p:ext uri="{BB962C8B-B14F-4D97-AF65-F5344CB8AC3E}">
        <p14:creationId xmlns:p14="http://schemas.microsoft.com/office/powerpoint/2010/main" val="120567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30</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63754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1EAB572-BA5B-43FC-B590-A0D821E504BA}" type="slidenum">
              <a:rPr lang="en-GB"/>
              <a:pPr/>
              <a:t>31</a:t>
            </a:fld>
            <a:endParaRPr lang="en-GB"/>
          </a:p>
        </p:txBody>
      </p:sp>
      <p:sp>
        <p:nvSpPr>
          <p:cNvPr id="155649"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01354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7C2DCFA-EF84-4755-B46B-3B50DDD704FF}" type="slidenum">
              <a:rPr lang="en-GB"/>
              <a:pPr/>
              <a:t>32</a:t>
            </a:fld>
            <a:endParaRPr lang="en-GB"/>
          </a:p>
        </p:txBody>
      </p:sp>
      <p:sp>
        <p:nvSpPr>
          <p:cNvPr id="1566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5000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99C00FA-B891-4BA7-B853-277399CC1429}" type="slidenum">
              <a:rPr lang="en-GB"/>
              <a:pPr/>
              <a:t>33</a:t>
            </a:fld>
            <a:endParaRPr lang="en-GB"/>
          </a:p>
        </p:txBody>
      </p:sp>
      <p:sp>
        <p:nvSpPr>
          <p:cNvPr id="15769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68989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0ABB3D-4BA0-4C02-B256-25C6DBF23E59}" type="slidenum">
              <a:rPr lang="en-GB"/>
              <a:pPr/>
              <a:t>34</a:t>
            </a:fld>
            <a:endParaRPr lang="en-GB"/>
          </a:p>
        </p:txBody>
      </p:sp>
      <p:sp>
        <p:nvSpPr>
          <p:cNvPr id="15872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50619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35</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5953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39D9C3A-92DD-4216-901B-836BCD1EA15F}" type="slidenum">
              <a:rPr lang="en-GB"/>
              <a:pPr/>
              <a:t>36</a:t>
            </a:fld>
            <a:endParaRPr lang="en-GB"/>
          </a:p>
        </p:txBody>
      </p:sp>
      <p:sp>
        <p:nvSpPr>
          <p:cNvPr id="16281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87933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8D1CA05-2918-413B-B848-C3BB0B8F372F}" type="slidenum">
              <a:rPr lang="en-GB"/>
              <a:pPr/>
              <a:t>37</a:t>
            </a:fld>
            <a:endParaRPr lang="en-GB"/>
          </a:p>
        </p:txBody>
      </p:sp>
      <p:sp>
        <p:nvSpPr>
          <p:cNvPr id="1638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97588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8D1CA05-2918-413B-B848-C3BB0B8F372F}" type="slidenum">
              <a:rPr lang="en-GB"/>
              <a:pPr/>
              <a:t>38</a:t>
            </a:fld>
            <a:endParaRPr lang="en-GB"/>
          </a:p>
        </p:txBody>
      </p:sp>
      <p:sp>
        <p:nvSpPr>
          <p:cNvPr id="1638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1791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AD92B25-AAED-4CE3-A05B-031ED66D752F}" type="slidenum">
              <a:rPr lang="en-GB"/>
              <a:pPr/>
              <a:t>10</a:t>
            </a:fld>
            <a:endParaRPr lang="en-GB"/>
          </a:p>
        </p:txBody>
      </p:sp>
      <p:sp>
        <p:nvSpPr>
          <p:cNvPr id="12902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85505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8D1CA05-2918-413B-B848-C3BB0B8F372F}" type="slidenum">
              <a:rPr lang="en-GB"/>
              <a:pPr/>
              <a:t>39</a:t>
            </a:fld>
            <a:endParaRPr lang="en-GB"/>
          </a:p>
        </p:txBody>
      </p:sp>
      <p:sp>
        <p:nvSpPr>
          <p:cNvPr id="1638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30883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40</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00779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19196EA-9724-42C3-9CB4-5EF59AFA4D6F}" type="slidenum">
              <a:rPr lang="en-GB"/>
              <a:pPr/>
              <a:t>41</a:t>
            </a:fld>
            <a:endParaRPr lang="en-GB"/>
          </a:p>
        </p:txBody>
      </p:sp>
      <p:sp>
        <p:nvSpPr>
          <p:cNvPr id="16998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849906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06CED1B-ACBF-4922-B061-E9D80E483780}" type="slidenum">
              <a:rPr lang="en-GB"/>
              <a:pPr/>
              <a:t>42</a:t>
            </a:fld>
            <a:endParaRPr lang="en-GB"/>
          </a:p>
        </p:txBody>
      </p:sp>
      <p:sp>
        <p:nvSpPr>
          <p:cNvPr id="171009"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92067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77C5615-BC98-4347-B029-F0E40C8042AC}" type="slidenum">
              <a:rPr lang="en-GB"/>
              <a:pPr/>
              <a:t>43</a:t>
            </a:fld>
            <a:endParaRPr lang="en-GB"/>
          </a:p>
        </p:txBody>
      </p:sp>
      <p:sp>
        <p:nvSpPr>
          <p:cNvPr id="17203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23181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DCE1505-E35D-42E2-B1E0-0D2021D7CCED}" type="slidenum">
              <a:rPr lang="en-GB"/>
              <a:pPr/>
              <a:t>44</a:t>
            </a:fld>
            <a:endParaRPr lang="en-GB"/>
          </a:p>
        </p:txBody>
      </p:sp>
      <p:sp>
        <p:nvSpPr>
          <p:cNvPr id="17305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513704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CF14038-7231-4FF7-AF03-1DE44F83D4F6}" type="slidenum">
              <a:rPr lang="en-GB"/>
              <a:pPr/>
              <a:t>45</a:t>
            </a:fld>
            <a:endParaRPr lang="en-GB"/>
          </a:p>
        </p:txBody>
      </p:sp>
      <p:sp>
        <p:nvSpPr>
          <p:cNvPr id="17510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90041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47</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6472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5DD298-CB61-43E4-8B55-A4F991BF9F57}" type="slidenum">
              <a:rPr lang="en-GB"/>
              <a:pPr/>
              <a:t>49</a:t>
            </a:fld>
            <a:endParaRPr lang="en-GB"/>
          </a:p>
        </p:txBody>
      </p:sp>
      <p:sp>
        <p:nvSpPr>
          <p:cNvPr id="268290" name="Rectangle 2"/>
          <p:cNvSpPr txBox="1">
            <a:spLocks noGrp="1" noRot="1" noChangeAspect="1" noChangeArrowheads="1" noTextEdit="1"/>
          </p:cNvSpPr>
          <p:nvPr>
            <p:ph type="sldImg"/>
          </p:nvPr>
        </p:nvSpPr>
        <p:spPr>
          <a:xfrm>
            <a:off x="1214438" y="708025"/>
            <a:ext cx="4716462" cy="3536950"/>
          </a:xfrm>
          <a:ln/>
        </p:spPr>
      </p:sp>
      <p:sp>
        <p:nvSpPr>
          <p:cNvPr id="268291" name="Rectangle 3"/>
          <p:cNvSpPr txBox="1">
            <a:spLocks noGrp="1" noChangeArrowheads="1"/>
          </p:cNvSpPr>
          <p:nvPr>
            <p:ph type="body" idx="1"/>
          </p:nvPr>
        </p:nvSpPr>
        <p:spPr>
          <a:xfrm>
            <a:off x="714647" y="4481215"/>
            <a:ext cx="5717171" cy="4245362"/>
          </a:xfrm>
          <a:noFill/>
          <a:ln/>
        </p:spPr>
        <p:txBody>
          <a:bodyPr wrap="none" anchor="ctr"/>
          <a:lstStyle/>
          <a:p>
            <a:endParaRPr lang="en-US"/>
          </a:p>
        </p:txBody>
      </p:sp>
    </p:spTree>
    <p:extLst>
      <p:ext uri="{BB962C8B-B14F-4D97-AF65-F5344CB8AC3E}">
        <p14:creationId xmlns:p14="http://schemas.microsoft.com/office/powerpoint/2010/main" val="3928495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50</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1652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931F210-6260-49D3-879F-AB4ACE7DEAA0}" type="slidenum">
              <a:rPr lang="en-GB"/>
              <a:pPr/>
              <a:t>11</a:t>
            </a:fld>
            <a:endParaRPr lang="en-GB"/>
          </a:p>
        </p:txBody>
      </p:sp>
      <p:sp>
        <p:nvSpPr>
          <p:cNvPr id="1126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23862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52</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57337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A0DE9BE-7107-48B9-9E9D-4E8B1764D415}" type="slidenum">
              <a:rPr lang="en-GB"/>
              <a:pPr/>
              <a:t>53</a:t>
            </a:fld>
            <a:endParaRPr lang="en-GB"/>
          </a:p>
        </p:txBody>
      </p:sp>
      <p:sp>
        <p:nvSpPr>
          <p:cNvPr id="18329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29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865109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652AD8A-2E03-4AE3-8773-9F0B5B3D9007}" type="slidenum">
              <a:rPr lang="en-GB"/>
              <a:pPr/>
              <a:t>54</a:t>
            </a:fld>
            <a:endParaRPr lang="en-GB"/>
          </a:p>
        </p:txBody>
      </p:sp>
      <p:sp>
        <p:nvSpPr>
          <p:cNvPr id="18432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94118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E4562F3-C07C-4BC7-A609-DFA8D0EA658F}" type="slidenum">
              <a:rPr lang="en-GB"/>
              <a:pPr/>
              <a:t>55</a:t>
            </a:fld>
            <a:endParaRPr lang="en-GB"/>
          </a:p>
        </p:txBody>
      </p:sp>
      <p:sp>
        <p:nvSpPr>
          <p:cNvPr id="18534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10640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56</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72119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E6F2445-EB2E-4B51-9847-CED30B37D0EF}" type="slidenum">
              <a:rPr lang="en-GB"/>
              <a:pPr/>
              <a:t>57</a:t>
            </a:fld>
            <a:endParaRPr lang="en-GB"/>
          </a:p>
        </p:txBody>
      </p:sp>
      <p:sp>
        <p:nvSpPr>
          <p:cNvPr id="18841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84077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E623F7-48D5-4559-8156-CC15119E55BB}" type="slidenum">
              <a:rPr lang="en-GB"/>
              <a:pPr/>
              <a:t>58</a:t>
            </a:fld>
            <a:endParaRPr lang="en-GB"/>
          </a:p>
        </p:txBody>
      </p:sp>
      <p:sp>
        <p:nvSpPr>
          <p:cNvPr id="1894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8295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E623F7-48D5-4559-8156-CC15119E55BB}" type="slidenum">
              <a:rPr lang="en-GB"/>
              <a:pPr/>
              <a:t>60</a:t>
            </a:fld>
            <a:endParaRPr lang="en-GB"/>
          </a:p>
        </p:txBody>
      </p:sp>
      <p:sp>
        <p:nvSpPr>
          <p:cNvPr id="1894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07224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E623F7-48D5-4559-8156-CC15119E55BB}" type="slidenum">
              <a:rPr lang="en-GB"/>
              <a:pPr/>
              <a:t>61</a:t>
            </a:fld>
            <a:endParaRPr lang="en-GB"/>
          </a:p>
        </p:txBody>
      </p:sp>
      <p:sp>
        <p:nvSpPr>
          <p:cNvPr id="1894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887903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E623F7-48D5-4559-8156-CC15119E55BB}" type="slidenum">
              <a:rPr lang="en-GB"/>
              <a:pPr/>
              <a:t>62</a:t>
            </a:fld>
            <a:endParaRPr lang="en-GB"/>
          </a:p>
        </p:txBody>
      </p:sp>
      <p:sp>
        <p:nvSpPr>
          <p:cNvPr id="18944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7143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C11990D-3456-4556-9575-FBCCD11D69EC}" type="slidenum">
              <a:rPr lang="en-GB"/>
              <a:pPr/>
              <a:t>12</a:t>
            </a:fld>
            <a:endParaRPr lang="en-GB"/>
          </a:p>
        </p:txBody>
      </p:sp>
      <p:sp>
        <p:nvSpPr>
          <p:cNvPr id="11878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40193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263C1-8B16-453A-A7CB-91A54C208CE7}" type="slidenum">
              <a:rPr lang="en-US"/>
              <a:pPr/>
              <a:t>65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51250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858447A-08B3-4D1D-BFF5-C03A779427F0}" type="slidenum">
              <a:rPr lang="en-GB"/>
              <a:pPr/>
              <a:t>70</a:t>
            </a:fld>
            <a:endParaRPr lang="en-GB"/>
          </a:p>
        </p:txBody>
      </p:sp>
      <p:sp>
        <p:nvSpPr>
          <p:cNvPr id="205825"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826"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8490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13</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6151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9EA798-E549-42AC-BF23-BA23F605639D}" type="slidenum">
              <a:rPr lang="en-GB"/>
              <a:pPr/>
              <a:t>15</a:t>
            </a:fld>
            <a:endParaRPr lang="en-GB"/>
          </a:p>
        </p:txBody>
      </p:sp>
      <p:sp>
        <p:nvSpPr>
          <p:cNvPr id="131073"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8938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00C3767-D82B-43EC-95A2-5A076D5D6ED2}" type="slidenum">
              <a:rPr lang="en-GB"/>
              <a:pPr/>
              <a:t>16</a:t>
            </a:fld>
            <a:endParaRPr lang="en-GB"/>
          </a:p>
        </p:txBody>
      </p:sp>
      <p:sp>
        <p:nvSpPr>
          <p:cNvPr id="132097"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949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4A07326-82C8-4B3C-8CD7-D2AC82268FDF}" type="slidenum">
              <a:rPr lang="en-GB"/>
              <a:pPr/>
              <a:t>17</a:t>
            </a:fld>
            <a:endParaRPr lang="en-GB"/>
          </a:p>
        </p:txBody>
      </p:sp>
      <p:sp>
        <p:nvSpPr>
          <p:cNvPr id="133121" name="Rectangle 1"/>
          <p:cNvSpPr txBox="1">
            <a:spLocks noGrp="1" noRot="1" noChangeAspect="1" noChangeArrowheads="1"/>
          </p:cNvSpPr>
          <p:nvPr>
            <p:ph type="sldImg"/>
          </p:nvPr>
        </p:nvSpPr>
        <p:spPr bwMode="auto">
          <a:xfrm>
            <a:off x="1214438" y="708025"/>
            <a:ext cx="4716462" cy="3536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Grp="1" noChangeArrowheads="1"/>
          </p:cNvSpPr>
          <p:nvPr>
            <p:ph type="body" idx="1"/>
          </p:nvPr>
        </p:nvSpPr>
        <p:spPr bwMode="auto">
          <a:xfrm>
            <a:off x="714647" y="4481215"/>
            <a:ext cx="5717171" cy="424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9724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46A9FE7-2F5E-4C62-8CDC-C983956467CF}"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1D29D39-929B-47D6-9F07-C55381DFF5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E7AFD7-126C-42CE-AC59-143DD922FBA0}"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24C882D-BA0E-4156-A3F2-6CCA4F2A59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2FEAC6-B5FF-4FD4-AF57-00475E78F6AB}"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E97BA52-FCD2-45E7-A9BF-0C63A4B2F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A987A5B-2792-4EBA-BA09-7020392B0CCF}"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0380607-37F1-48F1-8925-DA1C269E8E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065A3B-5EF8-4281-9C33-EB8298624E1F}"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17C474C-46B2-4446-BA07-B1E887D7E7B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85187B-1F39-4A10-B726-43530809DA7A}"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B0462919-9C21-4FD6-9997-562236006D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9F94F3-5AEB-4CF4-AD83-71767C6F7817}"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425F226-6A3A-4E06-99F4-9A0F29AB9F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A23CEC-21A3-44BB-AE6B-34B41AF02769}" type="datetime1">
              <a:rPr lang="en-US" smtClean="0"/>
              <a:t>4/5/2017</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71DE3DD5-0851-4F4F-8B79-CE1028EA4C6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EA8724-DC6F-427A-A25C-987F2CC67003}" type="datetime1">
              <a:rPr lang="en-US" smtClean="0"/>
              <a:t>4/5/2017</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5BB7CE04-270F-489C-8609-BD36C52103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ACE596-B47D-4711-A7D0-5C9A011C3F94}" type="datetime1">
              <a:rPr lang="en-US" smtClean="0"/>
              <a:t>4/5/2017</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54553FF5-46BB-4294-AE5B-96801AF981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FB8041-5631-4E68-9122-3711B63F0B2B}"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635EA9B-512A-4AF6-A1FD-0DBF8A248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337FDA-FB55-47F1-922C-5F98702C0353}"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1C6AEA6-42C7-4650-B746-966DF6EC9B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70382A-11B9-4980-95DA-85ACF13AEAC4}"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15B6617-A612-4062-BE23-203378EC98B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3734B0-3B07-461F-B82B-F8C49807AF0B}"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3F7FA396-2E9F-423F-9BC1-B3A4D95062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0AF662-6484-46F2-B487-EE8C27F5861B}"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EDA231E-3063-4692-B6D4-1D3D91F98C3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855DFB8-3D5E-4862-96DC-CE7DCAEBC91B}"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F91E322-F0BB-4838-9F63-EA2CAAE09B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3785B1-9839-45DB-9BB9-8C8F6FBBEBD1}"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4E539CF-4739-4542-A10F-6B52583B52E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D83706-43CB-43E4-8D3C-45B7497AB751}"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78E3A25-ABD4-406C-921E-0CAE11307A1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FBBCB7-03A9-408B-9F6C-63E88A9C40CC}"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55FCEB-737C-4861-AE0F-6165CC74C6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53BF56-8420-437F-A641-B5F2AB3E5338}" type="datetime1">
              <a:rPr lang="en-US" smtClean="0"/>
              <a:t>4/5/2017</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6ADA9942-232C-4926-BADB-CDF670E440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A9FAB4-E559-4176-96DA-3F0BCE7E4B76}" type="datetime1">
              <a:rPr lang="en-US" smtClean="0"/>
              <a:t>4/5/2017</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B0B76DA8-8693-4B28-B910-D6DD04FCC1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B3AFB9-1E35-43FF-9452-A5F9CDFDC587}" type="datetime1">
              <a:rPr lang="en-US" smtClean="0"/>
              <a:t>4/5/2017</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01C7F81A-DF60-4D16-865A-3A33A62465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E3594A-288C-402F-8358-6035F1F3231D}"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369FE96-4C50-4285-9E4E-F42E734AF1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FC0221-21F6-4929-A082-28724AB8BB65}"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FA20C0D1-6E3E-472C-AEE1-64D973207D7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B9A837-E310-4C63-A455-9B495786F2A4}"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7651AA86-94FB-44EB-82C9-7716D904A8F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62545A-29B4-43F6-91FE-169B54160EB6}"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45D3A46-114A-4AC1-9A9D-A12BBCC196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EB618A-B56F-40B8-9CD7-BC67DAC0F1C0}"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946B850B-2489-4CB1-A1EC-995AFD52B97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8509D78-7299-44E7-8D5B-F1D6BE66BF6D}"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C153E78E-8BD0-4625-9C22-F59FBA683C9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4F8A44-1763-40FD-9BBF-7846AB6AAF7C}"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7AB2595-7489-4763-8ADA-B5EE6F5EAA2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44CFFF-EED0-4744-803D-D33DCDE6FF6E}"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5CB87D8-701F-416A-8323-77B07D210D0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B4CD8E-B04F-4AC7-B998-54E745C8101F}"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675CBD-E781-4854-A4A8-CCC5BD2D21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9F186FD-624B-4A9B-8EDB-AE19008E8D5C}" type="datetime1">
              <a:rPr lang="en-US" smtClean="0"/>
              <a:t>4/5/2017</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85DD51AA-89A7-4D93-93B2-B313D917BAC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2427DC-6E82-4946-B1A2-64AC162E53E7}" type="datetime1">
              <a:rPr lang="en-US" smtClean="0"/>
              <a:t>4/5/2017</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671526D9-F268-4FBB-8041-B6F369E1AB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F0BBA5-D2B5-4E9B-8CF0-9C5F1A245E1B}"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FE40098-0EFE-4E55-9AF4-9BECC105AFB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E7F73B-5DA6-4BAC-A4CB-7142CF1E4EAC}" type="datetime1">
              <a:rPr lang="en-US" smtClean="0"/>
              <a:t>4/5/2017</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F833CF39-4DA2-41D0-91FF-0E5EE6338EE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17100C-6B7B-48BB-A50D-3BF85A68DAD8}"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CC25DA87-D9B2-4A0B-ACAD-A7263E50039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BA84EB-0D0D-45DC-B657-7BB61E9ED447}"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94FC467-D2A4-4587-BFD3-35FED9BBF3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637581-AD20-464C-B862-AA8A585AB931}"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ED656D5-3B46-4F42-8E53-4A737C0415D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BED696-CB0D-48CB-998A-BB6250D59E9E}" type="datetime1">
              <a:rPr lang="en-US" smtClean="0"/>
              <a:t>4/5/2017</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C8B727F-B332-4C9F-93EC-2F16F7EAC25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Line 8"/>
          <p:cNvSpPr>
            <a:spLocks noChangeShapeType="1"/>
          </p:cNvSpPr>
          <p:nvPr/>
        </p:nvSpPr>
        <p:spPr bwMode="auto">
          <a:xfrm>
            <a:off x="2527300" y="687388"/>
            <a:ext cx="5257800"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3" name="Line 9"/>
          <p:cNvSpPr>
            <a:spLocks noChangeShapeType="1"/>
          </p:cNvSpPr>
          <p:nvPr/>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pic>
        <p:nvPicPr>
          <p:cNvPr id="4" name="Picture 9" descr="UTSAGifBlue.gif"/>
          <p:cNvPicPr>
            <a:picLocks noChangeAspect="1"/>
          </p:cNvPicPr>
          <p:nvPr userDrawn="1"/>
        </p:nvPicPr>
        <p:blipFill>
          <a:blip r:embed="rId2" cstate="print"/>
          <a:srcRect/>
          <a:stretch>
            <a:fillRect/>
          </a:stretch>
        </p:blipFill>
        <p:spPr bwMode="auto">
          <a:xfrm>
            <a:off x="8447088" y="304800"/>
            <a:ext cx="1444625" cy="473075"/>
          </a:xfrm>
          <a:prstGeom prst="rect">
            <a:avLst/>
          </a:prstGeom>
          <a:noFill/>
          <a:ln w="9525">
            <a:noFill/>
            <a:miter lim="800000"/>
            <a:headEnd/>
            <a:tailEnd/>
          </a:ln>
        </p:spPr>
      </p:pic>
      <p:pic>
        <p:nvPicPr>
          <p:cNvPr id="5" name="Picture 13" descr="ICS_Medium.png"/>
          <p:cNvPicPr>
            <a:picLocks noChangeAspect="1"/>
          </p:cNvPicPr>
          <p:nvPr userDrawn="1"/>
        </p:nvPicPr>
        <p:blipFill>
          <a:blip r:embed="rId3" cstate="print"/>
          <a:srcRect/>
          <a:stretch>
            <a:fillRect/>
          </a:stretch>
        </p:blipFill>
        <p:spPr bwMode="auto">
          <a:xfrm>
            <a:off x="449263" y="0"/>
            <a:ext cx="1479550" cy="919163"/>
          </a:xfrm>
          <a:prstGeom prst="rect">
            <a:avLst/>
          </a:prstGeom>
          <a:noFill/>
          <a:ln w="9525">
            <a:noFill/>
            <a:miter lim="800000"/>
            <a:headEnd/>
            <a:tailEnd/>
          </a:ln>
        </p:spPr>
      </p:pic>
      <p:sp>
        <p:nvSpPr>
          <p:cNvPr id="6" name="Rectangle 3"/>
          <p:cNvSpPr>
            <a:spLocks noGrp="1" noChangeArrowheads="1"/>
          </p:cNvSpPr>
          <p:nvPr>
            <p:ph type="dt" idx="10"/>
          </p:nvPr>
        </p:nvSpPr>
        <p:spPr/>
        <p:txBody>
          <a:bodyPr/>
          <a:lstStyle>
            <a:lvl1pPr>
              <a:defRPr/>
            </a:lvl1pPr>
          </a:lstStyle>
          <a:p>
            <a:pPr>
              <a:defRPr/>
            </a:pPr>
            <a:fld id="{B21DC392-A3F4-48BF-9337-1303D529595F}" type="datetime1">
              <a:rPr lang="en-US" smtClean="0"/>
              <a:t>4/5/2017</a:t>
            </a:fld>
            <a:r>
              <a:rPr lang="en-US"/>
              <a:t>© Ravi  Sandhu</a:t>
            </a:r>
            <a:endParaRPr lang="en-GB"/>
          </a:p>
        </p:txBody>
      </p:sp>
      <p:sp>
        <p:nvSpPr>
          <p:cNvPr id="7" name="Rectangle 4"/>
          <p:cNvSpPr>
            <a:spLocks noGrp="1" noChangeArrowheads="1"/>
          </p:cNvSpPr>
          <p:nvPr>
            <p:ph type="ftr" idx="11"/>
          </p:nvPr>
        </p:nvSpPr>
        <p:spPr/>
        <p:txBody>
          <a:bodyPr/>
          <a:lstStyle>
            <a:lvl1pPr>
              <a:defRPr/>
            </a:lvl1pPr>
          </a:lstStyle>
          <a:p>
            <a:pPr>
              <a:defRPr/>
            </a:pPr>
            <a:r>
              <a:rPr lang="en-US"/>
              <a:t>World-Leading Research with Real-World Impact!</a:t>
            </a:r>
          </a:p>
        </p:txBody>
      </p:sp>
      <p:sp>
        <p:nvSpPr>
          <p:cNvPr id="8" name="Rectangle 5"/>
          <p:cNvSpPr>
            <a:spLocks noGrp="1" noChangeArrowheads="1"/>
          </p:cNvSpPr>
          <p:nvPr>
            <p:ph type="sldNum" idx="12"/>
          </p:nvPr>
        </p:nvSpPr>
        <p:spPr/>
        <p:txBody>
          <a:bodyPr/>
          <a:lstStyle>
            <a:lvl1pPr>
              <a:defRPr/>
            </a:lvl1pPr>
          </a:lstStyle>
          <a:p>
            <a:pPr>
              <a:defRPr/>
            </a:pPr>
            <a:fld id="{BB4D5EB0-CF48-4948-8478-82307DB621F4}"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6047" y="1854921"/>
            <a:ext cx="8566782" cy="1580183"/>
          </a:xfrm>
        </p:spPr>
        <p:txBody>
          <a:bodyPr/>
          <a:lstStyle/>
          <a:p>
            <a:r>
              <a:rPr lang="en-US"/>
              <a:t>Click to edit Master title style</a:t>
            </a:r>
          </a:p>
        </p:txBody>
      </p:sp>
    </p:spTree>
    <p:extLst>
      <p:ext uri="{BB962C8B-B14F-4D97-AF65-F5344CB8AC3E}">
        <p14:creationId xmlns:p14="http://schemas.microsoft.com/office/powerpoint/2010/main" val="1827193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16" y="251990"/>
            <a:ext cx="9574844" cy="1174200"/>
          </a:xfrm>
        </p:spPr>
        <p:txBody>
          <a:bodyPr/>
          <a:lstStyle/>
          <a:p>
            <a:r>
              <a:rPr lang="en-US"/>
              <a:t>Click to edit Master title style</a:t>
            </a:r>
          </a:p>
        </p:txBody>
      </p:sp>
      <p:sp>
        <p:nvSpPr>
          <p:cNvPr id="3" name="Text Placeholder 2"/>
          <p:cNvSpPr>
            <a:spLocks noGrp="1"/>
          </p:cNvSpPr>
          <p:nvPr>
            <p:ph type="body" sz="half" idx="1"/>
          </p:nvPr>
        </p:nvSpPr>
        <p:spPr>
          <a:xfrm>
            <a:off x="252016" y="1595932"/>
            <a:ext cx="4702542" cy="5122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2568" y="1595932"/>
            <a:ext cx="4704292" cy="5122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960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2016" y="251990"/>
            <a:ext cx="9574844" cy="1174200"/>
          </a:xfrm>
        </p:spPr>
        <p:txBody>
          <a:bodyPr/>
          <a:lstStyle/>
          <a:p>
            <a:r>
              <a:rPr lang="en-US"/>
              <a:t>Click to edit Master title style</a:t>
            </a:r>
          </a:p>
        </p:txBody>
      </p:sp>
      <p:sp>
        <p:nvSpPr>
          <p:cNvPr id="3" name="Text Placeholder 2"/>
          <p:cNvSpPr>
            <a:spLocks noGrp="1"/>
          </p:cNvSpPr>
          <p:nvPr>
            <p:ph type="body" sz="half" idx="1"/>
          </p:nvPr>
        </p:nvSpPr>
        <p:spPr>
          <a:xfrm>
            <a:off x="252016" y="1595932"/>
            <a:ext cx="4702542" cy="5122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122568" y="1595932"/>
            <a:ext cx="4704292" cy="5122030"/>
          </a:xfrm>
        </p:spPr>
        <p:txBody>
          <a:bodyPr/>
          <a:lstStyle/>
          <a:p>
            <a:endParaRPr lang="en-US"/>
          </a:p>
        </p:txBody>
      </p:sp>
    </p:spTree>
    <p:extLst>
      <p:ext uri="{BB962C8B-B14F-4D97-AF65-F5344CB8AC3E}">
        <p14:creationId xmlns:p14="http://schemas.microsoft.com/office/powerpoint/2010/main" val="3262264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763924"/>
            <a:ext cx="4452276" cy="495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763924"/>
            <a:ext cx="4452276" cy="495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76E737D-6D73-4F71-96EE-7082EA923E7A}" type="datetime1">
              <a:rPr lang="en-US" smtClean="0"/>
              <a:t>4/5/2017</a:t>
            </a:fld>
            <a:endParaRPr lang="en-US"/>
          </a:p>
        </p:txBody>
      </p:sp>
      <p:sp>
        <p:nvSpPr>
          <p:cNvPr id="6" name="Footer Placeholder 5"/>
          <p:cNvSpPr>
            <a:spLocks noGrp="1"/>
          </p:cNvSpPr>
          <p:nvPr>
            <p:ph type="ftr" sz="quarter" idx="11"/>
          </p:nvPr>
        </p:nvSpPr>
        <p:spPr/>
        <p:txBody>
          <a:bodyPr/>
          <a:lstStyle>
            <a:lvl1pPr>
              <a:defRPr/>
            </a:lvl1pPr>
          </a:lstStyle>
          <a:p>
            <a:r>
              <a:rPr lang="en-US"/>
              <a:t>World-Leading Research with Real-World Impact!</a:t>
            </a:r>
          </a:p>
        </p:txBody>
      </p:sp>
      <p:sp>
        <p:nvSpPr>
          <p:cNvPr id="7" name="Slide Number Placeholder 6"/>
          <p:cNvSpPr>
            <a:spLocks noGrp="1"/>
          </p:cNvSpPr>
          <p:nvPr>
            <p:ph type="sldNum" sz="quarter" idx="12"/>
          </p:nvPr>
        </p:nvSpPr>
        <p:spPr/>
        <p:txBody>
          <a:bodyPr/>
          <a:lstStyle>
            <a:lvl1pPr>
              <a:defRPr/>
            </a:lvl1pPr>
          </a:lstStyle>
          <a:p>
            <a:fld id="{70D9EFF8-CE94-4B81-8586-2000EBF08FBF}" type="slidenum">
              <a:rPr lang="en-US"/>
              <a:pPr/>
              <a:t>‹#›</a:t>
            </a:fld>
            <a:endParaRPr lang="en-US"/>
          </a:p>
        </p:txBody>
      </p:sp>
    </p:spTree>
    <p:extLst>
      <p:ext uri="{BB962C8B-B14F-4D97-AF65-F5344CB8AC3E}">
        <p14:creationId xmlns:p14="http://schemas.microsoft.com/office/powerpoint/2010/main" val="222818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EFEC77-2228-47BA-840D-EFA18755BD9E}" type="datetime1">
              <a:rPr lang="en-US" smtClean="0"/>
              <a:t>4/5/2017</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DAD4BB1D-2AFD-4006-B095-647BD40C73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653D44-A3D2-43F3-8C77-8C348F2F4008}" type="datetime1">
              <a:rPr lang="en-US" smtClean="0"/>
              <a:t>4/5/2017</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7C25EB1F-37DE-4C51-9E66-337583CB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AC67AA-4027-4554-BFD5-B0DADCAE0C8A}" type="datetime1">
              <a:rPr lang="en-US" smtClean="0"/>
              <a:t>4/5/2017</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3C28F701-7412-4176-B81B-535EC073A9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951FD5-B044-4303-A5FC-9FC84FDD8AE5}"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EF7894E-BB77-4D63-A5EA-B83339D01D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C4B40D-F721-480A-A8E3-D1F3B0E05D8D}" type="datetime1">
              <a:rPr lang="en-US" smtClean="0"/>
              <a:t>4/5/2017</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68920E3F-7349-4CB6-9CDC-27BB8E8AD5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2E62F2F-A79E-432E-BA20-0375EB0FF620}" type="datetime1">
              <a:rPr lang="en-US" smtClean="0"/>
              <a:t>4/5/2017</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3A962563-6407-4E9B-88F1-1AD04C99F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B7A5264-A040-445D-B839-7F8E584AA01F}" type="datetime1">
              <a:rPr lang="en-US" smtClean="0"/>
              <a:t>4/5/2017</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E32EDE55-3144-4269-9BDB-65928EBB1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D572DCAB-EF0B-4FEC-9176-7EABE0A21CC8}" type="datetime1">
              <a:rPr lang="en-US" smtClean="0"/>
              <a:t>4/5/2017</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BB840911-77F9-430E-9286-9CE0CF8B5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690813" y="57150"/>
            <a:ext cx="4721225" cy="690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504825" y="1204913"/>
            <a:ext cx="9072563" cy="531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levelv</a:t>
            </a:r>
          </a:p>
        </p:txBody>
      </p:sp>
      <p:sp>
        <p:nvSpPr>
          <p:cNvPr id="4" name="Date Placeholder 3"/>
          <p:cNvSpPr>
            <a:spLocks noGrp="1"/>
          </p:cNvSpPr>
          <p:nvPr>
            <p:ph type="dt" sz="half" idx="2"/>
          </p:nvPr>
        </p:nvSpPr>
        <p:spPr>
          <a:xfrm>
            <a:off x="504825" y="6980238"/>
            <a:ext cx="2351088" cy="401637"/>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05AAC6C6-7382-4D21-85C5-58BFEE059856}" type="datetime1">
              <a:rPr lang="en-US" smtClean="0"/>
              <a:t>4/5/2017</a:t>
            </a:fld>
            <a:endParaRPr lang="en-US"/>
          </a:p>
        </p:txBody>
      </p:sp>
      <p:sp>
        <p:nvSpPr>
          <p:cNvPr id="5" name="Footer Placeholder 4"/>
          <p:cNvSpPr>
            <a:spLocks noGrp="1"/>
          </p:cNvSpPr>
          <p:nvPr>
            <p:ph type="ftr" sz="quarter" idx="3"/>
          </p:nvPr>
        </p:nvSpPr>
        <p:spPr>
          <a:xfrm>
            <a:off x="3314700" y="7007225"/>
            <a:ext cx="3321050"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pic>
        <p:nvPicPr>
          <p:cNvPr id="4102" name="Picture 9" descr="UTSAGifBlue.gif"/>
          <p:cNvPicPr>
            <a:picLocks noChangeAspect="1"/>
          </p:cNvPicPr>
          <p:nvPr userDrawn="1"/>
        </p:nvPicPr>
        <p:blipFill>
          <a:blip r:embed="rId13" cstate="print"/>
          <a:srcRect/>
          <a:stretch>
            <a:fillRect/>
          </a:stretch>
        </p:blipFill>
        <p:spPr bwMode="auto">
          <a:xfrm>
            <a:off x="8447088" y="304800"/>
            <a:ext cx="1444625" cy="473075"/>
          </a:xfrm>
          <a:prstGeom prst="rect">
            <a:avLst/>
          </a:prstGeom>
          <a:noFill/>
          <a:ln w="9525">
            <a:noFill/>
            <a:miter lim="800000"/>
            <a:headEnd/>
            <a:tailEnd/>
          </a:ln>
        </p:spPr>
      </p:pic>
      <p:pic>
        <p:nvPicPr>
          <p:cNvPr id="4103" name="Picture 9" descr="2010-02-17 ICS Master Logo.jpg"/>
          <p:cNvPicPr>
            <a:picLocks noChangeAspect="1"/>
          </p:cNvPicPr>
          <p:nvPr userDrawn="1"/>
        </p:nvPicPr>
        <p:blipFill>
          <a:blip r:embed="rId14" cstate="print"/>
          <a:srcRect/>
          <a:stretch>
            <a:fillRect/>
          </a:stretch>
        </p:blipFill>
        <p:spPr bwMode="auto">
          <a:xfrm>
            <a:off x="288925" y="233363"/>
            <a:ext cx="1790700" cy="596900"/>
          </a:xfrm>
          <a:prstGeom prst="rect">
            <a:avLst/>
          </a:prstGeom>
          <a:noFill/>
          <a:ln w="9525">
            <a:noFill/>
            <a:miter lim="800000"/>
            <a:headEnd/>
            <a:tailEnd/>
          </a:ln>
        </p:spPr>
      </p:pic>
      <p:sp>
        <p:nvSpPr>
          <p:cNvPr id="9" name="Line 8"/>
          <p:cNvSpPr>
            <a:spLocks noChangeShapeType="1"/>
          </p:cNvSpPr>
          <p:nvPr userDrawn="1"/>
        </p:nvSpPr>
        <p:spPr bwMode="auto">
          <a:xfrm>
            <a:off x="2527300" y="828675"/>
            <a:ext cx="5257800" cy="1588"/>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0" name="Line 9"/>
          <p:cNvSpPr>
            <a:spLocks noChangeShapeType="1"/>
          </p:cNvSpPr>
          <p:nvPr userDrawn="1"/>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3"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3B8BEDD-5D90-4C8F-A080-7865D9DB2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ctr" rtl="0" eaLnBrk="0" fontAlgn="base" hangingPunct="0">
        <a:spcBef>
          <a:spcPct val="0"/>
        </a:spcBef>
        <a:spcAft>
          <a:spcPct val="0"/>
        </a:spcAft>
        <a:defRPr sz="32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2" charset="2"/>
        <a:buChar char="v"/>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343400" y="0"/>
            <a:ext cx="5197475" cy="6842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a:t>
            </a:r>
          </a:p>
        </p:txBody>
      </p:sp>
      <p:sp>
        <p:nvSpPr>
          <p:cNvPr id="5123" name="Rectangle 2"/>
          <p:cNvSpPr>
            <a:spLocks noGrp="1" noChangeArrowheads="1"/>
          </p:cNvSpPr>
          <p:nvPr>
            <p:ph type="body" idx="1"/>
          </p:nvPr>
        </p:nvSpPr>
        <p:spPr bwMode="auto">
          <a:xfrm>
            <a:off x="503238" y="914400"/>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p:txBody>
      </p:sp>
      <p:sp>
        <p:nvSpPr>
          <p:cNvPr id="11" name="Rectangle 3"/>
          <p:cNvSpPr>
            <a:spLocks noGrp="1" noChangeArrowheads="1"/>
          </p:cNvSpPr>
          <p:nvPr>
            <p:ph type="dt" idx="2"/>
          </p:nvPr>
        </p:nvSpPr>
        <p:spPr bwMode="auto">
          <a:xfrm>
            <a:off x="503238"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hangingPunct="0">
              <a:lnSpc>
                <a:spcPct val="101000"/>
              </a:lnSpc>
              <a:buClr>
                <a:srgbClr val="000000"/>
              </a:buClr>
              <a:buSzPct val="45000"/>
              <a:buFont typeface="Wingdings" pitchFamily="2" charset="2"/>
              <a:buNone/>
              <a:defRPr sz="1400">
                <a:solidFill>
                  <a:srgbClr val="000000"/>
                </a:solidFill>
                <a:latin typeface="Times New Roman" pitchFamily="18" charset="0"/>
                <a:ea typeface="ＭＳ Ｐゴシック" charset="-128"/>
                <a:cs typeface="Times New Roman" pitchFamily="18" charset="0"/>
              </a:defRPr>
            </a:lvl1pPr>
          </a:lstStyle>
          <a:p>
            <a:pPr>
              <a:defRPr/>
            </a:pPr>
            <a:fld id="{D7651776-0F73-47C0-BFD4-4B50D2A69C20}" type="datetime1">
              <a:rPr lang="en-US" smtClean="0"/>
              <a:t>4/5/2017</a:t>
            </a:fld>
            <a:r>
              <a:rPr lang="en-US"/>
              <a:t>© Ravi  Sandhu</a:t>
            </a:r>
            <a:endParaRPr lang="en-GB"/>
          </a:p>
        </p:txBody>
      </p:sp>
      <p:sp>
        <p:nvSpPr>
          <p:cNvPr id="12" name="Rectangle 4"/>
          <p:cNvSpPr>
            <a:spLocks noGrp="1" noChangeArrowheads="1"/>
          </p:cNvSpPr>
          <p:nvPr>
            <p:ph type="ftr" idx="3"/>
          </p:nvPr>
        </p:nvSpPr>
        <p:spPr bwMode="auto">
          <a:xfrm>
            <a:off x="3448050" y="6886575"/>
            <a:ext cx="3194050" cy="519113"/>
          </a:xfrm>
          <a:prstGeom prst="rect">
            <a:avLst/>
          </a:prstGeom>
          <a:ln w="54720">
            <a:round/>
            <a:headEnd/>
            <a:tailEnd/>
          </a:ln>
        </p:spPr>
        <p:txBody>
          <a:bodyPr vert="horz" wrap="square" lIns="0" tIns="0" rIns="0" bIns="0" numCol="1" anchor="t" anchorCtr="0" compatLnSpc="1">
            <a:prstTxWarp prst="textNoShape">
              <a:avLst/>
            </a:prstTxWarp>
          </a:bodyPr>
          <a:lstStyle>
            <a:lvl1pPr algn="ctr" hangingPunct="0">
              <a:lnSpc>
                <a:spcPct val="101000"/>
              </a:lnSpc>
              <a:buClr>
                <a:srgbClr val="000000"/>
              </a:buClr>
              <a:buSzPct val="45000"/>
              <a:buFont typeface="Wingdings" pitchFamily="2" charset="2"/>
              <a:buNone/>
              <a:defRPr sz="1400">
                <a:solidFill>
                  <a:srgbClr val="000000"/>
                </a:solidFill>
                <a:latin typeface="Arial" pitchFamily="34" charset="0"/>
              </a:defRPr>
            </a:lvl1pPr>
          </a:lstStyle>
          <a:p>
            <a:pPr>
              <a:defRPr/>
            </a:pPr>
            <a:r>
              <a:rPr lang="en-US"/>
              <a:t>World-Leading Research with Real-World Impact!</a:t>
            </a:r>
          </a:p>
        </p:txBody>
      </p:sp>
      <p:sp>
        <p:nvSpPr>
          <p:cNvPr id="13" name="Rectangle 5"/>
          <p:cNvSpPr>
            <a:spLocks noGrp="1" noChangeArrowheads="1"/>
          </p:cNvSpPr>
          <p:nvPr>
            <p:ph type="sldNum" idx="4"/>
          </p:nvPr>
        </p:nvSpPr>
        <p:spPr bwMode="auto">
          <a:xfrm>
            <a:off x="7226300"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algn="r" hangingPunct="0">
              <a:lnSpc>
                <a:spcPct val="101000"/>
              </a:lnSpc>
              <a:buClr>
                <a:srgbClr val="000000"/>
              </a:buClr>
              <a:buSzPct val="45000"/>
              <a:buFont typeface="Wingdings" pitchFamily="2" charset="2"/>
              <a:buNone/>
              <a:defRPr sz="1400">
                <a:solidFill>
                  <a:srgbClr val="000000"/>
                </a:solidFill>
                <a:latin typeface="Arial" pitchFamily="34" charset="0"/>
                <a:ea typeface="ＭＳ Ｐゴシック" charset="-128"/>
              </a:defRPr>
            </a:lvl1pPr>
          </a:lstStyle>
          <a:p>
            <a:pPr>
              <a:defRPr/>
            </a:pPr>
            <a:fld id="{7084A2E2-4245-4880-AA04-A3886BD21E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86" r:id="rId1"/>
    <p:sldLayoutId id="2147484388" r:id="rId2"/>
    <p:sldLayoutId id="2147484389" r:id="rId3"/>
    <p:sldLayoutId id="2147484390" r:id="rId4"/>
    <p:sldLayoutId id="2147484391" r:id="rId5"/>
  </p:sldLayoutIdLst>
  <p:hf hdr="0" ftr="0" dt="0"/>
  <p:txStyles>
    <p:title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p:titleStyle>
    <p:body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5.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9.wmf"/><Relationship Id="rId2" Type="http://schemas.openxmlformats.org/officeDocument/2006/relationships/slideLayout" Target="../slideLayouts/slideLayout4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8.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image" Target="../media/image21.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45.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5.xml"/><Relationship Id="rId1" Type="http://schemas.openxmlformats.org/officeDocument/2006/relationships/video" Target="file:///C:\Documents%20and%20Settings\ADMNISTRATOR\Desktop\varun-tutorial\movie_3_2_2006_none1.avi" TargetMode="Externa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hyperlink" Target="http://www.caida.org/outreach/papers/2003/sapphire/sql-after.gif" TargetMode="External"/><Relationship Id="rId7" Type="http://schemas.openxmlformats.org/officeDocument/2006/relationships/image" Target="../media/image28.emf"/><Relationship Id="rId2" Type="http://schemas.openxmlformats.org/officeDocument/2006/relationships/slideLayout" Target="../slideLayouts/slideLayout4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
          <p:cNvSpPr txBox="1">
            <a:spLocks noChangeArrowheads="1"/>
          </p:cNvSpPr>
          <p:nvPr/>
        </p:nvSpPr>
        <p:spPr bwMode="auto">
          <a:xfrm>
            <a:off x="351631" y="1590040"/>
            <a:ext cx="9144000" cy="1838959"/>
          </a:xfrm>
          <a:prstGeom prst="rect">
            <a:avLst/>
          </a:prstGeom>
          <a:noFill/>
          <a:ln w="9525">
            <a:noFill/>
            <a:round/>
            <a:headEnd/>
            <a:tailEnd/>
          </a:ln>
        </p:spPr>
        <p:txBody>
          <a:bodyPr lIns="90000" tIns="45000" rIns="90000" bIns="45000"/>
          <a:lstStyle/>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chemeClr val="accent2">
                    <a:lumMod val="50000"/>
                  </a:schemeClr>
                </a:solidFill>
              </a:rPr>
              <a:t>Anomaly Detection</a:t>
            </a:r>
            <a:endParaRPr lang="en-US" sz="3200" dirty="0">
              <a:solidFill>
                <a:schemeClr val="accent2">
                  <a:lumMod val="50000"/>
                </a:schemeClr>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t> </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solidFill>
                  <a:schemeClr val="tx2"/>
                </a:solidFill>
              </a:rPr>
              <a:t>Lecture </a:t>
            </a:r>
            <a:r>
              <a:rPr lang="en-US" sz="2000" dirty="0" smtClean="0">
                <a:solidFill>
                  <a:schemeClr val="tx2"/>
                </a:solidFill>
              </a:rPr>
              <a:t>14</a:t>
            </a:r>
            <a:endParaRPr lang="en-US" sz="2000" b="1"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chemeClr val="tx2"/>
                </a:solidFill>
              </a:rPr>
              <a:t> </a:t>
            </a:r>
            <a:endParaRPr lang="en-GB" sz="2400" dirty="0">
              <a:solidFill>
                <a:schemeClr val="tx2"/>
              </a:solidFill>
            </a:endParaRPr>
          </a:p>
        </p:txBody>
      </p:sp>
      <p:sp>
        <p:nvSpPr>
          <p:cNvPr id="18436"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18438"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1843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r>
              <a:rPr lang="en-US" sz="2800" dirty="0">
                <a:solidFill>
                  <a:srgbClr val="131F49"/>
                </a:solidFill>
              </a:rPr>
              <a:t>CS 5323</a:t>
            </a:r>
            <a:endParaRPr lang="en-US" sz="2400" dirty="0">
              <a:solidFill>
                <a:srgbClr val="131F49"/>
              </a:solidFill>
            </a:endParaRPr>
          </a:p>
        </p:txBody>
      </p:sp>
      <p:sp>
        <p:nvSpPr>
          <p:cNvPr id="3" name="Slide Number Placeholder 2"/>
          <p:cNvSpPr>
            <a:spLocks noGrp="1"/>
          </p:cNvSpPr>
          <p:nvPr>
            <p:ph type="sldNum" idx="12"/>
          </p:nvPr>
        </p:nvSpPr>
        <p:spPr/>
        <p:txBody>
          <a:bodyPr/>
          <a:lstStyle/>
          <a:p>
            <a:pPr>
              <a:defRPr/>
            </a:pPr>
            <a:endParaRPr lang="en-GB"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2335237" y="0"/>
            <a:ext cx="5456238" cy="708026"/>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t>Industrial</a:t>
            </a:r>
            <a:r>
              <a:rPr lang="en-GB" sz="2800" dirty="0">
                <a:solidFill>
                  <a:srgbClr val="990000"/>
                </a:solidFill>
              </a:rPr>
              <a:t> </a:t>
            </a:r>
            <a:r>
              <a:rPr lang="en-GB" sz="2800" dirty="0"/>
              <a:t>Damage</a:t>
            </a:r>
            <a:r>
              <a:rPr lang="en-GB" sz="2800" dirty="0">
                <a:solidFill>
                  <a:srgbClr val="990000"/>
                </a:solidFill>
              </a:rPr>
              <a:t> </a:t>
            </a:r>
            <a:r>
              <a:rPr lang="en-GB" sz="2800" dirty="0"/>
              <a:t>Detection</a:t>
            </a:r>
          </a:p>
        </p:txBody>
      </p:sp>
      <p:sp>
        <p:nvSpPr>
          <p:cNvPr id="27650" name="Rectangle 2"/>
          <p:cNvSpPr>
            <a:spLocks noGrp="1" noChangeArrowheads="1"/>
          </p:cNvSpPr>
          <p:nvPr>
            <p:ph type="body" idx="4294967295"/>
          </p:nvPr>
        </p:nvSpPr>
        <p:spPr>
          <a:xfrm>
            <a:off x="525683" y="1064200"/>
            <a:ext cx="9323388" cy="5822375"/>
          </a:xfrm>
          <a:ln/>
        </p:spPr>
        <p:txBody>
          <a:bodyPr/>
          <a:lstStyle/>
          <a:p>
            <a:pPr marL="246737" indent="-246737">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646" dirty="0"/>
              <a:t>Industrial damage detection refers to detection of different faults and  failures in complex industrial systems, structural damages, intrusions in electronic security systems, suspicious events in video surveillance, abnormal energy consumption, etc.</a:t>
            </a:r>
          </a:p>
          <a:p>
            <a:pPr marL="626465" lvl="1" indent="-253736">
              <a:spcBef>
                <a:spcPts val="55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205" dirty="0"/>
              <a:t>Example: Aircraft Safety</a:t>
            </a:r>
          </a:p>
          <a:p>
            <a:pPr marL="939698" lvl="2" indent="-187240">
              <a:spcBef>
                <a:spcPts val="496"/>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1984" dirty="0"/>
              <a:t>Anomalous Aircraft (Engine) / Fleet  Usage</a:t>
            </a:r>
          </a:p>
          <a:p>
            <a:pPr marL="939698" lvl="2" indent="-187240">
              <a:spcBef>
                <a:spcPts val="496"/>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1984" dirty="0"/>
              <a:t>Anomalies in engine combustion data</a:t>
            </a:r>
          </a:p>
          <a:p>
            <a:pPr marL="939698" lvl="2" indent="-187240">
              <a:spcBef>
                <a:spcPts val="496"/>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1984" dirty="0"/>
              <a:t>Total aircraft health and usage management</a:t>
            </a:r>
          </a:p>
          <a:p>
            <a:pPr marL="246737" indent="-246737">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646" dirty="0"/>
              <a:t>Key Challenges</a:t>
            </a:r>
          </a:p>
          <a:p>
            <a:pPr marL="626465" lvl="1" indent="-253736">
              <a:spcBef>
                <a:spcPts val="55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205" dirty="0"/>
              <a:t>Data is extremely huge, noisy and unlabelled</a:t>
            </a:r>
          </a:p>
          <a:p>
            <a:pPr marL="626465" lvl="1" indent="-253736">
              <a:spcBef>
                <a:spcPts val="55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205" dirty="0"/>
              <a:t>Most of applications exhibit temporal behaviour</a:t>
            </a:r>
          </a:p>
          <a:p>
            <a:pPr marL="626465" lvl="1" indent="-253736">
              <a:spcBef>
                <a:spcPts val="55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205" dirty="0"/>
              <a:t>Detecting anomalous events typically require immediate intervention</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409" y="2933189"/>
            <a:ext cx="3321298" cy="2317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10</a:t>
            </a:fld>
            <a:endParaRPr lang="en-GB"/>
          </a:p>
        </p:txBody>
      </p:sp>
    </p:spTree>
    <p:extLst>
      <p:ext uri="{BB962C8B-B14F-4D97-AF65-F5344CB8AC3E}">
        <p14:creationId xmlns:p14="http://schemas.microsoft.com/office/powerpoint/2010/main" val="3733656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787900" y="0"/>
            <a:ext cx="3033712" cy="841375"/>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Key Challenges</a:t>
            </a:r>
          </a:p>
        </p:txBody>
      </p:sp>
      <p:sp>
        <p:nvSpPr>
          <p:cNvPr id="11266" name="Rectangle 2"/>
          <p:cNvSpPr>
            <a:spLocks noGrp="1" noChangeArrowheads="1"/>
          </p:cNvSpPr>
          <p:nvPr>
            <p:ph type="body" idx="4294967295"/>
          </p:nvPr>
        </p:nvSpPr>
        <p:spPr>
          <a:xfrm>
            <a:off x="603171" y="1026688"/>
            <a:ext cx="9107677" cy="5376863"/>
          </a:xfrm>
          <a:ln/>
        </p:spPr>
        <p:txBody>
          <a:bodyPr/>
          <a:lstStyle/>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Defining a normal region </a:t>
            </a:r>
          </a:p>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The boundary between normal and outlying behaviour</a:t>
            </a:r>
          </a:p>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The exact notion of an outlier is different for different application domains</a:t>
            </a:r>
          </a:p>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Availability of labelled data for training/validation</a:t>
            </a:r>
          </a:p>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Malicious adversaries</a:t>
            </a:r>
          </a:p>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Data might contain noise</a:t>
            </a:r>
          </a:p>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Normal behaviour keeps evolving</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11</a:t>
            </a:fld>
            <a:endParaRPr lang="en-GB"/>
          </a:p>
        </p:txBody>
      </p:sp>
    </p:spTree>
    <p:extLst>
      <p:ext uri="{BB962C8B-B14F-4D97-AF65-F5344CB8AC3E}">
        <p14:creationId xmlns:p14="http://schemas.microsoft.com/office/powerpoint/2010/main" val="1665060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2686050" y="102480"/>
            <a:ext cx="5057775" cy="620713"/>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t>Anomaly </a:t>
            </a:r>
            <a:r>
              <a:rPr lang="en-GB" sz="2800" dirty="0" smtClean="0"/>
              <a:t>Detection </a:t>
            </a:r>
            <a:r>
              <a:rPr lang="en-GB" sz="2800" dirty="0"/>
              <a:t>Strategies</a:t>
            </a:r>
          </a:p>
        </p:txBody>
      </p:sp>
      <p:sp>
        <p:nvSpPr>
          <p:cNvPr id="17410" name="Rectangle 2"/>
          <p:cNvSpPr>
            <a:spLocks noGrp="1" noChangeArrowheads="1"/>
          </p:cNvSpPr>
          <p:nvPr>
            <p:ph type="body" idx="4294967295"/>
          </p:nvPr>
        </p:nvSpPr>
        <p:spPr>
          <a:xfrm>
            <a:off x="642143" y="990246"/>
            <a:ext cx="9145588" cy="5629275"/>
          </a:xfrm>
          <a:ln/>
        </p:spPr>
        <p:txBody>
          <a:bodyPr/>
          <a:lstStyle/>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Supervised Anomaly Detection</a:t>
            </a:r>
          </a:p>
          <a:p>
            <a:pPr lvl="1">
              <a:lnSpc>
                <a:spcPct val="150000"/>
              </a:lnSpc>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Labels available for both normal data and anomalies</a:t>
            </a:r>
          </a:p>
          <a:p>
            <a:pPr lvl="1">
              <a:lnSpc>
                <a:spcPct val="150000"/>
              </a:lnSpc>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Similar to rare class mining</a:t>
            </a:r>
          </a:p>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Semi-supervised Anomaly Detection</a:t>
            </a:r>
          </a:p>
          <a:p>
            <a:pPr lvl="1">
              <a:lnSpc>
                <a:spcPct val="150000"/>
              </a:lnSpc>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Labels available only for normal data</a:t>
            </a:r>
          </a:p>
          <a:p>
            <a:pPr>
              <a:lnSpc>
                <a:spcPct val="150000"/>
              </a:lnSpc>
              <a:spcBef>
                <a:spcPts val="77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Unsupervised Anomaly Detection</a:t>
            </a:r>
          </a:p>
          <a:p>
            <a:pPr lvl="1">
              <a:lnSpc>
                <a:spcPct val="150000"/>
              </a:lnSpc>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No labels assumed</a:t>
            </a:r>
          </a:p>
          <a:p>
            <a:pPr lvl="1">
              <a:lnSpc>
                <a:spcPct val="150000"/>
              </a:lnSpc>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Based on the assumption that anomalies are very rare compared to normal data</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12</a:t>
            </a:fld>
            <a:endParaRPr lang="en-GB"/>
          </a:p>
        </p:txBody>
      </p:sp>
    </p:spTree>
    <p:extLst>
      <p:ext uri="{BB962C8B-B14F-4D97-AF65-F5344CB8AC3E}">
        <p14:creationId xmlns:p14="http://schemas.microsoft.com/office/powerpoint/2010/main" val="37986786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chemeClr val="tx1"/>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rgbClr val="FF0000"/>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Neighbour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393529" y="6878385"/>
            <a:ext cx="8905454"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13</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264781013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a:xfrm>
            <a:off x="2618203" y="84559"/>
            <a:ext cx="5197475" cy="684213"/>
          </a:xfrm>
        </p:spPr>
        <p:txBody>
          <a:bodyPr/>
          <a:lstStyle/>
          <a:p>
            <a:r>
              <a:rPr lang="en-US" dirty="0"/>
              <a:t>Point Anomalies</a:t>
            </a:r>
          </a:p>
        </p:txBody>
      </p:sp>
      <p:sp>
        <p:nvSpPr>
          <p:cNvPr id="207875" name="Rectangle 3"/>
          <p:cNvSpPr>
            <a:spLocks noGrp="1" noChangeArrowheads="1"/>
          </p:cNvSpPr>
          <p:nvPr>
            <p:ph type="body" idx="4294967295"/>
          </p:nvPr>
        </p:nvSpPr>
        <p:spPr>
          <a:xfrm>
            <a:off x="495945" y="1162372"/>
            <a:ext cx="9076679" cy="5594027"/>
          </a:xfrm>
        </p:spPr>
        <p:txBody>
          <a:bodyPr/>
          <a:lstStyle/>
          <a:p>
            <a:r>
              <a:rPr lang="en-GB" dirty="0"/>
              <a:t>An individual data instance is anomalous w.r.t. the data</a:t>
            </a:r>
            <a:endParaRPr lang="en-US" dirty="0"/>
          </a:p>
        </p:txBody>
      </p:sp>
      <p:grpSp>
        <p:nvGrpSpPr>
          <p:cNvPr id="207876" name="Group 4"/>
          <p:cNvGrpSpPr>
            <a:grpSpLocks/>
          </p:cNvGrpSpPr>
          <p:nvPr/>
        </p:nvGrpSpPr>
        <p:grpSpPr bwMode="auto">
          <a:xfrm>
            <a:off x="2678858" y="1889870"/>
            <a:ext cx="4610462" cy="4305779"/>
            <a:chOff x="2584" y="844"/>
            <a:chExt cx="3168" cy="2893"/>
          </a:xfrm>
        </p:grpSpPr>
        <p:sp>
          <p:nvSpPr>
            <p:cNvPr id="207877" name="Line 5"/>
            <p:cNvSpPr>
              <a:spLocks noChangeShapeType="1"/>
            </p:cNvSpPr>
            <p:nvPr/>
          </p:nvSpPr>
          <p:spPr bwMode="auto">
            <a:xfrm flipV="1">
              <a:off x="2832" y="863"/>
              <a:ext cx="1" cy="2594"/>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878" name="Line 6"/>
            <p:cNvSpPr>
              <a:spLocks noChangeShapeType="1"/>
            </p:cNvSpPr>
            <p:nvPr/>
          </p:nvSpPr>
          <p:spPr bwMode="auto">
            <a:xfrm>
              <a:off x="2832" y="3456"/>
              <a:ext cx="2832"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879" name="Text Box 7"/>
            <p:cNvSpPr txBox="1">
              <a:spLocks noChangeArrowheads="1"/>
            </p:cNvSpPr>
            <p:nvPr/>
          </p:nvSpPr>
          <p:spPr bwMode="auto">
            <a:xfrm>
              <a:off x="5511" y="3485"/>
              <a:ext cx="241"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i="1"/>
                <a:t>X</a:t>
              </a:r>
            </a:p>
          </p:txBody>
        </p:sp>
        <p:sp>
          <p:nvSpPr>
            <p:cNvPr id="207880" name="Text Box 8"/>
            <p:cNvSpPr txBox="1">
              <a:spLocks noChangeArrowheads="1"/>
            </p:cNvSpPr>
            <p:nvPr/>
          </p:nvSpPr>
          <p:spPr bwMode="auto">
            <a:xfrm>
              <a:off x="2584" y="844"/>
              <a:ext cx="241"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i="1"/>
                <a:t>Y</a:t>
              </a:r>
            </a:p>
          </p:txBody>
        </p:sp>
        <p:sp>
          <p:nvSpPr>
            <p:cNvPr id="207881" name="Freeform 9"/>
            <p:cNvSpPr>
              <a:spLocks noChangeArrowheads="1"/>
            </p:cNvSpPr>
            <p:nvPr/>
          </p:nvSpPr>
          <p:spPr bwMode="auto">
            <a:xfrm>
              <a:off x="3072" y="1392"/>
              <a:ext cx="784" cy="1289"/>
            </a:xfrm>
            <a:custGeom>
              <a:avLst/>
              <a:gdLst>
                <a:gd name="T0" fmla="*/ 363 w 880"/>
                <a:gd name="T1" fmla="*/ 91 h 1577"/>
                <a:gd name="T2" fmla="*/ 272 w 880"/>
                <a:gd name="T3" fmla="*/ 258 h 1577"/>
                <a:gd name="T4" fmla="*/ 212 w 880"/>
                <a:gd name="T5" fmla="*/ 387 h 1577"/>
                <a:gd name="T6" fmla="*/ 189 w 880"/>
                <a:gd name="T7" fmla="*/ 440 h 1577"/>
                <a:gd name="T8" fmla="*/ 159 w 880"/>
                <a:gd name="T9" fmla="*/ 523 h 1577"/>
                <a:gd name="T10" fmla="*/ 106 w 880"/>
                <a:gd name="T11" fmla="*/ 652 h 1577"/>
                <a:gd name="T12" fmla="*/ 98 w 880"/>
                <a:gd name="T13" fmla="*/ 682 h 1577"/>
                <a:gd name="T14" fmla="*/ 68 w 880"/>
                <a:gd name="T15" fmla="*/ 728 h 1577"/>
                <a:gd name="T16" fmla="*/ 22 w 880"/>
                <a:gd name="T17" fmla="*/ 940 h 1577"/>
                <a:gd name="T18" fmla="*/ 0 w 880"/>
                <a:gd name="T19" fmla="*/ 1228 h 1577"/>
                <a:gd name="T20" fmla="*/ 53 w 880"/>
                <a:gd name="T21" fmla="*/ 1471 h 1577"/>
                <a:gd name="T22" fmla="*/ 83 w 880"/>
                <a:gd name="T23" fmla="*/ 1508 h 1577"/>
                <a:gd name="T24" fmla="*/ 90 w 880"/>
                <a:gd name="T25" fmla="*/ 1531 h 1577"/>
                <a:gd name="T26" fmla="*/ 227 w 880"/>
                <a:gd name="T27" fmla="*/ 1577 h 1577"/>
                <a:gd name="T28" fmla="*/ 318 w 880"/>
                <a:gd name="T29" fmla="*/ 1569 h 1577"/>
                <a:gd name="T30" fmla="*/ 363 w 880"/>
                <a:gd name="T31" fmla="*/ 1539 h 1577"/>
                <a:gd name="T32" fmla="*/ 416 w 880"/>
                <a:gd name="T33" fmla="*/ 1493 h 1577"/>
                <a:gd name="T34" fmla="*/ 454 w 880"/>
                <a:gd name="T35" fmla="*/ 1463 h 1577"/>
                <a:gd name="T36" fmla="*/ 507 w 880"/>
                <a:gd name="T37" fmla="*/ 1410 h 1577"/>
                <a:gd name="T38" fmla="*/ 576 w 880"/>
                <a:gd name="T39" fmla="*/ 1304 h 1577"/>
                <a:gd name="T40" fmla="*/ 636 w 880"/>
                <a:gd name="T41" fmla="*/ 1167 h 1577"/>
                <a:gd name="T42" fmla="*/ 704 w 880"/>
                <a:gd name="T43" fmla="*/ 948 h 1577"/>
                <a:gd name="T44" fmla="*/ 757 w 880"/>
                <a:gd name="T45" fmla="*/ 773 h 1577"/>
                <a:gd name="T46" fmla="*/ 810 w 880"/>
                <a:gd name="T47" fmla="*/ 622 h 1577"/>
                <a:gd name="T48" fmla="*/ 750 w 880"/>
                <a:gd name="T49" fmla="*/ 121 h 1577"/>
                <a:gd name="T50" fmla="*/ 689 w 880"/>
                <a:gd name="T51" fmla="*/ 61 h 1577"/>
                <a:gd name="T52" fmla="*/ 606 w 880"/>
                <a:gd name="T53" fmla="*/ 0 h 1577"/>
                <a:gd name="T54" fmla="*/ 394 w 880"/>
                <a:gd name="T55" fmla="*/ 23 h 1577"/>
                <a:gd name="T56" fmla="*/ 363 w 880"/>
                <a:gd name="T57" fmla="*/ 91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0" h="1577">
                  <a:moveTo>
                    <a:pt x="363" y="91"/>
                  </a:moveTo>
                  <a:cubicBezTo>
                    <a:pt x="328" y="145"/>
                    <a:pt x="302" y="202"/>
                    <a:pt x="272" y="258"/>
                  </a:cubicBezTo>
                  <a:cubicBezTo>
                    <a:pt x="250" y="299"/>
                    <a:pt x="238" y="348"/>
                    <a:pt x="212" y="387"/>
                  </a:cubicBezTo>
                  <a:cubicBezTo>
                    <a:pt x="189" y="473"/>
                    <a:pt x="221" y="367"/>
                    <a:pt x="189" y="440"/>
                  </a:cubicBezTo>
                  <a:cubicBezTo>
                    <a:pt x="176" y="470"/>
                    <a:pt x="177" y="495"/>
                    <a:pt x="159" y="523"/>
                  </a:cubicBezTo>
                  <a:cubicBezTo>
                    <a:pt x="147" y="568"/>
                    <a:pt x="123" y="609"/>
                    <a:pt x="106" y="652"/>
                  </a:cubicBezTo>
                  <a:cubicBezTo>
                    <a:pt x="102" y="662"/>
                    <a:pt x="103" y="673"/>
                    <a:pt x="98" y="682"/>
                  </a:cubicBezTo>
                  <a:cubicBezTo>
                    <a:pt x="90" y="698"/>
                    <a:pt x="68" y="728"/>
                    <a:pt x="68" y="728"/>
                  </a:cubicBezTo>
                  <a:cubicBezTo>
                    <a:pt x="53" y="799"/>
                    <a:pt x="35" y="869"/>
                    <a:pt x="22" y="940"/>
                  </a:cubicBezTo>
                  <a:cubicBezTo>
                    <a:pt x="17" y="1037"/>
                    <a:pt x="13" y="1132"/>
                    <a:pt x="0" y="1228"/>
                  </a:cubicBezTo>
                  <a:cubicBezTo>
                    <a:pt x="4" y="1289"/>
                    <a:pt x="0" y="1418"/>
                    <a:pt x="53" y="1471"/>
                  </a:cubicBezTo>
                  <a:cubicBezTo>
                    <a:pt x="71" y="1527"/>
                    <a:pt x="44" y="1458"/>
                    <a:pt x="83" y="1508"/>
                  </a:cubicBezTo>
                  <a:cubicBezTo>
                    <a:pt x="88" y="1514"/>
                    <a:pt x="84" y="1525"/>
                    <a:pt x="90" y="1531"/>
                  </a:cubicBezTo>
                  <a:cubicBezTo>
                    <a:pt x="130" y="1571"/>
                    <a:pt x="174" y="1571"/>
                    <a:pt x="227" y="1577"/>
                  </a:cubicBezTo>
                  <a:cubicBezTo>
                    <a:pt x="257" y="1574"/>
                    <a:pt x="289" y="1577"/>
                    <a:pt x="318" y="1569"/>
                  </a:cubicBezTo>
                  <a:cubicBezTo>
                    <a:pt x="335" y="1564"/>
                    <a:pt x="363" y="1539"/>
                    <a:pt x="363" y="1539"/>
                  </a:cubicBezTo>
                  <a:cubicBezTo>
                    <a:pt x="380" y="1513"/>
                    <a:pt x="387" y="1503"/>
                    <a:pt x="416" y="1493"/>
                  </a:cubicBezTo>
                  <a:cubicBezTo>
                    <a:pt x="428" y="1482"/>
                    <a:pt x="443" y="1475"/>
                    <a:pt x="454" y="1463"/>
                  </a:cubicBezTo>
                  <a:cubicBezTo>
                    <a:pt x="474" y="1442"/>
                    <a:pt x="482" y="1427"/>
                    <a:pt x="507" y="1410"/>
                  </a:cubicBezTo>
                  <a:cubicBezTo>
                    <a:pt x="519" y="1375"/>
                    <a:pt x="545" y="1324"/>
                    <a:pt x="576" y="1304"/>
                  </a:cubicBezTo>
                  <a:cubicBezTo>
                    <a:pt x="591" y="1256"/>
                    <a:pt x="621" y="1216"/>
                    <a:pt x="636" y="1167"/>
                  </a:cubicBezTo>
                  <a:cubicBezTo>
                    <a:pt x="648" y="1088"/>
                    <a:pt x="672" y="1019"/>
                    <a:pt x="704" y="948"/>
                  </a:cubicBezTo>
                  <a:cubicBezTo>
                    <a:pt x="729" y="892"/>
                    <a:pt x="738" y="830"/>
                    <a:pt x="757" y="773"/>
                  </a:cubicBezTo>
                  <a:cubicBezTo>
                    <a:pt x="775" y="721"/>
                    <a:pt x="800" y="676"/>
                    <a:pt x="810" y="622"/>
                  </a:cubicBezTo>
                  <a:cubicBezTo>
                    <a:pt x="810" y="611"/>
                    <a:pt x="880" y="211"/>
                    <a:pt x="750" y="121"/>
                  </a:cubicBezTo>
                  <a:cubicBezTo>
                    <a:pt x="732" y="95"/>
                    <a:pt x="715" y="78"/>
                    <a:pt x="689" y="61"/>
                  </a:cubicBezTo>
                  <a:cubicBezTo>
                    <a:pt x="667" y="27"/>
                    <a:pt x="639" y="21"/>
                    <a:pt x="606" y="0"/>
                  </a:cubicBezTo>
                  <a:cubicBezTo>
                    <a:pt x="529" y="5"/>
                    <a:pt x="469" y="15"/>
                    <a:pt x="394" y="23"/>
                  </a:cubicBezTo>
                  <a:cubicBezTo>
                    <a:pt x="354" y="37"/>
                    <a:pt x="363" y="53"/>
                    <a:pt x="363" y="91"/>
                  </a:cubicBez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2" name="Freeform 10"/>
            <p:cNvSpPr>
              <a:spLocks noChangeArrowheads="1"/>
            </p:cNvSpPr>
            <p:nvPr/>
          </p:nvSpPr>
          <p:spPr bwMode="auto">
            <a:xfrm rot="4620000">
              <a:off x="4383" y="2291"/>
              <a:ext cx="611" cy="1597"/>
            </a:xfrm>
            <a:custGeom>
              <a:avLst/>
              <a:gdLst>
                <a:gd name="T0" fmla="*/ 363 w 880"/>
                <a:gd name="T1" fmla="*/ 91 h 1577"/>
                <a:gd name="T2" fmla="*/ 272 w 880"/>
                <a:gd name="T3" fmla="*/ 258 h 1577"/>
                <a:gd name="T4" fmla="*/ 212 w 880"/>
                <a:gd name="T5" fmla="*/ 387 h 1577"/>
                <a:gd name="T6" fmla="*/ 189 w 880"/>
                <a:gd name="T7" fmla="*/ 440 h 1577"/>
                <a:gd name="T8" fmla="*/ 159 w 880"/>
                <a:gd name="T9" fmla="*/ 523 h 1577"/>
                <a:gd name="T10" fmla="*/ 106 w 880"/>
                <a:gd name="T11" fmla="*/ 652 h 1577"/>
                <a:gd name="T12" fmla="*/ 98 w 880"/>
                <a:gd name="T13" fmla="*/ 682 h 1577"/>
                <a:gd name="T14" fmla="*/ 68 w 880"/>
                <a:gd name="T15" fmla="*/ 728 h 1577"/>
                <a:gd name="T16" fmla="*/ 22 w 880"/>
                <a:gd name="T17" fmla="*/ 940 h 1577"/>
                <a:gd name="T18" fmla="*/ 0 w 880"/>
                <a:gd name="T19" fmla="*/ 1228 h 1577"/>
                <a:gd name="T20" fmla="*/ 53 w 880"/>
                <a:gd name="T21" fmla="*/ 1471 h 1577"/>
                <a:gd name="T22" fmla="*/ 83 w 880"/>
                <a:gd name="T23" fmla="*/ 1508 h 1577"/>
                <a:gd name="T24" fmla="*/ 90 w 880"/>
                <a:gd name="T25" fmla="*/ 1531 h 1577"/>
                <a:gd name="T26" fmla="*/ 227 w 880"/>
                <a:gd name="T27" fmla="*/ 1577 h 1577"/>
                <a:gd name="T28" fmla="*/ 318 w 880"/>
                <a:gd name="T29" fmla="*/ 1569 h 1577"/>
                <a:gd name="T30" fmla="*/ 363 w 880"/>
                <a:gd name="T31" fmla="*/ 1539 h 1577"/>
                <a:gd name="T32" fmla="*/ 416 w 880"/>
                <a:gd name="T33" fmla="*/ 1493 h 1577"/>
                <a:gd name="T34" fmla="*/ 454 w 880"/>
                <a:gd name="T35" fmla="*/ 1463 h 1577"/>
                <a:gd name="T36" fmla="*/ 507 w 880"/>
                <a:gd name="T37" fmla="*/ 1410 h 1577"/>
                <a:gd name="T38" fmla="*/ 576 w 880"/>
                <a:gd name="T39" fmla="*/ 1304 h 1577"/>
                <a:gd name="T40" fmla="*/ 636 w 880"/>
                <a:gd name="T41" fmla="*/ 1167 h 1577"/>
                <a:gd name="T42" fmla="*/ 704 w 880"/>
                <a:gd name="T43" fmla="*/ 948 h 1577"/>
                <a:gd name="T44" fmla="*/ 757 w 880"/>
                <a:gd name="T45" fmla="*/ 773 h 1577"/>
                <a:gd name="T46" fmla="*/ 810 w 880"/>
                <a:gd name="T47" fmla="*/ 622 h 1577"/>
                <a:gd name="T48" fmla="*/ 750 w 880"/>
                <a:gd name="T49" fmla="*/ 121 h 1577"/>
                <a:gd name="T50" fmla="*/ 689 w 880"/>
                <a:gd name="T51" fmla="*/ 61 h 1577"/>
                <a:gd name="T52" fmla="*/ 606 w 880"/>
                <a:gd name="T53" fmla="*/ 0 h 1577"/>
                <a:gd name="T54" fmla="*/ 394 w 880"/>
                <a:gd name="T55" fmla="*/ 23 h 1577"/>
                <a:gd name="T56" fmla="*/ 363 w 880"/>
                <a:gd name="T57" fmla="*/ 91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0" h="1577">
                  <a:moveTo>
                    <a:pt x="363" y="91"/>
                  </a:moveTo>
                  <a:cubicBezTo>
                    <a:pt x="328" y="145"/>
                    <a:pt x="302" y="202"/>
                    <a:pt x="272" y="258"/>
                  </a:cubicBezTo>
                  <a:cubicBezTo>
                    <a:pt x="250" y="299"/>
                    <a:pt x="238" y="348"/>
                    <a:pt x="212" y="387"/>
                  </a:cubicBezTo>
                  <a:cubicBezTo>
                    <a:pt x="189" y="473"/>
                    <a:pt x="221" y="367"/>
                    <a:pt x="189" y="440"/>
                  </a:cubicBezTo>
                  <a:cubicBezTo>
                    <a:pt x="176" y="470"/>
                    <a:pt x="177" y="495"/>
                    <a:pt x="159" y="523"/>
                  </a:cubicBezTo>
                  <a:cubicBezTo>
                    <a:pt x="147" y="568"/>
                    <a:pt x="123" y="609"/>
                    <a:pt x="106" y="652"/>
                  </a:cubicBezTo>
                  <a:cubicBezTo>
                    <a:pt x="102" y="662"/>
                    <a:pt x="103" y="673"/>
                    <a:pt x="98" y="682"/>
                  </a:cubicBezTo>
                  <a:cubicBezTo>
                    <a:pt x="90" y="698"/>
                    <a:pt x="68" y="728"/>
                    <a:pt x="68" y="728"/>
                  </a:cubicBezTo>
                  <a:cubicBezTo>
                    <a:pt x="53" y="799"/>
                    <a:pt x="35" y="869"/>
                    <a:pt x="22" y="940"/>
                  </a:cubicBezTo>
                  <a:cubicBezTo>
                    <a:pt x="17" y="1037"/>
                    <a:pt x="13" y="1132"/>
                    <a:pt x="0" y="1228"/>
                  </a:cubicBezTo>
                  <a:cubicBezTo>
                    <a:pt x="4" y="1289"/>
                    <a:pt x="0" y="1418"/>
                    <a:pt x="53" y="1471"/>
                  </a:cubicBezTo>
                  <a:cubicBezTo>
                    <a:pt x="71" y="1527"/>
                    <a:pt x="44" y="1458"/>
                    <a:pt x="83" y="1508"/>
                  </a:cubicBezTo>
                  <a:cubicBezTo>
                    <a:pt x="88" y="1514"/>
                    <a:pt x="84" y="1525"/>
                    <a:pt x="90" y="1531"/>
                  </a:cubicBezTo>
                  <a:cubicBezTo>
                    <a:pt x="130" y="1571"/>
                    <a:pt x="174" y="1571"/>
                    <a:pt x="227" y="1577"/>
                  </a:cubicBezTo>
                  <a:cubicBezTo>
                    <a:pt x="257" y="1574"/>
                    <a:pt x="289" y="1577"/>
                    <a:pt x="318" y="1569"/>
                  </a:cubicBezTo>
                  <a:cubicBezTo>
                    <a:pt x="335" y="1564"/>
                    <a:pt x="363" y="1539"/>
                    <a:pt x="363" y="1539"/>
                  </a:cubicBezTo>
                  <a:cubicBezTo>
                    <a:pt x="380" y="1513"/>
                    <a:pt x="387" y="1503"/>
                    <a:pt x="416" y="1493"/>
                  </a:cubicBezTo>
                  <a:cubicBezTo>
                    <a:pt x="428" y="1482"/>
                    <a:pt x="443" y="1475"/>
                    <a:pt x="454" y="1463"/>
                  </a:cubicBezTo>
                  <a:cubicBezTo>
                    <a:pt x="474" y="1442"/>
                    <a:pt x="482" y="1427"/>
                    <a:pt x="507" y="1410"/>
                  </a:cubicBezTo>
                  <a:cubicBezTo>
                    <a:pt x="519" y="1375"/>
                    <a:pt x="545" y="1324"/>
                    <a:pt x="576" y="1304"/>
                  </a:cubicBezTo>
                  <a:cubicBezTo>
                    <a:pt x="591" y="1256"/>
                    <a:pt x="621" y="1216"/>
                    <a:pt x="636" y="1167"/>
                  </a:cubicBezTo>
                  <a:cubicBezTo>
                    <a:pt x="648" y="1088"/>
                    <a:pt x="672" y="1019"/>
                    <a:pt x="704" y="948"/>
                  </a:cubicBezTo>
                  <a:cubicBezTo>
                    <a:pt x="729" y="892"/>
                    <a:pt x="738" y="830"/>
                    <a:pt x="757" y="773"/>
                  </a:cubicBezTo>
                  <a:cubicBezTo>
                    <a:pt x="775" y="721"/>
                    <a:pt x="800" y="676"/>
                    <a:pt x="810" y="622"/>
                  </a:cubicBezTo>
                  <a:cubicBezTo>
                    <a:pt x="810" y="611"/>
                    <a:pt x="880" y="211"/>
                    <a:pt x="750" y="121"/>
                  </a:cubicBezTo>
                  <a:cubicBezTo>
                    <a:pt x="732" y="95"/>
                    <a:pt x="715" y="78"/>
                    <a:pt x="689" y="61"/>
                  </a:cubicBezTo>
                  <a:cubicBezTo>
                    <a:pt x="667" y="27"/>
                    <a:pt x="639" y="21"/>
                    <a:pt x="606" y="0"/>
                  </a:cubicBezTo>
                  <a:cubicBezTo>
                    <a:pt x="529" y="5"/>
                    <a:pt x="469" y="15"/>
                    <a:pt x="394" y="23"/>
                  </a:cubicBezTo>
                  <a:cubicBezTo>
                    <a:pt x="354" y="37"/>
                    <a:pt x="363" y="53"/>
                    <a:pt x="363" y="91"/>
                  </a:cubicBez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3" name="Oval 11"/>
            <p:cNvSpPr>
              <a:spLocks noChangeArrowheads="1"/>
            </p:cNvSpPr>
            <p:nvPr/>
          </p:nvSpPr>
          <p:spPr bwMode="auto">
            <a:xfrm>
              <a:off x="3360" y="19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4" name="Oval 12"/>
            <p:cNvSpPr>
              <a:spLocks noChangeArrowheads="1"/>
            </p:cNvSpPr>
            <p:nvPr/>
          </p:nvSpPr>
          <p:spPr bwMode="auto">
            <a:xfrm>
              <a:off x="3456" y="201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5" name="Oval 13"/>
            <p:cNvSpPr>
              <a:spLocks noChangeArrowheads="1"/>
            </p:cNvSpPr>
            <p:nvPr/>
          </p:nvSpPr>
          <p:spPr bwMode="auto">
            <a:xfrm>
              <a:off x="3408" y="14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6" name="Oval 14"/>
            <p:cNvSpPr>
              <a:spLocks noChangeArrowheads="1"/>
            </p:cNvSpPr>
            <p:nvPr/>
          </p:nvSpPr>
          <p:spPr bwMode="auto">
            <a:xfrm>
              <a:off x="3504" y="153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7" name="Oval 15"/>
            <p:cNvSpPr>
              <a:spLocks noChangeArrowheads="1"/>
            </p:cNvSpPr>
            <p:nvPr/>
          </p:nvSpPr>
          <p:spPr bwMode="auto">
            <a:xfrm>
              <a:off x="3600" y="153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8" name="Oval 16"/>
            <p:cNvSpPr>
              <a:spLocks noChangeArrowheads="1"/>
            </p:cNvSpPr>
            <p:nvPr/>
          </p:nvSpPr>
          <p:spPr bwMode="auto">
            <a:xfrm>
              <a:off x="3216" y="206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89" name="Oval 17"/>
            <p:cNvSpPr>
              <a:spLocks noChangeArrowheads="1"/>
            </p:cNvSpPr>
            <p:nvPr/>
          </p:nvSpPr>
          <p:spPr bwMode="auto">
            <a:xfrm>
              <a:off x="3312" y="206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0" name="Oval 18"/>
            <p:cNvSpPr>
              <a:spLocks noChangeArrowheads="1"/>
            </p:cNvSpPr>
            <p:nvPr/>
          </p:nvSpPr>
          <p:spPr bwMode="auto">
            <a:xfrm>
              <a:off x="3264" y="196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1" name="Oval 19"/>
            <p:cNvSpPr>
              <a:spLocks noChangeArrowheads="1"/>
            </p:cNvSpPr>
            <p:nvPr/>
          </p:nvSpPr>
          <p:spPr bwMode="auto">
            <a:xfrm>
              <a:off x="3216" y="187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2" name="Oval 20"/>
            <p:cNvSpPr>
              <a:spLocks noChangeArrowheads="1"/>
            </p:cNvSpPr>
            <p:nvPr/>
          </p:nvSpPr>
          <p:spPr bwMode="auto">
            <a:xfrm>
              <a:off x="3144" y="197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3" name="Oval 21"/>
            <p:cNvSpPr>
              <a:spLocks noChangeArrowheads="1"/>
            </p:cNvSpPr>
            <p:nvPr/>
          </p:nvSpPr>
          <p:spPr bwMode="auto">
            <a:xfrm>
              <a:off x="3120" y="206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4" name="Oval 22"/>
            <p:cNvSpPr>
              <a:spLocks noChangeArrowheads="1"/>
            </p:cNvSpPr>
            <p:nvPr/>
          </p:nvSpPr>
          <p:spPr bwMode="auto">
            <a:xfrm>
              <a:off x="3216" y="2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5" name="Oval 23"/>
            <p:cNvSpPr>
              <a:spLocks noChangeArrowheads="1"/>
            </p:cNvSpPr>
            <p:nvPr/>
          </p:nvSpPr>
          <p:spPr bwMode="auto">
            <a:xfrm>
              <a:off x="3312" y="225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6" name="Oval 24"/>
            <p:cNvSpPr>
              <a:spLocks noChangeArrowheads="1"/>
            </p:cNvSpPr>
            <p:nvPr/>
          </p:nvSpPr>
          <p:spPr bwMode="auto">
            <a:xfrm>
              <a:off x="3168" y="225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7" name="Oval 25"/>
            <p:cNvSpPr>
              <a:spLocks noChangeArrowheads="1"/>
            </p:cNvSpPr>
            <p:nvPr/>
          </p:nvSpPr>
          <p:spPr bwMode="auto">
            <a:xfrm>
              <a:off x="3544" y="16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8" name="Oval 26"/>
            <p:cNvSpPr>
              <a:spLocks noChangeArrowheads="1"/>
            </p:cNvSpPr>
            <p:nvPr/>
          </p:nvSpPr>
          <p:spPr bwMode="auto">
            <a:xfrm>
              <a:off x="3408" y="18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99" name="Oval 27"/>
            <p:cNvSpPr>
              <a:spLocks noChangeArrowheads="1"/>
            </p:cNvSpPr>
            <p:nvPr/>
          </p:nvSpPr>
          <p:spPr bwMode="auto">
            <a:xfrm>
              <a:off x="3638" y="18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0" name="Oval 28"/>
            <p:cNvSpPr>
              <a:spLocks noChangeArrowheads="1"/>
            </p:cNvSpPr>
            <p:nvPr/>
          </p:nvSpPr>
          <p:spPr bwMode="auto">
            <a:xfrm>
              <a:off x="3734" y="18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1" name="Oval 29"/>
            <p:cNvSpPr>
              <a:spLocks noChangeArrowheads="1"/>
            </p:cNvSpPr>
            <p:nvPr/>
          </p:nvSpPr>
          <p:spPr bwMode="auto">
            <a:xfrm>
              <a:off x="3686" y="172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2" name="Oval 30"/>
            <p:cNvSpPr>
              <a:spLocks noChangeArrowheads="1"/>
            </p:cNvSpPr>
            <p:nvPr/>
          </p:nvSpPr>
          <p:spPr bwMode="auto">
            <a:xfrm>
              <a:off x="3638" y="163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3" name="Oval 31"/>
            <p:cNvSpPr>
              <a:spLocks noChangeArrowheads="1"/>
            </p:cNvSpPr>
            <p:nvPr/>
          </p:nvSpPr>
          <p:spPr bwMode="auto">
            <a:xfrm>
              <a:off x="3566" y="173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4" name="Oval 32"/>
            <p:cNvSpPr>
              <a:spLocks noChangeArrowheads="1"/>
            </p:cNvSpPr>
            <p:nvPr/>
          </p:nvSpPr>
          <p:spPr bwMode="auto">
            <a:xfrm>
              <a:off x="3542" y="18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5" name="Oval 33"/>
            <p:cNvSpPr>
              <a:spLocks noChangeArrowheads="1"/>
            </p:cNvSpPr>
            <p:nvPr/>
          </p:nvSpPr>
          <p:spPr bwMode="auto">
            <a:xfrm>
              <a:off x="3638" y="19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6" name="Oval 34"/>
            <p:cNvSpPr>
              <a:spLocks noChangeArrowheads="1"/>
            </p:cNvSpPr>
            <p:nvPr/>
          </p:nvSpPr>
          <p:spPr bwMode="auto">
            <a:xfrm>
              <a:off x="3504" y="19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7" name="Oval 35"/>
            <p:cNvSpPr>
              <a:spLocks noChangeArrowheads="1"/>
            </p:cNvSpPr>
            <p:nvPr/>
          </p:nvSpPr>
          <p:spPr bwMode="auto">
            <a:xfrm>
              <a:off x="3590" y="201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8" name="Oval 36"/>
            <p:cNvSpPr>
              <a:spLocks noChangeArrowheads="1"/>
            </p:cNvSpPr>
            <p:nvPr/>
          </p:nvSpPr>
          <p:spPr bwMode="auto">
            <a:xfrm>
              <a:off x="3542" y="229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09" name="Oval 37"/>
            <p:cNvSpPr>
              <a:spLocks noChangeArrowheads="1"/>
            </p:cNvSpPr>
            <p:nvPr/>
          </p:nvSpPr>
          <p:spPr bwMode="auto">
            <a:xfrm>
              <a:off x="3590" y="219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0" name="Oval 38"/>
            <p:cNvSpPr>
              <a:spLocks noChangeArrowheads="1"/>
            </p:cNvSpPr>
            <p:nvPr/>
          </p:nvSpPr>
          <p:spPr bwMode="auto">
            <a:xfrm>
              <a:off x="3542" y="210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1" name="Oval 39"/>
            <p:cNvSpPr>
              <a:spLocks noChangeArrowheads="1"/>
            </p:cNvSpPr>
            <p:nvPr/>
          </p:nvSpPr>
          <p:spPr bwMode="auto">
            <a:xfrm>
              <a:off x="3470" y="220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2" name="Oval 40"/>
            <p:cNvSpPr>
              <a:spLocks noChangeArrowheads="1"/>
            </p:cNvSpPr>
            <p:nvPr/>
          </p:nvSpPr>
          <p:spPr bwMode="auto">
            <a:xfrm>
              <a:off x="3446" y="229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3" name="Oval 41"/>
            <p:cNvSpPr>
              <a:spLocks noChangeArrowheads="1"/>
            </p:cNvSpPr>
            <p:nvPr/>
          </p:nvSpPr>
          <p:spPr bwMode="auto">
            <a:xfrm>
              <a:off x="3542" y="239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4" name="Oval 42"/>
            <p:cNvSpPr>
              <a:spLocks noChangeArrowheads="1"/>
            </p:cNvSpPr>
            <p:nvPr/>
          </p:nvSpPr>
          <p:spPr bwMode="auto">
            <a:xfrm>
              <a:off x="3360" y="2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5" name="Oval 43"/>
            <p:cNvSpPr>
              <a:spLocks noChangeArrowheads="1"/>
            </p:cNvSpPr>
            <p:nvPr/>
          </p:nvSpPr>
          <p:spPr bwMode="auto">
            <a:xfrm>
              <a:off x="4598" y="303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6" name="Oval 44"/>
            <p:cNvSpPr>
              <a:spLocks noChangeArrowheads="1"/>
            </p:cNvSpPr>
            <p:nvPr/>
          </p:nvSpPr>
          <p:spPr bwMode="auto">
            <a:xfrm>
              <a:off x="4646" y="294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7" name="Oval 45"/>
            <p:cNvSpPr>
              <a:spLocks noChangeArrowheads="1"/>
            </p:cNvSpPr>
            <p:nvPr/>
          </p:nvSpPr>
          <p:spPr bwMode="auto">
            <a:xfrm>
              <a:off x="4598" y="284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8" name="Oval 46"/>
            <p:cNvSpPr>
              <a:spLocks noChangeArrowheads="1"/>
            </p:cNvSpPr>
            <p:nvPr/>
          </p:nvSpPr>
          <p:spPr bwMode="auto">
            <a:xfrm>
              <a:off x="4526" y="295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19" name="Oval 47"/>
            <p:cNvSpPr>
              <a:spLocks noChangeArrowheads="1"/>
            </p:cNvSpPr>
            <p:nvPr/>
          </p:nvSpPr>
          <p:spPr bwMode="auto">
            <a:xfrm>
              <a:off x="4502" y="303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0" name="Oval 48"/>
            <p:cNvSpPr>
              <a:spLocks noChangeArrowheads="1"/>
            </p:cNvSpPr>
            <p:nvPr/>
          </p:nvSpPr>
          <p:spPr bwMode="auto">
            <a:xfrm>
              <a:off x="4598" y="313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1" name="Oval 49"/>
            <p:cNvSpPr>
              <a:spLocks noChangeArrowheads="1"/>
            </p:cNvSpPr>
            <p:nvPr/>
          </p:nvSpPr>
          <p:spPr bwMode="auto">
            <a:xfrm>
              <a:off x="4550" y="323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2" name="Oval 50"/>
            <p:cNvSpPr>
              <a:spLocks noChangeArrowheads="1"/>
            </p:cNvSpPr>
            <p:nvPr/>
          </p:nvSpPr>
          <p:spPr bwMode="auto">
            <a:xfrm>
              <a:off x="3264" y="244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3" name="Oval 51"/>
            <p:cNvSpPr>
              <a:spLocks noChangeArrowheads="1"/>
            </p:cNvSpPr>
            <p:nvPr/>
          </p:nvSpPr>
          <p:spPr bwMode="auto">
            <a:xfrm>
              <a:off x="3312" y="235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4" name="Oval 52"/>
            <p:cNvSpPr>
              <a:spLocks noChangeArrowheads="1"/>
            </p:cNvSpPr>
            <p:nvPr/>
          </p:nvSpPr>
          <p:spPr bwMode="auto">
            <a:xfrm>
              <a:off x="3192" y="23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5" name="Oval 53"/>
            <p:cNvSpPr>
              <a:spLocks noChangeArrowheads="1"/>
            </p:cNvSpPr>
            <p:nvPr/>
          </p:nvSpPr>
          <p:spPr bwMode="auto">
            <a:xfrm>
              <a:off x="3168" y="244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6" name="Oval 54"/>
            <p:cNvSpPr>
              <a:spLocks noChangeArrowheads="1"/>
            </p:cNvSpPr>
            <p:nvPr/>
          </p:nvSpPr>
          <p:spPr bwMode="auto">
            <a:xfrm>
              <a:off x="3264" y="254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7" name="Oval 55"/>
            <p:cNvSpPr>
              <a:spLocks noChangeArrowheads="1"/>
            </p:cNvSpPr>
            <p:nvPr/>
          </p:nvSpPr>
          <p:spPr bwMode="auto">
            <a:xfrm>
              <a:off x="3368" y="168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8" name="Oval 56"/>
            <p:cNvSpPr>
              <a:spLocks noChangeArrowheads="1"/>
            </p:cNvSpPr>
            <p:nvPr/>
          </p:nvSpPr>
          <p:spPr bwMode="auto">
            <a:xfrm>
              <a:off x="3416" y="158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29" name="Oval 57"/>
            <p:cNvSpPr>
              <a:spLocks noChangeArrowheads="1"/>
            </p:cNvSpPr>
            <p:nvPr/>
          </p:nvSpPr>
          <p:spPr bwMode="auto">
            <a:xfrm>
              <a:off x="3296" y="159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0" name="Oval 58"/>
            <p:cNvSpPr>
              <a:spLocks noChangeArrowheads="1"/>
            </p:cNvSpPr>
            <p:nvPr/>
          </p:nvSpPr>
          <p:spPr bwMode="auto">
            <a:xfrm>
              <a:off x="3272" y="168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1" name="Oval 59"/>
            <p:cNvSpPr>
              <a:spLocks noChangeArrowheads="1"/>
            </p:cNvSpPr>
            <p:nvPr/>
          </p:nvSpPr>
          <p:spPr bwMode="auto">
            <a:xfrm>
              <a:off x="3264" y="177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2" name="Oval 60"/>
            <p:cNvSpPr>
              <a:spLocks noChangeArrowheads="1"/>
            </p:cNvSpPr>
            <p:nvPr/>
          </p:nvSpPr>
          <p:spPr bwMode="auto">
            <a:xfrm>
              <a:off x="4296" y="306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3" name="Oval 61"/>
            <p:cNvSpPr>
              <a:spLocks noChangeArrowheads="1"/>
            </p:cNvSpPr>
            <p:nvPr/>
          </p:nvSpPr>
          <p:spPr bwMode="auto">
            <a:xfrm>
              <a:off x="4344" y="296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4" name="Oval 62"/>
            <p:cNvSpPr>
              <a:spLocks noChangeArrowheads="1"/>
            </p:cNvSpPr>
            <p:nvPr/>
          </p:nvSpPr>
          <p:spPr bwMode="auto">
            <a:xfrm>
              <a:off x="4224" y="297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5" name="Oval 63"/>
            <p:cNvSpPr>
              <a:spLocks noChangeArrowheads="1"/>
            </p:cNvSpPr>
            <p:nvPr/>
          </p:nvSpPr>
          <p:spPr bwMode="auto">
            <a:xfrm>
              <a:off x="4200" y="306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6" name="Oval 64"/>
            <p:cNvSpPr>
              <a:spLocks noChangeArrowheads="1"/>
            </p:cNvSpPr>
            <p:nvPr/>
          </p:nvSpPr>
          <p:spPr bwMode="auto">
            <a:xfrm>
              <a:off x="3456" y="172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7" name="Oval 65"/>
            <p:cNvSpPr>
              <a:spLocks noChangeArrowheads="1"/>
            </p:cNvSpPr>
            <p:nvPr/>
          </p:nvSpPr>
          <p:spPr bwMode="auto">
            <a:xfrm>
              <a:off x="3416" y="250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8" name="Oval 66"/>
            <p:cNvSpPr>
              <a:spLocks noChangeArrowheads="1"/>
            </p:cNvSpPr>
            <p:nvPr/>
          </p:nvSpPr>
          <p:spPr bwMode="auto">
            <a:xfrm>
              <a:off x="3464" y="240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39" name="Oval 67"/>
            <p:cNvSpPr>
              <a:spLocks noChangeArrowheads="1"/>
            </p:cNvSpPr>
            <p:nvPr/>
          </p:nvSpPr>
          <p:spPr bwMode="auto">
            <a:xfrm>
              <a:off x="3344" y="241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0" name="Oval 68"/>
            <p:cNvSpPr>
              <a:spLocks noChangeArrowheads="1"/>
            </p:cNvSpPr>
            <p:nvPr/>
          </p:nvSpPr>
          <p:spPr bwMode="auto">
            <a:xfrm>
              <a:off x="3320" y="250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1" name="Oval 69"/>
            <p:cNvSpPr>
              <a:spLocks noChangeArrowheads="1"/>
            </p:cNvSpPr>
            <p:nvPr/>
          </p:nvSpPr>
          <p:spPr bwMode="auto">
            <a:xfrm>
              <a:off x="4392" y="3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2" name="Oval 70"/>
            <p:cNvSpPr>
              <a:spLocks noChangeArrowheads="1"/>
            </p:cNvSpPr>
            <p:nvPr/>
          </p:nvSpPr>
          <p:spPr bwMode="auto">
            <a:xfrm>
              <a:off x="4440" y="306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3" name="Oval 71"/>
            <p:cNvSpPr>
              <a:spLocks noChangeArrowheads="1"/>
            </p:cNvSpPr>
            <p:nvPr/>
          </p:nvSpPr>
          <p:spPr bwMode="auto">
            <a:xfrm>
              <a:off x="4512" y="315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4" name="Oval 72"/>
            <p:cNvSpPr>
              <a:spLocks noChangeArrowheads="1"/>
            </p:cNvSpPr>
            <p:nvPr/>
          </p:nvSpPr>
          <p:spPr bwMode="auto">
            <a:xfrm>
              <a:off x="4296" y="3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5" name="Oval 73"/>
            <p:cNvSpPr>
              <a:spLocks noChangeArrowheads="1"/>
            </p:cNvSpPr>
            <p:nvPr/>
          </p:nvSpPr>
          <p:spPr bwMode="auto">
            <a:xfrm>
              <a:off x="4800" y="30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6" name="Oval 74"/>
            <p:cNvSpPr>
              <a:spLocks noChangeArrowheads="1"/>
            </p:cNvSpPr>
            <p:nvPr/>
          </p:nvSpPr>
          <p:spPr bwMode="auto">
            <a:xfrm>
              <a:off x="4848" y="292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7" name="Oval 75"/>
            <p:cNvSpPr>
              <a:spLocks noChangeArrowheads="1"/>
            </p:cNvSpPr>
            <p:nvPr/>
          </p:nvSpPr>
          <p:spPr bwMode="auto">
            <a:xfrm>
              <a:off x="4728" y="293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8" name="Oval 76"/>
            <p:cNvSpPr>
              <a:spLocks noChangeArrowheads="1"/>
            </p:cNvSpPr>
            <p:nvPr/>
          </p:nvSpPr>
          <p:spPr bwMode="auto">
            <a:xfrm>
              <a:off x="4704" y="30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49" name="Oval 77"/>
            <p:cNvSpPr>
              <a:spLocks noChangeArrowheads="1"/>
            </p:cNvSpPr>
            <p:nvPr/>
          </p:nvSpPr>
          <p:spPr bwMode="auto">
            <a:xfrm>
              <a:off x="3120" y="2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0" name="Oval 78"/>
            <p:cNvSpPr>
              <a:spLocks noChangeArrowheads="1"/>
            </p:cNvSpPr>
            <p:nvPr/>
          </p:nvSpPr>
          <p:spPr bwMode="auto">
            <a:xfrm>
              <a:off x="3408" y="210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1" name="Oval 79"/>
            <p:cNvSpPr>
              <a:spLocks noChangeArrowheads="1"/>
            </p:cNvSpPr>
            <p:nvPr/>
          </p:nvSpPr>
          <p:spPr bwMode="auto">
            <a:xfrm>
              <a:off x="4790" y="303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2" name="Oval 80"/>
            <p:cNvSpPr>
              <a:spLocks noChangeArrowheads="1"/>
            </p:cNvSpPr>
            <p:nvPr/>
          </p:nvSpPr>
          <p:spPr bwMode="auto">
            <a:xfrm>
              <a:off x="4886" y="313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3" name="Oval 81"/>
            <p:cNvSpPr>
              <a:spLocks noChangeArrowheads="1"/>
            </p:cNvSpPr>
            <p:nvPr/>
          </p:nvSpPr>
          <p:spPr bwMode="auto">
            <a:xfrm>
              <a:off x="3344" y="175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4" name="Oval 82"/>
            <p:cNvSpPr>
              <a:spLocks noChangeArrowheads="1"/>
            </p:cNvSpPr>
            <p:nvPr/>
          </p:nvSpPr>
          <p:spPr bwMode="auto">
            <a:xfrm>
              <a:off x="3552" y="14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5" name="Oval 83"/>
            <p:cNvSpPr>
              <a:spLocks noChangeArrowheads="1"/>
            </p:cNvSpPr>
            <p:nvPr/>
          </p:nvSpPr>
          <p:spPr bwMode="auto">
            <a:xfrm>
              <a:off x="3696" y="153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6" name="Oval 84"/>
            <p:cNvSpPr>
              <a:spLocks noChangeArrowheads="1"/>
            </p:cNvSpPr>
            <p:nvPr/>
          </p:nvSpPr>
          <p:spPr bwMode="auto">
            <a:xfrm>
              <a:off x="3744" y="163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7" name="Oval 85"/>
            <p:cNvSpPr>
              <a:spLocks noChangeArrowheads="1"/>
            </p:cNvSpPr>
            <p:nvPr/>
          </p:nvSpPr>
          <p:spPr bwMode="auto">
            <a:xfrm>
              <a:off x="3168" y="254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8" name="Oval 86"/>
            <p:cNvSpPr>
              <a:spLocks noChangeArrowheads="1"/>
            </p:cNvSpPr>
            <p:nvPr/>
          </p:nvSpPr>
          <p:spPr bwMode="auto">
            <a:xfrm>
              <a:off x="3072" y="235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59" name="Oval 87"/>
            <p:cNvSpPr>
              <a:spLocks noChangeArrowheads="1"/>
            </p:cNvSpPr>
            <p:nvPr/>
          </p:nvSpPr>
          <p:spPr bwMode="auto">
            <a:xfrm>
              <a:off x="4992" y="301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0" name="Oval 88"/>
            <p:cNvSpPr>
              <a:spLocks noChangeArrowheads="1"/>
            </p:cNvSpPr>
            <p:nvPr/>
          </p:nvSpPr>
          <p:spPr bwMode="auto">
            <a:xfrm>
              <a:off x="4896" y="301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1" name="Oval 89"/>
            <p:cNvSpPr>
              <a:spLocks noChangeArrowheads="1"/>
            </p:cNvSpPr>
            <p:nvPr/>
          </p:nvSpPr>
          <p:spPr bwMode="auto">
            <a:xfrm>
              <a:off x="5088" y="311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2" name="Oval 90"/>
            <p:cNvSpPr>
              <a:spLocks noChangeArrowheads="1"/>
            </p:cNvSpPr>
            <p:nvPr/>
          </p:nvSpPr>
          <p:spPr bwMode="auto">
            <a:xfrm>
              <a:off x="5136" y="301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3" name="Oval 91"/>
            <p:cNvSpPr>
              <a:spLocks noChangeArrowheads="1"/>
            </p:cNvSpPr>
            <p:nvPr/>
          </p:nvSpPr>
          <p:spPr bwMode="auto">
            <a:xfrm>
              <a:off x="4992" y="311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4" name="Oval 92"/>
            <p:cNvSpPr>
              <a:spLocks noChangeArrowheads="1"/>
            </p:cNvSpPr>
            <p:nvPr/>
          </p:nvSpPr>
          <p:spPr bwMode="auto">
            <a:xfrm>
              <a:off x="4176" y="3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5" name="Oval 93"/>
            <p:cNvSpPr>
              <a:spLocks noChangeArrowheads="1"/>
            </p:cNvSpPr>
            <p:nvPr/>
          </p:nvSpPr>
          <p:spPr bwMode="auto">
            <a:xfrm>
              <a:off x="4104" y="307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6" name="Oval 94"/>
            <p:cNvSpPr>
              <a:spLocks noChangeArrowheads="1"/>
            </p:cNvSpPr>
            <p:nvPr/>
          </p:nvSpPr>
          <p:spPr bwMode="auto">
            <a:xfrm>
              <a:off x="4080" y="3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7" name="Oval 95"/>
            <p:cNvSpPr>
              <a:spLocks noChangeArrowheads="1"/>
            </p:cNvSpPr>
            <p:nvPr/>
          </p:nvSpPr>
          <p:spPr bwMode="auto">
            <a:xfrm>
              <a:off x="3984" y="316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8" name="Oval 96"/>
            <p:cNvSpPr>
              <a:spLocks noChangeArrowheads="1"/>
            </p:cNvSpPr>
            <p:nvPr/>
          </p:nvSpPr>
          <p:spPr bwMode="auto">
            <a:xfrm>
              <a:off x="3928" y="302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69" name="Oval 97"/>
            <p:cNvSpPr>
              <a:spLocks noChangeArrowheads="1"/>
            </p:cNvSpPr>
            <p:nvPr/>
          </p:nvSpPr>
          <p:spPr bwMode="auto">
            <a:xfrm>
              <a:off x="3904" y="312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0" name="Oval 98"/>
            <p:cNvSpPr>
              <a:spLocks noChangeArrowheads="1"/>
            </p:cNvSpPr>
            <p:nvPr/>
          </p:nvSpPr>
          <p:spPr bwMode="auto">
            <a:xfrm>
              <a:off x="4118" y="306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1" name="Oval 99"/>
            <p:cNvSpPr>
              <a:spLocks noChangeArrowheads="1"/>
            </p:cNvSpPr>
            <p:nvPr/>
          </p:nvSpPr>
          <p:spPr bwMode="auto">
            <a:xfrm>
              <a:off x="4046" y="297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2" name="Oval 100"/>
            <p:cNvSpPr>
              <a:spLocks noChangeArrowheads="1"/>
            </p:cNvSpPr>
            <p:nvPr/>
          </p:nvSpPr>
          <p:spPr bwMode="auto">
            <a:xfrm>
              <a:off x="4022" y="306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3" name="Oval 101"/>
            <p:cNvSpPr>
              <a:spLocks noChangeArrowheads="1"/>
            </p:cNvSpPr>
            <p:nvPr/>
          </p:nvSpPr>
          <p:spPr bwMode="auto">
            <a:xfrm>
              <a:off x="4800" y="320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4" name="Oval 102"/>
            <p:cNvSpPr>
              <a:spLocks noChangeArrowheads="1"/>
            </p:cNvSpPr>
            <p:nvPr/>
          </p:nvSpPr>
          <p:spPr bwMode="auto">
            <a:xfrm>
              <a:off x="4728" y="31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5" name="Oval 103"/>
            <p:cNvSpPr>
              <a:spLocks noChangeArrowheads="1"/>
            </p:cNvSpPr>
            <p:nvPr/>
          </p:nvSpPr>
          <p:spPr bwMode="auto">
            <a:xfrm>
              <a:off x="4704" y="320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6" name="Oval 104"/>
            <p:cNvSpPr>
              <a:spLocks noChangeArrowheads="1"/>
            </p:cNvSpPr>
            <p:nvPr/>
          </p:nvSpPr>
          <p:spPr bwMode="auto">
            <a:xfrm>
              <a:off x="5072" y="294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7" name="Oval 105"/>
            <p:cNvSpPr>
              <a:spLocks noChangeArrowheads="1"/>
            </p:cNvSpPr>
            <p:nvPr/>
          </p:nvSpPr>
          <p:spPr bwMode="auto">
            <a:xfrm>
              <a:off x="5000" y="285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8" name="Oval 106"/>
            <p:cNvSpPr>
              <a:spLocks noChangeArrowheads="1"/>
            </p:cNvSpPr>
            <p:nvPr/>
          </p:nvSpPr>
          <p:spPr bwMode="auto">
            <a:xfrm>
              <a:off x="4976" y="294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79" name="Oval 107"/>
            <p:cNvSpPr>
              <a:spLocks noChangeArrowheads="1"/>
            </p:cNvSpPr>
            <p:nvPr/>
          </p:nvSpPr>
          <p:spPr bwMode="auto">
            <a:xfrm>
              <a:off x="4502" y="288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0" name="Oval 108"/>
            <p:cNvSpPr>
              <a:spLocks noChangeArrowheads="1"/>
            </p:cNvSpPr>
            <p:nvPr/>
          </p:nvSpPr>
          <p:spPr bwMode="auto">
            <a:xfrm>
              <a:off x="4430" y="291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1" name="Oval 109"/>
            <p:cNvSpPr>
              <a:spLocks noChangeArrowheads="1"/>
            </p:cNvSpPr>
            <p:nvPr/>
          </p:nvSpPr>
          <p:spPr bwMode="auto">
            <a:xfrm>
              <a:off x="4406" y="300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2" name="Oval 110"/>
            <p:cNvSpPr>
              <a:spLocks noChangeArrowheads="1"/>
            </p:cNvSpPr>
            <p:nvPr/>
          </p:nvSpPr>
          <p:spPr bwMode="auto">
            <a:xfrm>
              <a:off x="4598" y="291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3" name="Oval 111"/>
            <p:cNvSpPr>
              <a:spLocks noChangeArrowheads="1"/>
            </p:cNvSpPr>
            <p:nvPr/>
          </p:nvSpPr>
          <p:spPr bwMode="auto">
            <a:xfrm>
              <a:off x="4142" y="297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4" name="Oval 112"/>
            <p:cNvSpPr>
              <a:spLocks noChangeArrowheads="1"/>
            </p:cNvSpPr>
            <p:nvPr/>
          </p:nvSpPr>
          <p:spPr bwMode="auto">
            <a:xfrm>
              <a:off x="4270" y="290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5" name="Oval 113"/>
            <p:cNvSpPr>
              <a:spLocks noChangeArrowheads="1"/>
            </p:cNvSpPr>
            <p:nvPr/>
          </p:nvSpPr>
          <p:spPr bwMode="auto">
            <a:xfrm>
              <a:off x="4368" y="309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6" name="Oval 114"/>
            <p:cNvSpPr>
              <a:spLocks noChangeArrowheads="1"/>
            </p:cNvSpPr>
            <p:nvPr/>
          </p:nvSpPr>
          <p:spPr bwMode="auto">
            <a:xfrm>
              <a:off x="4224" y="321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7" name="Oval 115"/>
            <p:cNvSpPr>
              <a:spLocks noChangeArrowheads="1"/>
            </p:cNvSpPr>
            <p:nvPr/>
          </p:nvSpPr>
          <p:spPr bwMode="auto">
            <a:xfrm>
              <a:off x="4336" y="323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8" name="Oval 116"/>
            <p:cNvSpPr>
              <a:spLocks noChangeArrowheads="1"/>
            </p:cNvSpPr>
            <p:nvPr/>
          </p:nvSpPr>
          <p:spPr bwMode="auto">
            <a:xfrm>
              <a:off x="4454" y="323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89" name="Oval 117"/>
            <p:cNvSpPr>
              <a:spLocks noChangeArrowheads="1"/>
            </p:cNvSpPr>
            <p:nvPr/>
          </p:nvSpPr>
          <p:spPr bwMode="auto">
            <a:xfrm>
              <a:off x="4704" y="287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0" name="Oval 118"/>
            <p:cNvSpPr>
              <a:spLocks noChangeArrowheads="1"/>
            </p:cNvSpPr>
            <p:nvPr/>
          </p:nvSpPr>
          <p:spPr bwMode="auto">
            <a:xfrm>
              <a:off x="4830" y="285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1" name="Oval 119"/>
            <p:cNvSpPr>
              <a:spLocks noChangeArrowheads="1"/>
            </p:cNvSpPr>
            <p:nvPr/>
          </p:nvSpPr>
          <p:spPr bwMode="auto">
            <a:xfrm>
              <a:off x="4902" y="320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2" name="Oval 120"/>
            <p:cNvSpPr>
              <a:spLocks noChangeArrowheads="1"/>
            </p:cNvSpPr>
            <p:nvPr/>
          </p:nvSpPr>
          <p:spPr bwMode="auto">
            <a:xfrm>
              <a:off x="5104" y="318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3" name="Oval 121"/>
            <p:cNvSpPr>
              <a:spLocks noChangeArrowheads="1"/>
            </p:cNvSpPr>
            <p:nvPr/>
          </p:nvSpPr>
          <p:spPr bwMode="auto">
            <a:xfrm>
              <a:off x="5008" y="318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4" name="Oval 122"/>
            <p:cNvSpPr>
              <a:spLocks noChangeArrowheads="1"/>
            </p:cNvSpPr>
            <p:nvPr/>
          </p:nvSpPr>
          <p:spPr bwMode="auto">
            <a:xfrm>
              <a:off x="5270" y="31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5" name="Oval 123"/>
            <p:cNvSpPr>
              <a:spLocks noChangeArrowheads="1"/>
            </p:cNvSpPr>
            <p:nvPr/>
          </p:nvSpPr>
          <p:spPr bwMode="auto">
            <a:xfrm>
              <a:off x="5174" y="31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6" name="Oval 124"/>
            <p:cNvSpPr>
              <a:spLocks noChangeArrowheads="1"/>
            </p:cNvSpPr>
            <p:nvPr/>
          </p:nvSpPr>
          <p:spPr bwMode="auto">
            <a:xfrm>
              <a:off x="5200" y="287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7" name="Oval 125"/>
            <p:cNvSpPr>
              <a:spLocks noChangeArrowheads="1"/>
            </p:cNvSpPr>
            <p:nvPr/>
          </p:nvSpPr>
          <p:spPr bwMode="auto">
            <a:xfrm>
              <a:off x="5104" y="287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8" name="Oval 126"/>
            <p:cNvSpPr>
              <a:spLocks noChangeArrowheads="1"/>
            </p:cNvSpPr>
            <p:nvPr/>
          </p:nvSpPr>
          <p:spPr bwMode="auto">
            <a:xfrm>
              <a:off x="5270" y="295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99" name="Oval 127"/>
            <p:cNvSpPr>
              <a:spLocks noChangeArrowheads="1"/>
            </p:cNvSpPr>
            <p:nvPr/>
          </p:nvSpPr>
          <p:spPr bwMode="auto">
            <a:xfrm>
              <a:off x="5174" y="295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0" name="Oval 128"/>
            <p:cNvSpPr>
              <a:spLocks noChangeArrowheads="1"/>
            </p:cNvSpPr>
            <p:nvPr/>
          </p:nvSpPr>
          <p:spPr bwMode="auto">
            <a:xfrm>
              <a:off x="5318" y="30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1" name="Oval 129"/>
            <p:cNvSpPr>
              <a:spLocks noChangeArrowheads="1"/>
            </p:cNvSpPr>
            <p:nvPr/>
          </p:nvSpPr>
          <p:spPr bwMode="auto">
            <a:xfrm>
              <a:off x="5222" y="30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2" name="Oval 130"/>
            <p:cNvSpPr>
              <a:spLocks noChangeArrowheads="1"/>
            </p:cNvSpPr>
            <p:nvPr/>
          </p:nvSpPr>
          <p:spPr bwMode="auto">
            <a:xfrm>
              <a:off x="5400" y="300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3" name="Oval 131"/>
            <p:cNvSpPr>
              <a:spLocks noChangeArrowheads="1"/>
            </p:cNvSpPr>
            <p:nvPr/>
          </p:nvSpPr>
          <p:spPr bwMode="auto">
            <a:xfrm>
              <a:off x="5366" y="2918"/>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4" name="Oval 132"/>
            <p:cNvSpPr>
              <a:spLocks noChangeArrowheads="1"/>
            </p:cNvSpPr>
            <p:nvPr/>
          </p:nvSpPr>
          <p:spPr bwMode="auto">
            <a:xfrm>
              <a:off x="3648" y="211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5" name="Oval 133"/>
            <p:cNvSpPr>
              <a:spLocks noChangeArrowheads="1"/>
            </p:cNvSpPr>
            <p:nvPr/>
          </p:nvSpPr>
          <p:spPr bwMode="auto">
            <a:xfrm>
              <a:off x="3672" y="199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6" name="Oval 134"/>
            <p:cNvSpPr>
              <a:spLocks noChangeArrowheads="1"/>
            </p:cNvSpPr>
            <p:nvPr/>
          </p:nvSpPr>
          <p:spPr bwMode="auto">
            <a:xfrm>
              <a:off x="5040" y="26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7" name="Oval 135"/>
            <p:cNvSpPr>
              <a:spLocks noChangeArrowheads="1"/>
            </p:cNvSpPr>
            <p:nvPr/>
          </p:nvSpPr>
          <p:spPr bwMode="auto">
            <a:xfrm>
              <a:off x="4368" y="144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8" name="Oval 136"/>
            <p:cNvSpPr>
              <a:spLocks noChangeArrowheads="1"/>
            </p:cNvSpPr>
            <p:nvPr/>
          </p:nvSpPr>
          <p:spPr bwMode="auto">
            <a:xfrm>
              <a:off x="5088" y="1680"/>
              <a:ext cx="288" cy="192"/>
            </a:xfrm>
            <a:prstGeom prst="ellipse">
              <a:avLst/>
            </a:prstGeom>
            <a:noFill/>
            <a:ln w="9360">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09" name="Oval 137"/>
            <p:cNvSpPr>
              <a:spLocks noChangeArrowheads="1"/>
            </p:cNvSpPr>
            <p:nvPr/>
          </p:nvSpPr>
          <p:spPr bwMode="auto">
            <a:xfrm>
              <a:off x="5132" y="172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10" name="Oval 138"/>
            <p:cNvSpPr>
              <a:spLocks noChangeArrowheads="1"/>
            </p:cNvSpPr>
            <p:nvPr/>
          </p:nvSpPr>
          <p:spPr bwMode="auto">
            <a:xfrm>
              <a:off x="5302" y="1744"/>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11" name="Oval 139"/>
            <p:cNvSpPr>
              <a:spLocks noChangeArrowheads="1"/>
            </p:cNvSpPr>
            <p:nvPr/>
          </p:nvSpPr>
          <p:spPr bwMode="auto">
            <a:xfrm>
              <a:off x="5206" y="1696"/>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12" name="Oval 140"/>
            <p:cNvSpPr>
              <a:spLocks noChangeArrowheads="1"/>
            </p:cNvSpPr>
            <p:nvPr/>
          </p:nvSpPr>
          <p:spPr bwMode="auto">
            <a:xfrm>
              <a:off x="5116" y="1792"/>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13" name="Oval 141"/>
            <p:cNvSpPr>
              <a:spLocks noChangeArrowheads="1"/>
            </p:cNvSpPr>
            <p:nvPr/>
          </p:nvSpPr>
          <p:spPr bwMode="auto">
            <a:xfrm>
              <a:off x="5222" y="1800"/>
              <a:ext cx="58" cy="58"/>
            </a:xfrm>
            <a:prstGeom prst="ellipse">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14" name="Text Box 142"/>
            <p:cNvSpPr txBox="1">
              <a:spLocks noChangeArrowheads="1"/>
            </p:cNvSpPr>
            <p:nvPr/>
          </p:nvSpPr>
          <p:spPr bwMode="auto">
            <a:xfrm>
              <a:off x="3597" y="1228"/>
              <a:ext cx="307"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a:t>N</a:t>
              </a:r>
              <a:r>
                <a:rPr lang="en-GB" sz="1764" b="1" baseline="-25000"/>
                <a:t>1</a:t>
              </a:r>
            </a:p>
          </p:txBody>
        </p:sp>
        <p:sp>
          <p:nvSpPr>
            <p:cNvPr id="208015" name="Text Box 143"/>
            <p:cNvSpPr txBox="1">
              <a:spLocks noChangeArrowheads="1"/>
            </p:cNvSpPr>
            <p:nvPr/>
          </p:nvSpPr>
          <p:spPr bwMode="auto">
            <a:xfrm>
              <a:off x="3781" y="2764"/>
              <a:ext cx="307"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a:t>N</a:t>
              </a:r>
              <a:r>
                <a:rPr lang="en-GB" sz="1764" b="1" baseline="-25000"/>
                <a:t>2</a:t>
              </a:r>
            </a:p>
          </p:txBody>
        </p:sp>
        <p:sp>
          <p:nvSpPr>
            <p:cNvPr id="208016" name="Text Box 144"/>
            <p:cNvSpPr txBox="1">
              <a:spLocks noChangeArrowheads="1"/>
            </p:cNvSpPr>
            <p:nvPr/>
          </p:nvSpPr>
          <p:spPr bwMode="auto">
            <a:xfrm>
              <a:off x="4277" y="1240"/>
              <a:ext cx="290"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a:t>o</a:t>
              </a:r>
              <a:r>
                <a:rPr lang="en-GB" sz="1764" b="1" baseline="-25000"/>
                <a:t>1</a:t>
              </a:r>
            </a:p>
          </p:txBody>
        </p:sp>
        <p:sp>
          <p:nvSpPr>
            <p:cNvPr id="208017" name="Text Box 145"/>
            <p:cNvSpPr txBox="1">
              <a:spLocks noChangeArrowheads="1"/>
            </p:cNvSpPr>
            <p:nvPr/>
          </p:nvSpPr>
          <p:spPr bwMode="auto">
            <a:xfrm>
              <a:off x="4898" y="2448"/>
              <a:ext cx="290"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a:t>o</a:t>
              </a:r>
              <a:r>
                <a:rPr lang="en-GB" sz="1764" b="1" baseline="-25000"/>
                <a:t>2</a:t>
              </a:r>
            </a:p>
          </p:txBody>
        </p:sp>
        <p:sp>
          <p:nvSpPr>
            <p:cNvPr id="208018" name="Text Box 146"/>
            <p:cNvSpPr txBox="1">
              <a:spLocks noChangeArrowheads="1"/>
            </p:cNvSpPr>
            <p:nvPr/>
          </p:nvSpPr>
          <p:spPr bwMode="auto">
            <a:xfrm>
              <a:off x="5186" y="1487"/>
              <a:ext cx="316"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b="1"/>
                <a:t>O</a:t>
              </a:r>
              <a:r>
                <a:rPr lang="en-GB" sz="1764" b="1" baseline="-25000"/>
                <a:t>3</a:t>
              </a:r>
            </a:p>
          </p:txBody>
        </p:sp>
      </p:gr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14</a:t>
            </a:fld>
            <a:endParaRPr lang="en-GB"/>
          </a:p>
        </p:txBody>
      </p:sp>
      <p:sp>
        <p:nvSpPr>
          <p:cNvPr id="148" name="Title 1"/>
          <p:cNvSpPr txBox="1">
            <a:spLocks/>
          </p:cNvSpPr>
          <p:nvPr/>
        </p:nvSpPr>
        <p:spPr bwMode="auto">
          <a:xfrm>
            <a:off x="386816" y="6895246"/>
            <a:ext cx="8510543" cy="452172"/>
          </a:xfrm>
          <a:prstGeom prst="rect">
            <a:avLst/>
          </a:prstGeom>
          <a:noFill/>
          <a:ln w="38100">
            <a:noFill/>
            <a:round/>
            <a:headEnd/>
            <a:tailEnd/>
          </a:ln>
        </p:spPr>
        <p:txBody>
          <a:bodyPr vert="horz" wrap="square" lIns="0" tIns="0" rIns="0" bIns="0" numCol="1" anchor="ctr" anchorCtr="0" compatLnSpc="1">
            <a:prstTxWarp prst="textNoShape">
              <a:avLst/>
            </a:prstTxWarp>
          </a:bodyPr>
          <a:lst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a:lstStyle>
          <a:p>
            <a:pPr marL="169863" algn="l" defTabSz="436563">
              <a:tabLst>
                <a:tab pos="8347075" algn="l"/>
              </a:tabLst>
            </a:pPr>
            <a:r>
              <a:rPr lang="en-US" sz="1200" kern="0" dirty="0"/>
              <a:t>V. CHANDOLA, A. BANERJEE, and V. KUMAR,  </a:t>
            </a:r>
            <a:r>
              <a:rPr lang="en-US" sz="1200" i="1" kern="0" dirty="0"/>
              <a:t>“Anomaly Detection: A Survey”</a:t>
            </a:r>
            <a:r>
              <a:rPr lang="en-US" sz="1200" kern="0" dirty="0"/>
              <a:t>,</a:t>
            </a:r>
            <a:r>
              <a:rPr lang="en-US" sz="1200" dirty="0"/>
              <a:t> ACM computing surveys</a:t>
            </a:r>
            <a:r>
              <a:rPr lang="en-US" sz="1200" b="1" dirty="0"/>
              <a:t> </a:t>
            </a:r>
            <a:r>
              <a:rPr lang="en-US" sz="1200" dirty="0"/>
              <a:t>(CSUR), 41(3): 2009, </a:t>
            </a:r>
            <a:r>
              <a:rPr lang="en-US" sz="1200" dirty="0" err="1"/>
              <a:t>pg</a:t>
            </a:r>
            <a:r>
              <a:rPr lang="en-US" sz="1200" dirty="0"/>
              <a:t> 15:1-15:58.</a:t>
            </a:r>
            <a:endParaRPr lang="en-US" sz="1200" kern="0" dirty="0"/>
          </a:p>
        </p:txBody>
      </p:sp>
    </p:spTree>
    <p:extLst>
      <p:ext uri="{BB962C8B-B14F-4D97-AF65-F5344CB8AC3E}">
        <p14:creationId xmlns:p14="http://schemas.microsoft.com/office/powerpoint/2010/main" val="1442843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rgbClr val="FF0000"/>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rgbClr val="FF0000"/>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smtClean="0"/>
              <a:t>Outlier </a:t>
            </a:r>
            <a:r>
              <a:rPr lang="en-US" sz="1323" dirty="0"/>
              <a:t>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15</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30596994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2526224" y="50107"/>
            <a:ext cx="5241740" cy="776288"/>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Classification Based Techniques</a:t>
            </a:r>
          </a:p>
        </p:txBody>
      </p:sp>
      <p:sp>
        <p:nvSpPr>
          <p:cNvPr id="30722" name="Rectangle 2"/>
          <p:cNvSpPr>
            <a:spLocks noGrp="1" noChangeArrowheads="1"/>
          </p:cNvSpPr>
          <p:nvPr>
            <p:ph type="body" idx="4294967295"/>
          </p:nvPr>
        </p:nvSpPr>
        <p:spPr>
          <a:xfrm>
            <a:off x="647505" y="1039733"/>
            <a:ext cx="9169669" cy="5795962"/>
          </a:xfrm>
          <a:ln/>
        </p:spPr>
        <p:txBody>
          <a:bodyPr/>
          <a:lstStyle/>
          <a:p>
            <a:pPr marL="0" indent="0">
              <a:spcBef>
                <a:spcPts val="827"/>
              </a:spcBef>
              <a:buNone/>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400" dirty="0"/>
              <a:t>Build a classification model for normal (and anomalous (rare)) events based on labelled training data, and use it to classify each new unseen event</a:t>
            </a:r>
          </a:p>
          <a:p>
            <a:pPr marL="180240" indent="-180240">
              <a:spcBef>
                <a:spcPts val="827"/>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400" dirty="0"/>
              <a:t>Classification models must be able to handle skewed (imbalanced) class distributions</a:t>
            </a:r>
          </a:p>
          <a:p>
            <a:pPr marL="180240" indent="-180240">
              <a:spcBef>
                <a:spcPts val="827"/>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646" dirty="0"/>
              <a:t>Categories:</a:t>
            </a:r>
          </a:p>
          <a:p>
            <a:pPr marL="559968" lvl="1" indent="-251986">
              <a:spcBef>
                <a:spcPts val="689"/>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205" i="1" dirty="0"/>
              <a:t>Supervised classification techniques</a:t>
            </a:r>
          </a:p>
          <a:p>
            <a:pPr marL="873201" lvl="2" indent="-185490">
              <a:spcBef>
                <a:spcPts val="62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Require knowledge of both </a:t>
            </a:r>
            <a:r>
              <a:rPr lang="en-GB" sz="1984" b="1" i="1" dirty="0"/>
              <a:t>normal</a:t>
            </a:r>
            <a:r>
              <a:rPr lang="en-GB" sz="1984" dirty="0"/>
              <a:t> and </a:t>
            </a:r>
            <a:r>
              <a:rPr lang="en-GB" sz="1984" b="1" i="1" dirty="0"/>
              <a:t>anomaly</a:t>
            </a:r>
            <a:r>
              <a:rPr lang="en-GB" sz="1984" dirty="0"/>
              <a:t> class</a:t>
            </a:r>
          </a:p>
          <a:p>
            <a:pPr marL="873201" lvl="2" indent="-185490">
              <a:spcBef>
                <a:spcPts val="62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Build classifier to distinguish between normal and known anomalies</a:t>
            </a:r>
          </a:p>
          <a:p>
            <a:pPr marL="559968" lvl="1" indent="-251986">
              <a:spcBef>
                <a:spcPts val="689"/>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205" i="1" dirty="0"/>
              <a:t>Semi-supervised classification techniques</a:t>
            </a:r>
          </a:p>
          <a:p>
            <a:pPr marL="873201" lvl="2" indent="-185490">
              <a:spcBef>
                <a:spcPts val="62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Require knowledge of </a:t>
            </a:r>
            <a:r>
              <a:rPr lang="en-GB" sz="1984" b="1" i="1" dirty="0"/>
              <a:t>normal</a:t>
            </a:r>
            <a:r>
              <a:rPr lang="en-GB" sz="1984" dirty="0"/>
              <a:t> class only!</a:t>
            </a:r>
          </a:p>
          <a:p>
            <a:pPr marL="873201" lvl="2" indent="-185490">
              <a:spcBef>
                <a:spcPts val="62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Use modified classification model to learn the normal </a:t>
            </a:r>
            <a:r>
              <a:rPr lang="en-GB" sz="1984" dirty="0" err="1"/>
              <a:t>behavior</a:t>
            </a:r>
            <a:r>
              <a:rPr lang="en-GB" sz="1984" dirty="0"/>
              <a:t> and then detect any deviations from normal </a:t>
            </a:r>
            <a:r>
              <a:rPr lang="en-GB" sz="1984" dirty="0" err="1"/>
              <a:t>behavior</a:t>
            </a:r>
            <a:r>
              <a:rPr lang="en-GB" sz="1984" dirty="0"/>
              <a:t> as anomalous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16</a:t>
            </a:fld>
            <a:endParaRPr lang="en-GB"/>
          </a:p>
        </p:txBody>
      </p:sp>
    </p:spTree>
    <p:extLst>
      <p:ext uri="{BB962C8B-B14F-4D97-AF65-F5344CB8AC3E}">
        <p14:creationId xmlns:p14="http://schemas.microsoft.com/office/powerpoint/2010/main" val="3207694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2393903" y="-9148"/>
            <a:ext cx="5311761" cy="776288"/>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Classification Based Techniques</a:t>
            </a:r>
          </a:p>
        </p:txBody>
      </p:sp>
      <p:sp>
        <p:nvSpPr>
          <p:cNvPr id="31746" name="Rectangle 2"/>
          <p:cNvSpPr>
            <a:spLocks noGrp="1" noChangeArrowheads="1"/>
          </p:cNvSpPr>
          <p:nvPr>
            <p:ph type="body" idx="4294967295"/>
          </p:nvPr>
        </p:nvSpPr>
        <p:spPr>
          <a:xfrm>
            <a:off x="728961" y="901552"/>
            <a:ext cx="9045684" cy="5849015"/>
          </a:xfrm>
          <a:ln/>
        </p:spPr>
        <p:txBody>
          <a:bodyPr/>
          <a:lstStyle/>
          <a:p>
            <a:pPr marL="180240" indent="-180240">
              <a:spcBef>
                <a:spcPts val="66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646" dirty="0"/>
              <a:t>Advantages:</a:t>
            </a:r>
          </a:p>
          <a:p>
            <a:pPr marL="510971" lvl="1" indent="-204739">
              <a:spcBef>
                <a:spcPts val="55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205" i="1" dirty="0"/>
              <a:t>Supervised classification techniques</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Models that can be easily understood</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High accuracy in detecting many kinds of known anomalies</a:t>
            </a:r>
          </a:p>
          <a:p>
            <a:pPr marL="510971" lvl="1" indent="-204739">
              <a:spcBef>
                <a:spcPts val="55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205" i="1" dirty="0"/>
              <a:t>Semi-supervised classification techniques</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Models that can be easily understood</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Normal </a:t>
            </a:r>
            <a:r>
              <a:rPr lang="en-GB" sz="1984" dirty="0" smtClean="0"/>
              <a:t>behaviour </a:t>
            </a:r>
            <a:r>
              <a:rPr lang="en-GB" sz="1984" dirty="0"/>
              <a:t>can be accurately learned</a:t>
            </a:r>
          </a:p>
          <a:p>
            <a:pPr marL="180240" indent="-180240">
              <a:spcBef>
                <a:spcPts val="66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646" dirty="0"/>
              <a:t>Drawbacks:</a:t>
            </a:r>
          </a:p>
          <a:p>
            <a:pPr marL="510971" lvl="1" indent="-204739">
              <a:spcBef>
                <a:spcPts val="55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205" i="1" dirty="0"/>
              <a:t>Supervised classification techniques</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Require both labels from both normal and anomaly class</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Cannot detect unknown and emerging anomalies</a:t>
            </a:r>
          </a:p>
          <a:p>
            <a:pPr marL="510971" lvl="1" indent="-204739">
              <a:spcBef>
                <a:spcPts val="551"/>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2205" i="1" dirty="0"/>
              <a:t>Semi-supervised classification techniques</a:t>
            </a:r>
          </a:p>
          <a:p>
            <a:pPr marL="824204" lvl="2" indent="-187240">
              <a:spcBef>
                <a:spcPts val="496"/>
              </a:spcBef>
              <a:tabLst>
                <a:tab pos="808454" algn="l"/>
                <a:tab pos="1816397" algn="l"/>
                <a:tab pos="2824341" algn="l"/>
                <a:tab pos="3832284" algn="l"/>
                <a:tab pos="4840227" algn="l"/>
                <a:tab pos="5848170" algn="l"/>
                <a:tab pos="6856113" algn="l"/>
                <a:tab pos="7864056" algn="l"/>
                <a:tab pos="8871999" algn="l"/>
                <a:tab pos="9879942" algn="l"/>
                <a:tab pos="10887886" algn="l"/>
              </a:tabLst>
            </a:pPr>
            <a:r>
              <a:rPr lang="en-GB" sz="1984" dirty="0"/>
              <a:t>Require labels from normal class and possible high false alarm rate</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17</a:t>
            </a:fld>
            <a:endParaRPr lang="en-GB"/>
          </a:p>
        </p:txBody>
      </p:sp>
    </p:spTree>
    <p:extLst>
      <p:ext uri="{BB962C8B-B14F-4D97-AF65-F5344CB8AC3E}">
        <p14:creationId xmlns:p14="http://schemas.microsoft.com/office/powerpoint/2010/main" val="635553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3242576" y="-377"/>
            <a:ext cx="4538662" cy="708025"/>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Rule Based Techniques</a:t>
            </a:r>
          </a:p>
        </p:txBody>
      </p:sp>
      <p:sp>
        <p:nvSpPr>
          <p:cNvPr id="34818" name="Rectangle 2"/>
          <p:cNvSpPr>
            <a:spLocks noGrp="1" noChangeArrowheads="1"/>
          </p:cNvSpPr>
          <p:nvPr>
            <p:ph type="body" idx="4294967295"/>
          </p:nvPr>
        </p:nvSpPr>
        <p:spPr>
          <a:xfrm>
            <a:off x="593080" y="992189"/>
            <a:ext cx="9309155" cy="5706324"/>
          </a:xfrm>
          <a:ln/>
        </p:spPr>
        <p:txBody>
          <a:bodyPr/>
          <a:lstStyle/>
          <a:p>
            <a:pPr marL="457200" indent="-457200">
              <a:lnSpc>
                <a:spcPct val="85000"/>
              </a:lnSpc>
              <a:spcBef>
                <a:spcPts val="496"/>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US" sz="2400" dirty="0">
                <a:latin typeface="+mj-lt"/>
              </a:rPr>
              <a:t>Involves an attempt to define a set of rules that can be used to decide that a given behavior is that of an intruder.</a:t>
            </a:r>
            <a:endParaRPr lang="en-GB" sz="2400" b="1" dirty="0">
              <a:latin typeface="+mj-lt"/>
            </a:endParaRPr>
          </a:p>
          <a:p>
            <a:pPr marL="432226" lvl="1"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GB" dirty="0">
                <a:latin typeface="+mj-lt"/>
              </a:rPr>
              <a:t>Rules with support higher than pre specified threshold may characterize normal </a:t>
            </a:r>
            <a:r>
              <a:rPr lang="en-GB" dirty="0" smtClean="0">
                <a:latin typeface="+mj-lt"/>
              </a:rPr>
              <a:t>behaviour</a:t>
            </a:r>
            <a:endParaRPr lang="en-GB" dirty="0">
              <a:latin typeface="+mj-lt"/>
            </a:endParaRPr>
          </a:p>
          <a:p>
            <a:pPr marL="432226" lvl="1"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GB" dirty="0">
                <a:latin typeface="+mj-lt"/>
              </a:rPr>
              <a:t>Anomalous data record occurs in fewer frequent item sets compared to normal data record</a:t>
            </a:r>
          </a:p>
          <a:p>
            <a:pPr marL="432226" lvl="1"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endParaRPr lang="en-GB" dirty="0">
              <a:latin typeface="+mj-lt"/>
            </a:endParaRPr>
          </a:p>
          <a:p>
            <a:pPr marL="432226" lvl="1"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GB" dirty="0">
                <a:latin typeface="+mj-lt"/>
              </a:rPr>
              <a:t>Example : SNORT </a:t>
            </a:r>
            <a:r>
              <a:rPr lang="en-US" altLang="zh-TW" dirty="0">
                <a:latin typeface="+mj-lt"/>
              </a:rPr>
              <a:t>a powerful, flexible open source NIDS</a:t>
            </a:r>
          </a:p>
          <a:p>
            <a:pPr marL="864026" lvl="2"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US" dirty="0">
                <a:latin typeface="+mj-lt"/>
              </a:rPr>
              <a:t>developed by</a:t>
            </a:r>
            <a:r>
              <a:rPr lang="en-US" i="1" dirty="0">
                <a:latin typeface="+mj-lt"/>
              </a:rPr>
              <a:t> </a:t>
            </a:r>
            <a:r>
              <a:rPr lang="en-US" dirty="0" err="1">
                <a:latin typeface="+mj-lt"/>
              </a:rPr>
              <a:t>Sourcefire</a:t>
            </a:r>
            <a:r>
              <a:rPr lang="en-US" dirty="0">
                <a:latin typeface="+mj-lt"/>
              </a:rPr>
              <a:t>. </a:t>
            </a:r>
          </a:p>
          <a:p>
            <a:pPr marL="864026" lvl="2"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US" dirty="0">
                <a:latin typeface="+mj-lt"/>
              </a:rPr>
              <a:t>Combines the benefits of signature, protocol, and anomaly-based inspection</a:t>
            </a:r>
          </a:p>
          <a:p>
            <a:pPr marL="864026" lvl="2"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US" dirty="0">
                <a:latin typeface="+mj-lt"/>
              </a:rPr>
              <a:t>Snort is the most widely deployed IDS/IPS technology worldwide</a:t>
            </a:r>
          </a:p>
          <a:p>
            <a:pPr marL="864026" lvl="2"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r>
              <a:rPr lang="en-US" dirty="0">
                <a:latin typeface="+mj-lt"/>
              </a:rPr>
              <a:t>With millions of downloads and nearly 400,000 registered users, Snort has become the de facto standard for IPS</a:t>
            </a:r>
            <a:r>
              <a:rPr lang="en-US" altLang="zh-TW" dirty="0">
                <a:solidFill>
                  <a:srgbClr val="FF3300"/>
                </a:solidFill>
                <a:latin typeface="+mj-lt"/>
              </a:rPr>
              <a:t>		</a:t>
            </a:r>
          </a:p>
          <a:p>
            <a:pPr marL="864026" lvl="2" indent="-181990">
              <a:lnSpc>
                <a:spcPct val="85000"/>
              </a:lnSpc>
              <a:spcBef>
                <a:spcPts val="413"/>
              </a:spcBef>
              <a:tabLst>
                <a:tab pos="750708" algn="l"/>
                <a:tab pos="1758651" algn="l"/>
                <a:tab pos="2766594" algn="l"/>
                <a:tab pos="3774538" algn="l"/>
                <a:tab pos="4782481" algn="l"/>
                <a:tab pos="5790424" algn="l"/>
                <a:tab pos="6798367" algn="l"/>
                <a:tab pos="7806310" algn="l"/>
                <a:tab pos="8814253" algn="l"/>
                <a:tab pos="9822196" algn="l"/>
                <a:tab pos="10830139" algn="l"/>
              </a:tabLst>
            </a:pPr>
            <a:endParaRPr lang="en-GB" dirty="0">
              <a:latin typeface="+mj-lt"/>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18</a:t>
            </a:fld>
            <a:endParaRPr lang="en-GB"/>
          </a:p>
        </p:txBody>
      </p:sp>
    </p:spTree>
    <p:extLst>
      <p:ext uri="{BB962C8B-B14F-4D97-AF65-F5344CB8AC3E}">
        <p14:creationId xmlns:p14="http://schemas.microsoft.com/office/powerpoint/2010/main" val="40546545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2856442" y="83796"/>
            <a:ext cx="4703762" cy="639763"/>
          </a:xfrm>
          <a:ln/>
        </p:spPr>
        <p:txBody>
          <a:bodyPr vert="horz" wrap="square" lIns="0" tIns="0" rIns="0" bIns="0" numCol="1" anchor="ctr" anchorCtr="0" compatLnSpc="1">
            <a:prstTxWarp prst="textNoShape">
              <a:avLst/>
            </a:prstTxWarp>
          </a:bodyPr>
          <a:lstStyle/>
          <a:p>
            <a:pPr>
              <a:buClr>
                <a:srgbClr val="CC00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3527" dirty="0">
                <a:solidFill>
                  <a:schemeClr val="tx1"/>
                </a:solidFill>
              </a:rPr>
              <a:t>SNORT Rule</a:t>
            </a:r>
          </a:p>
        </p:txBody>
      </p:sp>
      <p:sp>
        <p:nvSpPr>
          <p:cNvPr id="35842" name="Rectangle 2"/>
          <p:cNvSpPr>
            <a:spLocks noGrp="1" noChangeArrowheads="1"/>
          </p:cNvSpPr>
          <p:nvPr>
            <p:ph type="body" idx="4294967295"/>
          </p:nvPr>
        </p:nvSpPr>
        <p:spPr>
          <a:xfrm>
            <a:off x="462492" y="1382009"/>
            <a:ext cx="9491662" cy="1765228"/>
          </a:xfrm>
          <a:ln/>
        </p:spPr>
        <p:txBody>
          <a:bodyPr/>
          <a:lstStyle/>
          <a:p>
            <a:pPr marL="913368" lvl="2" indent="-342900">
              <a:spcBef>
                <a:spcPts val="496"/>
              </a:spcBef>
              <a:buFont typeface="Wingdings" panose="05000000000000000000" pitchFamily="2" charset="2"/>
              <a:buChar char="Ø"/>
              <a:tabLst>
                <a:tab pos="944947" algn="l"/>
                <a:tab pos="1952890" algn="l"/>
                <a:tab pos="2960833" algn="l"/>
                <a:tab pos="3968776" algn="l"/>
                <a:tab pos="4976719" algn="l"/>
                <a:tab pos="5984662" algn="l"/>
                <a:tab pos="6992605" algn="l"/>
                <a:tab pos="8000549" algn="l"/>
                <a:tab pos="9008492" algn="l"/>
                <a:tab pos="10016435" algn="l"/>
                <a:tab pos="11024378" algn="l"/>
              </a:tabLst>
            </a:pPr>
            <a:r>
              <a:rPr lang="en-US" sz="2000" b="1" dirty="0">
                <a:solidFill>
                  <a:schemeClr val="accent2"/>
                </a:solidFill>
              </a:rPr>
              <a:t>alert </a:t>
            </a:r>
            <a:r>
              <a:rPr lang="en-US" sz="2000" b="1" dirty="0" err="1">
                <a:solidFill>
                  <a:schemeClr val="accent2"/>
                </a:solidFill>
              </a:rPr>
              <a:t>tcp</a:t>
            </a:r>
            <a:r>
              <a:rPr lang="en-US" sz="2000" b="1" dirty="0">
                <a:solidFill>
                  <a:schemeClr val="accent2"/>
                </a:solidFill>
              </a:rPr>
              <a:t> $EXTERNAL_NET any -&gt; 192.168.3.0/24 80 (</a:t>
            </a:r>
            <a:r>
              <a:rPr lang="en-US" sz="2000" b="1" dirty="0" err="1">
                <a:solidFill>
                  <a:schemeClr val="accent2"/>
                </a:solidFill>
              </a:rPr>
              <a:t>msg</a:t>
            </a:r>
            <a:r>
              <a:rPr lang="en-US" sz="2000" b="1" dirty="0">
                <a:solidFill>
                  <a:schemeClr val="accent2"/>
                </a:solidFill>
              </a:rPr>
              <a:t>:”Sample alert”;)</a:t>
            </a:r>
          </a:p>
          <a:p>
            <a:pPr marL="913368" lvl="2" indent="-342900">
              <a:spcBef>
                <a:spcPts val="496"/>
              </a:spcBef>
              <a:buFont typeface="Wingdings" panose="05000000000000000000" pitchFamily="2" charset="2"/>
              <a:buChar char="Ø"/>
              <a:tabLst>
                <a:tab pos="944947" algn="l"/>
                <a:tab pos="1952890" algn="l"/>
                <a:tab pos="2960833" algn="l"/>
                <a:tab pos="3968776" algn="l"/>
                <a:tab pos="4976719" algn="l"/>
                <a:tab pos="5984662" algn="l"/>
                <a:tab pos="6992605" algn="l"/>
                <a:tab pos="8000549" algn="l"/>
                <a:tab pos="9008492" algn="l"/>
                <a:tab pos="10016435" algn="l"/>
                <a:tab pos="11024378" algn="l"/>
              </a:tabLst>
            </a:pPr>
            <a:r>
              <a:rPr lang="en-US" sz="2000" b="1" dirty="0">
                <a:solidFill>
                  <a:schemeClr val="accent2"/>
                </a:solidFill>
              </a:rPr>
              <a:t>alert </a:t>
            </a:r>
            <a:r>
              <a:rPr lang="en-US" sz="2000" b="1" dirty="0" err="1">
                <a:solidFill>
                  <a:schemeClr val="accent2"/>
                </a:solidFill>
              </a:rPr>
              <a:t>icmp</a:t>
            </a:r>
            <a:r>
              <a:rPr lang="en-US" sz="2000" b="1" dirty="0">
                <a:solidFill>
                  <a:schemeClr val="accent2"/>
                </a:solidFill>
              </a:rPr>
              <a:t> any </a:t>
            </a:r>
            <a:r>
              <a:rPr lang="en-US" sz="2000" b="1" dirty="0" err="1">
                <a:solidFill>
                  <a:schemeClr val="accent2"/>
                </a:solidFill>
              </a:rPr>
              <a:t>any</a:t>
            </a:r>
            <a:r>
              <a:rPr lang="en-US" sz="2000" b="1" dirty="0">
                <a:solidFill>
                  <a:schemeClr val="accent2"/>
                </a:solidFill>
              </a:rPr>
              <a:t> -&gt; $HOME_NET any (</a:t>
            </a:r>
            <a:r>
              <a:rPr lang="en-US" sz="2000" b="1" dirty="0" err="1">
                <a:solidFill>
                  <a:schemeClr val="accent2"/>
                </a:solidFill>
              </a:rPr>
              <a:t>msg</a:t>
            </a:r>
            <a:r>
              <a:rPr lang="en-US" sz="2000" b="1" dirty="0">
                <a:solidFill>
                  <a:schemeClr val="accent2"/>
                </a:solidFill>
              </a:rPr>
              <a:t>:”ICMP test”; sid:1000001; rev:1; </a:t>
            </a:r>
            <a:r>
              <a:rPr lang="en-US" sz="2000" b="1" dirty="0" err="1">
                <a:solidFill>
                  <a:schemeClr val="accent2"/>
                </a:solidFill>
              </a:rPr>
              <a:t>classtype:icmp-event</a:t>
            </a:r>
            <a:r>
              <a:rPr lang="en-US" sz="2000" b="1" dirty="0">
                <a:solidFill>
                  <a:schemeClr val="accent2"/>
                </a:solidFill>
              </a:rPr>
              <a:t>;)</a:t>
            </a:r>
            <a:r>
              <a:rPr lang="en-US" sz="2000" dirty="0">
                <a:solidFill>
                  <a:schemeClr val="accent2"/>
                </a:solidFill>
              </a:rPr>
              <a:t/>
            </a:r>
            <a:br>
              <a:rPr lang="en-US" sz="2000" dirty="0">
                <a:solidFill>
                  <a:schemeClr val="accent2"/>
                </a:solidFill>
              </a:rPr>
            </a:br>
            <a:r>
              <a:rPr lang="en-US" sz="2000" dirty="0">
                <a:solidFill>
                  <a:schemeClr val="accent2"/>
                </a:solidFill>
              </a:rPr>
              <a:t/>
            </a:r>
            <a:br>
              <a:rPr lang="en-US" sz="2000" dirty="0">
                <a:solidFill>
                  <a:schemeClr val="accent2"/>
                </a:solidFill>
              </a:rPr>
            </a:br>
            <a:endParaRPr lang="en-US" sz="2000" dirty="0">
              <a:solidFill>
                <a:schemeClr val="accent2"/>
              </a:solidFill>
            </a:endParaRPr>
          </a:p>
          <a:p>
            <a:pPr marL="570468" lvl="2" indent="0">
              <a:spcBef>
                <a:spcPts val="496"/>
              </a:spcBef>
              <a:buNone/>
              <a:tabLst>
                <a:tab pos="944947" algn="l"/>
                <a:tab pos="1952890" algn="l"/>
                <a:tab pos="2960833" algn="l"/>
                <a:tab pos="3968776" algn="l"/>
                <a:tab pos="4976719" algn="l"/>
                <a:tab pos="5984662" algn="l"/>
                <a:tab pos="6992605" algn="l"/>
                <a:tab pos="8000549" algn="l"/>
                <a:tab pos="9008492" algn="l"/>
                <a:tab pos="10016435" algn="l"/>
                <a:tab pos="11024378" algn="l"/>
              </a:tabLst>
            </a:pPr>
            <a:endParaRPr lang="en-GB" sz="1984" b="1" dirty="0">
              <a:solidFill>
                <a:schemeClr val="accent2"/>
              </a:solidFill>
            </a:endParaRPr>
          </a:p>
        </p:txBody>
      </p:sp>
    </p:spTree>
    <p:extLst>
      <p:ext uri="{BB962C8B-B14F-4D97-AF65-F5344CB8AC3E}">
        <p14:creationId xmlns:p14="http://schemas.microsoft.com/office/powerpoint/2010/main" val="29932359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369803" y="84796"/>
            <a:ext cx="1395324" cy="684213"/>
          </a:xfrm>
        </p:spPr>
        <p:txBody>
          <a:bodyPr/>
          <a:lstStyle/>
          <a:p>
            <a:r>
              <a:rPr lang="en-US" dirty="0"/>
              <a:t>Outline</a:t>
            </a:r>
          </a:p>
        </p:txBody>
      </p:sp>
      <p:sp>
        <p:nvSpPr>
          <p:cNvPr id="7171" name="Rectangle 3"/>
          <p:cNvSpPr>
            <a:spLocks noGrp="1" noChangeArrowheads="1"/>
          </p:cNvSpPr>
          <p:nvPr>
            <p:ph type="body" idx="4294967295"/>
          </p:nvPr>
        </p:nvSpPr>
        <p:spPr>
          <a:xfrm>
            <a:off x="523875" y="1196975"/>
            <a:ext cx="9069388" cy="5032375"/>
          </a:xfrm>
          <a:ln>
            <a:solidFill>
              <a:schemeClr val="accent4"/>
            </a:solidFill>
          </a:ln>
        </p:spPr>
        <p:txBody>
          <a:bodyPr/>
          <a:lstStyle/>
          <a:p>
            <a:pPr algn="just">
              <a:lnSpc>
                <a:spcPct val="90000"/>
              </a:lnSpc>
              <a:buNone/>
            </a:pPr>
            <a:endParaRPr lang="en-US" sz="2400" b="1" dirty="0"/>
          </a:p>
          <a:p>
            <a:pPr algn="just">
              <a:lnSpc>
                <a:spcPct val="150000"/>
              </a:lnSpc>
            </a:pPr>
            <a:r>
              <a:rPr lang="en-US" sz="2400" dirty="0"/>
              <a:t>Anomaly detection</a:t>
            </a:r>
          </a:p>
          <a:p>
            <a:pPr algn="just">
              <a:lnSpc>
                <a:spcPct val="150000"/>
              </a:lnSpc>
            </a:pPr>
            <a:r>
              <a:rPr lang="en-US" sz="2400" dirty="0"/>
              <a:t>Facts and figures</a:t>
            </a:r>
          </a:p>
          <a:p>
            <a:pPr algn="just">
              <a:lnSpc>
                <a:spcPct val="150000"/>
              </a:lnSpc>
            </a:pPr>
            <a:r>
              <a:rPr lang="en-US" sz="2400" dirty="0"/>
              <a:t>Application</a:t>
            </a:r>
          </a:p>
          <a:p>
            <a:pPr algn="just">
              <a:lnSpc>
                <a:spcPct val="150000"/>
              </a:lnSpc>
            </a:pPr>
            <a:r>
              <a:rPr lang="en-US" sz="2400" dirty="0"/>
              <a:t>Challenges</a:t>
            </a:r>
          </a:p>
          <a:p>
            <a:pPr algn="just">
              <a:lnSpc>
                <a:spcPct val="150000"/>
              </a:lnSpc>
            </a:pPr>
            <a:r>
              <a:rPr lang="en-US" sz="2400" dirty="0"/>
              <a:t>Classification</a:t>
            </a:r>
          </a:p>
          <a:p>
            <a:pPr algn="just">
              <a:lnSpc>
                <a:spcPct val="150000"/>
              </a:lnSpc>
            </a:pPr>
            <a:r>
              <a:rPr lang="en-US" sz="2400" dirty="0"/>
              <a:t>Anomaly in Wireless</a:t>
            </a:r>
          </a:p>
          <a:p>
            <a:pPr algn="just">
              <a:lnSpc>
                <a:spcPct val="90000"/>
              </a:lnSpc>
              <a:buNone/>
            </a:pPr>
            <a:r>
              <a:rPr lang="en-US" sz="2400" dirty="0"/>
              <a:t> </a:t>
            </a:r>
            <a:endParaRPr lang="en-US" sz="2400" b="1" dirty="0">
              <a:solidFill>
                <a:schemeClr val="tx1"/>
              </a:solidFill>
            </a:endParaRPr>
          </a:p>
          <a:p>
            <a:pPr algn="just">
              <a:lnSpc>
                <a:spcPct val="90000"/>
              </a:lnSpc>
              <a:buNone/>
            </a:pPr>
            <a:endParaRPr lang="en-US" sz="2400" b="1" dirty="0"/>
          </a:p>
          <a:p>
            <a:pPr algn="just">
              <a:lnSpc>
                <a:spcPct val="90000"/>
              </a:lnSpc>
              <a:buNone/>
            </a:pPr>
            <a:endParaRPr lang="en-US" sz="2400" b="1" i="1" dirty="0">
              <a:solidFill>
                <a:schemeClr val="tx1"/>
              </a:solidFill>
              <a:effectLst>
                <a:outerShdw blurRad="38100" dist="38100" dir="2700000" algn="tl">
                  <a:srgbClr val="C0C0C0"/>
                </a:outerShdw>
              </a:effectLst>
            </a:endParaRPr>
          </a:p>
          <a:p>
            <a:pPr algn="just">
              <a:lnSpc>
                <a:spcPct val="90000"/>
              </a:lnSpc>
              <a:buNone/>
            </a:pPr>
            <a:endParaRPr lang="en-US" sz="2646" i="1" dirty="0">
              <a:solidFill>
                <a:schemeClr val="tx1"/>
              </a:solidFill>
              <a:effectLst>
                <a:outerShdw blurRad="38100" dist="38100" dir="2700000" algn="tl">
                  <a:srgbClr val="C0C0C0"/>
                </a:outerShdw>
              </a:effectLst>
            </a:endParaRPr>
          </a:p>
          <a:p>
            <a:pPr algn="just">
              <a:lnSpc>
                <a:spcPct val="90000"/>
              </a:lnSpc>
              <a:buNone/>
            </a:pPr>
            <a:endParaRPr lang="en-US" sz="2646" i="1" dirty="0">
              <a:solidFill>
                <a:schemeClr val="tx1"/>
              </a:solidFill>
              <a:effectLst>
                <a:outerShdw blurRad="38100" dist="38100" dir="2700000" algn="tl">
                  <a:srgbClr val="C0C0C0"/>
                </a:outerShdw>
              </a:effectLst>
            </a:endParaRPr>
          </a:p>
          <a:p>
            <a:pPr algn="ctr">
              <a:buFont typeface="Wingdings" panose="05000000000000000000" pitchFamily="2" charset="2"/>
              <a:buNone/>
            </a:pPr>
            <a:endParaRPr lang="en-US" sz="2646" i="1" dirty="0">
              <a:solidFill>
                <a:schemeClr val="tx1"/>
              </a:solidFill>
              <a:effectLst>
                <a:outerShdw blurRad="38100" dist="38100" dir="2700000" algn="tl">
                  <a:srgbClr val="C0C0C0"/>
                </a:outerShdw>
              </a:effectLst>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a:t>
            </a:fld>
            <a:endParaRPr lang="en-GB"/>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468611" y="4259940"/>
            <a:ext cx="1861702" cy="1316401"/>
          </a:xfrm>
          <a:prstGeom prst="rect">
            <a:avLst/>
          </a:prstGeom>
          <a:noFill/>
          <a:ln w="9525">
            <a:noFill/>
            <a:round/>
            <a:headEnd/>
            <a:tailEnd/>
          </a:ln>
        </p:spPr>
      </p:pic>
    </p:spTree>
    <p:extLst>
      <p:ext uri="{BB962C8B-B14F-4D97-AF65-F5344CB8AC3E}">
        <p14:creationId xmlns:p14="http://schemas.microsoft.com/office/powerpoint/2010/main" val="3228801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3108395" y="83796"/>
            <a:ext cx="4703762" cy="639763"/>
          </a:xfrm>
          <a:ln/>
        </p:spPr>
        <p:txBody>
          <a:bodyPr vert="horz" wrap="square" lIns="0" tIns="0" rIns="0" bIns="0" numCol="1" anchor="ctr" anchorCtr="0" compatLnSpc="1">
            <a:prstTxWarp prst="textNoShape">
              <a:avLst/>
            </a:prstTxWarp>
          </a:bodyPr>
          <a:lstStyle/>
          <a:p>
            <a:pPr>
              <a:buClr>
                <a:srgbClr val="CC00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smtClean="0">
                <a:solidFill>
                  <a:schemeClr val="tx1"/>
                </a:solidFill>
              </a:rPr>
              <a:t>PN-rule </a:t>
            </a:r>
            <a:r>
              <a:rPr lang="en-GB" dirty="0">
                <a:solidFill>
                  <a:schemeClr val="tx1"/>
                </a:solidFill>
              </a:rPr>
              <a:t>Learning</a:t>
            </a:r>
          </a:p>
        </p:txBody>
      </p:sp>
      <p:sp>
        <p:nvSpPr>
          <p:cNvPr id="35842" name="Rectangle 2"/>
          <p:cNvSpPr>
            <a:spLocks noGrp="1" noChangeArrowheads="1"/>
          </p:cNvSpPr>
          <p:nvPr>
            <p:ph type="body" idx="4294967295"/>
          </p:nvPr>
        </p:nvSpPr>
        <p:spPr>
          <a:xfrm>
            <a:off x="420441" y="864278"/>
            <a:ext cx="9491662" cy="2452688"/>
          </a:xfrm>
          <a:ln/>
        </p:spPr>
        <p:txBody>
          <a:bodyPr/>
          <a:lstStyle/>
          <a:p>
            <a:pPr marL="316733" indent="-316733">
              <a:spcBef>
                <a:spcPts val="661"/>
              </a:spcBef>
              <a:tabLst>
                <a:tab pos="944947" algn="l"/>
                <a:tab pos="1952890" algn="l"/>
                <a:tab pos="2960833" algn="l"/>
                <a:tab pos="3968776" algn="l"/>
                <a:tab pos="4976719" algn="l"/>
                <a:tab pos="5984662" algn="l"/>
                <a:tab pos="6992605" algn="l"/>
                <a:tab pos="8000549" algn="l"/>
                <a:tab pos="9008492" algn="l"/>
                <a:tab pos="10016435" algn="l"/>
                <a:tab pos="11024378" algn="l"/>
              </a:tabLst>
            </a:pPr>
            <a:r>
              <a:rPr lang="en-GB" sz="2646" b="1" i="1" dirty="0">
                <a:solidFill>
                  <a:srgbClr val="0000CC"/>
                </a:solidFill>
              </a:rPr>
              <a:t>P-phase</a:t>
            </a:r>
            <a:r>
              <a:rPr lang="en-GB" sz="2646" b="1" dirty="0">
                <a:solidFill>
                  <a:srgbClr val="0000CC"/>
                </a:solidFill>
              </a:rPr>
              <a:t>:</a:t>
            </a:r>
          </a:p>
          <a:p>
            <a:pPr marL="757708" lvl="2" indent="-187240">
              <a:spcBef>
                <a:spcPts val="496"/>
              </a:spcBef>
              <a:tabLst>
                <a:tab pos="944947" algn="l"/>
                <a:tab pos="1952890" algn="l"/>
                <a:tab pos="2960833" algn="l"/>
                <a:tab pos="3968776" algn="l"/>
                <a:tab pos="4976719" algn="l"/>
                <a:tab pos="5984662" algn="l"/>
                <a:tab pos="6992605" algn="l"/>
                <a:tab pos="8000549" algn="l"/>
                <a:tab pos="9008492" algn="l"/>
                <a:tab pos="10016435" algn="l"/>
                <a:tab pos="11024378" algn="l"/>
              </a:tabLst>
            </a:pPr>
            <a:r>
              <a:rPr lang="en-GB" sz="1984" dirty="0"/>
              <a:t>cover most of the positive examples with high support</a:t>
            </a:r>
          </a:p>
          <a:p>
            <a:pPr marL="757708" lvl="2" indent="-187240">
              <a:spcBef>
                <a:spcPts val="496"/>
              </a:spcBef>
              <a:tabLst>
                <a:tab pos="944947" algn="l"/>
                <a:tab pos="1952890" algn="l"/>
                <a:tab pos="2960833" algn="l"/>
                <a:tab pos="3968776" algn="l"/>
                <a:tab pos="4976719" algn="l"/>
                <a:tab pos="5984662" algn="l"/>
                <a:tab pos="6992605" algn="l"/>
                <a:tab pos="8000549" algn="l"/>
                <a:tab pos="9008492" algn="l"/>
                <a:tab pos="10016435" algn="l"/>
                <a:tab pos="11024378" algn="l"/>
              </a:tabLst>
            </a:pPr>
            <a:r>
              <a:rPr lang="en-GB" sz="1984" dirty="0"/>
              <a:t>seek good recall</a:t>
            </a:r>
          </a:p>
          <a:p>
            <a:pPr marL="316733" indent="-316733">
              <a:spcBef>
                <a:spcPts val="661"/>
              </a:spcBef>
              <a:tabLst>
                <a:tab pos="944947" algn="l"/>
                <a:tab pos="1952890" algn="l"/>
                <a:tab pos="2960833" algn="l"/>
                <a:tab pos="3968776" algn="l"/>
                <a:tab pos="4976719" algn="l"/>
                <a:tab pos="5984662" algn="l"/>
                <a:tab pos="6992605" algn="l"/>
                <a:tab pos="8000549" algn="l"/>
                <a:tab pos="9008492" algn="l"/>
                <a:tab pos="10016435" algn="l"/>
                <a:tab pos="11024378" algn="l"/>
              </a:tabLst>
            </a:pPr>
            <a:r>
              <a:rPr lang="en-GB" sz="2646" b="1" i="1" dirty="0">
                <a:solidFill>
                  <a:srgbClr val="0000CC"/>
                </a:solidFill>
              </a:rPr>
              <a:t>N-phase</a:t>
            </a:r>
            <a:r>
              <a:rPr lang="en-GB" sz="2646" b="1" dirty="0">
                <a:solidFill>
                  <a:srgbClr val="0000CC"/>
                </a:solidFill>
              </a:rPr>
              <a:t>:</a:t>
            </a:r>
          </a:p>
          <a:p>
            <a:pPr marL="757708" lvl="2" indent="-187240">
              <a:spcBef>
                <a:spcPts val="496"/>
              </a:spcBef>
              <a:tabLst>
                <a:tab pos="944947" algn="l"/>
                <a:tab pos="1952890" algn="l"/>
                <a:tab pos="2960833" algn="l"/>
                <a:tab pos="3968776" algn="l"/>
                <a:tab pos="4976719" algn="l"/>
                <a:tab pos="5984662" algn="l"/>
                <a:tab pos="6992605" algn="l"/>
                <a:tab pos="8000549" algn="l"/>
                <a:tab pos="9008492" algn="l"/>
                <a:tab pos="10016435" algn="l"/>
                <a:tab pos="11024378" algn="l"/>
              </a:tabLst>
            </a:pPr>
            <a:r>
              <a:rPr lang="en-GB" sz="1984" dirty="0"/>
              <a:t>remove FP from examples covered in P-phase</a:t>
            </a:r>
          </a:p>
          <a:p>
            <a:pPr marL="757708" lvl="2" indent="-187240">
              <a:spcBef>
                <a:spcPts val="496"/>
              </a:spcBef>
              <a:tabLst>
                <a:tab pos="944947" algn="l"/>
                <a:tab pos="1952890" algn="l"/>
                <a:tab pos="2960833" algn="l"/>
                <a:tab pos="3968776" algn="l"/>
                <a:tab pos="4976719" algn="l"/>
                <a:tab pos="5984662" algn="l"/>
                <a:tab pos="6992605" algn="l"/>
                <a:tab pos="8000549" algn="l"/>
                <a:tab pos="9008492" algn="l"/>
                <a:tab pos="10016435" algn="l"/>
                <a:tab pos="11024378" algn="l"/>
              </a:tabLst>
            </a:pPr>
            <a:r>
              <a:rPr lang="en-GB" sz="1984" dirty="0"/>
              <a:t>N-rules give high accuracy and significant support</a:t>
            </a:r>
          </a:p>
        </p:txBody>
      </p:sp>
      <p:sp>
        <p:nvSpPr>
          <p:cNvPr id="35843" name="Text Box 3"/>
          <p:cNvSpPr txBox="1">
            <a:spLocks noChangeArrowheads="1"/>
          </p:cNvSpPr>
          <p:nvPr/>
        </p:nvSpPr>
        <p:spPr bwMode="auto">
          <a:xfrm>
            <a:off x="420441" y="5829000"/>
            <a:ext cx="4283816" cy="935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240"/>
              </a:spcBef>
            </a:pPr>
            <a:r>
              <a:rPr lang="en-GB" dirty="0"/>
              <a:t>Existing techniques can possibly learn erroneous small signatures for absence of C</a:t>
            </a:r>
          </a:p>
        </p:txBody>
      </p:sp>
      <p:sp>
        <p:nvSpPr>
          <p:cNvPr id="35844" name="Oval 4"/>
          <p:cNvSpPr>
            <a:spLocks noChangeArrowheads="1"/>
          </p:cNvSpPr>
          <p:nvPr/>
        </p:nvSpPr>
        <p:spPr bwMode="auto">
          <a:xfrm>
            <a:off x="6328362" y="3681309"/>
            <a:ext cx="2166407" cy="2166407"/>
          </a:xfrm>
          <a:prstGeom prst="ellipse">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5" name="Line 5"/>
          <p:cNvSpPr>
            <a:spLocks noChangeShapeType="1"/>
          </p:cNvSpPr>
          <p:nvPr/>
        </p:nvSpPr>
        <p:spPr bwMode="auto">
          <a:xfrm>
            <a:off x="6412358" y="4437276"/>
            <a:ext cx="2015913" cy="175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6" name="Text Box 6"/>
          <p:cNvSpPr txBox="1">
            <a:spLocks noChangeArrowheads="1"/>
          </p:cNvSpPr>
          <p:nvPr/>
        </p:nvSpPr>
        <p:spPr bwMode="auto">
          <a:xfrm>
            <a:off x="6774593" y="3663809"/>
            <a:ext cx="419982" cy="443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333399"/>
              </a:buClr>
            </a:pPr>
            <a:r>
              <a:rPr lang="en-GB" sz="2205" b="1">
                <a:solidFill>
                  <a:srgbClr val="333399"/>
                </a:solidFill>
                <a:latin typeface="Times New Roman" panose="02020603050405020304" pitchFamily="18" charset="0"/>
              </a:rPr>
              <a:t>C</a:t>
            </a:r>
          </a:p>
        </p:txBody>
      </p:sp>
      <p:sp>
        <p:nvSpPr>
          <p:cNvPr id="35847" name="Text Box 7"/>
          <p:cNvSpPr txBox="1">
            <a:spLocks noChangeArrowheads="1"/>
          </p:cNvSpPr>
          <p:nvPr/>
        </p:nvSpPr>
        <p:spPr bwMode="auto">
          <a:xfrm>
            <a:off x="6580350" y="5007751"/>
            <a:ext cx="587975" cy="443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1588" rIns="0"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FF3300"/>
              </a:buClr>
            </a:pPr>
            <a:r>
              <a:rPr lang="en-GB" sz="2205" b="1">
                <a:solidFill>
                  <a:srgbClr val="FF3300"/>
                </a:solidFill>
                <a:latin typeface="Times New Roman" panose="02020603050405020304" pitchFamily="18" charset="0"/>
              </a:rPr>
              <a:t>NC</a:t>
            </a:r>
          </a:p>
        </p:txBody>
      </p:sp>
      <p:sp>
        <p:nvSpPr>
          <p:cNvPr id="35848" name="Oval 8"/>
          <p:cNvSpPr>
            <a:spLocks noChangeArrowheads="1"/>
          </p:cNvSpPr>
          <p:nvPr/>
        </p:nvSpPr>
        <p:spPr bwMode="auto">
          <a:xfrm>
            <a:off x="6664347" y="4052292"/>
            <a:ext cx="335986" cy="671971"/>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9" name="Oval 9"/>
          <p:cNvSpPr>
            <a:spLocks noChangeArrowheads="1"/>
          </p:cNvSpPr>
          <p:nvPr/>
        </p:nvSpPr>
        <p:spPr bwMode="auto">
          <a:xfrm>
            <a:off x="6916336" y="3933297"/>
            <a:ext cx="419982" cy="839964"/>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0" name="Oval 10"/>
          <p:cNvSpPr>
            <a:spLocks noChangeArrowheads="1"/>
          </p:cNvSpPr>
          <p:nvPr/>
        </p:nvSpPr>
        <p:spPr bwMode="auto">
          <a:xfrm>
            <a:off x="7168326" y="3765304"/>
            <a:ext cx="503978" cy="1007957"/>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1" name="Oval 11"/>
          <p:cNvSpPr>
            <a:spLocks noChangeArrowheads="1"/>
          </p:cNvSpPr>
          <p:nvPr/>
        </p:nvSpPr>
        <p:spPr bwMode="auto">
          <a:xfrm>
            <a:off x="7252322" y="4082041"/>
            <a:ext cx="1091953" cy="691220"/>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2" name="Oval 12"/>
          <p:cNvSpPr>
            <a:spLocks noChangeArrowheads="1"/>
          </p:cNvSpPr>
          <p:nvPr/>
        </p:nvSpPr>
        <p:spPr bwMode="auto">
          <a:xfrm>
            <a:off x="6664347" y="4437275"/>
            <a:ext cx="1595931" cy="335986"/>
          </a:xfrm>
          <a:prstGeom prst="ellipse">
            <a:avLst/>
          </a:prstGeom>
          <a:noFill/>
          <a:ln w="1908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3" name="Text Box 13"/>
          <p:cNvSpPr txBox="1">
            <a:spLocks noChangeArrowheads="1"/>
          </p:cNvSpPr>
          <p:nvPr/>
        </p:nvSpPr>
        <p:spPr bwMode="auto">
          <a:xfrm>
            <a:off x="5907926" y="5881737"/>
            <a:ext cx="4172699" cy="658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240"/>
              </a:spcBef>
            </a:pPr>
            <a:r>
              <a:rPr lang="en-GB" dirty="0" smtClean="0"/>
              <a:t>PN-rule </a:t>
            </a:r>
            <a:r>
              <a:rPr lang="en-GB" dirty="0"/>
              <a:t>can learn strong signatures for presence of NC in </a:t>
            </a:r>
            <a:r>
              <a:rPr lang="en-GB" i="1" dirty="0"/>
              <a:t>N-phase</a:t>
            </a:r>
          </a:p>
        </p:txBody>
      </p:sp>
      <p:sp>
        <p:nvSpPr>
          <p:cNvPr id="35854" name="Oval 14"/>
          <p:cNvSpPr>
            <a:spLocks noChangeArrowheads="1"/>
          </p:cNvSpPr>
          <p:nvPr/>
        </p:nvSpPr>
        <p:spPr bwMode="auto">
          <a:xfrm>
            <a:off x="1120586" y="3681309"/>
            <a:ext cx="2166407" cy="2166407"/>
          </a:xfrm>
          <a:prstGeom prst="ellipse">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5" name="Line 15"/>
          <p:cNvSpPr>
            <a:spLocks noChangeShapeType="1"/>
          </p:cNvSpPr>
          <p:nvPr/>
        </p:nvSpPr>
        <p:spPr bwMode="auto">
          <a:xfrm>
            <a:off x="1204582" y="4437276"/>
            <a:ext cx="2015913" cy="1750"/>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56" name="Text Box 16"/>
          <p:cNvSpPr txBox="1">
            <a:spLocks noChangeArrowheads="1"/>
          </p:cNvSpPr>
          <p:nvPr/>
        </p:nvSpPr>
        <p:spPr bwMode="auto">
          <a:xfrm>
            <a:off x="1566817" y="3663809"/>
            <a:ext cx="419982" cy="443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333399"/>
              </a:buClr>
            </a:pPr>
            <a:r>
              <a:rPr lang="en-GB" sz="2205" b="1">
                <a:solidFill>
                  <a:srgbClr val="333399"/>
                </a:solidFill>
                <a:latin typeface="Times New Roman" panose="02020603050405020304" pitchFamily="18" charset="0"/>
              </a:rPr>
              <a:t>C</a:t>
            </a:r>
          </a:p>
        </p:txBody>
      </p:sp>
      <p:sp>
        <p:nvSpPr>
          <p:cNvPr id="35857" name="Text Box 17"/>
          <p:cNvSpPr txBox="1">
            <a:spLocks noChangeArrowheads="1"/>
          </p:cNvSpPr>
          <p:nvPr/>
        </p:nvSpPr>
        <p:spPr bwMode="auto">
          <a:xfrm>
            <a:off x="1372574" y="5007751"/>
            <a:ext cx="587975" cy="443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1588" rIns="0"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FF3300"/>
              </a:buClr>
            </a:pPr>
            <a:r>
              <a:rPr lang="en-GB" sz="2205" b="1">
                <a:solidFill>
                  <a:srgbClr val="FF3300"/>
                </a:solidFill>
                <a:latin typeface="Times New Roman" panose="02020603050405020304" pitchFamily="18" charset="0"/>
              </a:rPr>
              <a:t>NC</a:t>
            </a:r>
          </a:p>
        </p:txBody>
      </p:sp>
      <p:sp>
        <p:nvSpPr>
          <p:cNvPr id="35858" name="Oval 18"/>
          <p:cNvSpPr>
            <a:spLocks noChangeArrowheads="1"/>
          </p:cNvSpPr>
          <p:nvPr/>
        </p:nvSpPr>
        <p:spPr bwMode="auto">
          <a:xfrm>
            <a:off x="1456571" y="4052292"/>
            <a:ext cx="335986" cy="671971"/>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9" name="Oval 19"/>
          <p:cNvSpPr>
            <a:spLocks noChangeArrowheads="1"/>
          </p:cNvSpPr>
          <p:nvPr/>
        </p:nvSpPr>
        <p:spPr bwMode="auto">
          <a:xfrm>
            <a:off x="1708560" y="3933297"/>
            <a:ext cx="419982" cy="839964"/>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0" name="Oval 20"/>
          <p:cNvSpPr>
            <a:spLocks noChangeArrowheads="1"/>
          </p:cNvSpPr>
          <p:nvPr/>
        </p:nvSpPr>
        <p:spPr bwMode="auto">
          <a:xfrm>
            <a:off x="1960549" y="3765304"/>
            <a:ext cx="503978" cy="1007957"/>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1" name="Oval 21"/>
          <p:cNvSpPr>
            <a:spLocks noChangeArrowheads="1"/>
          </p:cNvSpPr>
          <p:nvPr/>
        </p:nvSpPr>
        <p:spPr bwMode="auto">
          <a:xfrm>
            <a:off x="2044546" y="4082041"/>
            <a:ext cx="1091953" cy="691220"/>
          </a:xfrm>
          <a:prstGeom prst="ellipse">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2" name="Oval 22"/>
          <p:cNvSpPr>
            <a:spLocks noChangeArrowheads="1"/>
          </p:cNvSpPr>
          <p:nvPr/>
        </p:nvSpPr>
        <p:spPr bwMode="auto">
          <a:xfrm>
            <a:off x="1491569" y="4437276"/>
            <a:ext cx="251989" cy="251989"/>
          </a:xfrm>
          <a:prstGeom prst="ellipse">
            <a:avLst/>
          </a:prstGeom>
          <a:noFill/>
          <a:ln w="1908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3" name="Oval 23"/>
          <p:cNvSpPr>
            <a:spLocks noChangeArrowheads="1"/>
          </p:cNvSpPr>
          <p:nvPr/>
        </p:nvSpPr>
        <p:spPr bwMode="auto">
          <a:xfrm>
            <a:off x="1743558" y="4437275"/>
            <a:ext cx="335986" cy="335986"/>
          </a:xfrm>
          <a:prstGeom prst="ellipse">
            <a:avLst/>
          </a:prstGeom>
          <a:noFill/>
          <a:ln w="1908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4" name="Oval 24"/>
          <p:cNvSpPr>
            <a:spLocks noChangeArrowheads="1"/>
          </p:cNvSpPr>
          <p:nvPr/>
        </p:nvSpPr>
        <p:spPr bwMode="auto">
          <a:xfrm>
            <a:off x="2044545" y="4437275"/>
            <a:ext cx="335986" cy="335986"/>
          </a:xfrm>
          <a:prstGeom prst="ellipse">
            <a:avLst/>
          </a:prstGeom>
          <a:noFill/>
          <a:ln w="1908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5" name="Oval 25"/>
          <p:cNvSpPr>
            <a:spLocks noChangeArrowheads="1"/>
          </p:cNvSpPr>
          <p:nvPr/>
        </p:nvSpPr>
        <p:spPr bwMode="auto">
          <a:xfrm>
            <a:off x="2128542" y="4437276"/>
            <a:ext cx="916961" cy="321986"/>
          </a:xfrm>
          <a:prstGeom prst="ellipse">
            <a:avLst/>
          </a:prstGeom>
          <a:noFill/>
          <a:ln w="1908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66" name="Text Box 26"/>
          <p:cNvSpPr txBox="1">
            <a:spLocks noChangeArrowheads="1"/>
          </p:cNvSpPr>
          <p:nvPr/>
        </p:nvSpPr>
        <p:spPr bwMode="auto">
          <a:xfrm>
            <a:off x="402956" y="6856219"/>
            <a:ext cx="8896027" cy="535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965"/>
              </a:spcBef>
              <a:buClr>
                <a:srgbClr val="333399"/>
              </a:buClr>
              <a:buSzPct val="75000"/>
            </a:pPr>
            <a:r>
              <a:rPr lang="en-GB" sz="1400" dirty="0">
                <a:latin typeface="Matisse ITC"/>
              </a:rPr>
              <a:t>M. Joshi, et al., </a:t>
            </a:r>
            <a:r>
              <a:rPr lang="en-GB" sz="1400" dirty="0" err="1">
                <a:latin typeface="Matisse ITC"/>
              </a:rPr>
              <a:t>PNrule</a:t>
            </a:r>
            <a:r>
              <a:rPr lang="en-GB" sz="1400" dirty="0">
                <a:latin typeface="Matisse ITC"/>
              </a:rPr>
              <a:t>, Mining Needles in a Haystack: Classifying Rare Classes via Two-Phase Rule Induction, ACM SIGMOD 2001</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20</a:t>
            </a:fld>
            <a:endParaRPr lang="en-GB"/>
          </a:p>
        </p:txBody>
      </p:sp>
    </p:spTree>
    <p:extLst>
      <p:ext uri="{BB962C8B-B14F-4D97-AF65-F5344CB8AC3E}">
        <p14:creationId xmlns:p14="http://schemas.microsoft.com/office/powerpoint/2010/main" val="2258465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3390876" y="14068"/>
            <a:ext cx="4354512" cy="708025"/>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Using Neural Networks</a:t>
            </a:r>
          </a:p>
        </p:txBody>
      </p:sp>
      <p:sp>
        <p:nvSpPr>
          <p:cNvPr id="37890" name="Rectangle 2"/>
          <p:cNvSpPr>
            <a:spLocks noGrp="1" noChangeArrowheads="1"/>
          </p:cNvSpPr>
          <p:nvPr>
            <p:ph type="body" idx="4294967295"/>
          </p:nvPr>
        </p:nvSpPr>
        <p:spPr>
          <a:xfrm>
            <a:off x="542441" y="1092201"/>
            <a:ext cx="9030184" cy="5659474"/>
          </a:xfrm>
          <a:ln/>
        </p:spPr>
        <p:txBody>
          <a:bodyPr vert="horz" wrap="square" lIns="0" tIns="0" rIns="0" bIns="0" numCol="1" anchor="t" anchorCtr="0" compatLnSpc="1">
            <a:prstTxWarp prst="textNoShape">
              <a:avLst/>
            </a:prstTxWarp>
          </a:bodyPr>
          <a:lstStyle/>
          <a:p>
            <a:pPr marL="107950" lvl="1" indent="0">
              <a:lnSpc>
                <a:spcPct val="90000"/>
              </a:lnSpc>
              <a:buNone/>
            </a:pPr>
            <a:r>
              <a:rPr lang="en-US" sz="2000" dirty="0"/>
              <a:t>The ides here is to train neural network to predict a user’s next action or command, given the window of n previous actions.</a:t>
            </a:r>
          </a:p>
          <a:p>
            <a:pPr marL="107950" lvl="1" indent="0">
              <a:lnSpc>
                <a:spcPct val="90000"/>
              </a:lnSpc>
              <a:buNone/>
            </a:pPr>
            <a:endParaRPr lang="en-US" sz="1600" dirty="0"/>
          </a:p>
          <a:p>
            <a:pPr>
              <a:lnSpc>
                <a:spcPct val="90000"/>
              </a:lnSpc>
            </a:pPr>
            <a:r>
              <a:rPr lang="en-US" sz="2400" dirty="0"/>
              <a:t>Advantages:</a:t>
            </a:r>
          </a:p>
          <a:p>
            <a:pPr lvl="1">
              <a:lnSpc>
                <a:spcPct val="90000"/>
              </a:lnSpc>
            </a:pPr>
            <a:r>
              <a:rPr lang="en-US" sz="2000" dirty="0"/>
              <a:t>They cope with noisy data</a:t>
            </a:r>
          </a:p>
          <a:p>
            <a:pPr lvl="1">
              <a:lnSpc>
                <a:spcPct val="90000"/>
              </a:lnSpc>
            </a:pPr>
            <a:r>
              <a:rPr lang="en-US" sz="2000" dirty="0"/>
              <a:t>Their success does not depend on any statistical assumption about the nature of the underlying data</a:t>
            </a:r>
          </a:p>
          <a:p>
            <a:pPr lvl="1">
              <a:lnSpc>
                <a:spcPct val="90000"/>
              </a:lnSpc>
            </a:pPr>
            <a:r>
              <a:rPr lang="en-US" sz="2000" dirty="0"/>
              <a:t>They are easier to modify for new user communities</a:t>
            </a:r>
          </a:p>
          <a:p>
            <a:pPr marL="576262" lvl="1" indent="0">
              <a:lnSpc>
                <a:spcPct val="90000"/>
              </a:lnSpc>
              <a:buNone/>
            </a:pPr>
            <a:endParaRPr lang="en-US" sz="1600" dirty="0"/>
          </a:p>
          <a:p>
            <a:pPr>
              <a:lnSpc>
                <a:spcPct val="90000"/>
              </a:lnSpc>
            </a:pPr>
            <a:r>
              <a:rPr lang="en-US" sz="2400" dirty="0"/>
              <a:t>Problems:</a:t>
            </a:r>
          </a:p>
          <a:p>
            <a:pPr lvl="1">
              <a:lnSpc>
                <a:spcPct val="90000"/>
              </a:lnSpc>
            </a:pPr>
            <a:r>
              <a:rPr lang="en-US" sz="2000" dirty="0"/>
              <a:t>A small window will result in false positives, a large window will result in irrelevant data as well as increase the chance of false negatives.</a:t>
            </a:r>
          </a:p>
          <a:p>
            <a:pPr lvl="1">
              <a:lnSpc>
                <a:spcPct val="90000"/>
              </a:lnSpc>
            </a:pPr>
            <a:r>
              <a:rPr lang="en-US" sz="2000" dirty="0"/>
              <a:t>The net topology is only determined after considerable trail and error.</a:t>
            </a:r>
          </a:p>
          <a:p>
            <a:pPr lvl="1">
              <a:lnSpc>
                <a:spcPct val="90000"/>
              </a:lnSpc>
            </a:pPr>
            <a:r>
              <a:rPr lang="en-US" sz="2000" dirty="0"/>
              <a:t>The intruder can train the net during its learning phase.</a:t>
            </a:r>
          </a:p>
          <a:p>
            <a:pPr marL="183740" indent="-183740">
              <a:lnSpc>
                <a:spcPct val="85000"/>
              </a:lnSpc>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endParaRPr lang="en-GB" sz="1200" dirty="0"/>
          </a:p>
          <a:p>
            <a:pPr marL="183740" indent="-183740">
              <a:lnSpc>
                <a:spcPct val="85000"/>
              </a:lnSpc>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646" dirty="0"/>
              <a:t>Multi-layer </a:t>
            </a:r>
            <a:r>
              <a:rPr lang="en-GB" sz="2646" dirty="0" err="1"/>
              <a:t>Perceptrons</a:t>
            </a:r>
            <a:endParaRPr lang="en-GB" sz="2646" dirty="0"/>
          </a:p>
          <a:p>
            <a:pPr marL="183740" indent="-183740">
              <a:lnSpc>
                <a:spcPct val="85000"/>
              </a:lnSpc>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endParaRPr lang="en-GB" sz="1200" dirty="0"/>
          </a:p>
          <a:p>
            <a:pPr marL="183740" indent="-183740">
              <a:lnSpc>
                <a:spcPct val="85000"/>
              </a:lnSpc>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646" dirty="0"/>
              <a:t>Auto-associative neural networks</a:t>
            </a:r>
          </a:p>
          <a:p>
            <a:pPr marL="509222" lvl="1" indent="-199489">
              <a:lnSpc>
                <a:spcPct val="85000"/>
              </a:lnSpc>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5" dirty="0"/>
              <a:t>Replicator NNs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21</a:t>
            </a:fld>
            <a:endParaRPr lang="en-GB" dirty="0"/>
          </a:p>
        </p:txBody>
      </p:sp>
    </p:spTree>
    <p:extLst>
      <p:ext uri="{BB962C8B-B14F-4D97-AF65-F5344CB8AC3E}">
        <p14:creationId xmlns:p14="http://schemas.microsoft.com/office/powerpoint/2010/main" val="3553340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2172397" y="31750"/>
            <a:ext cx="5676016" cy="708025"/>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Using Replicator Neural Networks</a:t>
            </a:r>
          </a:p>
        </p:txBody>
      </p:sp>
      <p:sp>
        <p:nvSpPr>
          <p:cNvPr id="41986" name="Rectangle 2"/>
          <p:cNvSpPr>
            <a:spLocks noGrp="1" noChangeArrowheads="1"/>
          </p:cNvSpPr>
          <p:nvPr>
            <p:ph type="body" idx="4294967295"/>
          </p:nvPr>
        </p:nvSpPr>
        <p:spPr>
          <a:xfrm>
            <a:off x="445010" y="1176338"/>
            <a:ext cx="9130790" cy="2855912"/>
          </a:xfrm>
          <a:ln/>
        </p:spPr>
        <p:txBody>
          <a:bodyPr/>
          <a:lstStyle/>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Use a replicator 4-layer feed-forward neural network (RNN) with the same number of input and output nodes</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Input variables are the output variables so that RNN forms a compressed model of the data during training</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A measure of </a:t>
            </a:r>
            <a:r>
              <a:rPr lang="en-GB" sz="2400" dirty="0" err="1"/>
              <a:t>outlyingness</a:t>
            </a:r>
            <a:r>
              <a:rPr lang="en-GB" sz="2400" dirty="0"/>
              <a:t> is the reconstruction error of individual data points.</a:t>
            </a:r>
          </a:p>
        </p:txBody>
      </p:sp>
      <p:grpSp>
        <p:nvGrpSpPr>
          <p:cNvPr id="41987" name="Group 3"/>
          <p:cNvGrpSpPr>
            <a:grpSpLocks/>
          </p:cNvGrpSpPr>
          <p:nvPr/>
        </p:nvGrpSpPr>
        <p:grpSpPr bwMode="auto">
          <a:xfrm>
            <a:off x="1997304" y="3621032"/>
            <a:ext cx="5977115" cy="3081127"/>
            <a:chOff x="1056" y="2204"/>
            <a:chExt cx="3111" cy="1828"/>
          </a:xfrm>
        </p:grpSpPr>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230"/>
              <a:ext cx="3044" cy="1802"/>
            </a:xfrm>
            <a:prstGeom prst="rect">
              <a:avLst/>
            </a:prstGeom>
            <a:noFill/>
            <a:ln w="9525">
              <a:solidFill>
                <a:schemeClr val="accent2"/>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Text Box 5"/>
            <p:cNvSpPr txBox="1">
              <a:spLocks noChangeArrowheads="1"/>
            </p:cNvSpPr>
            <p:nvPr/>
          </p:nvSpPr>
          <p:spPr bwMode="auto">
            <a:xfrm>
              <a:off x="3669" y="2204"/>
              <a:ext cx="498" cy="282"/>
            </a:xfrm>
            <a:prstGeom prst="rect">
              <a:avLst/>
            </a:prstGeom>
            <a:solidFill>
              <a:srgbClr val="FFFF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965"/>
                </a:spcBef>
                <a:buClr>
                  <a:srgbClr val="333399"/>
                </a:buClr>
                <a:buSzPct val="75000"/>
              </a:pPr>
              <a:r>
                <a:rPr lang="en-GB" sz="1543">
                  <a:solidFill>
                    <a:schemeClr val="tx1"/>
                  </a:solidFill>
                  <a:latin typeface="Matisse ITC"/>
                </a:rPr>
                <a:t>Target variables</a:t>
              </a:r>
            </a:p>
          </p:txBody>
        </p:sp>
        <p:sp>
          <p:nvSpPr>
            <p:cNvPr id="41990" name="Text Box 6"/>
            <p:cNvSpPr txBox="1">
              <a:spLocks noChangeArrowheads="1"/>
            </p:cNvSpPr>
            <p:nvPr/>
          </p:nvSpPr>
          <p:spPr bwMode="auto">
            <a:xfrm>
              <a:off x="1440" y="2271"/>
              <a:ext cx="499" cy="141"/>
            </a:xfrm>
            <a:prstGeom prst="rect">
              <a:avLst/>
            </a:prstGeom>
            <a:solidFill>
              <a:srgbClr val="FFFF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965"/>
                </a:spcBef>
                <a:buClr>
                  <a:srgbClr val="333399"/>
                </a:buClr>
                <a:buSzPct val="75000"/>
              </a:pPr>
              <a:r>
                <a:rPr lang="en-GB" sz="1543" dirty="0">
                  <a:solidFill>
                    <a:schemeClr val="tx1"/>
                  </a:solidFill>
                  <a:latin typeface="Matisse ITC"/>
                </a:rPr>
                <a:t>Input</a:t>
              </a:r>
            </a:p>
          </p:txBody>
        </p:sp>
      </p:grpSp>
      <p:sp>
        <p:nvSpPr>
          <p:cNvPr id="41991" name="Text Box 7"/>
          <p:cNvSpPr txBox="1">
            <a:spLocks noChangeArrowheads="1"/>
          </p:cNvSpPr>
          <p:nvPr/>
        </p:nvSpPr>
        <p:spPr bwMode="auto">
          <a:xfrm>
            <a:off x="445010" y="6913507"/>
            <a:ext cx="9635086" cy="307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marL="114300" indent="-114300">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1pPr>
            <a:lvl2pPr>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2pPr>
            <a:lvl3pPr>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3pPr>
            <a:lvl4pPr>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4pPr>
            <a:lvl5pPr>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4300" algn="l"/>
                <a:tab pos="1028700" algn="l"/>
                <a:tab pos="1943100" algn="l"/>
                <a:tab pos="2857500" algn="l"/>
                <a:tab pos="3771900" algn="l"/>
                <a:tab pos="4686300" algn="l"/>
                <a:tab pos="5600700" algn="l"/>
                <a:tab pos="6515100" algn="l"/>
                <a:tab pos="7429500" algn="l"/>
                <a:tab pos="8343900" algn="l"/>
                <a:tab pos="9258300" algn="l"/>
                <a:tab pos="10172700" algn="l"/>
              </a:tabLst>
              <a:defRPr>
                <a:solidFill>
                  <a:srgbClr val="000000"/>
                </a:solidFill>
                <a:latin typeface="Arial" panose="020B0604020202020204" pitchFamily="34" charset="0"/>
              </a:defRPr>
            </a:lvl9pPr>
          </a:lstStyle>
          <a:p>
            <a:pPr>
              <a:spcBef>
                <a:spcPts val="1102"/>
              </a:spcBef>
            </a:pPr>
            <a:r>
              <a:rPr lang="en-GB" sz="1323" dirty="0">
                <a:latin typeface="Matisse ITC"/>
              </a:rPr>
              <a:t>S. Hawkins, et al. Outlier detection using replicator neural networks, DaWaK02 2002.</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22</a:t>
            </a:fld>
            <a:endParaRPr lang="en-GB"/>
          </a:p>
        </p:txBody>
      </p:sp>
    </p:spTree>
    <p:extLst>
      <p:ext uri="{BB962C8B-B14F-4D97-AF65-F5344CB8AC3E}">
        <p14:creationId xmlns:p14="http://schemas.microsoft.com/office/powerpoint/2010/main" val="39732745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2439220" y="1278"/>
            <a:ext cx="5200739" cy="639762"/>
          </a:xfrm>
          <a:ln/>
        </p:spPr>
        <p:txBody>
          <a:bodyPr vert="horz" wrap="square" lIns="0" tIns="0" rIns="0" bIns="0" numCol="1" anchor="ctr" anchorCtr="0" compatLnSpc="1">
            <a:prstTxWarp prst="textNoShape">
              <a:avLst/>
            </a:prstTxWarp>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Using Support Vector Machines</a:t>
            </a:r>
          </a:p>
        </p:txBody>
      </p:sp>
      <p:sp>
        <p:nvSpPr>
          <p:cNvPr id="43010" name="Rectangle 2"/>
          <p:cNvSpPr>
            <a:spLocks noGrp="1" noChangeArrowheads="1"/>
          </p:cNvSpPr>
          <p:nvPr>
            <p:ph type="body" idx="4294967295"/>
          </p:nvPr>
        </p:nvSpPr>
        <p:spPr>
          <a:xfrm>
            <a:off x="420688" y="1008064"/>
            <a:ext cx="9659937" cy="5751774"/>
          </a:xfrm>
          <a:ln/>
        </p:spPr>
        <p:txBody>
          <a:bodyPr vert="horz" wrap="square" lIns="0" tIns="0" rIns="0" bIns="0" numCol="1" anchor="t" anchorCtr="0" compatLnSpc="1">
            <a:prstTxWarp prst="textNoShape">
              <a:avLst/>
            </a:prstTxWarp>
          </a:bodyPr>
          <a:lstStyle/>
          <a:p>
            <a:pPr marL="246737" indent="-246737">
              <a:spcBef>
                <a:spcPts val="965"/>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600" dirty="0"/>
              <a:t>Converting into one class classification problem</a:t>
            </a:r>
          </a:p>
          <a:p>
            <a:pPr marL="626465" lvl="1" indent="-253736">
              <a:spcBef>
                <a:spcPts val="827"/>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600" dirty="0"/>
              <a:t>Separate the entire set of training data from the </a:t>
            </a:r>
            <a:br>
              <a:rPr lang="en-GB" sz="2600" dirty="0"/>
            </a:br>
            <a:r>
              <a:rPr lang="en-GB" sz="2600" dirty="0"/>
              <a:t>origin, i.e. to find a small region where most of the </a:t>
            </a:r>
            <a:br>
              <a:rPr lang="en-GB" sz="2600" dirty="0"/>
            </a:br>
            <a:r>
              <a:rPr lang="en-GB" sz="2600" dirty="0"/>
              <a:t>data lies and label data points in this region as one </a:t>
            </a:r>
            <a:br>
              <a:rPr lang="en-GB" sz="2600" dirty="0"/>
            </a:br>
            <a:r>
              <a:rPr lang="en-GB" sz="2600" dirty="0"/>
              <a:t>class </a:t>
            </a:r>
          </a:p>
          <a:p>
            <a:pPr marL="626465" lvl="1" indent="-253736">
              <a:spcBef>
                <a:spcPts val="827"/>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600" dirty="0"/>
              <a:t>Separate regions containing data </a:t>
            </a:r>
            <a:br>
              <a:rPr lang="en-GB" sz="2600" dirty="0"/>
            </a:br>
            <a:r>
              <a:rPr lang="en-GB" sz="2600" dirty="0"/>
              <a:t>from the regions containing no </a:t>
            </a:r>
            <a:br>
              <a:rPr lang="en-GB" sz="2600" dirty="0"/>
            </a:br>
            <a:r>
              <a:rPr lang="en-GB" sz="2600" dirty="0" smtClean="0"/>
              <a:t>data.</a:t>
            </a:r>
            <a:endParaRPr lang="en-GB" sz="2600" dirty="0"/>
          </a:p>
        </p:txBody>
      </p:sp>
      <p:grpSp>
        <p:nvGrpSpPr>
          <p:cNvPr id="43011" name="Group 3"/>
          <p:cNvGrpSpPr>
            <a:grpSpLocks/>
          </p:cNvGrpSpPr>
          <p:nvPr/>
        </p:nvGrpSpPr>
        <p:grpSpPr bwMode="auto">
          <a:xfrm>
            <a:off x="4171950" y="2619636"/>
            <a:ext cx="5740153" cy="3685913"/>
            <a:chOff x="3696" y="1497"/>
            <a:chExt cx="1968" cy="1681"/>
          </a:xfrm>
        </p:grpSpPr>
        <p:sp>
          <p:nvSpPr>
            <p:cNvPr id="43012" name="Line 4"/>
            <p:cNvSpPr>
              <a:spLocks noChangeShapeType="1"/>
            </p:cNvSpPr>
            <p:nvPr/>
          </p:nvSpPr>
          <p:spPr bwMode="auto">
            <a:xfrm flipV="1">
              <a:off x="4434" y="1966"/>
              <a:ext cx="1" cy="89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13" name="Line 5"/>
            <p:cNvSpPr>
              <a:spLocks noChangeShapeType="1"/>
            </p:cNvSpPr>
            <p:nvPr/>
          </p:nvSpPr>
          <p:spPr bwMode="auto">
            <a:xfrm>
              <a:off x="4434" y="2863"/>
              <a:ext cx="1107"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14" name="Oval 6"/>
            <p:cNvSpPr>
              <a:spLocks noChangeArrowheads="1"/>
            </p:cNvSpPr>
            <p:nvPr/>
          </p:nvSpPr>
          <p:spPr bwMode="auto">
            <a:xfrm>
              <a:off x="4393" y="2820"/>
              <a:ext cx="82" cy="85"/>
            </a:xfrm>
            <a:prstGeom prst="ellips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5" name="Line 7"/>
            <p:cNvSpPr>
              <a:spLocks noChangeShapeType="1"/>
            </p:cNvSpPr>
            <p:nvPr/>
          </p:nvSpPr>
          <p:spPr bwMode="auto">
            <a:xfrm flipV="1">
              <a:off x="4065" y="2904"/>
              <a:ext cx="287" cy="13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16" name="Text Box 8"/>
            <p:cNvSpPr txBox="1">
              <a:spLocks noChangeArrowheads="1"/>
            </p:cNvSpPr>
            <p:nvPr/>
          </p:nvSpPr>
          <p:spPr bwMode="auto">
            <a:xfrm>
              <a:off x="3696" y="2963"/>
              <a:ext cx="429"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pPr>
              <a:r>
                <a:rPr lang="en-GB" sz="1764" i="1"/>
                <a:t>origin</a:t>
              </a:r>
            </a:p>
          </p:txBody>
        </p:sp>
        <p:sp>
          <p:nvSpPr>
            <p:cNvPr id="43017" name="Oval 9"/>
            <p:cNvSpPr>
              <a:spLocks noChangeArrowheads="1"/>
            </p:cNvSpPr>
            <p:nvPr/>
          </p:nvSpPr>
          <p:spPr bwMode="auto">
            <a:xfrm>
              <a:off x="4516" y="2735"/>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8" name="Oval 10"/>
            <p:cNvSpPr>
              <a:spLocks noChangeArrowheads="1"/>
            </p:cNvSpPr>
            <p:nvPr/>
          </p:nvSpPr>
          <p:spPr bwMode="auto">
            <a:xfrm>
              <a:off x="4680" y="2607"/>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9" name="Oval 11"/>
            <p:cNvSpPr>
              <a:spLocks noChangeArrowheads="1"/>
            </p:cNvSpPr>
            <p:nvPr/>
          </p:nvSpPr>
          <p:spPr bwMode="auto">
            <a:xfrm>
              <a:off x="4762" y="2180"/>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0" name="Oval 12"/>
            <p:cNvSpPr>
              <a:spLocks noChangeArrowheads="1"/>
            </p:cNvSpPr>
            <p:nvPr/>
          </p:nvSpPr>
          <p:spPr bwMode="auto">
            <a:xfrm>
              <a:off x="4762" y="2308"/>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1" name="Oval 13"/>
            <p:cNvSpPr>
              <a:spLocks noChangeArrowheads="1"/>
            </p:cNvSpPr>
            <p:nvPr/>
          </p:nvSpPr>
          <p:spPr bwMode="auto">
            <a:xfrm>
              <a:off x="4967" y="2478"/>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2" name="Oval 14"/>
            <p:cNvSpPr>
              <a:spLocks noChangeArrowheads="1"/>
            </p:cNvSpPr>
            <p:nvPr/>
          </p:nvSpPr>
          <p:spPr bwMode="auto">
            <a:xfrm>
              <a:off x="4393" y="2436"/>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3" name="Oval 15"/>
            <p:cNvSpPr>
              <a:spLocks noChangeArrowheads="1"/>
            </p:cNvSpPr>
            <p:nvPr/>
          </p:nvSpPr>
          <p:spPr bwMode="auto">
            <a:xfrm>
              <a:off x="5090" y="2308"/>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4" name="Oval 16"/>
            <p:cNvSpPr>
              <a:spLocks noChangeArrowheads="1"/>
            </p:cNvSpPr>
            <p:nvPr/>
          </p:nvSpPr>
          <p:spPr bwMode="auto">
            <a:xfrm>
              <a:off x="5008" y="2137"/>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5" name="Oval 17"/>
            <p:cNvSpPr>
              <a:spLocks noChangeArrowheads="1"/>
            </p:cNvSpPr>
            <p:nvPr/>
          </p:nvSpPr>
          <p:spPr bwMode="auto">
            <a:xfrm>
              <a:off x="5172" y="2521"/>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6" name="Oval 18"/>
            <p:cNvSpPr>
              <a:spLocks noChangeArrowheads="1"/>
            </p:cNvSpPr>
            <p:nvPr/>
          </p:nvSpPr>
          <p:spPr bwMode="auto">
            <a:xfrm>
              <a:off x="4926" y="2308"/>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7" name="Oval 19"/>
            <p:cNvSpPr>
              <a:spLocks noChangeArrowheads="1"/>
            </p:cNvSpPr>
            <p:nvPr/>
          </p:nvSpPr>
          <p:spPr bwMode="auto">
            <a:xfrm>
              <a:off x="5213" y="2094"/>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8" name="Oval 20"/>
            <p:cNvSpPr>
              <a:spLocks noChangeArrowheads="1"/>
            </p:cNvSpPr>
            <p:nvPr/>
          </p:nvSpPr>
          <p:spPr bwMode="auto">
            <a:xfrm>
              <a:off x="4885" y="2009"/>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29" name="Oval 21"/>
            <p:cNvSpPr>
              <a:spLocks noChangeArrowheads="1"/>
            </p:cNvSpPr>
            <p:nvPr/>
          </p:nvSpPr>
          <p:spPr bwMode="auto">
            <a:xfrm>
              <a:off x="4926" y="2777"/>
              <a:ext cx="82" cy="85"/>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30" name="Freeform 22"/>
            <p:cNvSpPr>
              <a:spLocks noChangeArrowheads="1"/>
            </p:cNvSpPr>
            <p:nvPr/>
          </p:nvSpPr>
          <p:spPr bwMode="auto">
            <a:xfrm>
              <a:off x="4441" y="1497"/>
              <a:ext cx="1223" cy="1224"/>
            </a:xfrm>
            <a:custGeom>
              <a:avLst/>
              <a:gdLst>
                <a:gd name="T0" fmla="*/ 136 w 1432"/>
                <a:gd name="T1" fmla="*/ 752 h 1376"/>
                <a:gd name="T2" fmla="*/ 280 w 1432"/>
                <a:gd name="T3" fmla="*/ 992 h 1376"/>
                <a:gd name="T4" fmla="*/ 520 w 1432"/>
                <a:gd name="T5" fmla="*/ 1040 h 1376"/>
                <a:gd name="T6" fmla="*/ 616 w 1432"/>
                <a:gd name="T7" fmla="*/ 1232 h 1376"/>
                <a:gd name="T8" fmla="*/ 808 w 1432"/>
                <a:gd name="T9" fmla="*/ 1232 h 1376"/>
                <a:gd name="T10" fmla="*/ 1000 w 1432"/>
                <a:gd name="T11" fmla="*/ 1328 h 1376"/>
                <a:gd name="T12" fmla="*/ 1384 w 1432"/>
                <a:gd name="T13" fmla="*/ 944 h 1376"/>
                <a:gd name="T14" fmla="*/ 1288 w 1432"/>
                <a:gd name="T15" fmla="*/ 368 h 1376"/>
                <a:gd name="T16" fmla="*/ 952 w 1432"/>
                <a:gd name="T17" fmla="*/ 32 h 1376"/>
                <a:gd name="T18" fmla="*/ 136 w 1432"/>
                <a:gd name="T19" fmla="*/ 560 h 1376"/>
                <a:gd name="T20" fmla="*/ 136 w 1432"/>
                <a:gd name="T21" fmla="*/ 752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2" h="1376">
                  <a:moveTo>
                    <a:pt x="136" y="752"/>
                  </a:moveTo>
                  <a:cubicBezTo>
                    <a:pt x="160" y="824"/>
                    <a:pt x="216" y="944"/>
                    <a:pt x="280" y="992"/>
                  </a:cubicBezTo>
                  <a:cubicBezTo>
                    <a:pt x="344" y="1040"/>
                    <a:pt x="464" y="1000"/>
                    <a:pt x="520" y="1040"/>
                  </a:cubicBezTo>
                  <a:cubicBezTo>
                    <a:pt x="576" y="1080"/>
                    <a:pt x="568" y="1200"/>
                    <a:pt x="616" y="1232"/>
                  </a:cubicBezTo>
                  <a:cubicBezTo>
                    <a:pt x="664" y="1264"/>
                    <a:pt x="744" y="1216"/>
                    <a:pt x="808" y="1232"/>
                  </a:cubicBezTo>
                  <a:cubicBezTo>
                    <a:pt x="872" y="1248"/>
                    <a:pt x="904" y="1376"/>
                    <a:pt x="1000" y="1328"/>
                  </a:cubicBezTo>
                  <a:cubicBezTo>
                    <a:pt x="1096" y="1280"/>
                    <a:pt x="1336" y="1104"/>
                    <a:pt x="1384" y="944"/>
                  </a:cubicBezTo>
                  <a:cubicBezTo>
                    <a:pt x="1432" y="784"/>
                    <a:pt x="1360" y="520"/>
                    <a:pt x="1288" y="368"/>
                  </a:cubicBezTo>
                  <a:cubicBezTo>
                    <a:pt x="1216" y="216"/>
                    <a:pt x="1144" y="0"/>
                    <a:pt x="952" y="32"/>
                  </a:cubicBezTo>
                  <a:cubicBezTo>
                    <a:pt x="760" y="64"/>
                    <a:pt x="272" y="440"/>
                    <a:pt x="136" y="560"/>
                  </a:cubicBezTo>
                  <a:cubicBezTo>
                    <a:pt x="0" y="680"/>
                    <a:pt x="112" y="680"/>
                    <a:pt x="136" y="752"/>
                  </a:cubicBez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31" name="Freeform 23"/>
            <p:cNvSpPr>
              <a:spLocks noChangeArrowheads="1"/>
            </p:cNvSpPr>
            <p:nvPr/>
          </p:nvSpPr>
          <p:spPr bwMode="auto">
            <a:xfrm>
              <a:off x="4352" y="2180"/>
              <a:ext cx="984" cy="790"/>
            </a:xfrm>
            <a:custGeom>
              <a:avLst/>
              <a:gdLst>
                <a:gd name="T0" fmla="*/ 48 w 1152"/>
                <a:gd name="T1" fmla="*/ 64 h 888"/>
                <a:gd name="T2" fmla="*/ 192 w 1152"/>
                <a:gd name="T3" fmla="*/ 64 h 888"/>
                <a:gd name="T4" fmla="*/ 336 w 1152"/>
                <a:gd name="T5" fmla="*/ 304 h 888"/>
                <a:gd name="T6" fmla="*/ 576 w 1152"/>
                <a:gd name="T7" fmla="*/ 352 h 888"/>
                <a:gd name="T8" fmla="*/ 672 w 1152"/>
                <a:gd name="T9" fmla="*/ 544 h 888"/>
                <a:gd name="T10" fmla="*/ 912 w 1152"/>
                <a:gd name="T11" fmla="*/ 544 h 888"/>
                <a:gd name="T12" fmla="*/ 1056 w 1152"/>
                <a:gd name="T13" fmla="*/ 736 h 888"/>
                <a:gd name="T14" fmla="*/ 336 w 1152"/>
                <a:gd name="T15" fmla="*/ 784 h 888"/>
                <a:gd name="T16" fmla="*/ 48 w 1152"/>
                <a:gd name="T17" fmla="*/ 832 h 888"/>
                <a:gd name="T18" fmla="*/ 48 w 1152"/>
                <a:gd name="T19" fmla="*/ 448 h 888"/>
                <a:gd name="T20" fmla="*/ 48 w 1152"/>
                <a:gd name="T21" fmla="*/ 64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888">
                  <a:moveTo>
                    <a:pt x="48" y="64"/>
                  </a:moveTo>
                  <a:cubicBezTo>
                    <a:pt x="72" y="0"/>
                    <a:pt x="144" y="24"/>
                    <a:pt x="192" y="64"/>
                  </a:cubicBezTo>
                  <a:cubicBezTo>
                    <a:pt x="240" y="104"/>
                    <a:pt x="272" y="256"/>
                    <a:pt x="336" y="304"/>
                  </a:cubicBezTo>
                  <a:cubicBezTo>
                    <a:pt x="400" y="352"/>
                    <a:pt x="520" y="312"/>
                    <a:pt x="576" y="352"/>
                  </a:cubicBezTo>
                  <a:cubicBezTo>
                    <a:pt x="632" y="392"/>
                    <a:pt x="616" y="512"/>
                    <a:pt x="672" y="544"/>
                  </a:cubicBezTo>
                  <a:cubicBezTo>
                    <a:pt x="728" y="576"/>
                    <a:pt x="848" y="512"/>
                    <a:pt x="912" y="544"/>
                  </a:cubicBezTo>
                  <a:cubicBezTo>
                    <a:pt x="976" y="576"/>
                    <a:pt x="1152" y="696"/>
                    <a:pt x="1056" y="736"/>
                  </a:cubicBezTo>
                  <a:cubicBezTo>
                    <a:pt x="960" y="776"/>
                    <a:pt x="504" y="768"/>
                    <a:pt x="336" y="784"/>
                  </a:cubicBezTo>
                  <a:cubicBezTo>
                    <a:pt x="168" y="800"/>
                    <a:pt x="96" y="888"/>
                    <a:pt x="48" y="832"/>
                  </a:cubicBezTo>
                  <a:cubicBezTo>
                    <a:pt x="0" y="776"/>
                    <a:pt x="48" y="576"/>
                    <a:pt x="48" y="448"/>
                  </a:cubicBezTo>
                  <a:cubicBezTo>
                    <a:pt x="48" y="320"/>
                    <a:pt x="24" y="128"/>
                    <a:pt x="48" y="64"/>
                  </a:cubicBezTo>
                  <a:close/>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3032" name="Text Box 24"/>
          <p:cNvSpPr txBox="1">
            <a:spLocks noChangeArrowheads="1"/>
          </p:cNvSpPr>
          <p:nvPr/>
        </p:nvSpPr>
        <p:spPr bwMode="auto">
          <a:xfrm>
            <a:off x="5815076" y="5841200"/>
            <a:ext cx="3738267" cy="647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0"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102"/>
              </a:spcBef>
              <a:buClr>
                <a:srgbClr val="333399"/>
              </a:buClr>
              <a:buSzPct val="75000"/>
            </a:pPr>
            <a:r>
              <a:rPr lang="en-GB" sz="1764" dirty="0"/>
              <a:t>push the hyper plane away from origin as much as possible</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23</a:t>
            </a:fld>
            <a:endParaRPr lang="en-GB"/>
          </a:p>
        </p:txBody>
      </p:sp>
      <p:sp>
        <p:nvSpPr>
          <p:cNvPr id="2" name="TextBox 1"/>
          <p:cNvSpPr txBox="1"/>
          <p:nvPr/>
        </p:nvSpPr>
        <p:spPr>
          <a:xfrm>
            <a:off x="420687" y="6886575"/>
            <a:ext cx="8870269" cy="492443"/>
          </a:xfrm>
          <a:prstGeom prst="rect">
            <a:avLst/>
          </a:prstGeom>
          <a:noFill/>
        </p:spPr>
        <p:txBody>
          <a:bodyPr wrap="square" rtlCol="0">
            <a:spAutoFit/>
          </a:bodyPr>
          <a:lstStyle/>
          <a:p>
            <a:r>
              <a:rPr lang="en-US" sz="1300" dirty="0" smtClean="0"/>
              <a:t>M. </a:t>
            </a:r>
            <a:r>
              <a:rPr lang="en-US" sz="1300" dirty="0" err="1" smtClean="0"/>
              <a:t>Amer</a:t>
            </a:r>
            <a:r>
              <a:rPr lang="en-US" sz="1300" dirty="0" smtClean="0"/>
              <a:t>, M. </a:t>
            </a:r>
            <a:r>
              <a:rPr lang="en-US" sz="1300" dirty="0"/>
              <a:t>Goldstein, “Enhancing One-class Support Vector Machines for Unsupervised Anomaly Detection”, </a:t>
            </a:r>
            <a:endParaRPr lang="en-US" sz="1300" dirty="0" smtClean="0"/>
          </a:p>
          <a:p>
            <a:r>
              <a:rPr lang="en-US" sz="1300" dirty="0" smtClean="0"/>
              <a:t>ODD’13</a:t>
            </a:r>
            <a:r>
              <a:rPr lang="en-US" sz="1300" dirty="0"/>
              <a:t>, August 11th, 2013, Chicago, IL, USA. </a:t>
            </a:r>
          </a:p>
        </p:txBody>
      </p:sp>
    </p:spTree>
    <p:extLst>
      <p:ext uri="{BB962C8B-B14F-4D97-AF65-F5344CB8AC3E}">
        <p14:creationId xmlns:p14="http://schemas.microsoft.com/office/powerpoint/2010/main" val="1455487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rgbClr val="FF0000"/>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rgbClr val="FF0000"/>
                </a:solidFill>
              </a:rPr>
              <a:t>Nearest </a:t>
            </a:r>
            <a:r>
              <a:rPr lang="en-GB" sz="1600" b="1" dirty="0" smtClean="0">
                <a:solidFill>
                  <a:srgbClr val="FF0000"/>
                </a:solidFill>
              </a:rPr>
              <a:t>Neighbour </a:t>
            </a:r>
            <a:r>
              <a:rPr lang="en-GB" sz="1600" b="1" dirty="0">
                <a:solidFill>
                  <a:srgbClr val="FF0000"/>
                </a:solidFill>
              </a:rPr>
              <a:t>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24</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348625979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2138767" y="0"/>
            <a:ext cx="6073209" cy="776288"/>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Nearest </a:t>
            </a:r>
            <a:r>
              <a:rPr lang="en-GB" sz="2800" dirty="0" smtClean="0">
                <a:solidFill>
                  <a:schemeClr val="tx1"/>
                </a:solidFill>
              </a:rPr>
              <a:t>Neighbour </a:t>
            </a:r>
            <a:r>
              <a:rPr lang="en-GB" sz="2800" dirty="0">
                <a:solidFill>
                  <a:schemeClr val="tx1"/>
                </a:solidFill>
              </a:rPr>
              <a:t>Based Techniques</a:t>
            </a:r>
          </a:p>
        </p:txBody>
      </p:sp>
      <p:sp>
        <p:nvSpPr>
          <p:cNvPr id="45058" name="Rectangle 2"/>
          <p:cNvSpPr>
            <a:spLocks noGrp="1" noChangeArrowheads="1"/>
          </p:cNvSpPr>
          <p:nvPr>
            <p:ph type="body" idx="4294967295"/>
          </p:nvPr>
        </p:nvSpPr>
        <p:spPr>
          <a:xfrm>
            <a:off x="420688" y="1176338"/>
            <a:ext cx="9151937" cy="5627687"/>
          </a:xfrm>
          <a:ln/>
        </p:spPr>
        <p:txBody>
          <a:bodyPr/>
          <a:lstStyle/>
          <a:p>
            <a:pPr marL="257236" indent="-257236">
              <a:spcBef>
                <a:spcPts val="965"/>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sz="2400" i="1" dirty="0"/>
              <a:t>Key assumption</a:t>
            </a:r>
            <a:r>
              <a:rPr lang="en-GB" sz="2400" dirty="0"/>
              <a:t>: normal points have close </a:t>
            </a:r>
            <a:r>
              <a:rPr lang="en-GB" sz="2400" dirty="0" smtClean="0"/>
              <a:t>neighbours </a:t>
            </a:r>
            <a:r>
              <a:rPr lang="en-GB" sz="2400" dirty="0"/>
              <a:t>while anomalies are located far from other points</a:t>
            </a:r>
          </a:p>
          <a:p>
            <a:pPr marL="257236" indent="-257236">
              <a:spcBef>
                <a:spcPts val="965"/>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sz="2400" dirty="0"/>
              <a:t>General two-step approach</a:t>
            </a:r>
          </a:p>
          <a:p>
            <a:pPr marL="631715" lvl="1" indent="-248486">
              <a:spcBef>
                <a:spcPts val="827"/>
              </a:spcBef>
              <a:buFont typeface="Arial" panose="020B0604020202020204" pitchFamily="34" charset="0"/>
              <a:buAutoNum type="arabicPeriod"/>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dirty="0"/>
              <a:t>Compute </a:t>
            </a:r>
            <a:r>
              <a:rPr lang="en-GB" dirty="0" smtClean="0"/>
              <a:t>neighbourhood </a:t>
            </a:r>
            <a:r>
              <a:rPr lang="en-GB" dirty="0"/>
              <a:t>for each data record</a:t>
            </a:r>
          </a:p>
          <a:p>
            <a:pPr marL="631715" lvl="1" indent="-248486">
              <a:spcBef>
                <a:spcPts val="827"/>
              </a:spcBef>
              <a:buFont typeface="Arial" panose="020B0604020202020204" pitchFamily="34" charset="0"/>
              <a:buAutoNum type="arabicPeriod"/>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dirty="0" err="1"/>
              <a:t>Analyze</a:t>
            </a:r>
            <a:r>
              <a:rPr lang="en-GB" dirty="0"/>
              <a:t> the </a:t>
            </a:r>
            <a:r>
              <a:rPr lang="en-GB" dirty="0" smtClean="0"/>
              <a:t>neighbourhood </a:t>
            </a:r>
            <a:r>
              <a:rPr lang="en-GB" dirty="0"/>
              <a:t>to determine whether data record is anomaly or not</a:t>
            </a:r>
          </a:p>
          <a:p>
            <a:pPr marL="257236" indent="-257236">
              <a:spcBef>
                <a:spcPts val="965"/>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sz="2400" dirty="0"/>
              <a:t>Categories:</a:t>
            </a:r>
          </a:p>
          <a:p>
            <a:pPr marL="631715" lvl="1" indent="-248486">
              <a:spcBef>
                <a:spcPts val="827"/>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dirty="0"/>
              <a:t>Distance based methods</a:t>
            </a:r>
          </a:p>
          <a:p>
            <a:pPr marL="1063515" lvl="2" indent="-248486">
              <a:spcBef>
                <a:spcPts val="827"/>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dirty="0"/>
              <a:t>Anomalies are data points most distant from other points</a:t>
            </a:r>
          </a:p>
          <a:p>
            <a:pPr marL="631715" lvl="1" indent="-248486">
              <a:spcBef>
                <a:spcPts val="827"/>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dirty="0"/>
              <a:t>Density based methods</a:t>
            </a:r>
          </a:p>
          <a:p>
            <a:pPr marL="1063515" lvl="2" indent="-248486">
              <a:spcBef>
                <a:spcPts val="827"/>
              </a:spcBef>
              <a:tabLst>
                <a:tab pos="631715" algn="l"/>
                <a:tab pos="1882894" algn="l"/>
                <a:tab pos="2890837" algn="l"/>
                <a:tab pos="3898780" algn="l"/>
                <a:tab pos="4906723" algn="l"/>
                <a:tab pos="5914666" algn="l"/>
                <a:tab pos="6922609" algn="l"/>
                <a:tab pos="7930552" algn="l"/>
                <a:tab pos="8938496" algn="l"/>
                <a:tab pos="9946439" algn="l"/>
                <a:tab pos="10954382" algn="l"/>
              </a:tabLst>
            </a:pPr>
            <a:r>
              <a:rPr lang="en-GB" dirty="0"/>
              <a:t>Anomalies are data points in low density regions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25</a:t>
            </a:fld>
            <a:endParaRPr lang="en-GB"/>
          </a:p>
        </p:txBody>
      </p:sp>
    </p:spTree>
    <p:extLst>
      <p:ext uri="{BB962C8B-B14F-4D97-AF65-F5344CB8AC3E}">
        <p14:creationId xmlns:p14="http://schemas.microsoft.com/office/powerpoint/2010/main" val="1483563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2166185" y="63424"/>
            <a:ext cx="6056312" cy="776288"/>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Nearest </a:t>
            </a:r>
            <a:r>
              <a:rPr lang="en-GB" sz="2800" dirty="0" smtClean="0">
                <a:solidFill>
                  <a:schemeClr val="tx1"/>
                </a:solidFill>
              </a:rPr>
              <a:t>Neighbour </a:t>
            </a:r>
            <a:r>
              <a:rPr lang="en-GB" sz="2800" dirty="0">
                <a:solidFill>
                  <a:schemeClr val="tx1"/>
                </a:solidFill>
              </a:rPr>
              <a:t>Based Techniques</a:t>
            </a:r>
          </a:p>
        </p:txBody>
      </p:sp>
      <p:sp>
        <p:nvSpPr>
          <p:cNvPr id="46082" name="Rectangle 2"/>
          <p:cNvSpPr>
            <a:spLocks noGrp="1" noChangeArrowheads="1"/>
          </p:cNvSpPr>
          <p:nvPr>
            <p:ph type="body" idx="4294967295"/>
          </p:nvPr>
        </p:nvSpPr>
        <p:spPr>
          <a:xfrm>
            <a:off x="402956" y="1115878"/>
            <a:ext cx="9169669" cy="5564432"/>
          </a:xfrm>
          <a:ln/>
        </p:spPr>
        <p:txBody>
          <a:bodyPr/>
          <a:lstStyle/>
          <a:p>
            <a:pPr marL="246737" indent="-246737">
              <a:spcBef>
                <a:spcPts val="772"/>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400" dirty="0"/>
              <a:t>Advantage</a:t>
            </a:r>
          </a:p>
          <a:p>
            <a:pPr marL="633464" lvl="1" indent="-258985">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Can be used in unsupervised or semi-supervised setting (do not make any assumptions about data distribution)</a:t>
            </a:r>
          </a:p>
          <a:p>
            <a:pPr marL="374479" lvl="1" indent="0">
              <a:spcBef>
                <a:spcPts val="661"/>
              </a:spcBef>
              <a:buNone/>
              <a:tabLst>
                <a:tab pos="874951" algn="l"/>
                <a:tab pos="1882894" algn="l"/>
                <a:tab pos="2890837" algn="l"/>
                <a:tab pos="3898780" algn="l"/>
                <a:tab pos="4906723" algn="l"/>
                <a:tab pos="5914666" algn="l"/>
                <a:tab pos="6922609" algn="l"/>
                <a:tab pos="7930552" algn="l"/>
                <a:tab pos="8938496" algn="l"/>
                <a:tab pos="9946439" algn="l"/>
                <a:tab pos="10954382" algn="l"/>
              </a:tabLst>
            </a:pPr>
            <a:endParaRPr lang="en-GB" sz="1600" dirty="0"/>
          </a:p>
          <a:p>
            <a:pPr marL="246737" indent="-246737">
              <a:spcBef>
                <a:spcPts val="772"/>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400" dirty="0"/>
              <a:t>Drawbacks</a:t>
            </a:r>
          </a:p>
          <a:p>
            <a:pPr marL="633464" lvl="1" indent="-258985">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If normal points do not have sufficient number of </a:t>
            </a:r>
            <a:r>
              <a:rPr lang="en-GB" dirty="0" smtClean="0"/>
              <a:t>neighbours </a:t>
            </a:r>
            <a:r>
              <a:rPr lang="en-GB" dirty="0"/>
              <a:t>the techniques may fail</a:t>
            </a:r>
          </a:p>
          <a:p>
            <a:pPr marL="633464" lvl="1" indent="-258985">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Computationally expensive</a:t>
            </a:r>
          </a:p>
          <a:p>
            <a:pPr marL="633464" lvl="1" indent="-258985">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In high dimensional spaces, data is sparse and the concept of similarity may not be meaningful anymore. Due to the sparseness, distances between any two data records may become quite similar =&gt; Each data record may be considered as potential outlier!</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26</a:t>
            </a:fld>
            <a:endParaRPr lang="en-GB"/>
          </a:p>
        </p:txBody>
      </p:sp>
    </p:spTree>
    <p:extLst>
      <p:ext uri="{BB962C8B-B14F-4D97-AF65-F5344CB8AC3E}">
        <p14:creationId xmlns:p14="http://schemas.microsoft.com/office/powerpoint/2010/main" val="1940131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2476256" y="41763"/>
            <a:ext cx="5283200" cy="755650"/>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Distance based Outlier Detection</a:t>
            </a:r>
          </a:p>
        </p:txBody>
      </p:sp>
      <p:sp>
        <p:nvSpPr>
          <p:cNvPr id="48130" name="Rectangle 2"/>
          <p:cNvSpPr>
            <a:spLocks noGrp="1" noChangeArrowheads="1"/>
          </p:cNvSpPr>
          <p:nvPr>
            <p:ph type="body" idx="4294967295"/>
          </p:nvPr>
        </p:nvSpPr>
        <p:spPr>
          <a:xfrm>
            <a:off x="480447" y="1074738"/>
            <a:ext cx="9360466" cy="5384800"/>
          </a:xfrm>
          <a:ln/>
        </p:spPr>
        <p:txBody>
          <a:bodyPr/>
          <a:lstStyle/>
          <a:p>
            <a:pPr marL="255486" indent="-255486">
              <a:lnSpc>
                <a:spcPct val="110000"/>
              </a:lnSpc>
              <a:spcBef>
                <a:spcPts val="1323"/>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2646" i="1" dirty="0" smtClean="0">
                <a:solidFill>
                  <a:schemeClr val="tx1"/>
                </a:solidFill>
              </a:rPr>
              <a:t>Steps</a:t>
            </a:r>
            <a:endParaRPr lang="en-GB" sz="2646" i="1" baseline="30000" dirty="0">
              <a:solidFill>
                <a:schemeClr val="tx1"/>
              </a:solidFill>
            </a:endParaRPr>
          </a:p>
          <a:p>
            <a:pPr marL="629964" lvl="1" indent="-246737">
              <a:lnSpc>
                <a:spcPct val="110000"/>
              </a:lnSpc>
              <a:spcBef>
                <a:spcPts val="1102"/>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2205" dirty="0"/>
              <a:t>For each data point </a:t>
            </a:r>
            <a:r>
              <a:rPr lang="en-GB" sz="2205" i="1" dirty="0"/>
              <a:t>d</a:t>
            </a:r>
            <a:r>
              <a:rPr lang="en-GB" sz="2205" dirty="0"/>
              <a:t> compute the distance to the </a:t>
            </a:r>
            <a:r>
              <a:rPr lang="en-GB" sz="2205" i="1" dirty="0"/>
              <a:t>k-</a:t>
            </a:r>
            <a:r>
              <a:rPr lang="en-GB" sz="2205" i="1" dirty="0" err="1"/>
              <a:t>th</a:t>
            </a:r>
            <a:r>
              <a:rPr lang="en-GB" sz="2205" dirty="0"/>
              <a:t> nearest </a:t>
            </a:r>
            <a:br>
              <a:rPr lang="en-GB" sz="2205" dirty="0"/>
            </a:br>
            <a:r>
              <a:rPr lang="en-GB" sz="2205" dirty="0" err="1"/>
              <a:t>neighbor</a:t>
            </a:r>
            <a:r>
              <a:rPr lang="en-GB" sz="2205" dirty="0"/>
              <a:t> </a:t>
            </a:r>
            <a:r>
              <a:rPr lang="en-GB" sz="2205" i="1" dirty="0" err="1"/>
              <a:t>d</a:t>
            </a:r>
            <a:r>
              <a:rPr lang="en-GB" sz="2205" i="1" baseline="-25000" dirty="0" err="1"/>
              <a:t>k</a:t>
            </a:r>
            <a:endParaRPr lang="en-GB" sz="2205" i="1" baseline="-25000" dirty="0"/>
          </a:p>
          <a:p>
            <a:pPr marL="629964" lvl="1" indent="-246737">
              <a:lnSpc>
                <a:spcPct val="110000"/>
              </a:lnSpc>
              <a:spcBef>
                <a:spcPts val="1102"/>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2205" dirty="0"/>
              <a:t>Sort all data points according to the distance </a:t>
            </a:r>
            <a:r>
              <a:rPr lang="en-GB" sz="2205" i="1" dirty="0" err="1"/>
              <a:t>d</a:t>
            </a:r>
            <a:r>
              <a:rPr lang="en-GB" sz="2205" i="1" baseline="-25000" dirty="0" err="1"/>
              <a:t>k</a:t>
            </a:r>
            <a:endParaRPr lang="en-GB" sz="2205" i="1" baseline="-25000" dirty="0"/>
          </a:p>
          <a:p>
            <a:pPr marL="629964" lvl="1" indent="-246737">
              <a:lnSpc>
                <a:spcPct val="110000"/>
              </a:lnSpc>
              <a:spcBef>
                <a:spcPts val="1102"/>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2205" dirty="0"/>
              <a:t>Outliers are points that have the largest distance </a:t>
            </a:r>
            <a:r>
              <a:rPr lang="en-GB" sz="2205" i="1" dirty="0" err="1"/>
              <a:t>d</a:t>
            </a:r>
            <a:r>
              <a:rPr lang="en-GB" sz="2205" i="1" baseline="-25000" dirty="0" err="1"/>
              <a:t>k</a:t>
            </a:r>
            <a:r>
              <a:rPr lang="en-GB" sz="2205" dirty="0"/>
              <a:t> and therefore are located in the more sparse </a:t>
            </a:r>
            <a:r>
              <a:rPr lang="en-GB" sz="2205" dirty="0" smtClean="0"/>
              <a:t>neighbourhoods</a:t>
            </a:r>
            <a:endParaRPr lang="en-GB" sz="2205" dirty="0"/>
          </a:p>
          <a:p>
            <a:pPr marL="629964" lvl="1" indent="-246737">
              <a:lnSpc>
                <a:spcPct val="110000"/>
              </a:lnSpc>
              <a:spcBef>
                <a:spcPts val="1102"/>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2205" dirty="0"/>
              <a:t>Usually data points that have top </a:t>
            </a:r>
            <a:r>
              <a:rPr lang="en-GB" sz="2205" i="1" dirty="0"/>
              <a:t>n</a:t>
            </a:r>
            <a:r>
              <a:rPr lang="en-GB" sz="2205" dirty="0"/>
              <a:t>% distance </a:t>
            </a:r>
            <a:r>
              <a:rPr lang="en-GB" sz="2205" i="1" dirty="0" err="1"/>
              <a:t>d</a:t>
            </a:r>
            <a:r>
              <a:rPr lang="en-GB" sz="2205" i="1" baseline="-25000" dirty="0" err="1"/>
              <a:t>k</a:t>
            </a:r>
            <a:r>
              <a:rPr lang="en-GB" sz="2205" i="1" dirty="0"/>
              <a:t> </a:t>
            </a:r>
            <a:r>
              <a:rPr lang="en-GB" sz="2205" dirty="0"/>
              <a:t>are identified as outliers</a:t>
            </a:r>
          </a:p>
          <a:p>
            <a:pPr lvl="2">
              <a:lnSpc>
                <a:spcPct val="110000"/>
              </a:lnSpc>
              <a:spcBef>
                <a:spcPts val="992"/>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1984" i="1" dirty="0"/>
              <a:t>n</a:t>
            </a:r>
            <a:r>
              <a:rPr lang="en-GB" sz="1984" dirty="0"/>
              <a:t> – user parameter</a:t>
            </a:r>
          </a:p>
          <a:p>
            <a:pPr marL="629964" lvl="1" indent="-246737">
              <a:lnSpc>
                <a:spcPct val="110000"/>
              </a:lnSpc>
              <a:spcBef>
                <a:spcPts val="1102"/>
              </a:spcBef>
              <a:tabLst>
                <a:tab pos="883701" algn="l"/>
                <a:tab pos="1891644" algn="l"/>
                <a:tab pos="2899587" algn="l"/>
                <a:tab pos="3907530" algn="l"/>
                <a:tab pos="4915473" algn="l"/>
                <a:tab pos="5923416" algn="l"/>
                <a:tab pos="6931359" algn="l"/>
                <a:tab pos="7939303" algn="l"/>
                <a:tab pos="8947246" algn="l"/>
                <a:tab pos="9955189" algn="l"/>
                <a:tab pos="10963132" algn="l"/>
              </a:tabLst>
            </a:pPr>
            <a:r>
              <a:rPr lang="en-GB" sz="2205" dirty="0"/>
              <a:t>Not suitable for datasets that have modes with varying density</a:t>
            </a:r>
          </a:p>
          <a:p>
            <a:pPr marL="629964" lvl="1" indent="-246737">
              <a:lnSpc>
                <a:spcPct val="110000"/>
              </a:lnSpc>
              <a:spcBef>
                <a:spcPts val="1102"/>
              </a:spcBef>
              <a:buNone/>
              <a:tabLst>
                <a:tab pos="883701" algn="l"/>
                <a:tab pos="1891644" algn="l"/>
                <a:tab pos="2899587" algn="l"/>
                <a:tab pos="3907530" algn="l"/>
                <a:tab pos="4915473" algn="l"/>
                <a:tab pos="5923416" algn="l"/>
                <a:tab pos="6931359" algn="l"/>
                <a:tab pos="7939303" algn="l"/>
                <a:tab pos="8947246" algn="l"/>
                <a:tab pos="9955189" algn="l"/>
                <a:tab pos="10963132" algn="l"/>
              </a:tabLst>
            </a:pPr>
            <a:endParaRPr lang="en-GB" sz="2205" dirty="0"/>
          </a:p>
        </p:txBody>
      </p:sp>
      <p:sp>
        <p:nvSpPr>
          <p:cNvPr id="48131" name="Text Box 3"/>
          <p:cNvSpPr txBox="1">
            <a:spLocks noChangeArrowheads="1"/>
          </p:cNvSpPr>
          <p:nvPr/>
        </p:nvSpPr>
        <p:spPr bwMode="auto">
          <a:xfrm>
            <a:off x="480447" y="6867253"/>
            <a:ext cx="8617058" cy="69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90000"/>
              </a:lnSpc>
              <a:spcBef>
                <a:spcPts val="290"/>
              </a:spcBef>
            </a:pPr>
            <a:r>
              <a:rPr lang="en-GB" sz="1323" dirty="0" smtClean="0">
                <a:latin typeface="Matisse ITC"/>
              </a:rPr>
              <a:t>Knorr</a:t>
            </a:r>
            <a:r>
              <a:rPr lang="en-GB" sz="1323" dirty="0">
                <a:latin typeface="Matisse ITC"/>
              </a:rPr>
              <a:t>, </a:t>
            </a:r>
            <a:r>
              <a:rPr lang="en-GB" sz="1323" dirty="0" err="1">
                <a:latin typeface="Matisse ITC"/>
              </a:rPr>
              <a:t>Ng,Algorithms</a:t>
            </a:r>
            <a:r>
              <a:rPr lang="en-GB" sz="1323" dirty="0">
                <a:latin typeface="Matisse ITC"/>
              </a:rPr>
              <a:t> for Mining Distance-Based Outliers in Large Datasets, VLDB98</a:t>
            </a:r>
          </a:p>
          <a:p>
            <a:pPr>
              <a:lnSpc>
                <a:spcPct val="90000"/>
              </a:lnSpc>
              <a:spcBef>
                <a:spcPts val="290"/>
              </a:spcBef>
            </a:pPr>
            <a:r>
              <a:rPr lang="en-GB" sz="1323" dirty="0" smtClean="0">
                <a:latin typeface="Matisse ITC"/>
              </a:rPr>
              <a:t>S</a:t>
            </a:r>
            <a:r>
              <a:rPr lang="en-GB" sz="1323" dirty="0">
                <a:latin typeface="Matisse ITC"/>
              </a:rPr>
              <a:t>. </a:t>
            </a:r>
            <a:r>
              <a:rPr lang="en-GB" sz="1323" dirty="0" err="1">
                <a:latin typeface="Matisse ITC"/>
              </a:rPr>
              <a:t>Ramaswamy</a:t>
            </a:r>
            <a:r>
              <a:rPr lang="en-GB" sz="1323" dirty="0">
                <a:latin typeface="Matisse ITC"/>
              </a:rPr>
              <a:t>, R. </a:t>
            </a:r>
            <a:r>
              <a:rPr lang="en-GB" sz="1323" dirty="0" err="1">
                <a:latin typeface="Matisse ITC"/>
              </a:rPr>
              <a:t>Rastogi</a:t>
            </a:r>
            <a:r>
              <a:rPr lang="en-GB" sz="1323" dirty="0">
                <a:latin typeface="Matisse ITC"/>
              </a:rPr>
              <a:t>, S. </a:t>
            </a:r>
            <a:r>
              <a:rPr lang="en-GB" sz="1323" dirty="0" err="1">
                <a:latin typeface="Matisse ITC"/>
              </a:rPr>
              <a:t>Kyuseok</a:t>
            </a:r>
            <a:r>
              <a:rPr lang="en-GB" sz="1323" dirty="0">
                <a:latin typeface="Matisse ITC"/>
              </a:rPr>
              <a:t>: Efficient Algorithms for Mining Outliers from Large Data Sets, ACM SIGMOD Conf. On Management of Data, 2000.</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27</a:t>
            </a:fld>
            <a:endParaRPr lang="en-GB"/>
          </a:p>
        </p:txBody>
      </p:sp>
    </p:spTree>
    <p:extLst>
      <p:ext uri="{BB962C8B-B14F-4D97-AF65-F5344CB8AC3E}">
        <p14:creationId xmlns:p14="http://schemas.microsoft.com/office/powerpoint/2010/main" val="3976801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body" idx="4294967295"/>
          </p:nvPr>
        </p:nvSpPr>
        <p:spPr>
          <a:xfrm>
            <a:off x="447675" y="990195"/>
            <a:ext cx="9556750" cy="5718175"/>
          </a:xfrm>
        </p:spPr>
        <p:txBody>
          <a:bodyPr/>
          <a:lstStyle/>
          <a:p>
            <a:pPr marL="61247" indent="-61247" defTabSz="1007943">
              <a:spcBef>
                <a:spcPct val="40000"/>
              </a:spcBef>
            </a:pPr>
            <a:r>
              <a:rPr lang="en-US" sz="2205" i="1" dirty="0">
                <a:solidFill>
                  <a:schemeClr val="folHlink"/>
                </a:solidFill>
              </a:rPr>
              <a:t> </a:t>
            </a:r>
            <a:r>
              <a:rPr lang="en-US" sz="2205" dirty="0"/>
              <a:t>For each data point </a:t>
            </a:r>
            <a:r>
              <a:rPr lang="en-US" sz="2205" i="1" dirty="0"/>
              <a:t>q</a:t>
            </a:r>
            <a:r>
              <a:rPr lang="en-US" sz="2205" dirty="0"/>
              <a:t> compute the distance to the </a:t>
            </a:r>
            <a:r>
              <a:rPr lang="en-US" sz="2205" i="1" dirty="0"/>
              <a:t>k</a:t>
            </a:r>
            <a:r>
              <a:rPr lang="en-US" sz="2205" dirty="0"/>
              <a:t>-</a:t>
            </a:r>
            <a:r>
              <a:rPr lang="en-US" sz="2205" dirty="0" err="1"/>
              <a:t>th</a:t>
            </a:r>
            <a:r>
              <a:rPr lang="en-US" sz="2205" dirty="0"/>
              <a:t> nearest neighbor (</a:t>
            </a:r>
            <a:r>
              <a:rPr lang="en-US" sz="2205" i="1" dirty="0">
                <a:solidFill>
                  <a:srgbClr val="000099"/>
                </a:solidFill>
              </a:rPr>
              <a:t>k-distance</a:t>
            </a:r>
            <a:r>
              <a:rPr lang="en-US" sz="2205" dirty="0"/>
              <a:t>)</a:t>
            </a:r>
          </a:p>
          <a:p>
            <a:pPr marL="61247" indent="-61247" defTabSz="1007943">
              <a:spcBef>
                <a:spcPct val="40000"/>
              </a:spcBef>
            </a:pPr>
            <a:r>
              <a:rPr lang="en-US" sz="2205" dirty="0"/>
              <a:t>Compute </a:t>
            </a:r>
            <a:r>
              <a:rPr lang="en-US" sz="2205" i="1" dirty="0">
                <a:solidFill>
                  <a:srgbClr val="000099"/>
                </a:solidFill>
              </a:rPr>
              <a:t>reachability distance </a:t>
            </a:r>
            <a:r>
              <a:rPr lang="en-US" sz="2205" dirty="0">
                <a:solidFill>
                  <a:srgbClr val="000099"/>
                </a:solidFill>
              </a:rPr>
              <a:t>(</a:t>
            </a:r>
            <a:r>
              <a:rPr lang="en-US" sz="2205" i="1" dirty="0">
                <a:solidFill>
                  <a:srgbClr val="000099"/>
                </a:solidFill>
              </a:rPr>
              <a:t>reach-</a:t>
            </a:r>
            <a:r>
              <a:rPr lang="en-US" sz="2205" i="1" dirty="0" err="1">
                <a:solidFill>
                  <a:srgbClr val="000099"/>
                </a:solidFill>
              </a:rPr>
              <a:t>dist</a:t>
            </a:r>
            <a:r>
              <a:rPr lang="en-US" sz="2205" dirty="0">
                <a:solidFill>
                  <a:srgbClr val="000099"/>
                </a:solidFill>
              </a:rPr>
              <a:t>)</a:t>
            </a:r>
            <a:r>
              <a:rPr lang="en-US" sz="2205" dirty="0"/>
              <a:t> for each data example </a:t>
            </a:r>
            <a:r>
              <a:rPr lang="en-US" sz="2205" i="1" dirty="0"/>
              <a:t>q</a:t>
            </a:r>
            <a:r>
              <a:rPr lang="en-US" sz="2205" dirty="0"/>
              <a:t> with respect to data example </a:t>
            </a:r>
            <a:r>
              <a:rPr lang="en-US" sz="2205" i="1" dirty="0"/>
              <a:t>p</a:t>
            </a:r>
            <a:r>
              <a:rPr lang="en-US" sz="2205" dirty="0"/>
              <a:t> as: </a:t>
            </a:r>
          </a:p>
          <a:p>
            <a:pPr marL="376229" lvl="1" indent="-188989" defTabSz="1007943">
              <a:spcBef>
                <a:spcPct val="40000"/>
              </a:spcBef>
              <a:buNone/>
            </a:pPr>
            <a:r>
              <a:rPr lang="en-US" sz="1984" dirty="0"/>
              <a:t>			</a:t>
            </a:r>
            <a:r>
              <a:rPr lang="en-US" sz="1984" i="1" dirty="0">
                <a:solidFill>
                  <a:srgbClr val="000099"/>
                </a:solidFill>
              </a:rPr>
              <a:t>reach-</a:t>
            </a:r>
            <a:r>
              <a:rPr lang="en-US" sz="1984" i="1" dirty="0" err="1">
                <a:solidFill>
                  <a:srgbClr val="000099"/>
                </a:solidFill>
              </a:rPr>
              <a:t>dist</a:t>
            </a:r>
            <a:r>
              <a:rPr lang="en-US" sz="1984" dirty="0">
                <a:solidFill>
                  <a:srgbClr val="000099"/>
                </a:solidFill>
              </a:rPr>
              <a:t>(</a:t>
            </a:r>
            <a:r>
              <a:rPr lang="en-US" sz="1984" i="1" dirty="0">
                <a:solidFill>
                  <a:srgbClr val="000099"/>
                </a:solidFill>
              </a:rPr>
              <a:t>q</a:t>
            </a:r>
            <a:r>
              <a:rPr lang="en-US" sz="1984" dirty="0">
                <a:solidFill>
                  <a:srgbClr val="000099"/>
                </a:solidFill>
              </a:rPr>
              <a:t>, </a:t>
            </a:r>
            <a:r>
              <a:rPr lang="en-US" sz="1984" i="1" dirty="0">
                <a:solidFill>
                  <a:srgbClr val="000099"/>
                </a:solidFill>
              </a:rPr>
              <a:t>p</a:t>
            </a:r>
            <a:r>
              <a:rPr lang="en-US" sz="1984" dirty="0">
                <a:solidFill>
                  <a:srgbClr val="000099"/>
                </a:solidFill>
              </a:rPr>
              <a:t>) = max{</a:t>
            </a:r>
            <a:r>
              <a:rPr lang="en-US" sz="1984" i="1" dirty="0">
                <a:solidFill>
                  <a:srgbClr val="000099"/>
                </a:solidFill>
              </a:rPr>
              <a:t>k-distance(p)</a:t>
            </a:r>
            <a:r>
              <a:rPr lang="en-US" sz="1984" dirty="0">
                <a:solidFill>
                  <a:srgbClr val="000099"/>
                </a:solidFill>
              </a:rPr>
              <a:t>, </a:t>
            </a:r>
            <a:r>
              <a:rPr lang="en-US" sz="1984" i="1" dirty="0">
                <a:solidFill>
                  <a:srgbClr val="000099"/>
                </a:solidFill>
              </a:rPr>
              <a:t>d</a:t>
            </a:r>
            <a:r>
              <a:rPr lang="en-US" sz="1984" dirty="0">
                <a:solidFill>
                  <a:srgbClr val="000099"/>
                </a:solidFill>
              </a:rPr>
              <a:t>(</a:t>
            </a:r>
            <a:r>
              <a:rPr lang="en-US" sz="1984" i="1" dirty="0" err="1">
                <a:solidFill>
                  <a:srgbClr val="000099"/>
                </a:solidFill>
              </a:rPr>
              <a:t>q</a:t>
            </a:r>
            <a:r>
              <a:rPr lang="en-US" sz="1984" dirty="0" err="1">
                <a:solidFill>
                  <a:srgbClr val="000099"/>
                </a:solidFill>
              </a:rPr>
              <a:t>,</a:t>
            </a:r>
            <a:r>
              <a:rPr lang="en-US" sz="1984" i="1" dirty="0" err="1">
                <a:solidFill>
                  <a:srgbClr val="000099"/>
                </a:solidFill>
              </a:rPr>
              <a:t>p</a:t>
            </a:r>
            <a:r>
              <a:rPr lang="en-US" sz="1984" dirty="0">
                <a:solidFill>
                  <a:srgbClr val="000099"/>
                </a:solidFill>
              </a:rPr>
              <a:t>)}</a:t>
            </a:r>
          </a:p>
          <a:p>
            <a:pPr marL="61247" indent="-61247" defTabSz="1007943">
              <a:spcBef>
                <a:spcPct val="40000"/>
              </a:spcBef>
            </a:pPr>
            <a:r>
              <a:rPr lang="en-US" sz="2205" dirty="0"/>
              <a:t>Compute </a:t>
            </a:r>
            <a:r>
              <a:rPr lang="en-US" sz="2205" i="1" dirty="0">
                <a:solidFill>
                  <a:srgbClr val="000099"/>
                </a:solidFill>
              </a:rPr>
              <a:t>local reachability density </a:t>
            </a:r>
            <a:r>
              <a:rPr lang="en-US" sz="2205" dirty="0">
                <a:solidFill>
                  <a:srgbClr val="000099"/>
                </a:solidFill>
              </a:rPr>
              <a:t>(</a:t>
            </a:r>
            <a:r>
              <a:rPr lang="en-US" sz="2205" i="1" dirty="0" err="1">
                <a:solidFill>
                  <a:srgbClr val="000099"/>
                </a:solidFill>
              </a:rPr>
              <a:t>lrd</a:t>
            </a:r>
            <a:r>
              <a:rPr lang="en-US" sz="2205" dirty="0">
                <a:solidFill>
                  <a:srgbClr val="000099"/>
                </a:solidFill>
              </a:rPr>
              <a:t>)</a:t>
            </a:r>
            <a:r>
              <a:rPr lang="en-US" sz="2205" dirty="0"/>
              <a:t> of data example </a:t>
            </a:r>
            <a:r>
              <a:rPr lang="en-US" sz="2205" i="1" dirty="0"/>
              <a:t>q</a:t>
            </a:r>
            <a:r>
              <a:rPr lang="en-US" sz="2205" dirty="0"/>
              <a:t> as inverse of the average </a:t>
            </a:r>
            <a:r>
              <a:rPr lang="en-US" sz="2205" dirty="0" err="1"/>
              <a:t>reachabaility</a:t>
            </a:r>
            <a:r>
              <a:rPr lang="en-US" sz="2205" dirty="0"/>
              <a:t> distance based on the </a:t>
            </a:r>
            <a:r>
              <a:rPr lang="en-US" sz="2205" i="1" dirty="0" err="1"/>
              <a:t>MinPts</a:t>
            </a:r>
            <a:r>
              <a:rPr lang="en-US" sz="2205" dirty="0"/>
              <a:t> nearest neighbors of data example </a:t>
            </a:r>
            <a:r>
              <a:rPr lang="en-US" sz="2205" i="1" dirty="0"/>
              <a:t>q</a:t>
            </a:r>
          </a:p>
          <a:p>
            <a:pPr marL="376229" lvl="1" indent="-188989" defTabSz="1007943">
              <a:spcBef>
                <a:spcPct val="80000"/>
              </a:spcBef>
              <a:buNone/>
            </a:pPr>
            <a:r>
              <a:rPr lang="en-US" sz="1984" dirty="0"/>
              <a:t>			</a:t>
            </a:r>
            <a:r>
              <a:rPr lang="en-US" sz="1984" i="1" dirty="0" err="1">
                <a:solidFill>
                  <a:srgbClr val="000099"/>
                </a:solidFill>
              </a:rPr>
              <a:t>lrd</a:t>
            </a:r>
            <a:r>
              <a:rPr lang="en-US" sz="1984" i="1" dirty="0">
                <a:solidFill>
                  <a:srgbClr val="000099"/>
                </a:solidFill>
              </a:rPr>
              <a:t>(q)</a:t>
            </a:r>
            <a:r>
              <a:rPr lang="en-US" sz="1984" dirty="0">
                <a:solidFill>
                  <a:srgbClr val="000099"/>
                </a:solidFill>
              </a:rPr>
              <a:t> =</a:t>
            </a:r>
            <a:r>
              <a:rPr lang="en-US" sz="1984" dirty="0"/>
              <a:t> </a:t>
            </a:r>
          </a:p>
          <a:p>
            <a:pPr marL="376229" lvl="1" indent="-188989" defTabSz="1007943"/>
            <a:endParaRPr lang="en-US" sz="1984" dirty="0"/>
          </a:p>
          <a:p>
            <a:pPr marL="61247" indent="-61247" defTabSz="1007943">
              <a:spcBef>
                <a:spcPct val="25000"/>
              </a:spcBef>
            </a:pPr>
            <a:r>
              <a:rPr lang="en-US" sz="2205" dirty="0" err="1"/>
              <a:t>Compaute</a:t>
            </a:r>
            <a:r>
              <a:rPr lang="en-US" sz="2205" dirty="0"/>
              <a:t> </a:t>
            </a:r>
            <a:r>
              <a:rPr lang="en-US" sz="2205" i="1" dirty="0"/>
              <a:t>LOF</a:t>
            </a:r>
            <a:r>
              <a:rPr lang="en-US" sz="2205" dirty="0"/>
              <a:t>(</a:t>
            </a:r>
            <a:r>
              <a:rPr lang="en-US" sz="2205" i="1" dirty="0"/>
              <a:t>q</a:t>
            </a:r>
            <a:r>
              <a:rPr lang="en-US" sz="2205" dirty="0"/>
              <a:t>) as ratio of average local reachability density of </a:t>
            </a:r>
            <a:r>
              <a:rPr lang="en-US" sz="2205" i="1" dirty="0"/>
              <a:t>q</a:t>
            </a:r>
            <a:r>
              <a:rPr lang="en-US" sz="2205" dirty="0"/>
              <a:t>’s </a:t>
            </a:r>
            <a:r>
              <a:rPr lang="en-US" sz="2205" i="1" dirty="0"/>
              <a:t>k</a:t>
            </a:r>
            <a:r>
              <a:rPr lang="en-US" sz="2205" dirty="0"/>
              <a:t>-nearest neighbors and local reachability density of the data record </a:t>
            </a:r>
            <a:r>
              <a:rPr lang="en-US" sz="2205" i="1" dirty="0"/>
              <a:t>q</a:t>
            </a:r>
          </a:p>
          <a:p>
            <a:pPr marL="376229" lvl="1" indent="-188989" defTabSz="1007943">
              <a:spcBef>
                <a:spcPct val="90000"/>
              </a:spcBef>
              <a:buNone/>
            </a:pPr>
            <a:r>
              <a:rPr lang="en-US" sz="1984" dirty="0"/>
              <a:t>			</a:t>
            </a:r>
            <a:r>
              <a:rPr lang="en-US" sz="1984" i="1" dirty="0">
                <a:solidFill>
                  <a:srgbClr val="000099"/>
                </a:solidFill>
              </a:rPr>
              <a:t>LOF(q) =</a:t>
            </a:r>
            <a:r>
              <a:rPr lang="en-US" sz="1984" dirty="0"/>
              <a:t> </a:t>
            </a:r>
          </a:p>
        </p:txBody>
      </p:sp>
      <p:graphicFrame>
        <p:nvGraphicFramePr>
          <p:cNvPr id="240644" name="Object 4"/>
          <p:cNvGraphicFramePr>
            <a:graphicFrameLocks noChangeAspect="1"/>
          </p:cNvGraphicFramePr>
          <p:nvPr/>
        </p:nvGraphicFramePr>
        <p:xfrm>
          <a:off x="3360385" y="3947830"/>
          <a:ext cx="2908375" cy="1032456"/>
        </p:xfrm>
        <a:graphic>
          <a:graphicData uri="http://schemas.openxmlformats.org/presentationml/2006/ole">
            <mc:AlternateContent xmlns:mc="http://schemas.openxmlformats.org/markup-compatibility/2006">
              <mc:Choice xmlns:v="urn:schemas-microsoft-com:vml" Requires="v">
                <p:oleObj spid="_x0000_s22894" name="Equation" r:id="rId3" imgW="1574640" imgH="558720" progId="Equation.3">
                  <p:embed/>
                </p:oleObj>
              </mc:Choice>
              <mc:Fallback>
                <p:oleObj name="Equation" r:id="rId3" imgW="157464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385" y="3947830"/>
                        <a:ext cx="2908375" cy="1032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0645" name="Object 5"/>
          <p:cNvGraphicFramePr>
            <a:graphicFrameLocks noChangeAspect="1"/>
          </p:cNvGraphicFramePr>
          <p:nvPr/>
        </p:nvGraphicFramePr>
        <p:xfrm>
          <a:off x="3612373" y="5627758"/>
          <a:ext cx="2269653" cy="820715"/>
        </p:xfrm>
        <a:graphic>
          <a:graphicData uri="http://schemas.openxmlformats.org/presentationml/2006/ole">
            <mc:AlternateContent xmlns:mc="http://schemas.openxmlformats.org/markup-compatibility/2006">
              <mc:Choice xmlns:v="urn:schemas-microsoft-com:vml" Requires="v">
                <p:oleObj spid="_x0000_s22895" name="Equation" r:id="rId5" imgW="1193760" imgH="431640" progId="Equation.3">
                  <p:embed/>
                </p:oleObj>
              </mc:Choice>
              <mc:Fallback>
                <p:oleObj name="Equation" r:id="rId5" imgW="11937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373" y="5627758"/>
                        <a:ext cx="2269653" cy="820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0646" name="Text Box 6"/>
          <p:cNvSpPr txBox="1">
            <a:spLocks noChangeArrowheads="1"/>
          </p:cNvSpPr>
          <p:nvPr/>
        </p:nvSpPr>
        <p:spPr bwMode="auto">
          <a:xfrm>
            <a:off x="588503" y="6823981"/>
            <a:ext cx="6299729" cy="307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965"/>
              </a:spcBef>
            </a:pPr>
            <a:r>
              <a:rPr lang="en-GB" sz="1323" dirty="0" err="1" smtClean="0">
                <a:latin typeface="Matisse ITC"/>
              </a:rPr>
              <a:t>Breunig</a:t>
            </a:r>
            <a:r>
              <a:rPr lang="en-GB" sz="1323" dirty="0">
                <a:latin typeface="Matisse ITC"/>
              </a:rPr>
              <a:t>, et al, LOF: Identifying Density-Based Local Outliers, KDD 2000.</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28</a:t>
            </a:fld>
            <a:endParaRPr lang="en-GB"/>
          </a:p>
        </p:txBody>
      </p:sp>
      <p:sp>
        <p:nvSpPr>
          <p:cNvPr id="9" name="Rectangle 1"/>
          <p:cNvSpPr txBox="1">
            <a:spLocks noChangeArrowheads="1"/>
          </p:cNvSpPr>
          <p:nvPr/>
        </p:nvSpPr>
        <p:spPr bwMode="auto">
          <a:xfrm>
            <a:off x="2057400" y="45262"/>
            <a:ext cx="6143624" cy="755650"/>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kern="0" dirty="0">
                <a:solidFill>
                  <a:schemeClr val="tx1"/>
                </a:solidFill>
              </a:rPr>
              <a:t>Density based Outlier Detection(LOF)</a:t>
            </a:r>
          </a:p>
        </p:txBody>
      </p:sp>
    </p:spTree>
    <p:extLst>
      <p:ext uri="{BB962C8B-B14F-4D97-AF65-F5344CB8AC3E}">
        <p14:creationId xmlns:p14="http://schemas.microsoft.com/office/powerpoint/2010/main" val="2474880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5067946" y="-15498"/>
            <a:ext cx="2606879" cy="774700"/>
          </a:xfrm>
          <a:ln/>
        </p:spPr>
        <p:txBody>
          <a:bodyPr vert="horz" wrap="square" lIns="0" tIns="0" rIns="0" bIns="0" numCol="1" anchor="ctr" anchorCtr="0" compatLnSpc="1">
            <a:prstTxWarp prst="textNoShape">
              <a:avLst/>
            </a:prstTxWarp>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smtClean="0">
                <a:solidFill>
                  <a:schemeClr val="tx1"/>
                </a:solidFill>
              </a:rPr>
              <a:t>LOF Approach</a:t>
            </a:r>
            <a:endParaRPr lang="en-GB" sz="2800" dirty="0">
              <a:solidFill>
                <a:schemeClr val="tx1"/>
              </a:solidFill>
            </a:endParaRPr>
          </a:p>
        </p:txBody>
      </p:sp>
      <p:sp>
        <p:nvSpPr>
          <p:cNvPr id="241667" name="Rectangle 3"/>
          <p:cNvSpPr>
            <a:spLocks noGrp="1" noChangeArrowheads="1"/>
          </p:cNvSpPr>
          <p:nvPr>
            <p:ph type="body" idx="4294967295"/>
          </p:nvPr>
        </p:nvSpPr>
        <p:spPr>
          <a:xfrm>
            <a:off x="585541" y="1034551"/>
            <a:ext cx="9175750" cy="1156355"/>
          </a:xfrm>
          <a:ln/>
        </p:spPr>
        <p:txBody>
          <a:bodyPr/>
          <a:lstStyle/>
          <a:p>
            <a:pPr>
              <a:spcBef>
                <a:spcPts val="1764"/>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smtClean="0">
                <a:solidFill>
                  <a:schemeClr val="tx1"/>
                </a:solidFill>
              </a:rPr>
              <a:t>Example</a:t>
            </a:r>
            <a:r>
              <a:rPr lang="en-GB" sz="2400" dirty="0">
                <a:solidFill>
                  <a:schemeClr val="tx1"/>
                </a:solidFill>
              </a:rPr>
              <a:t>:</a:t>
            </a:r>
          </a:p>
        </p:txBody>
      </p:sp>
      <p:pic>
        <p:nvPicPr>
          <p:cNvPr id="241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367" y="1417126"/>
            <a:ext cx="5077041" cy="43483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1672" name="Text Box 8"/>
          <p:cNvSpPr txBox="1">
            <a:spLocks noChangeArrowheads="1"/>
          </p:cNvSpPr>
          <p:nvPr/>
        </p:nvSpPr>
        <p:spPr bwMode="auto">
          <a:xfrm>
            <a:off x="5311437" y="3599561"/>
            <a:ext cx="153214" cy="367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buClr>
                <a:srgbClr val="009999"/>
              </a:buClr>
              <a:buFont typeface="Symbol" panose="05050102010706020507" pitchFamily="18" charset="2"/>
              <a:buNone/>
            </a:pPr>
            <a:r>
              <a:rPr lang="en-GB" sz="1323" b="1">
                <a:solidFill>
                  <a:srgbClr val="009999"/>
                </a:solidFill>
                <a:latin typeface="Symbol" panose="05050102010706020507" pitchFamily="18" charset="2"/>
              </a:rPr>
              <a:t></a:t>
            </a:r>
          </a:p>
        </p:txBody>
      </p:sp>
      <p:sp>
        <p:nvSpPr>
          <p:cNvPr id="241673" name="Text Box 9"/>
          <p:cNvSpPr txBox="1">
            <a:spLocks noChangeArrowheads="1"/>
          </p:cNvSpPr>
          <p:nvPr/>
        </p:nvSpPr>
        <p:spPr bwMode="auto">
          <a:xfrm>
            <a:off x="4907767" y="3557619"/>
            <a:ext cx="320358" cy="515276"/>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100000"/>
              </a:lnSpc>
              <a:buClr>
                <a:srgbClr val="009999"/>
              </a:buClr>
              <a:buFont typeface="Times New Roman" panose="02020603050405020304" pitchFamily="18" charset="0"/>
              <a:buNone/>
            </a:pPr>
            <a:r>
              <a:rPr lang="en-GB" sz="1543" b="1" i="1" dirty="0">
                <a:solidFill>
                  <a:srgbClr val="009999"/>
                </a:solidFill>
                <a:latin typeface="Times New Roman" panose="02020603050405020304" pitchFamily="18" charset="0"/>
              </a:rPr>
              <a:t> p</a:t>
            </a:r>
            <a:r>
              <a:rPr lang="en-GB" sz="1543" b="1" i="1" baseline="-25000" dirty="0">
                <a:solidFill>
                  <a:srgbClr val="009999"/>
                </a:solidFill>
                <a:latin typeface="Times New Roman" panose="02020603050405020304" pitchFamily="18" charset="0"/>
              </a:rPr>
              <a:t>3</a:t>
            </a:r>
          </a:p>
        </p:txBody>
      </p:sp>
      <p:sp>
        <p:nvSpPr>
          <p:cNvPr id="241674" name="Line 10"/>
          <p:cNvSpPr>
            <a:spLocks noChangeShapeType="1"/>
          </p:cNvSpPr>
          <p:nvPr/>
        </p:nvSpPr>
        <p:spPr bwMode="auto">
          <a:xfrm flipV="1">
            <a:off x="5274290" y="3249444"/>
            <a:ext cx="74294" cy="396476"/>
          </a:xfrm>
          <a:prstGeom prst="line">
            <a:avLst/>
          </a:prstGeom>
          <a:noFill/>
          <a:ln w="190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675" name="Text Box 11"/>
          <p:cNvSpPr txBox="1">
            <a:spLocks noChangeArrowheads="1"/>
          </p:cNvSpPr>
          <p:nvPr/>
        </p:nvSpPr>
        <p:spPr bwMode="auto">
          <a:xfrm>
            <a:off x="854288" y="2512616"/>
            <a:ext cx="1457353" cy="1212179"/>
          </a:xfrm>
          <a:prstGeom prst="rect">
            <a:avLst/>
          </a:prstGeom>
          <a:noFill/>
          <a:ln w="952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965"/>
              </a:spcBef>
              <a:buClr>
                <a:srgbClr val="333399"/>
              </a:buClr>
              <a:buSzPct val="75000"/>
            </a:pPr>
            <a:r>
              <a:rPr lang="en-GB" dirty="0">
                <a:solidFill>
                  <a:srgbClr val="008080"/>
                </a:solidFill>
                <a:latin typeface="Matisse ITC"/>
              </a:rPr>
              <a:t>Distance from p</a:t>
            </a:r>
            <a:r>
              <a:rPr lang="en-GB" baseline="-25000" dirty="0">
                <a:solidFill>
                  <a:srgbClr val="008080"/>
                </a:solidFill>
                <a:latin typeface="Matisse ITC"/>
              </a:rPr>
              <a:t>3</a:t>
            </a:r>
            <a:r>
              <a:rPr lang="en-GB" dirty="0">
                <a:solidFill>
                  <a:srgbClr val="008080"/>
                </a:solidFill>
                <a:latin typeface="Matisse ITC"/>
              </a:rPr>
              <a:t> to nearest </a:t>
            </a:r>
            <a:r>
              <a:rPr lang="en-GB" dirty="0" err="1">
                <a:solidFill>
                  <a:srgbClr val="008080"/>
                </a:solidFill>
                <a:latin typeface="Matisse ITC"/>
              </a:rPr>
              <a:t>neighbor</a:t>
            </a:r>
            <a:endParaRPr lang="en-GB" dirty="0">
              <a:solidFill>
                <a:srgbClr val="008080"/>
              </a:solidFill>
              <a:latin typeface="Matisse ITC"/>
            </a:endParaRPr>
          </a:p>
        </p:txBody>
      </p:sp>
      <p:sp>
        <p:nvSpPr>
          <p:cNvPr id="241676" name="Line 12"/>
          <p:cNvSpPr>
            <a:spLocks noChangeShapeType="1"/>
          </p:cNvSpPr>
          <p:nvPr/>
        </p:nvSpPr>
        <p:spPr bwMode="auto">
          <a:xfrm>
            <a:off x="2231023" y="2905267"/>
            <a:ext cx="2977541" cy="694293"/>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29</a:t>
            </a:fld>
            <a:endParaRPr lang="en-GB"/>
          </a:p>
        </p:txBody>
      </p:sp>
      <p:sp>
        <p:nvSpPr>
          <p:cNvPr id="17" name="Text Box 6"/>
          <p:cNvSpPr txBox="1">
            <a:spLocks noChangeArrowheads="1"/>
          </p:cNvSpPr>
          <p:nvPr/>
        </p:nvSpPr>
        <p:spPr bwMode="auto">
          <a:xfrm>
            <a:off x="588503" y="6823981"/>
            <a:ext cx="6299729" cy="307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965"/>
              </a:spcBef>
            </a:pPr>
            <a:r>
              <a:rPr lang="en-GB" sz="1323" dirty="0" err="1" smtClean="0">
                <a:latin typeface="Matisse ITC"/>
              </a:rPr>
              <a:t>Breunig</a:t>
            </a:r>
            <a:r>
              <a:rPr lang="en-GB" sz="1323" dirty="0">
                <a:latin typeface="Matisse ITC"/>
              </a:rPr>
              <a:t>, et al, LOF: Identifying Density-Based Local Outliers, KDD 2000.</a:t>
            </a:r>
          </a:p>
        </p:txBody>
      </p:sp>
    </p:spTree>
    <p:extLst>
      <p:ext uri="{BB962C8B-B14F-4D97-AF65-F5344CB8AC3E}">
        <p14:creationId xmlns:p14="http://schemas.microsoft.com/office/powerpoint/2010/main" val="2664204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116" y="-33178"/>
            <a:ext cx="5197475" cy="684213"/>
          </a:xfrm>
        </p:spPr>
        <p:txBody>
          <a:bodyPr/>
          <a:lstStyle/>
          <a:p>
            <a:r>
              <a:rPr lang="en-US" dirty="0"/>
              <a:t>Recent News</a:t>
            </a:r>
          </a:p>
        </p:txBody>
      </p:sp>
      <p:sp>
        <p:nvSpPr>
          <p:cNvPr id="3" name="Content Placeholder 2"/>
          <p:cNvSpPr>
            <a:spLocks noGrp="1"/>
          </p:cNvSpPr>
          <p:nvPr>
            <p:ph idx="4294967295"/>
          </p:nvPr>
        </p:nvSpPr>
        <p:spPr>
          <a:xfrm>
            <a:off x="503238" y="1257766"/>
            <a:ext cx="9037638" cy="452522"/>
          </a:xfrm>
          <a:noFill/>
          <a:ln>
            <a:solidFill>
              <a:schemeClr val="accent2"/>
            </a:solidFill>
          </a:ln>
        </p:spPr>
        <p:txBody>
          <a:bodyPr/>
          <a:lstStyle/>
          <a:p>
            <a:pPr marL="107950" indent="0">
              <a:buNone/>
            </a:pPr>
            <a:r>
              <a:rPr lang="en-US" sz="2200" b="1" dirty="0">
                <a:solidFill>
                  <a:schemeClr val="tx1"/>
                </a:solidFill>
              </a:rPr>
              <a:t>Hacking of Government Computers Exposed 21.5 Million People</a:t>
            </a:r>
          </a:p>
          <a:p>
            <a:pPr marL="107950" indent="0" algn="r">
              <a:buNone/>
            </a:pPr>
            <a:endParaRPr lang="en-US" sz="2200" dirty="0">
              <a:solidFill>
                <a:schemeClr val="tx1"/>
              </a:solidFill>
            </a:endParaRPr>
          </a:p>
        </p:txBody>
      </p:sp>
      <p:sp>
        <p:nvSpPr>
          <p:cNvPr id="5" name="Content Placeholder 2"/>
          <p:cNvSpPr txBox="1">
            <a:spLocks/>
          </p:cNvSpPr>
          <p:nvPr/>
        </p:nvSpPr>
        <p:spPr bwMode="auto">
          <a:xfrm>
            <a:off x="503239" y="2067002"/>
            <a:ext cx="9037637" cy="714397"/>
          </a:xfrm>
          <a:prstGeom prst="rect">
            <a:avLst/>
          </a:prstGeom>
          <a:solidFill>
            <a:schemeClr val="bg1"/>
          </a:solidFill>
          <a:ln w="9525">
            <a:solidFill>
              <a:schemeClr val="accent2"/>
            </a:solid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107950" indent="0" algn="just">
              <a:buNone/>
            </a:pPr>
            <a:r>
              <a:rPr lang="en-US" sz="2200" b="1" dirty="0">
                <a:solidFill>
                  <a:schemeClr val="tx1"/>
                </a:solidFill>
              </a:rPr>
              <a:t>Most persistent cybercriminals: </a:t>
            </a:r>
            <a:r>
              <a:rPr lang="en-US" sz="2200" b="1" dirty="0" err="1">
                <a:solidFill>
                  <a:schemeClr val="tx1"/>
                </a:solidFill>
              </a:rPr>
              <a:t>Ransomware</a:t>
            </a:r>
            <a:r>
              <a:rPr lang="en-US" sz="2200" b="1" dirty="0">
                <a:solidFill>
                  <a:schemeClr val="tx1"/>
                </a:solidFill>
              </a:rPr>
              <a:t> attackers 172% increase in the first half of 2016</a:t>
            </a:r>
          </a:p>
        </p:txBody>
      </p:sp>
      <p:sp>
        <p:nvSpPr>
          <p:cNvPr id="6" name="Rectangle 5"/>
          <p:cNvSpPr/>
          <p:nvPr/>
        </p:nvSpPr>
        <p:spPr>
          <a:xfrm>
            <a:off x="503236" y="3035069"/>
            <a:ext cx="9037637" cy="769441"/>
          </a:xfrm>
          <a:prstGeom prst="rect">
            <a:avLst/>
          </a:prstGeom>
          <a:solidFill>
            <a:schemeClr val="bg1"/>
          </a:solidFill>
          <a:ln>
            <a:solidFill>
              <a:schemeClr val="accent2"/>
            </a:solidFill>
          </a:ln>
        </p:spPr>
        <p:txBody>
          <a:bodyPr wrap="square">
            <a:spAutoFit/>
          </a:bodyPr>
          <a:lstStyle/>
          <a:p>
            <a:r>
              <a:rPr lang="en-US" sz="2200" b="1" dirty="0"/>
              <a:t>Most expensive attacks in 2016: </a:t>
            </a:r>
            <a:r>
              <a:rPr lang="en-US" sz="2200" b="1" dirty="0" err="1"/>
              <a:t>Leoni</a:t>
            </a:r>
            <a:r>
              <a:rPr lang="en-US" sz="2200" b="1" dirty="0"/>
              <a:t> and Bangladesh Bank</a:t>
            </a:r>
          </a:p>
          <a:p>
            <a:pPr algn="r"/>
            <a:r>
              <a:rPr lang="en-US" sz="2200" dirty="0"/>
              <a:t> </a:t>
            </a:r>
            <a:endParaRPr lang="en-US" sz="2200" b="1" dirty="0"/>
          </a:p>
        </p:txBody>
      </p:sp>
      <p:sp>
        <p:nvSpPr>
          <p:cNvPr id="7" name="Rectangle 6"/>
          <p:cNvSpPr/>
          <p:nvPr/>
        </p:nvSpPr>
        <p:spPr>
          <a:xfrm>
            <a:off x="534989" y="3978973"/>
            <a:ext cx="9037636" cy="430887"/>
          </a:xfrm>
          <a:prstGeom prst="rect">
            <a:avLst/>
          </a:prstGeom>
          <a:solidFill>
            <a:schemeClr val="bg1"/>
          </a:solidFill>
          <a:ln>
            <a:solidFill>
              <a:schemeClr val="accent2"/>
            </a:solidFill>
          </a:ln>
        </p:spPr>
        <p:txBody>
          <a:bodyPr wrap="square">
            <a:spAutoFit/>
          </a:bodyPr>
          <a:lstStyle/>
          <a:p>
            <a:r>
              <a:rPr lang="en-US" sz="2200" b="1" dirty="0"/>
              <a:t>Biggest attack vector in finance: SWIFT</a:t>
            </a:r>
          </a:p>
        </p:txBody>
      </p:sp>
      <p:sp>
        <p:nvSpPr>
          <p:cNvPr id="8" name="Rectangle 7"/>
          <p:cNvSpPr/>
          <p:nvPr/>
        </p:nvSpPr>
        <p:spPr>
          <a:xfrm>
            <a:off x="534989" y="4724592"/>
            <a:ext cx="9037637" cy="430887"/>
          </a:xfrm>
          <a:prstGeom prst="rect">
            <a:avLst/>
          </a:prstGeom>
          <a:solidFill>
            <a:schemeClr val="bg1"/>
          </a:solidFill>
          <a:ln>
            <a:solidFill>
              <a:schemeClr val="accent2"/>
            </a:solidFill>
          </a:ln>
        </p:spPr>
        <p:txBody>
          <a:bodyPr wrap="square">
            <a:spAutoFit/>
          </a:bodyPr>
          <a:lstStyle/>
          <a:p>
            <a:r>
              <a:rPr lang="en-US" sz="2200" b="1" dirty="0"/>
              <a:t>Worst all-around troublemaker: </a:t>
            </a:r>
            <a:r>
              <a:rPr lang="en-US" sz="2200" b="1" dirty="0" err="1"/>
              <a:t>Mirai</a:t>
            </a:r>
            <a:endParaRPr lang="en-US" sz="2200" b="1" dirty="0"/>
          </a:p>
        </p:txBody>
      </p:sp>
      <p:sp>
        <p:nvSpPr>
          <p:cNvPr id="9" name="Rectangle 8"/>
          <p:cNvSpPr/>
          <p:nvPr/>
        </p:nvSpPr>
        <p:spPr>
          <a:xfrm>
            <a:off x="534989" y="5470211"/>
            <a:ext cx="9037638" cy="769441"/>
          </a:xfrm>
          <a:prstGeom prst="rect">
            <a:avLst/>
          </a:prstGeom>
          <a:solidFill>
            <a:schemeClr val="bg1"/>
          </a:solidFill>
          <a:ln>
            <a:solidFill>
              <a:schemeClr val="accent2"/>
            </a:solidFill>
          </a:ln>
        </p:spPr>
        <p:txBody>
          <a:bodyPr wrap="square">
            <a:spAutoFit/>
          </a:bodyPr>
          <a:lstStyle/>
          <a:p>
            <a:r>
              <a:rPr lang="en-US" sz="2200" b="1" dirty="0"/>
              <a:t>First successful cyber attack on an industrial facility: Ukrainian power grid</a:t>
            </a:r>
          </a:p>
        </p:txBody>
      </p:sp>
      <p:sp>
        <p:nvSpPr>
          <p:cNvPr id="10" name="Slide Number Placeholder 9"/>
          <p:cNvSpPr>
            <a:spLocks noGrp="1"/>
          </p:cNvSpPr>
          <p:nvPr>
            <p:ph type="sldNum" idx="12"/>
          </p:nvPr>
        </p:nvSpPr>
        <p:spPr/>
        <p:txBody>
          <a:bodyPr/>
          <a:lstStyle/>
          <a:p>
            <a:pPr>
              <a:defRPr/>
            </a:pPr>
            <a:fld id="{BB4D5EB0-CF48-4948-8478-82307DB621F4}" type="slidenum">
              <a:rPr lang="en-GB" smtClean="0"/>
              <a:pPr>
                <a:defRPr/>
              </a:pPr>
              <a:t>3</a:t>
            </a:fld>
            <a:endParaRPr lang="en-GB"/>
          </a:p>
        </p:txBody>
      </p:sp>
      <p:sp>
        <p:nvSpPr>
          <p:cNvPr id="14" name="Rectangle 13"/>
          <p:cNvSpPr/>
          <p:nvPr/>
        </p:nvSpPr>
        <p:spPr>
          <a:xfrm>
            <a:off x="503240" y="6859631"/>
            <a:ext cx="9037636" cy="292388"/>
          </a:xfrm>
          <a:prstGeom prst="rect">
            <a:avLst/>
          </a:prstGeom>
        </p:spPr>
        <p:txBody>
          <a:bodyPr wrap="square">
            <a:spAutoFit/>
          </a:bodyPr>
          <a:lstStyle/>
          <a:p>
            <a:r>
              <a:rPr lang="en-US" sz="1300" dirty="0"/>
              <a:t>https://www.nytimes.com/2015/07/10/us/office-of-personnel-management-hackers-got-data-of-millions.html </a:t>
            </a:r>
          </a:p>
        </p:txBody>
      </p:sp>
      <p:sp>
        <p:nvSpPr>
          <p:cNvPr id="15" name="Rectangle 14"/>
          <p:cNvSpPr/>
          <p:nvPr/>
        </p:nvSpPr>
        <p:spPr>
          <a:xfrm>
            <a:off x="503241" y="7052136"/>
            <a:ext cx="9037634" cy="492443"/>
          </a:xfrm>
          <a:prstGeom prst="rect">
            <a:avLst/>
          </a:prstGeom>
        </p:spPr>
        <p:txBody>
          <a:bodyPr wrap="square">
            <a:spAutoFit/>
          </a:bodyPr>
          <a:lstStyle/>
          <a:p>
            <a:r>
              <a:rPr lang="en-US" sz="1300" dirty="0"/>
              <a:t>https://www.trendmicro.com/vinfo/us/security/news/cyber-attacks/a-rundown-of-the-biggest-cybersecurity-incidents-of-2016</a:t>
            </a:r>
          </a:p>
        </p:txBody>
      </p:sp>
    </p:spTree>
    <p:extLst>
      <p:ext uri="{BB962C8B-B14F-4D97-AF65-F5344CB8AC3E}">
        <p14:creationId xmlns:p14="http://schemas.microsoft.com/office/powerpoint/2010/main" val="1728385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rgbClr val="FF0000"/>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rgbClr val="FF0000"/>
                </a:solidFill>
              </a:rPr>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smtClean="0"/>
              <a:t>Outlier </a:t>
            </a:r>
            <a:r>
              <a:rPr lang="en-US" sz="1323" dirty="0"/>
              <a:t>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30</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238604656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2402133" y="14068"/>
            <a:ext cx="5427662" cy="774700"/>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Clustering Based Techniques</a:t>
            </a:r>
          </a:p>
        </p:txBody>
      </p:sp>
      <p:sp>
        <p:nvSpPr>
          <p:cNvPr id="54274" name="Rectangle 2"/>
          <p:cNvSpPr>
            <a:spLocks noGrp="1" noChangeArrowheads="1"/>
          </p:cNvSpPr>
          <p:nvPr>
            <p:ph type="body" idx="4294967295"/>
          </p:nvPr>
        </p:nvSpPr>
        <p:spPr>
          <a:xfrm>
            <a:off x="449450" y="1099343"/>
            <a:ext cx="9123175" cy="6046788"/>
          </a:xfrm>
          <a:ln/>
        </p:spPr>
        <p:txBody>
          <a:bodyPr vert="horz" wrap="square" lIns="0" tIns="0" rIns="0" bIns="0" numCol="1" anchor="t" anchorCtr="0" compatLnSpc="1">
            <a:prstTxWarp prst="textNoShape">
              <a:avLst/>
            </a:prstTxWarp>
          </a:bodyPr>
          <a:lstStyle/>
          <a:p>
            <a:pPr marL="183740" indent="-183740">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b="1" i="1" dirty="0"/>
              <a:t>Key assumption</a:t>
            </a:r>
            <a:r>
              <a:rPr lang="en-GB" sz="2200" b="1" dirty="0"/>
              <a:t>: </a:t>
            </a:r>
            <a:r>
              <a:rPr lang="en-GB" sz="2200" dirty="0"/>
              <a:t>normal data records belong to large and dense clusters, while anomalies belong do not belong to any of the clusters or form very small clusters</a:t>
            </a:r>
          </a:p>
          <a:p>
            <a:pPr marL="183740" indent="-183740">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b="1" dirty="0"/>
              <a:t>Categorization according to labels</a:t>
            </a:r>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Semi-supervised – cluster normal data to create modes of normal </a:t>
            </a:r>
            <a:r>
              <a:rPr lang="en-GB" sz="2200" dirty="0" err="1"/>
              <a:t>behavior</a:t>
            </a:r>
            <a:r>
              <a:rPr lang="en-GB" sz="2200" dirty="0"/>
              <a:t>. If a new instance does not belong to any of the clusters or it is not close to any cluster, is anomaly</a:t>
            </a:r>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Unsupervised – post-processing is needed after a clustering step to determine the size of the clusters and the distance from the clusters is </a:t>
            </a:r>
            <a:r>
              <a:rPr lang="en-GB" sz="2200"/>
              <a:t>required </a:t>
            </a:r>
            <a:r>
              <a:rPr lang="en-GB" sz="2200" smtClean="0"/>
              <a:t>for </a:t>
            </a:r>
            <a:r>
              <a:rPr lang="en-GB" sz="2200" dirty="0"/>
              <a:t>the point to be anomaly</a:t>
            </a:r>
          </a:p>
          <a:p>
            <a:pPr marL="183740" indent="-183740">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b="1" dirty="0"/>
              <a:t>Anomalies detected using clustering based methods can be:</a:t>
            </a:r>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Data records that do not fit into any cluster (residuals from clustering)</a:t>
            </a:r>
            <a:r>
              <a:rPr lang="ar-SA" sz="2200" dirty="0">
                <a:cs typeface="Arial" panose="020B0604020202020204" pitchFamily="34" charset="0"/>
              </a:rPr>
              <a:t>‏</a:t>
            </a:r>
            <a:endParaRPr lang="en-GB" sz="2200" dirty="0"/>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Small clusters </a:t>
            </a:r>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Low density clusters or local anomalies (far from other points within the same cluster)</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31</a:t>
            </a:fld>
            <a:endParaRPr lang="en-GB"/>
          </a:p>
        </p:txBody>
      </p:sp>
    </p:spTree>
    <p:extLst>
      <p:ext uri="{BB962C8B-B14F-4D97-AF65-F5344CB8AC3E}">
        <p14:creationId xmlns:p14="http://schemas.microsoft.com/office/powerpoint/2010/main" val="2726771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2435380" y="0"/>
            <a:ext cx="5413375" cy="774700"/>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Clustering Based Techniques</a:t>
            </a:r>
          </a:p>
        </p:txBody>
      </p:sp>
      <p:sp>
        <p:nvSpPr>
          <p:cNvPr id="55298" name="Rectangle 2"/>
          <p:cNvSpPr>
            <a:spLocks noGrp="1" noChangeArrowheads="1"/>
          </p:cNvSpPr>
          <p:nvPr>
            <p:ph type="body" idx="4294967295"/>
          </p:nvPr>
        </p:nvSpPr>
        <p:spPr>
          <a:xfrm>
            <a:off x="495946" y="1079500"/>
            <a:ext cx="9076679" cy="5631266"/>
          </a:xfrm>
          <a:ln/>
        </p:spPr>
        <p:txBody>
          <a:bodyPr vert="horz" wrap="square" lIns="0" tIns="0" rIns="0" bIns="0" numCol="1" anchor="t" anchorCtr="0" compatLnSpc="1">
            <a:prstTxWarp prst="textNoShape">
              <a:avLst/>
            </a:prstTxWarp>
          </a:bodyPr>
          <a:lstStyle/>
          <a:p>
            <a:pPr marL="246737" indent="-246737">
              <a:spcBef>
                <a:spcPts val="772"/>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400" b="1" dirty="0"/>
              <a:t>Advantages:</a:t>
            </a:r>
          </a:p>
          <a:p>
            <a:pPr marL="692961" lvl="1" indent="-320232">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No need to be supervised</a:t>
            </a:r>
          </a:p>
          <a:p>
            <a:pPr marL="692961" lvl="1" indent="-320232">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Easily adaptable to on-line / incremental mode suitable for anomaly detection from temporal data</a:t>
            </a:r>
          </a:p>
          <a:p>
            <a:pPr marL="246737" indent="-246737">
              <a:spcBef>
                <a:spcPts val="772"/>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sz="2400" b="1" dirty="0"/>
              <a:t>Drawbacks:</a:t>
            </a:r>
          </a:p>
          <a:p>
            <a:pPr marL="692961" lvl="1" indent="-320232">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Computationally expensive</a:t>
            </a:r>
          </a:p>
          <a:p>
            <a:pPr marL="1072690" lvl="2">
              <a:spcBef>
                <a:spcPts val="55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Using indexing structures (k-d tree, R* tree) may alleviate this problem</a:t>
            </a:r>
          </a:p>
          <a:p>
            <a:pPr marL="692961" lvl="1" indent="-320232">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If normal points do not create any clusters the techniques may fail</a:t>
            </a:r>
          </a:p>
          <a:p>
            <a:pPr marL="692961" lvl="1" indent="-320232">
              <a:spcBef>
                <a:spcPts val="66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In high dimensional spaces, data is sparse and distances between any two data records may become quite similar.</a:t>
            </a:r>
          </a:p>
          <a:p>
            <a:pPr marL="1072690" lvl="2">
              <a:spcBef>
                <a:spcPts val="551"/>
              </a:spcBef>
              <a:tabLst>
                <a:tab pos="874951" algn="l"/>
                <a:tab pos="1882894" algn="l"/>
                <a:tab pos="2890837" algn="l"/>
                <a:tab pos="3898780" algn="l"/>
                <a:tab pos="4906723" algn="l"/>
                <a:tab pos="5914666" algn="l"/>
                <a:tab pos="6922609" algn="l"/>
                <a:tab pos="7930552" algn="l"/>
                <a:tab pos="8938496" algn="l"/>
                <a:tab pos="9946439" algn="l"/>
                <a:tab pos="10954382" algn="l"/>
              </a:tabLst>
            </a:pPr>
            <a:r>
              <a:rPr lang="en-GB" dirty="0"/>
              <a:t>Clustering algorithms may not give any meaningful clusters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32</a:t>
            </a:fld>
            <a:endParaRPr lang="en-GB"/>
          </a:p>
        </p:txBody>
      </p:sp>
    </p:spTree>
    <p:extLst>
      <p:ext uri="{BB962C8B-B14F-4D97-AF65-F5344CB8AC3E}">
        <p14:creationId xmlns:p14="http://schemas.microsoft.com/office/powerpoint/2010/main" val="614601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body" idx="4294967295"/>
          </p:nvPr>
        </p:nvSpPr>
        <p:spPr>
          <a:xfrm>
            <a:off x="495946" y="1008063"/>
            <a:ext cx="8995717" cy="6015037"/>
          </a:xfrm>
          <a:ln/>
        </p:spPr>
        <p:txBody>
          <a:bodyPr/>
          <a:lstStyle/>
          <a:p>
            <a:pPr marL="253736" indent="-253736">
              <a:spcBef>
                <a:spcPts val="827"/>
              </a:spcBef>
              <a:tabLst>
                <a:tab pos="881950" algn="l"/>
                <a:tab pos="1889893" algn="l"/>
                <a:tab pos="2897836" algn="l"/>
                <a:tab pos="3905780" algn="l"/>
                <a:tab pos="4913723" algn="l"/>
                <a:tab pos="5921666" algn="l"/>
                <a:tab pos="6929609" algn="l"/>
                <a:tab pos="7937552" algn="l"/>
                <a:tab pos="8945495" algn="l"/>
                <a:tab pos="9953438" algn="l"/>
                <a:tab pos="10961381" algn="l"/>
              </a:tabLst>
            </a:pPr>
            <a:r>
              <a:rPr lang="en-GB" sz="2400" dirty="0" err="1">
                <a:solidFill>
                  <a:schemeClr val="tx1"/>
                </a:solidFill>
              </a:rPr>
              <a:t>FindOut</a:t>
            </a:r>
            <a:r>
              <a:rPr lang="en-GB" sz="2400" dirty="0">
                <a:solidFill>
                  <a:schemeClr val="tx1"/>
                </a:solidFill>
              </a:rPr>
              <a:t> algorithm* by-product of </a:t>
            </a:r>
            <a:r>
              <a:rPr lang="en-GB" sz="2400" i="1" dirty="0" err="1">
                <a:solidFill>
                  <a:schemeClr val="tx1"/>
                </a:solidFill>
              </a:rPr>
              <a:t>WaveCluster</a:t>
            </a:r>
            <a:endParaRPr lang="en-GB" sz="2400" i="1" dirty="0">
              <a:solidFill>
                <a:schemeClr val="tx1"/>
              </a:solidFill>
            </a:endParaRPr>
          </a:p>
          <a:p>
            <a:pPr marL="253736" indent="-253736">
              <a:spcBef>
                <a:spcPts val="827"/>
              </a:spcBef>
              <a:tabLst>
                <a:tab pos="881950" algn="l"/>
                <a:tab pos="1889893" algn="l"/>
                <a:tab pos="2897836" algn="l"/>
                <a:tab pos="3905780" algn="l"/>
                <a:tab pos="4913723" algn="l"/>
                <a:tab pos="5921666" algn="l"/>
                <a:tab pos="6929609" algn="l"/>
                <a:tab pos="7937552" algn="l"/>
                <a:tab pos="8945495" algn="l"/>
                <a:tab pos="9953438" algn="l"/>
                <a:tab pos="10961381" algn="l"/>
              </a:tabLst>
            </a:pPr>
            <a:r>
              <a:rPr lang="en-GB" sz="2400" dirty="0"/>
              <a:t>Main idea: Remove the clusters from original data and then identify the outliers</a:t>
            </a:r>
          </a:p>
          <a:p>
            <a:pPr marL="253736" indent="-253736">
              <a:spcBef>
                <a:spcPts val="827"/>
              </a:spcBef>
              <a:tabLst>
                <a:tab pos="881950" algn="l"/>
                <a:tab pos="1889893" algn="l"/>
                <a:tab pos="2897836" algn="l"/>
                <a:tab pos="3905780" algn="l"/>
                <a:tab pos="4913723" algn="l"/>
                <a:tab pos="5921666" algn="l"/>
                <a:tab pos="6929609" algn="l"/>
                <a:tab pos="7937552" algn="l"/>
                <a:tab pos="8945495" algn="l"/>
                <a:tab pos="9953438" algn="l"/>
                <a:tab pos="10961381" algn="l"/>
              </a:tabLst>
            </a:pPr>
            <a:r>
              <a:rPr lang="en-GB" sz="2400" dirty="0"/>
              <a:t>Transform data into multidimensional signals using wavelet transformation</a:t>
            </a:r>
          </a:p>
          <a:p>
            <a:pPr lvl="1">
              <a:spcBef>
                <a:spcPts val="689"/>
              </a:spcBef>
              <a:tabLst>
                <a:tab pos="881950" algn="l"/>
                <a:tab pos="1889893" algn="l"/>
                <a:tab pos="2897836" algn="l"/>
                <a:tab pos="3905780" algn="l"/>
                <a:tab pos="4913723" algn="l"/>
                <a:tab pos="5921666" algn="l"/>
                <a:tab pos="6929609" algn="l"/>
                <a:tab pos="7937552" algn="l"/>
                <a:tab pos="8945495" algn="l"/>
                <a:tab pos="9953438" algn="l"/>
                <a:tab pos="10961381" algn="l"/>
              </a:tabLst>
            </a:pPr>
            <a:r>
              <a:rPr lang="en-GB" dirty="0"/>
              <a:t>High frequency of the signals correspond to regions where is the rapid change of distribution – boundaries of the clusters</a:t>
            </a:r>
          </a:p>
          <a:p>
            <a:pPr lvl="1">
              <a:spcBef>
                <a:spcPts val="689"/>
              </a:spcBef>
              <a:tabLst>
                <a:tab pos="881950" algn="l"/>
                <a:tab pos="1889893" algn="l"/>
                <a:tab pos="2897836" algn="l"/>
                <a:tab pos="3905780" algn="l"/>
                <a:tab pos="4913723" algn="l"/>
                <a:tab pos="5921666" algn="l"/>
                <a:tab pos="6929609" algn="l"/>
                <a:tab pos="7937552" algn="l"/>
                <a:tab pos="8945495" algn="l"/>
                <a:tab pos="9953438" algn="l"/>
                <a:tab pos="10961381" algn="l"/>
              </a:tabLst>
            </a:pPr>
            <a:r>
              <a:rPr lang="en-GB" dirty="0"/>
              <a:t>Low frequency parts correspond to </a:t>
            </a:r>
            <a:br>
              <a:rPr lang="en-GB" dirty="0"/>
            </a:br>
            <a:r>
              <a:rPr lang="en-GB" dirty="0"/>
              <a:t>the regions where the data is </a:t>
            </a:r>
            <a:br>
              <a:rPr lang="en-GB" dirty="0"/>
            </a:br>
            <a:r>
              <a:rPr lang="en-GB" dirty="0"/>
              <a:t>concentrated</a:t>
            </a:r>
          </a:p>
          <a:p>
            <a:pPr marL="253736" indent="-253736">
              <a:spcBef>
                <a:spcPts val="827"/>
              </a:spcBef>
              <a:tabLst>
                <a:tab pos="881950" algn="l"/>
                <a:tab pos="1889893" algn="l"/>
                <a:tab pos="2897836" algn="l"/>
                <a:tab pos="3905780" algn="l"/>
                <a:tab pos="4913723" algn="l"/>
                <a:tab pos="5921666" algn="l"/>
                <a:tab pos="6929609" algn="l"/>
                <a:tab pos="7937552" algn="l"/>
                <a:tab pos="8945495" algn="l"/>
                <a:tab pos="9953438" algn="l"/>
                <a:tab pos="10961381" algn="l"/>
              </a:tabLst>
            </a:pPr>
            <a:r>
              <a:rPr lang="en-GB" sz="2400" dirty="0"/>
              <a:t>Remove these high and low </a:t>
            </a:r>
            <a:br>
              <a:rPr lang="en-GB" sz="2400" dirty="0"/>
            </a:br>
            <a:r>
              <a:rPr lang="en-GB" sz="2400" dirty="0"/>
              <a:t>frequency parts and all remaining </a:t>
            </a:r>
            <a:br>
              <a:rPr lang="en-GB" sz="2400" dirty="0"/>
            </a:br>
            <a:r>
              <a:rPr lang="en-GB" sz="2400" dirty="0"/>
              <a:t>points will be outliers</a:t>
            </a:r>
          </a:p>
        </p:txBody>
      </p:sp>
      <p:sp>
        <p:nvSpPr>
          <p:cNvPr id="56322" name="Text Box 2"/>
          <p:cNvSpPr txBox="1">
            <a:spLocks noChangeArrowheads="1"/>
          </p:cNvSpPr>
          <p:nvPr/>
        </p:nvSpPr>
        <p:spPr bwMode="auto">
          <a:xfrm>
            <a:off x="435703" y="6847455"/>
            <a:ext cx="9055960" cy="30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marL="112713" indent="-112713">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1pPr>
            <a:lvl2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2pPr>
            <a:lvl3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3pPr>
            <a:lvl4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4pPr>
            <a:lvl5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9pPr>
          </a:lstStyle>
          <a:p>
            <a:pPr>
              <a:spcBef>
                <a:spcPts val="965"/>
              </a:spcBef>
            </a:pPr>
            <a:r>
              <a:rPr lang="en-GB" sz="1300" dirty="0" smtClean="0">
                <a:latin typeface="Matisse ITC"/>
              </a:rPr>
              <a:t>D</a:t>
            </a:r>
            <a:r>
              <a:rPr lang="en-GB" sz="1300" dirty="0">
                <a:latin typeface="Matisse ITC"/>
              </a:rPr>
              <a:t>. Yu, G. </a:t>
            </a:r>
            <a:r>
              <a:rPr lang="en-GB" sz="1300" dirty="0" err="1">
                <a:latin typeface="Matisse ITC"/>
              </a:rPr>
              <a:t>Sheikholeslami</a:t>
            </a:r>
            <a:r>
              <a:rPr lang="en-GB" sz="1300" dirty="0">
                <a:latin typeface="Matisse ITC"/>
              </a:rPr>
              <a:t>, A. Zhang, </a:t>
            </a:r>
            <a:r>
              <a:rPr lang="en-GB" sz="1300" dirty="0" err="1">
                <a:latin typeface="Matisse ITC"/>
              </a:rPr>
              <a:t>FindOut</a:t>
            </a:r>
            <a:r>
              <a:rPr lang="en-GB" sz="1300" dirty="0">
                <a:latin typeface="Matisse ITC"/>
              </a:rPr>
              <a:t>: Finding Outliers in Very Large Datasets, 1999.</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615" y="3934491"/>
            <a:ext cx="3929354" cy="2786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4" name="Rectangle 4"/>
          <p:cNvSpPr>
            <a:spLocks noChangeArrowheads="1"/>
          </p:cNvSpPr>
          <p:nvPr/>
        </p:nvSpPr>
        <p:spPr bwMode="auto">
          <a:xfrm>
            <a:off x="4452699" y="0"/>
            <a:ext cx="3578005" cy="755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eaLnBrk="1" hangingPunct="1">
              <a:lnSpc>
                <a:spcPct val="100000"/>
              </a:lnSpc>
              <a:buClr>
                <a:srgbClr val="CC3300"/>
              </a:buClr>
            </a:pPr>
            <a:r>
              <a:rPr lang="en-GB" sz="3200" dirty="0" err="1">
                <a:solidFill>
                  <a:schemeClr val="tx1"/>
                </a:solidFill>
              </a:rPr>
              <a:t>FindOut</a:t>
            </a:r>
            <a:r>
              <a:rPr lang="en-GB" sz="3200" dirty="0">
                <a:solidFill>
                  <a:schemeClr val="tx1"/>
                </a:solidFill>
              </a:rPr>
              <a:t> Algorithm</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33</a:t>
            </a:fld>
            <a:endParaRPr lang="en-GB"/>
          </a:p>
        </p:txBody>
      </p:sp>
    </p:spTree>
    <p:extLst>
      <p:ext uri="{BB962C8B-B14F-4D97-AF65-F5344CB8AC3E}">
        <p14:creationId xmlns:p14="http://schemas.microsoft.com/office/powerpoint/2010/main" val="907655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idx="4294967295"/>
          </p:nvPr>
        </p:nvSpPr>
        <p:spPr>
          <a:xfrm>
            <a:off x="882755" y="82550"/>
            <a:ext cx="6929438" cy="708025"/>
          </a:xfrm>
          <a:ln/>
        </p:spPr>
        <p:txBody>
          <a:bodyPr vert="horz" wrap="square" lIns="0" tIns="0" rIns="0" bIns="0" numCol="1" anchor="ctr" anchorCtr="0" compatLnSpc="1">
            <a:prstTxWarp prst="textNoShape">
              <a:avLst/>
            </a:prstTxWarp>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Cluster </a:t>
            </a:r>
            <a:r>
              <a:rPr lang="en-GB" sz="2800" dirty="0" smtClean="0">
                <a:solidFill>
                  <a:schemeClr val="tx1"/>
                </a:solidFill>
              </a:rPr>
              <a:t>Based </a:t>
            </a:r>
            <a:r>
              <a:rPr lang="en-GB" sz="2800" dirty="0">
                <a:solidFill>
                  <a:schemeClr val="tx1"/>
                </a:solidFill>
              </a:rPr>
              <a:t>Local Outlier Factor</a:t>
            </a:r>
          </a:p>
        </p:txBody>
      </p:sp>
      <p:sp>
        <p:nvSpPr>
          <p:cNvPr id="57346" name="Rectangle 2"/>
          <p:cNvSpPr>
            <a:spLocks noGrp="1" noChangeArrowheads="1"/>
          </p:cNvSpPr>
          <p:nvPr>
            <p:ph type="body" idx="4294967295"/>
          </p:nvPr>
        </p:nvSpPr>
        <p:spPr>
          <a:xfrm>
            <a:off x="480446" y="1092200"/>
            <a:ext cx="9092179" cy="5525576"/>
          </a:xfrm>
          <a:ln/>
        </p:spPr>
        <p:txBody>
          <a:bodyPr vert="horz" wrap="square" lIns="0" tIns="0" rIns="0" bIns="0" numCol="1" anchor="t" anchorCtr="0" compatLnSpc="1">
            <a:prstTxWarp prst="textNoShape">
              <a:avLst/>
            </a:prstTxWarp>
          </a:bodyPr>
          <a:lstStyle/>
          <a:p>
            <a:pPr marL="183740" indent="-183740">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Use squeezer clustering algorithm to perform clustering</a:t>
            </a:r>
          </a:p>
          <a:p>
            <a:pPr marL="183740" indent="-183740">
              <a:spcBef>
                <a:spcPts val="66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Determine CBLOF for each data</a:t>
            </a:r>
            <a:br>
              <a:rPr lang="en-GB" sz="2200" dirty="0"/>
            </a:br>
            <a:r>
              <a:rPr lang="en-GB" sz="2200" dirty="0"/>
              <a:t>record measured by both the size </a:t>
            </a:r>
            <a:br>
              <a:rPr lang="en-GB" sz="2200" dirty="0"/>
            </a:br>
            <a:r>
              <a:rPr lang="en-GB" sz="2200" dirty="0"/>
              <a:t>of the cluster and the distance to </a:t>
            </a:r>
            <a:br>
              <a:rPr lang="en-GB" sz="2200" dirty="0"/>
            </a:br>
            <a:r>
              <a:rPr lang="en-GB" sz="2200" dirty="0"/>
              <a:t>the cluster</a:t>
            </a:r>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if the data record lies in a </a:t>
            </a:r>
            <a:r>
              <a:rPr lang="en-GB" sz="2200" b="1" i="1" dirty="0"/>
              <a:t>small</a:t>
            </a:r>
            <a:r>
              <a:rPr lang="en-GB" sz="2200" dirty="0"/>
              <a:t> cluster, </a:t>
            </a:r>
            <a:br>
              <a:rPr lang="en-GB" sz="2200" dirty="0"/>
            </a:br>
            <a:r>
              <a:rPr lang="en-GB" sz="2200" dirty="0"/>
              <a:t>CBLOF is measured as a product of </a:t>
            </a:r>
            <a:br>
              <a:rPr lang="en-GB" sz="2200" dirty="0"/>
            </a:br>
            <a:r>
              <a:rPr lang="en-GB" sz="2200" dirty="0"/>
              <a:t>the size of the cluster the data record </a:t>
            </a:r>
            <a:br>
              <a:rPr lang="en-GB" sz="2200" dirty="0"/>
            </a:br>
            <a:r>
              <a:rPr lang="en-GB" sz="2200" dirty="0"/>
              <a:t>belongs to and the distance to the </a:t>
            </a:r>
            <a:br>
              <a:rPr lang="en-GB" sz="2200" dirty="0"/>
            </a:br>
            <a:r>
              <a:rPr lang="en-GB" sz="2200" dirty="0"/>
              <a:t>closest larger cluster</a:t>
            </a:r>
          </a:p>
          <a:p>
            <a:pPr marL="509222" lvl="1" indent="-199489">
              <a:spcBef>
                <a:spcPts val="551"/>
              </a:spcBef>
              <a:tabLst>
                <a:tab pos="811954" algn="l"/>
                <a:tab pos="1819897" algn="l"/>
                <a:tab pos="2827840" algn="l"/>
                <a:tab pos="3835784" algn="l"/>
                <a:tab pos="4843727" algn="l"/>
                <a:tab pos="5851670" algn="l"/>
                <a:tab pos="6859613" algn="l"/>
                <a:tab pos="7867556" algn="l"/>
                <a:tab pos="8875499" algn="l"/>
                <a:tab pos="9883442" algn="l"/>
                <a:tab pos="10891385" algn="l"/>
              </a:tabLst>
            </a:pPr>
            <a:r>
              <a:rPr lang="en-GB" sz="2200" dirty="0"/>
              <a:t>if the object belongs to a </a:t>
            </a:r>
            <a:r>
              <a:rPr lang="en-GB" sz="2200" b="1" i="1" dirty="0"/>
              <a:t>large</a:t>
            </a:r>
            <a:r>
              <a:rPr lang="en-GB" sz="2200" dirty="0"/>
              <a:t> cluster </a:t>
            </a:r>
            <a:br>
              <a:rPr lang="en-GB" sz="2200" dirty="0"/>
            </a:br>
            <a:r>
              <a:rPr lang="en-GB" sz="2200" dirty="0"/>
              <a:t>CBLOF is measured as a product of </a:t>
            </a:r>
            <a:br>
              <a:rPr lang="en-GB" sz="2200" dirty="0"/>
            </a:br>
            <a:r>
              <a:rPr lang="en-GB" sz="2200" dirty="0"/>
              <a:t>the size of the cluster that the data record belongs to and the distance between the data record and the cluster it belongs to (this provides importance of the local data </a:t>
            </a:r>
            <a:r>
              <a:rPr lang="en-GB" sz="2200" dirty="0" err="1"/>
              <a:t>behavior</a:t>
            </a:r>
            <a:r>
              <a:rPr lang="en-GB" sz="2200" dirty="0"/>
              <a:t>)</a:t>
            </a:r>
          </a:p>
        </p:txBody>
      </p:sp>
      <p:pic>
        <p:nvPicPr>
          <p:cNvPr id="573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532" y="1575535"/>
            <a:ext cx="4176662" cy="37666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34</a:t>
            </a:fld>
            <a:endParaRPr lang="en-GB"/>
          </a:p>
        </p:txBody>
      </p:sp>
      <p:sp>
        <p:nvSpPr>
          <p:cNvPr id="7" name="Text Box 2"/>
          <p:cNvSpPr txBox="1">
            <a:spLocks noChangeArrowheads="1"/>
          </p:cNvSpPr>
          <p:nvPr/>
        </p:nvSpPr>
        <p:spPr bwMode="auto">
          <a:xfrm>
            <a:off x="435703" y="6847455"/>
            <a:ext cx="9055960" cy="319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marL="112713" indent="-112713">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1pPr>
            <a:lvl2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2pPr>
            <a:lvl3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3pPr>
            <a:lvl4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4pPr>
            <a:lvl5pPr>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112713" algn="l"/>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defRPr>
            </a:lvl9pPr>
          </a:lstStyle>
          <a:p>
            <a:pPr>
              <a:spcBef>
                <a:spcPts val="965"/>
              </a:spcBef>
            </a:pPr>
            <a:r>
              <a:rPr lang="en-GB" sz="1300" dirty="0" smtClean="0">
                <a:latin typeface="Matisse ITC"/>
              </a:rPr>
              <a:t>Z. He, X Xu, S. Deng, </a:t>
            </a:r>
            <a:r>
              <a:rPr lang="en-GB" sz="1300" dirty="0" smtClean="0">
                <a:solidFill>
                  <a:schemeClr val="tx1"/>
                </a:solidFill>
                <a:latin typeface="Matisse ITC"/>
              </a:rPr>
              <a:t>Discovering </a:t>
            </a:r>
            <a:r>
              <a:rPr lang="en-GB" sz="1400" dirty="0">
                <a:solidFill>
                  <a:schemeClr val="tx1"/>
                </a:solidFill>
              </a:rPr>
              <a:t>Cluster based Local </a:t>
            </a:r>
            <a:r>
              <a:rPr lang="en-GB" sz="1400" dirty="0" smtClean="0">
                <a:solidFill>
                  <a:schemeClr val="tx1"/>
                </a:solidFill>
              </a:rPr>
              <a:t>Outlier</a:t>
            </a:r>
            <a:r>
              <a:rPr lang="en-GB" sz="1300" dirty="0" smtClean="0">
                <a:solidFill>
                  <a:schemeClr val="tx1"/>
                </a:solidFill>
                <a:latin typeface="Matisse ITC"/>
              </a:rPr>
              <a:t>,2003</a:t>
            </a:r>
            <a:endParaRPr lang="en-GB" sz="1300" dirty="0">
              <a:latin typeface="Matisse ITC"/>
            </a:endParaRPr>
          </a:p>
        </p:txBody>
      </p:sp>
    </p:spTree>
    <p:extLst>
      <p:ext uri="{BB962C8B-B14F-4D97-AF65-F5344CB8AC3E}">
        <p14:creationId xmlns:p14="http://schemas.microsoft.com/office/powerpoint/2010/main" val="10758483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rgbClr val="FF0000"/>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rgbClr val="FF0000"/>
                </a:solidFill>
              </a:rPr>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smtClean="0"/>
              <a:t>Outlier </a:t>
            </a:r>
            <a:r>
              <a:rPr lang="en-US" sz="1323" dirty="0"/>
              <a:t>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35</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8349538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2546545" y="167798"/>
            <a:ext cx="5184775" cy="395923"/>
          </a:xfrm>
          <a:ln/>
        </p:spPr>
        <p:txBody>
          <a:bodyPr/>
          <a:lstStyle/>
          <a:p>
            <a:pPr>
              <a:lnSpc>
                <a:spcPct val="125000"/>
              </a:lnSpc>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Statistics Based Techniques</a:t>
            </a:r>
          </a:p>
        </p:txBody>
      </p:sp>
      <p:sp>
        <p:nvSpPr>
          <p:cNvPr id="61442" name="Rectangle 2"/>
          <p:cNvSpPr>
            <a:spLocks noGrp="1" noChangeArrowheads="1"/>
          </p:cNvSpPr>
          <p:nvPr>
            <p:ph type="body" idx="4294967295"/>
          </p:nvPr>
        </p:nvSpPr>
        <p:spPr>
          <a:xfrm>
            <a:off x="577345" y="1300994"/>
            <a:ext cx="9123174" cy="5103489"/>
          </a:xfrm>
          <a:ln/>
        </p:spPr>
        <p:txBody>
          <a:bodyPr/>
          <a:lstStyle/>
          <a:p>
            <a:pPr>
              <a:lnSpc>
                <a:spcPct val="110000"/>
              </a:lnSpc>
              <a:spcBef>
                <a:spcPts val="1323"/>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latin typeface="+mj-lt"/>
              </a:rPr>
              <a:t>Data points are modelled using stochastic distribution points are determined to be outliers depending on their relationship with this model</a:t>
            </a:r>
          </a:p>
          <a:p>
            <a:pPr>
              <a:lnSpc>
                <a:spcPct val="110000"/>
              </a:lnSpc>
              <a:spcBef>
                <a:spcPts val="1323"/>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b="1" dirty="0">
                <a:latin typeface="+mj-lt"/>
              </a:rPr>
              <a:t>Advantage</a:t>
            </a:r>
          </a:p>
          <a:p>
            <a:pPr marL="759457" lvl="1" indent="-255486">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latin typeface="+mj-lt"/>
              </a:rPr>
              <a:t>Utilize existing statistical modelling techniques to model various type of distributions</a:t>
            </a:r>
          </a:p>
          <a:p>
            <a:pPr>
              <a:lnSpc>
                <a:spcPct val="110000"/>
              </a:lnSpc>
              <a:spcBef>
                <a:spcPts val="1323"/>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b="1" dirty="0">
                <a:latin typeface="+mj-lt"/>
              </a:rPr>
              <a:t>Challenges</a:t>
            </a:r>
          </a:p>
          <a:p>
            <a:pPr marL="759457" lvl="1" indent="-255486">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latin typeface="+mj-lt"/>
              </a:rPr>
              <a:t>With high dimensions, difficult to estimate distributions</a:t>
            </a:r>
          </a:p>
          <a:p>
            <a:pPr marL="759457" lvl="1" indent="-255486">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latin typeface="+mj-lt"/>
              </a:rPr>
              <a:t>Parametric assumptions often do not hold for real data sets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36</a:t>
            </a:fld>
            <a:endParaRPr lang="en-GB"/>
          </a:p>
        </p:txBody>
      </p:sp>
    </p:spTree>
    <p:extLst>
      <p:ext uri="{BB962C8B-B14F-4D97-AF65-F5344CB8AC3E}">
        <p14:creationId xmlns:p14="http://schemas.microsoft.com/office/powerpoint/2010/main" val="11041554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1378634" y="55123"/>
            <a:ext cx="6367463" cy="549275"/>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T</a:t>
            </a:r>
            <a:r>
              <a:rPr lang="en-GB" sz="2800" dirty="0"/>
              <a:t>ypes of Statistical Techniques</a:t>
            </a:r>
          </a:p>
        </p:txBody>
      </p:sp>
      <p:sp>
        <p:nvSpPr>
          <p:cNvPr id="62466" name="Rectangle 2"/>
          <p:cNvSpPr>
            <a:spLocks noGrp="1" noChangeArrowheads="1"/>
          </p:cNvSpPr>
          <p:nvPr>
            <p:ph type="body" idx="4294967295"/>
          </p:nvPr>
        </p:nvSpPr>
        <p:spPr>
          <a:xfrm>
            <a:off x="464948" y="1176912"/>
            <a:ext cx="9110851" cy="5184775"/>
          </a:xfrm>
          <a:ln/>
        </p:spPr>
        <p:txBody>
          <a:bodyPr/>
          <a:lstStyle/>
          <a:p>
            <a:pPr>
              <a:lnSpc>
                <a:spcPct val="110000"/>
              </a:lnSpc>
              <a:spcBef>
                <a:spcPts val="1323"/>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b="1" dirty="0">
                <a:solidFill>
                  <a:schemeClr val="tx1"/>
                </a:solidFill>
              </a:rPr>
              <a:t>Parametric Techniques</a:t>
            </a:r>
          </a:p>
          <a:p>
            <a:pPr lvl="1">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Assume that the normal (and possibly anomalous) data is generated from an underlying parametric distribution</a:t>
            </a:r>
          </a:p>
          <a:p>
            <a:pPr lvl="1">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Learn the parameters from the normal sample</a:t>
            </a:r>
          </a:p>
          <a:p>
            <a:pPr lvl="1">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Determine the likelihood of a test instance to be generated from this distribution to detect anomalies</a:t>
            </a:r>
          </a:p>
          <a:p>
            <a:pPr>
              <a:lnSpc>
                <a:spcPct val="110000"/>
              </a:lnSpc>
              <a:spcBef>
                <a:spcPts val="1323"/>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b="1" dirty="0"/>
              <a:t>Non-parametric Techniques</a:t>
            </a:r>
          </a:p>
          <a:p>
            <a:pPr lvl="1">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Do not assume any knowledge of parameters</a:t>
            </a:r>
          </a:p>
          <a:p>
            <a:pPr lvl="1">
              <a:lnSpc>
                <a:spcPct val="110000"/>
              </a:lnSpc>
              <a:spcBef>
                <a:spcPts val="110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Use non-parametric techniques to learn a distribution – </a:t>
            </a:r>
            <a:r>
              <a:rPr lang="en-GB" sz="2300" i="1" dirty="0"/>
              <a:t>e.g. </a:t>
            </a:r>
            <a:r>
              <a:rPr lang="en-GB" sz="2300" i="1" dirty="0" err="1"/>
              <a:t>parzen</a:t>
            </a:r>
            <a:r>
              <a:rPr lang="en-GB" sz="2300" i="1" dirty="0"/>
              <a:t> window estimation</a:t>
            </a:r>
          </a:p>
          <a:p>
            <a:pPr>
              <a:lnSpc>
                <a:spcPct val="90000"/>
              </a:lnSpc>
              <a:spcBef>
                <a:spcPts val="551"/>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i="1" dirty="0"/>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37</a:t>
            </a:fld>
            <a:endParaRPr lang="en-GB"/>
          </a:p>
        </p:txBody>
      </p:sp>
    </p:spTree>
    <p:extLst>
      <p:ext uri="{BB962C8B-B14F-4D97-AF65-F5344CB8AC3E}">
        <p14:creationId xmlns:p14="http://schemas.microsoft.com/office/powerpoint/2010/main" val="281885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2167940" y="150373"/>
            <a:ext cx="5784431" cy="549275"/>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t>Model based Statistical Techniques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38</a:t>
            </a:fld>
            <a:endParaRPr lang="en-GB"/>
          </a:p>
        </p:txBody>
      </p:sp>
      <p:sp>
        <p:nvSpPr>
          <p:cNvPr id="5" name="Rectangle 3"/>
          <p:cNvSpPr txBox="1">
            <a:spLocks noChangeArrowheads="1"/>
          </p:cNvSpPr>
          <p:nvPr/>
        </p:nvSpPr>
        <p:spPr>
          <a:xfrm>
            <a:off x="525463" y="1104900"/>
            <a:ext cx="9069387" cy="2886075"/>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377979" indent="-377979">
              <a:lnSpc>
                <a:spcPct val="90000"/>
              </a:lnSpc>
            </a:pPr>
            <a:r>
              <a:rPr lang="en-US" altLang="en-US" sz="2400" kern="0" dirty="0"/>
              <a:t>Assume a parametric model describing the distribution of the data (e.g., normal distribution) </a:t>
            </a:r>
          </a:p>
          <a:p>
            <a:pPr lvl="4">
              <a:lnSpc>
                <a:spcPct val="90000"/>
              </a:lnSpc>
            </a:pPr>
            <a:endParaRPr lang="en-US" altLang="en-US" sz="1200" kern="0" dirty="0"/>
          </a:p>
          <a:p>
            <a:pPr marL="377979" indent="-377979">
              <a:lnSpc>
                <a:spcPct val="90000"/>
              </a:lnSpc>
            </a:pPr>
            <a:r>
              <a:rPr lang="en-US" altLang="en-US" sz="2400" kern="0" dirty="0"/>
              <a:t>Apply a statistical test that depends on </a:t>
            </a:r>
          </a:p>
          <a:p>
            <a:pPr marL="818954" lvl="1" indent="-314982">
              <a:lnSpc>
                <a:spcPct val="90000"/>
              </a:lnSpc>
            </a:pPr>
            <a:r>
              <a:rPr lang="en-US" altLang="en-US" kern="0" dirty="0"/>
              <a:t>Data distribution</a:t>
            </a:r>
          </a:p>
          <a:p>
            <a:pPr marL="818954" lvl="1" indent="-314982">
              <a:lnSpc>
                <a:spcPct val="90000"/>
              </a:lnSpc>
            </a:pPr>
            <a:r>
              <a:rPr lang="en-US" altLang="en-US" kern="0" dirty="0"/>
              <a:t>Parameter of distribution (e.g., mean, variance)</a:t>
            </a:r>
          </a:p>
          <a:p>
            <a:pPr marL="818954" lvl="1" indent="-314982">
              <a:lnSpc>
                <a:spcPct val="90000"/>
              </a:lnSpc>
            </a:pPr>
            <a:r>
              <a:rPr lang="en-US" altLang="en-US" kern="0" dirty="0"/>
              <a:t>Number of expected outliers (confidence limit)</a:t>
            </a:r>
          </a:p>
        </p:txBody>
      </p:sp>
      <p:pic>
        <p:nvPicPr>
          <p:cNvPr id="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62" y="3349256"/>
            <a:ext cx="6730409" cy="336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40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5648325" y="150373"/>
            <a:ext cx="2069197" cy="549275"/>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z="2800" dirty="0"/>
              <a:t>Grubbs’ Test</a:t>
            </a:r>
            <a:endParaRPr lang="en-GB" sz="2800" dirty="0"/>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39</a:t>
            </a:fld>
            <a:endParaRPr lang="en-GB"/>
          </a:p>
        </p:txBody>
      </p:sp>
      <p:sp>
        <p:nvSpPr>
          <p:cNvPr id="7" name="Rectangle 3"/>
          <p:cNvSpPr txBox="1">
            <a:spLocks noChangeArrowheads="1"/>
          </p:cNvSpPr>
          <p:nvPr/>
        </p:nvSpPr>
        <p:spPr>
          <a:xfrm>
            <a:off x="503238" y="885825"/>
            <a:ext cx="9069387" cy="4756150"/>
          </a:xfrm>
          <a:prstGeom prst="rect">
            <a:avLst/>
          </a:prstGeom>
        </p:spPr>
        <p:txBody>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a:lnSpc>
                <a:spcPct val="150000"/>
              </a:lnSpc>
            </a:pPr>
            <a:r>
              <a:rPr lang="en-US" altLang="en-US" sz="2400" kern="0" dirty="0"/>
              <a:t>Detect outliers in </a:t>
            </a:r>
            <a:r>
              <a:rPr lang="en-US" altLang="en-US" sz="2400" kern="0" dirty="0" err="1"/>
              <a:t>univariate</a:t>
            </a:r>
            <a:r>
              <a:rPr lang="en-US" altLang="en-US" sz="2400" kern="0" dirty="0"/>
              <a:t> data</a:t>
            </a:r>
          </a:p>
          <a:p>
            <a:pPr>
              <a:lnSpc>
                <a:spcPct val="150000"/>
              </a:lnSpc>
            </a:pPr>
            <a:r>
              <a:rPr lang="en-US" altLang="en-US" sz="2400" kern="0" dirty="0"/>
              <a:t>Assume data comes from normal distribution</a:t>
            </a:r>
          </a:p>
          <a:p>
            <a:pPr>
              <a:lnSpc>
                <a:spcPct val="150000"/>
              </a:lnSpc>
            </a:pPr>
            <a:r>
              <a:rPr lang="en-US" altLang="en-US" sz="2400" kern="0" dirty="0"/>
              <a:t>Detects one outlier at a time, remove the outlier, and repeat</a:t>
            </a:r>
          </a:p>
          <a:p>
            <a:pPr lvl="1">
              <a:lnSpc>
                <a:spcPct val="150000"/>
              </a:lnSpc>
            </a:pPr>
            <a:r>
              <a:rPr lang="en-US" altLang="en-US" kern="0" dirty="0"/>
              <a:t>H</a:t>
            </a:r>
            <a:r>
              <a:rPr lang="en-US" altLang="en-US" kern="0" baseline="-25000" dirty="0"/>
              <a:t>0</a:t>
            </a:r>
            <a:r>
              <a:rPr lang="en-US" altLang="en-US" kern="0" dirty="0"/>
              <a:t>: There is no outlier in data</a:t>
            </a:r>
          </a:p>
          <a:p>
            <a:pPr lvl="1">
              <a:lnSpc>
                <a:spcPct val="150000"/>
              </a:lnSpc>
            </a:pPr>
            <a:r>
              <a:rPr lang="en-US" altLang="en-US" kern="0" dirty="0"/>
              <a:t>H</a:t>
            </a:r>
            <a:r>
              <a:rPr lang="en-US" altLang="en-US" kern="0" baseline="-25000" dirty="0"/>
              <a:t>A</a:t>
            </a:r>
            <a:r>
              <a:rPr lang="en-US" altLang="en-US" kern="0" dirty="0"/>
              <a:t>: There is at least one outlier</a:t>
            </a:r>
          </a:p>
          <a:p>
            <a:pPr>
              <a:lnSpc>
                <a:spcPct val="150000"/>
              </a:lnSpc>
            </a:pPr>
            <a:r>
              <a:rPr lang="en-US" altLang="en-US" sz="2400" kern="0" dirty="0"/>
              <a:t>Grubbs’ test statistic: </a:t>
            </a:r>
          </a:p>
          <a:p>
            <a:pPr>
              <a:lnSpc>
                <a:spcPct val="150000"/>
              </a:lnSpc>
            </a:pPr>
            <a:r>
              <a:rPr lang="en-US" altLang="en-US" sz="2400" kern="0" dirty="0"/>
              <a:t>Reject H</a:t>
            </a:r>
            <a:r>
              <a:rPr lang="en-US" altLang="en-US" sz="2400" kern="0" baseline="-25000" dirty="0"/>
              <a:t>0</a:t>
            </a:r>
            <a:r>
              <a:rPr lang="en-US" altLang="en-US" sz="2400" kern="0" dirty="0"/>
              <a:t> if:</a:t>
            </a:r>
          </a:p>
        </p:txBody>
      </p:sp>
      <p:graphicFrame>
        <p:nvGraphicFramePr>
          <p:cNvPr id="8" name="Object 4"/>
          <p:cNvGraphicFramePr>
            <a:graphicFrameLocks noChangeAspect="1"/>
          </p:cNvGraphicFramePr>
          <p:nvPr>
            <p:extLst>
              <p:ext uri="{D42A27DB-BD31-4B8C-83A1-F6EECF244321}">
                <p14:modId xmlns:p14="http://schemas.microsoft.com/office/powerpoint/2010/main" val="2168890105"/>
              </p:ext>
            </p:extLst>
          </p:nvPr>
        </p:nvGraphicFramePr>
        <p:xfrm>
          <a:off x="3128433" y="4376340"/>
          <a:ext cx="2519892" cy="1125202"/>
        </p:xfrm>
        <a:graphic>
          <a:graphicData uri="http://schemas.openxmlformats.org/presentationml/2006/ole">
            <mc:AlternateContent xmlns:mc="http://schemas.openxmlformats.org/markup-compatibility/2006">
              <mc:Choice xmlns:v="urn:schemas-microsoft-com:vml" Requires="v">
                <p:oleObj spid="_x0000_s30922" name="Equation" r:id="rId4" imgW="1054080" imgH="469800" progId="Equation.3">
                  <p:embed/>
                </p:oleObj>
              </mc:Choice>
              <mc:Fallback>
                <p:oleObj name="Equation" r:id="rId4" imgW="105408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433" y="4376340"/>
                        <a:ext cx="2519892" cy="1125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181440180"/>
              </p:ext>
            </p:extLst>
          </p:nvPr>
        </p:nvGraphicFramePr>
        <p:xfrm>
          <a:off x="2942484" y="5501542"/>
          <a:ext cx="4283816" cy="1338692"/>
        </p:xfrm>
        <a:graphic>
          <a:graphicData uri="http://schemas.openxmlformats.org/presentationml/2006/ole">
            <mc:AlternateContent xmlns:mc="http://schemas.openxmlformats.org/markup-compatibility/2006">
              <mc:Choice xmlns:v="urn:schemas-microsoft-com:vml" Requires="v">
                <p:oleObj spid="_x0000_s30923" name="Equation" r:id="rId6" imgW="1828800" imgH="571320" progId="Equation.3">
                  <p:embed/>
                </p:oleObj>
              </mc:Choice>
              <mc:Fallback>
                <p:oleObj name="Equation" r:id="rId6" imgW="1828800" imgH="571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2484" y="5501542"/>
                        <a:ext cx="4283816" cy="133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1024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165341" y="102813"/>
            <a:ext cx="5570807" cy="684213"/>
          </a:xfrm>
        </p:spPr>
        <p:txBody>
          <a:bodyPr/>
          <a:lstStyle/>
          <a:p>
            <a:r>
              <a:rPr lang="en-US" dirty="0"/>
              <a:t>Attack in February, 2017</a:t>
            </a:r>
          </a:p>
        </p:txBody>
      </p:sp>
      <p:sp>
        <p:nvSpPr>
          <p:cNvPr id="7171" name="Rectangle 3"/>
          <p:cNvSpPr>
            <a:spLocks noGrp="1" noChangeArrowheads="1"/>
          </p:cNvSpPr>
          <p:nvPr>
            <p:ph type="body" idx="4294967295"/>
          </p:nvPr>
        </p:nvSpPr>
        <p:spPr>
          <a:xfrm>
            <a:off x="523875" y="1196975"/>
            <a:ext cx="9048750" cy="5032375"/>
          </a:xfrm>
          <a:ln w="19050">
            <a:solidFill>
              <a:schemeClr val="accent4"/>
            </a:solidFill>
          </a:ln>
        </p:spPr>
        <p:txBody>
          <a:bodyPr/>
          <a:lstStyle/>
          <a:p>
            <a:pPr algn="just">
              <a:lnSpc>
                <a:spcPct val="90000"/>
              </a:lnSpc>
              <a:buNone/>
            </a:pPr>
            <a:endParaRPr lang="en-US" sz="2400" b="1" dirty="0"/>
          </a:p>
          <a:p>
            <a:pPr algn="just">
              <a:lnSpc>
                <a:spcPct val="90000"/>
              </a:lnSpc>
              <a:buNone/>
            </a:pPr>
            <a:endParaRPr lang="en-US" sz="2400" b="1" i="1" dirty="0">
              <a:solidFill>
                <a:schemeClr val="tx1"/>
              </a:solidFill>
              <a:effectLst>
                <a:outerShdw blurRad="38100" dist="38100" dir="2700000" algn="tl">
                  <a:srgbClr val="C0C0C0"/>
                </a:outerShdw>
              </a:effectLst>
            </a:endParaRPr>
          </a:p>
          <a:p>
            <a:pPr algn="just">
              <a:lnSpc>
                <a:spcPct val="90000"/>
              </a:lnSpc>
              <a:buNone/>
            </a:pPr>
            <a:endParaRPr lang="en-US" sz="2646" i="1" dirty="0">
              <a:solidFill>
                <a:schemeClr val="tx1"/>
              </a:solidFill>
              <a:effectLst>
                <a:outerShdw blurRad="38100" dist="38100" dir="2700000" algn="tl">
                  <a:srgbClr val="C0C0C0"/>
                </a:outerShdw>
              </a:effectLst>
            </a:endParaRPr>
          </a:p>
          <a:p>
            <a:pPr algn="just">
              <a:lnSpc>
                <a:spcPct val="90000"/>
              </a:lnSpc>
              <a:buNone/>
            </a:pPr>
            <a:endParaRPr lang="en-US" sz="2646" i="1" dirty="0">
              <a:solidFill>
                <a:schemeClr val="tx1"/>
              </a:solidFill>
              <a:effectLst>
                <a:outerShdw blurRad="38100" dist="38100" dir="2700000" algn="tl">
                  <a:srgbClr val="C0C0C0"/>
                </a:outerShdw>
              </a:effectLst>
            </a:endParaRPr>
          </a:p>
          <a:p>
            <a:pPr algn="ctr">
              <a:buFont typeface="Wingdings" panose="05000000000000000000" pitchFamily="2" charset="2"/>
              <a:buNone/>
            </a:pPr>
            <a:endParaRPr lang="en-US" sz="2646" i="1" dirty="0">
              <a:solidFill>
                <a:schemeClr val="tx1"/>
              </a:solidFill>
              <a:effectLst>
                <a:outerShdw blurRad="38100" dist="38100" dir="2700000" algn="tl">
                  <a:srgbClr val="C0C0C0"/>
                </a:outerShdw>
              </a:effectLst>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a:t>
            </a:fld>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08" y="1595437"/>
            <a:ext cx="8674608" cy="4368800"/>
          </a:xfrm>
          <a:prstGeom prst="rect">
            <a:avLst/>
          </a:prstGeom>
        </p:spPr>
      </p:pic>
      <p:sp>
        <p:nvSpPr>
          <p:cNvPr id="4" name="Rectangle 3"/>
          <p:cNvSpPr/>
          <p:nvPr/>
        </p:nvSpPr>
        <p:spPr>
          <a:xfrm>
            <a:off x="523875" y="6798273"/>
            <a:ext cx="8928469" cy="307777"/>
          </a:xfrm>
          <a:prstGeom prst="rect">
            <a:avLst/>
          </a:prstGeom>
        </p:spPr>
        <p:txBody>
          <a:bodyPr wrap="square">
            <a:spAutoFit/>
          </a:bodyPr>
          <a:lstStyle/>
          <a:p>
            <a:r>
              <a:rPr lang="en-US" sz="1400" dirty="0"/>
              <a:t>http://www.hackmageddon.com/2017/03/20/february-2017-cyber-attacks-statistics/ (Accessed March 31</a:t>
            </a:r>
            <a:r>
              <a:rPr lang="en-US" sz="1400" baseline="30000" dirty="0"/>
              <a:t>st</a:t>
            </a:r>
            <a:r>
              <a:rPr lang="en-US" sz="1400" dirty="0"/>
              <a:t> 2017)</a:t>
            </a:r>
          </a:p>
        </p:txBody>
      </p:sp>
    </p:spTree>
    <p:extLst>
      <p:ext uri="{BB962C8B-B14F-4D97-AF65-F5344CB8AC3E}">
        <p14:creationId xmlns:p14="http://schemas.microsoft.com/office/powerpoint/2010/main" val="294234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rgbClr val="FF0000"/>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rgbClr val="FF0000"/>
                </a:solidFill>
              </a:rPr>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solidFill>
                  <a:srgbClr val="FF0000"/>
                </a:solidFill>
              </a:rPr>
              <a:t>Information Theory Based</a:t>
            </a:r>
          </a:p>
          <a:p>
            <a:pPr>
              <a:lnSpc>
                <a:spcPct val="80000"/>
              </a:lnSpc>
              <a:spcBef>
                <a:spcPts val="689"/>
              </a:spcBef>
            </a:pPr>
            <a:r>
              <a:rPr lang="en-GB" sz="1600" dirty="0">
                <a:solidFill>
                  <a:srgbClr val="FF0000"/>
                </a:solidFill>
              </a:rPr>
              <a:t>Spectral Decomposition Based</a:t>
            </a:r>
          </a:p>
          <a:p>
            <a:pPr>
              <a:lnSpc>
                <a:spcPct val="80000"/>
              </a:lnSpc>
              <a:spcBef>
                <a:spcPts val="689"/>
              </a:spcBef>
            </a:pPr>
            <a:r>
              <a:rPr lang="en-GB" sz="1600" dirty="0">
                <a:solidFill>
                  <a:srgbClr val="FF0000"/>
                </a:solidFill>
              </a:rPr>
              <a:t>Visualization Based</a:t>
            </a:r>
          </a:p>
        </p:txBody>
      </p:sp>
      <p:sp>
        <p:nvSpPr>
          <p:cNvPr id="29727" name="Text Box 31"/>
          <p:cNvSpPr txBox="1">
            <a:spLocks noChangeArrowheads="1"/>
          </p:cNvSpPr>
          <p:nvPr/>
        </p:nvSpPr>
        <p:spPr bwMode="auto">
          <a:xfrm>
            <a:off x="406795" y="684696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40</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37163409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idx="4294967295"/>
          </p:nvPr>
        </p:nvSpPr>
        <p:spPr>
          <a:xfrm>
            <a:off x="2011680" y="98474"/>
            <a:ext cx="6213475" cy="641350"/>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t>Information Theory Based Techniques</a:t>
            </a:r>
          </a:p>
        </p:txBody>
      </p:sp>
      <p:sp>
        <p:nvSpPr>
          <p:cNvPr id="68610" name="Rectangle 2"/>
          <p:cNvSpPr>
            <a:spLocks noGrp="1" noChangeArrowheads="1"/>
          </p:cNvSpPr>
          <p:nvPr>
            <p:ph type="body" idx="4294967295"/>
          </p:nvPr>
        </p:nvSpPr>
        <p:spPr>
          <a:xfrm>
            <a:off x="449450" y="1128713"/>
            <a:ext cx="9123175" cy="5551056"/>
          </a:xfrm>
          <a:ln/>
        </p:spPr>
        <p:txBody>
          <a:bodyPr/>
          <a:lstStyle/>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Compute information content in data using information theoretic measures, e.g., entropy, relative entropy, etc.</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b="1" dirty="0"/>
              <a:t>Key idea: </a:t>
            </a:r>
            <a:r>
              <a:rPr lang="en-GB" sz="2400" dirty="0"/>
              <a:t>Outliers significantly alter the information content in a dataset</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b="1" dirty="0"/>
              <a:t>Approach: </a:t>
            </a:r>
            <a:r>
              <a:rPr lang="en-GB" sz="2400" dirty="0"/>
              <a:t>Detect data instances that significantly alter the information content</a:t>
            </a:r>
          </a:p>
          <a:p>
            <a:pPr lvl="1">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Require an information theoretic measure</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b="1" dirty="0"/>
              <a:t>Advantage</a:t>
            </a:r>
          </a:p>
          <a:p>
            <a:pPr lvl="1">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Operate in an unsupervised mode</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b="1" dirty="0"/>
              <a:t>Challenges</a:t>
            </a:r>
          </a:p>
          <a:p>
            <a:pPr lvl="1">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Require an information theoretic measure sensitive enough to detect irregularity induced by very few outliers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41</a:t>
            </a:fld>
            <a:endParaRPr lang="en-GB"/>
          </a:p>
        </p:txBody>
      </p:sp>
    </p:spTree>
    <p:extLst>
      <p:ext uri="{BB962C8B-B14F-4D97-AF65-F5344CB8AC3E}">
        <p14:creationId xmlns:p14="http://schemas.microsoft.com/office/powerpoint/2010/main" val="3626536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381188" y="1412100"/>
            <a:ext cx="9191437" cy="3967974"/>
          </a:xfrm>
          <a:ln/>
        </p:spPr>
        <p:txBody>
          <a:bodyPr/>
          <a:lstStyle/>
          <a:p>
            <a:pPr>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Using a variety of information theoretic measures</a:t>
            </a:r>
          </a:p>
          <a:p>
            <a:pPr marL="107950" indent="0">
              <a:spcBef>
                <a:spcPts val="551"/>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400" dirty="0"/>
          </a:p>
          <a:p>
            <a:pPr>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Kolmogorov complexity based approaches</a:t>
            </a:r>
          </a:p>
          <a:p>
            <a:pPr lvl="1">
              <a:spcBef>
                <a:spcPts val="496"/>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Detect smallest data subset whose removal leads to maximal reduction in Kolmogorov complexity</a:t>
            </a:r>
          </a:p>
          <a:p>
            <a:pPr marL="576262" lvl="1" indent="0">
              <a:spcBef>
                <a:spcPts val="496"/>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dirty="0"/>
          </a:p>
          <a:p>
            <a:pPr>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400" dirty="0"/>
              <a:t> Entropy based approaches</a:t>
            </a:r>
          </a:p>
          <a:p>
            <a:pPr lvl="1">
              <a:spcBef>
                <a:spcPts val="496"/>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Find a k-sized subset whose removal leads to the maximal decrease in entropy</a:t>
            </a:r>
          </a:p>
        </p:txBody>
      </p:sp>
      <p:sp>
        <p:nvSpPr>
          <p:cNvPr id="69636" name="Rectangle 4"/>
          <p:cNvSpPr>
            <a:spLocks noGrp="1" noChangeArrowheads="1"/>
          </p:cNvSpPr>
          <p:nvPr>
            <p:ph type="title" idx="4294967295"/>
          </p:nvPr>
        </p:nvSpPr>
        <p:spPr>
          <a:xfrm>
            <a:off x="1955751" y="97938"/>
            <a:ext cx="6197600" cy="520700"/>
          </a:xfrm>
        </p:spPr>
        <p:txBody>
          <a:bodyPr/>
          <a:lstStyle/>
          <a:p>
            <a:r>
              <a:rPr lang="en-US" sz="2800" dirty="0"/>
              <a:t>Information Theory Based Techniques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42</a:t>
            </a:fld>
            <a:endParaRPr lang="en-GB"/>
          </a:p>
        </p:txBody>
      </p:sp>
    </p:spTree>
    <p:extLst>
      <p:ext uri="{BB962C8B-B14F-4D97-AF65-F5344CB8AC3E}">
        <p14:creationId xmlns:p14="http://schemas.microsoft.com/office/powerpoint/2010/main" val="1436877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idx="4294967295"/>
          </p:nvPr>
        </p:nvSpPr>
        <p:spPr>
          <a:xfrm>
            <a:off x="3979619" y="0"/>
            <a:ext cx="3779837" cy="736600"/>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Spectral Techniques</a:t>
            </a:r>
          </a:p>
        </p:txBody>
      </p:sp>
      <p:sp>
        <p:nvSpPr>
          <p:cNvPr id="70658" name="Rectangle 2"/>
          <p:cNvSpPr>
            <a:spLocks noGrp="1" noChangeArrowheads="1"/>
          </p:cNvSpPr>
          <p:nvPr>
            <p:ph type="body" idx="4294967295"/>
          </p:nvPr>
        </p:nvSpPr>
        <p:spPr>
          <a:xfrm>
            <a:off x="506437" y="875715"/>
            <a:ext cx="9070975" cy="6010860"/>
          </a:xfrm>
          <a:ln/>
        </p:spPr>
        <p:txBody>
          <a:bodyPr/>
          <a:lstStyle/>
          <a:p>
            <a:pPr marL="257236" indent="-257236">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Analysis based on </a:t>
            </a:r>
            <a:r>
              <a:rPr lang="en-GB" sz="2300" dirty="0" err="1"/>
              <a:t>eigen</a:t>
            </a:r>
            <a:r>
              <a:rPr lang="en-GB" sz="2300" dirty="0"/>
              <a:t> decomposition of data</a:t>
            </a:r>
          </a:p>
          <a:p>
            <a:pPr marL="257236" indent="-257236">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b="1" dirty="0"/>
              <a:t>Key Idea</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Find combination of attributes that capture bulk of variability</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Reduced set of attributes can explain normal data well, but not necessarily the outliers</a:t>
            </a:r>
          </a:p>
          <a:p>
            <a:pPr marL="257236" indent="-25723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b="1" dirty="0"/>
              <a:t>Advantage</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Can operate in an unsupervised mode</a:t>
            </a:r>
          </a:p>
          <a:p>
            <a:pPr marL="257236" indent="-25723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b="1" dirty="0"/>
              <a:t>Disadvantage</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Based on the assumption that anomalies and normal instances are distinguishable in the reduced space</a:t>
            </a:r>
          </a:p>
          <a:p>
            <a:pPr marL="257236" indent="-257236">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b="1" dirty="0"/>
              <a:t>Several methods use Principal Component Analysis</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Top few principal components capture variability in normal data</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Smallest principal component should have constant values</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300" dirty="0"/>
              <a:t>Outliers have variability in the smallest component</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43</a:t>
            </a:fld>
            <a:endParaRPr lang="en-GB"/>
          </a:p>
        </p:txBody>
      </p:sp>
    </p:spTree>
    <p:extLst>
      <p:ext uri="{BB962C8B-B14F-4D97-AF65-F5344CB8AC3E}">
        <p14:creationId xmlns:p14="http://schemas.microsoft.com/office/powerpoint/2010/main" val="2356380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idx="4294967295"/>
          </p:nvPr>
        </p:nvSpPr>
        <p:spPr>
          <a:xfrm>
            <a:off x="4275382" y="86592"/>
            <a:ext cx="3554412" cy="736600"/>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Using Robust PCA</a:t>
            </a:r>
          </a:p>
        </p:txBody>
      </p:sp>
      <p:sp>
        <p:nvSpPr>
          <p:cNvPr id="71682" name="Rectangle 2"/>
          <p:cNvSpPr>
            <a:spLocks noGrp="1" noChangeArrowheads="1"/>
          </p:cNvSpPr>
          <p:nvPr>
            <p:ph type="body" idx="4294967295"/>
          </p:nvPr>
        </p:nvSpPr>
        <p:spPr>
          <a:xfrm>
            <a:off x="613805" y="1188776"/>
            <a:ext cx="9107676" cy="5247657"/>
          </a:xfrm>
          <a:ln/>
        </p:spPr>
        <p:txBody>
          <a:bodyPr/>
          <a:lstStyle/>
          <a:p>
            <a:pPr marL="257236" indent="-257236">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46" dirty="0"/>
              <a:t>Variability analysis based on robust PCA</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Compute the principal components of the dataset	</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For each test point, compute its projection on these components</a:t>
            </a:r>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If </a:t>
            </a:r>
            <a:r>
              <a:rPr lang="en-GB" sz="2205" dirty="0" err="1"/>
              <a:t>y</a:t>
            </a:r>
            <a:r>
              <a:rPr lang="en-GB" sz="2205" baseline="-25000" dirty="0" err="1"/>
              <a:t>i</a:t>
            </a:r>
            <a:r>
              <a:rPr lang="en-GB" sz="2205" dirty="0"/>
              <a:t> denotes the </a:t>
            </a:r>
            <a:r>
              <a:rPr lang="en-GB" sz="2205" i="1" dirty="0" err="1"/>
              <a:t>i</a:t>
            </a:r>
            <a:r>
              <a:rPr lang="en-GB" sz="2205" i="1" baseline="30000" dirty="0" err="1"/>
              <a:t>th</a:t>
            </a:r>
            <a:r>
              <a:rPr lang="en-GB" sz="2205" i="1" dirty="0"/>
              <a:t> </a:t>
            </a:r>
            <a:r>
              <a:rPr lang="en-GB" sz="2205" dirty="0"/>
              <a:t>component, then the following has a chi-squared distribution</a:t>
            </a:r>
          </a:p>
          <a:p>
            <a:pPr marL="631715" lvl="1" indent="-248486">
              <a:spcBef>
                <a:spcPts val="551"/>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marL="631715" lvl="1" indent="-248486">
              <a:spcBef>
                <a:spcPts val="551"/>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An observation is outlier if for a given significance level </a:t>
            </a:r>
          </a:p>
          <a:p>
            <a:pPr marL="631715" lvl="1" indent="-248486">
              <a:spcBef>
                <a:spcPts val="551"/>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marL="631715" lvl="1" indent="-248486">
              <a:spcBef>
                <a:spcPts val="551"/>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marL="631715" lvl="1" indent="-248486">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Have been applied to intrusion detection, outliers in space-craft components, etc.</a:t>
            </a:r>
          </a:p>
        </p:txBody>
      </p:sp>
      <p:pic>
        <p:nvPicPr>
          <p:cNvPr id="716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986" y="2992616"/>
            <a:ext cx="4329314" cy="9432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8377" y="4385967"/>
            <a:ext cx="1931917" cy="911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6" name="Text Box 6"/>
          <p:cNvSpPr txBox="1">
            <a:spLocks noChangeArrowheads="1"/>
          </p:cNvSpPr>
          <p:nvPr/>
        </p:nvSpPr>
        <p:spPr bwMode="auto">
          <a:xfrm>
            <a:off x="482982" y="6853959"/>
            <a:ext cx="907161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a:t>
            </a:r>
            <a:r>
              <a:rPr lang="en-US" sz="1323" dirty="0" err="1"/>
              <a:t>Shyu</a:t>
            </a:r>
            <a:r>
              <a:rPr lang="en-US" sz="1323" dirty="0"/>
              <a:t>, M.-L., Chen, S.-C., </a:t>
            </a:r>
            <a:r>
              <a:rPr lang="en-US" sz="1323" dirty="0" err="1"/>
              <a:t>Sarinnapakorn</a:t>
            </a:r>
            <a:r>
              <a:rPr lang="en-US" sz="1323" dirty="0"/>
              <a:t>, K., and Chang, L. 2003. A novel anomaly detection scheme based on principal component classifier, In Proceedings of the IEEE Foundations and New Directions of Data Mining Workshop.</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44</a:t>
            </a:fld>
            <a:endParaRPr lang="en-GB"/>
          </a:p>
        </p:txBody>
      </p:sp>
    </p:spTree>
    <p:extLst>
      <p:ext uri="{BB962C8B-B14F-4D97-AF65-F5344CB8AC3E}">
        <p14:creationId xmlns:p14="http://schemas.microsoft.com/office/powerpoint/2010/main" val="2028449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idx="4294967295"/>
          </p:nvPr>
        </p:nvSpPr>
        <p:spPr>
          <a:xfrm>
            <a:off x="2604928" y="26523"/>
            <a:ext cx="5146563" cy="606425"/>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t>Visualization Based Techniques</a:t>
            </a:r>
          </a:p>
        </p:txBody>
      </p:sp>
      <p:sp>
        <p:nvSpPr>
          <p:cNvPr id="73730" name="Rectangle 2"/>
          <p:cNvSpPr>
            <a:spLocks noGrp="1" noChangeArrowheads="1"/>
          </p:cNvSpPr>
          <p:nvPr>
            <p:ph type="body" idx="4294967295"/>
          </p:nvPr>
        </p:nvSpPr>
        <p:spPr>
          <a:xfrm>
            <a:off x="644309" y="1211481"/>
            <a:ext cx="9067800" cy="5327541"/>
          </a:xfrm>
          <a:ln/>
        </p:spPr>
        <p:txBody>
          <a:bodyPr/>
          <a:lstStyle/>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dirty="0"/>
              <a:t>Use visualization tools to observe the data</a:t>
            </a:r>
          </a:p>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dirty="0"/>
              <a:t>Provide alternate views of data for manual inspection</a:t>
            </a:r>
          </a:p>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dirty="0"/>
              <a:t>Anomalies are detected visually</a:t>
            </a:r>
          </a:p>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b="1" dirty="0"/>
              <a:t>Advantage</a:t>
            </a:r>
          </a:p>
          <a:p>
            <a:pPr lvl="1">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dirty="0"/>
              <a:t>Keeps a human in the loop</a:t>
            </a:r>
          </a:p>
          <a:p>
            <a:pPr>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b="1" dirty="0"/>
              <a:t>Disadvantages</a:t>
            </a:r>
          </a:p>
          <a:p>
            <a:pPr lvl="1">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dirty="0"/>
              <a:t>Works well for low dimensional data</a:t>
            </a:r>
          </a:p>
          <a:p>
            <a:pPr lvl="1">
              <a:lnSpc>
                <a:spcPct val="150000"/>
              </a:lnSpc>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00" dirty="0"/>
              <a:t>Can provide only aggregated or partial views for high dimension data</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45</a:t>
            </a:fld>
            <a:endParaRPr lang="en-GB"/>
          </a:p>
        </p:txBody>
      </p:sp>
    </p:spTree>
    <p:extLst>
      <p:ext uri="{BB962C8B-B14F-4D97-AF65-F5344CB8AC3E}">
        <p14:creationId xmlns:p14="http://schemas.microsoft.com/office/powerpoint/2010/main" val="34379102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idx="4294967295"/>
          </p:nvPr>
        </p:nvSpPr>
        <p:spPr>
          <a:xfrm>
            <a:off x="2464230" y="150989"/>
            <a:ext cx="5390832" cy="476812"/>
          </a:xfrm>
        </p:spPr>
        <p:txBody>
          <a:bodyPr/>
          <a:lstStyle/>
          <a:p>
            <a:r>
              <a:rPr lang="en-US" sz="2800" dirty="0"/>
              <a:t>Application of Dynamic Graphics</a:t>
            </a:r>
          </a:p>
        </p:txBody>
      </p:sp>
      <p:sp>
        <p:nvSpPr>
          <p:cNvPr id="215043" name="Rectangle 3"/>
          <p:cNvSpPr>
            <a:spLocks noGrp="1" noChangeArrowheads="1"/>
          </p:cNvSpPr>
          <p:nvPr>
            <p:ph type="body" idx="4294967295"/>
          </p:nvPr>
        </p:nvSpPr>
        <p:spPr>
          <a:xfrm>
            <a:off x="504506" y="989060"/>
            <a:ext cx="9319977" cy="1041759"/>
          </a:xfrm>
        </p:spPr>
        <p:txBody>
          <a:bodyPr/>
          <a:lstStyle/>
          <a:p>
            <a:r>
              <a:rPr lang="en-US" sz="2205" dirty="0"/>
              <a:t>Apply dynamic graphics to the exploratory analysis of spatial data.</a:t>
            </a:r>
          </a:p>
          <a:p>
            <a:r>
              <a:rPr lang="en-US" sz="2205" dirty="0"/>
              <a:t>Visualization tools are used to examine local variability to detect anomalies</a:t>
            </a:r>
          </a:p>
        </p:txBody>
      </p:sp>
      <p:sp>
        <p:nvSpPr>
          <p:cNvPr id="215044" name="Text Box 4"/>
          <p:cNvSpPr txBox="1">
            <a:spLocks noChangeArrowheads="1"/>
          </p:cNvSpPr>
          <p:nvPr/>
        </p:nvSpPr>
        <p:spPr bwMode="auto">
          <a:xfrm>
            <a:off x="504507" y="6820231"/>
            <a:ext cx="8903617"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23" dirty="0"/>
              <a:t>* Haslett, J. et al. Dynamic graphics for exploring spatial data with application to locating global and local anomalies. </a:t>
            </a:r>
            <a:r>
              <a:rPr lang="en-US" sz="1323" i="1" dirty="0"/>
              <a:t>The American Statistician</a:t>
            </a:r>
            <a:endParaRPr lang="en-US" sz="1323" dirty="0"/>
          </a:p>
        </p:txBody>
      </p:sp>
      <p:pic>
        <p:nvPicPr>
          <p:cNvPr id="2150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422" y="2065217"/>
            <a:ext cx="6903203" cy="45801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46</a:t>
            </a:fld>
            <a:endParaRPr lang="en-GB"/>
          </a:p>
        </p:txBody>
      </p:sp>
      <p:sp>
        <p:nvSpPr>
          <p:cNvPr id="7" name="Rectangle 3"/>
          <p:cNvSpPr txBox="1">
            <a:spLocks noChangeArrowheads="1"/>
          </p:cNvSpPr>
          <p:nvPr/>
        </p:nvSpPr>
        <p:spPr bwMode="auto">
          <a:xfrm>
            <a:off x="408813" y="2065217"/>
            <a:ext cx="2918097" cy="2262234"/>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r>
              <a:rPr lang="en-US" sz="2205" kern="0" dirty="0"/>
              <a:t>Manual inspection of plots of the data that display its marginal and multivariate distributions</a:t>
            </a:r>
          </a:p>
        </p:txBody>
      </p:sp>
    </p:spTree>
    <p:extLst>
      <p:ext uri="{BB962C8B-B14F-4D97-AF65-F5344CB8AC3E}">
        <p14:creationId xmlns:p14="http://schemas.microsoft.com/office/powerpoint/2010/main" val="801057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solidFill>
                  <a:srgbClr val="FF0000"/>
                </a:solidFill>
              </a:rPr>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chemeClr val="tx1"/>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362533" y="6830613"/>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47</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257696195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2614717" y="76099"/>
            <a:ext cx="5197475" cy="684213"/>
          </a:xfrm>
        </p:spPr>
        <p:txBody>
          <a:bodyPr/>
          <a:lstStyle/>
          <a:p>
            <a:r>
              <a:rPr lang="en-US" dirty="0"/>
              <a:t>Contextual Anomalies</a:t>
            </a:r>
          </a:p>
        </p:txBody>
      </p:sp>
      <p:sp>
        <p:nvSpPr>
          <p:cNvPr id="208899" name="Rectangle 3"/>
          <p:cNvSpPr>
            <a:spLocks noGrp="1" noChangeArrowheads="1"/>
          </p:cNvSpPr>
          <p:nvPr>
            <p:ph type="body" idx="4294967295"/>
          </p:nvPr>
        </p:nvSpPr>
        <p:spPr>
          <a:xfrm>
            <a:off x="416372" y="1251213"/>
            <a:ext cx="9069388" cy="5569276"/>
          </a:xfrm>
        </p:spPr>
        <p:txBody>
          <a:bodyPr/>
          <a:lstStyle/>
          <a:p>
            <a:pPr>
              <a:lnSpc>
                <a:spcPct val="80000"/>
              </a:lnSpc>
              <a:spcBef>
                <a:spcPts val="661"/>
              </a:spcBef>
            </a:pPr>
            <a:r>
              <a:rPr lang="en-GB" sz="2600" dirty="0"/>
              <a:t>An individual data instance is anomalous within a context</a:t>
            </a:r>
          </a:p>
          <a:p>
            <a:pPr>
              <a:lnSpc>
                <a:spcPct val="80000"/>
              </a:lnSpc>
              <a:spcBef>
                <a:spcPts val="661"/>
              </a:spcBef>
            </a:pPr>
            <a:r>
              <a:rPr lang="en-GB" sz="2600" dirty="0"/>
              <a:t>Requires a notion of context</a:t>
            </a:r>
          </a:p>
          <a:p>
            <a:pPr>
              <a:lnSpc>
                <a:spcPct val="80000"/>
              </a:lnSpc>
              <a:spcBef>
                <a:spcPts val="661"/>
              </a:spcBef>
            </a:pPr>
            <a:r>
              <a:rPr lang="en-GB" sz="2600" dirty="0"/>
              <a:t>Also referred to as conditional anomalies*</a:t>
            </a:r>
            <a:endParaRPr lang="en-US" sz="2600" dirty="0"/>
          </a:p>
        </p:txBody>
      </p:sp>
      <p:sp>
        <p:nvSpPr>
          <p:cNvPr id="208900" name="Text Box 4"/>
          <p:cNvSpPr txBox="1">
            <a:spLocks noChangeArrowheads="1"/>
          </p:cNvSpPr>
          <p:nvPr/>
        </p:nvSpPr>
        <p:spPr bwMode="auto">
          <a:xfrm>
            <a:off x="557939" y="6862527"/>
            <a:ext cx="8632556" cy="529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543" dirty="0"/>
              <a:t>* </a:t>
            </a:r>
            <a:r>
              <a:rPr lang="en-US" sz="1300" u="sng" dirty="0" err="1"/>
              <a:t>Xiuyao</a:t>
            </a:r>
            <a:r>
              <a:rPr lang="en-US" sz="1300" dirty="0"/>
              <a:t> Song, </a:t>
            </a:r>
            <a:r>
              <a:rPr lang="en-US" sz="1300" dirty="0" err="1"/>
              <a:t>Mingxi</a:t>
            </a:r>
            <a:r>
              <a:rPr lang="en-US" sz="1300" dirty="0"/>
              <a:t> Wu, Christopher Jermaine, Sanjay </a:t>
            </a:r>
            <a:r>
              <a:rPr lang="en-US" sz="1300" dirty="0" err="1"/>
              <a:t>Ranka</a:t>
            </a:r>
            <a:r>
              <a:rPr lang="en-US" sz="1300" dirty="0"/>
              <a:t>, Conditional Anomaly Detection, IEEE Transactions on Data and Knowledge Engineering, 2006. </a:t>
            </a:r>
          </a:p>
        </p:txBody>
      </p:sp>
      <p:pic>
        <p:nvPicPr>
          <p:cNvPr id="2089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463" y="2774197"/>
            <a:ext cx="7399061" cy="3452035"/>
          </a:xfrm>
          <a:prstGeom prst="rect">
            <a:avLst/>
          </a:prstGeom>
          <a:noFill/>
          <a:ln w="19050">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2" name="Oval 6"/>
          <p:cNvSpPr>
            <a:spLocks noChangeArrowheads="1"/>
          </p:cNvSpPr>
          <p:nvPr/>
        </p:nvSpPr>
        <p:spPr bwMode="auto">
          <a:xfrm>
            <a:off x="3906362" y="5039783"/>
            <a:ext cx="419982" cy="419982"/>
          </a:xfrm>
          <a:prstGeom prst="ellipse">
            <a:avLst/>
          </a:prstGeom>
          <a:noFill/>
          <a:ln w="25400">
            <a:solidFill>
              <a:schemeClr val="tx1"/>
            </a:solidFill>
            <a:prstDash val="dash"/>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03" name="Oval 7"/>
          <p:cNvSpPr>
            <a:spLocks noChangeArrowheads="1"/>
          </p:cNvSpPr>
          <p:nvPr/>
        </p:nvSpPr>
        <p:spPr bwMode="auto">
          <a:xfrm>
            <a:off x="6930231" y="4851755"/>
            <a:ext cx="419982" cy="419982"/>
          </a:xfrm>
          <a:prstGeom prst="ellipse">
            <a:avLst/>
          </a:prstGeom>
          <a:noFill/>
          <a:ln w="25400">
            <a:solidFill>
              <a:schemeClr val="tx1"/>
            </a:solidFill>
            <a:prstDash val="dash"/>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04" name="Line 8"/>
          <p:cNvSpPr>
            <a:spLocks noChangeShapeType="1"/>
          </p:cNvSpPr>
          <p:nvPr/>
        </p:nvSpPr>
        <p:spPr bwMode="auto">
          <a:xfrm flipH="1">
            <a:off x="7226299" y="5039783"/>
            <a:ext cx="585893" cy="839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5" name="Line 9"/>
          <p:cNvSpPr>
            <a:spLocks noChangeShapeType="1"/>
          </p:cNvSpPr>
          <p:nvPr/>
        </p:nvSpPr>
        <p:spPr bwMode="auto">
          <a:xfrm>
            <a:off x="2352428" y="5291772"/>
            <a:ext cx="1763924" cy="83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6" name="Text Box 10"/>
          <p:cNvSpPr txBox="1">
            <a:spLocks noChangeArrowheads="1"/>
          </p:cNvSpPr>
          <p:nvPr/>
        </p:nvSpPr>
        <p:spPr bwMode="auto">
          <a:xfrm>
            <a:off x="1512464" y="5123780"/>
            <a:ext cx="839964" cy="2959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23" b="1"/>
              <a:t>Normal</a:t>
            </a:r>
          </a:p>
        </p:txBody>
      </p:sp>
      <p:sp>
        <p:nvSpPr>
          <p:cNvPr id="208907" name="Text Box 11"/>
          <p:cNvSpPr txBox="1">
            <a:spLocks noChangeArrowheads="1"/>
          </p:cNvSpPr>
          <p:nvPr/>
        </p:nvSpPr>
        <p:spPr bwMode="auto">
          <a:xfrm>
            <a:off x="7812193" y="4871790"/>
            <a:ext cx="923960" cy="2959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23" b="1"/>
              <a:t>Anomaly</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48</a:t>
            </a:fld>
            <a:endParaRPr lang="en-GB"/>
          </a:p>
        </p:txBody>
      </p:sp>
    </p:spTree>
    <p:extLst>
      <p:ext uri="{BB962C8B-B14F-4D97-AF65-F5344CB8AC3E}">
        <p14:creationId xmlns:p14="http://schemas.microsoft.com/office/powerpoint/2010/main" val="2264599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9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9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9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9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animBg="1"/>
      <p:bldP spid="208903" grpId="0" animBg="1"/>
      <p:bldP spid="208904" grpId="0" animBg="1"/>
      <p:bldP spid="208905" grpId="0" animBg="1"/>
      <p:bldP spid="208906" grpId="0"/>
      <p:bldP spid="20890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a:xfrm>
            <a:off x="2191703" y="0"/>
            <a:ext cx="5694362" cy="755650"/>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Contextual Anomaly Detection</a:t>
            </a:r>
          </a:p>
        </p:txBody>
      </p:sp>
      <p:sp>
        <p:nvSpPr>
          <p:cNvPr id="267267" name="Rectangle 3"/>
          <p:cNvSpPr>
            <a:spLocks noGrp="1" noChangeArrowheads="1"/>
          </p:cNvSpPr>
          <p:nvPr>
            <p:ph type="body" idx="4294967295"/>
          </p:nvPr>
        </p:nvSpPr>
        <p:spPr>
          <a:xfrm>
            <a:off x="648586" y="1266308"/>
            <a:ext cx="9178198" cy="2811795"/>
          </a:xfrm>
          <a:ln/>
        </p:spPr>
        <p:txBody>
          <a:bodyPr/>
          <a:lstStyle/>
          <a:p>
            <a:pPr marL="257236" indent="-257236">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b="1" dirty="0"/>
              <a:t>Advantage</a:t>
            </a:r>
          </a:p>
          <a:p>
            <a:pPr marL="631715" lvl="1" indent="-248486">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Detect anomalies that are hard to detect when </a:t>
            </a:r>
            <a:r>
              <a:rPr lang="en-GB" dirty="0" err="1"/>
              <a:t>analyzed</a:t>
            </a:r>
            <a:r>
              <a:rPr lang="en-GB" dirty="0"/>
              <a:t> in the global perspective</a:t>
            </a:r>
          </a:p>
          <a:p>
            <a:pPr marL="383229" lvl="1" indent="0">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dirty="0"/>
          </a:p>
          <a:p>
            <a:pPr marL="257236" indent="-257236">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b="1" dirty="0"/>
              <a:t>Challenges</a:t>
            </a:r>
          </a:p>
          <a:p>
            <a:pPr marL="631715" lvl="1" indent="-248486">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Identifying a set of good contextual attributes</a:t>
            </a:r>
          </a:p>
          <a:p>
            <a:pPr marL="631715" lvl="1" indent="-248486">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dirty="0"/>
              <a:t>Determining a context using the contextual attributes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49</a:t>
            </a:fld>
            <a:endParaRPr lang="en-GB"/>
          </a:p>
        </p:txBody>
      </p:sp>
    </p:spTree>
    <p:extLst>
      <p:ext uri="{BB962C8B-B14F-4D97-AF65-F5344CB8AC3E}">
        <p14:creationId xmlns:p14="http://schemas.microsoft.com/office/powerpoint/2010/main" val="1370356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168328" y="53839"/>
            <a:ext cx="5570807" cy="684213"/>
          </a:xfrm>
        </p:spPr>
        <p:txBody>
          <a:bodyPr/>
          <a:lstStyle/>
          <a:p>
            <a:r>
              <a:rPr lang="en-US" dirty="0"/>
              <a:t>Investment</a:t>
            </a:r>
          </a:p>
        </p:txBody>
      </p:sp>
      <p:sp>
        <p:nvSpPr>
          <p:cNvPr id="7171" name="Rectangle 3"/>
          <p:cNvSpPr>
            <a:spLocks noGrp="1" noChangeArrowheads="1"/>
          </p:cNvSpPr>
          <p:nvPr>
            <p:ph type="body" idx="4294967295"/>
          </p:nvPr>
        </p:nvSpPr>
        <p:spPr>
          <a:xfrm>
            <a:off x="523875" y="1196975"/>
            <a:ext cx="9069388" cy="5398697"/>
          </a:xfrm>
        </p:spPr>
        <p:txBody>
          <a:bodyPr/>
          <a:lstStyle/>
          <a:p>
            <a:pPr algn="just">
              <a:lnSpc>
                <a:spcPct val="90000"/>
              </a:lnSpc>
              <a:buNone/>
            </a:pPr>
            <a:endParaRPr lang="en-US" sz="2400" b="1" dirty="0"/>
          </a:p>
          <a:p>
            <a:pPr algn="just">
              <a:lnSpc>
                <a:spcPct val="90000"/>
              </a:lnSpc>
              <a:buNone/>
            </a:pPr>
            <a:r>
              <a:rPr lang="en-US" sz="2400" dirty="0"/>
              <a:t> </a:t>
            </a:r>
            <a:endParaRPr lang="en-US" sz="2400" b="1" dirty="0">
              <a:solidFill>
                <a:schemeClr val="tx1"/>
              </a:solidFill>
            </a:endParaRPr>
          </a:p>
          <a:p>
            <a:pPr algn="just">
              <a:lnSpc>
                <a:spcPct val="90000"/>
              </a:lnSpc>
              <a:buNone/>
            </a:pPr>
            <a:endParaRPr lang="en-US" sz="2400" b="1" dirty="0"/>
          </a:p>
          <a:p>
            <a:pPr algn="just">
              <a:lnSpc>
                <a:spcPct val="90000"/>
              </a:lnSpc>
              <a:buNone/>
            </a:pPr>
            <a:endParaRPr lang="en-US" sz="2400" b="1" i="1" dirty="0">
              <a:solidFill>
                <a:schemeClr val="tx1"/>
              </a:solidFill>
              <a:effectLst>
                <a:outerShdw blurRad="38100" dist="38100" dir="2700000" algn="tl">
                  <a:srgbClr val="C0C0C0"/>
                </a:outerShdw>
              </a:effectLst>
            </a:endParaRPr>
          </a:p>
          <a:p>
            <a:pPr algn="just">
              <a:lnSpc>
                <a:spcPct val="90000"/>
              </a:lnSpc>
              <a:buNone/>
            </a:pPr>
            <a:endParaRPr lang="en-US" sz="2646" i="1" dirty="0">
              <a:solidFill>
                <a:schemeClr val="tx1"/>
              </a:solidFill>
              <a:effectLst>
                <a:outerShdw blurRad="38100" dist="38100" dir="2700000" algn="tl">
                  <a:srgbClr val="C0C0C0"/>
                </a:outerShdw>
              </a:effectLst>
            </a:endParaRPr>
          </a:p>
          <a:p>
            <a:pPr algn="just">
              <a:lnSpc>
                <a:spcPct val="90000"/>
              </a:lnSpc>
              <a:buNone/>
            </a:pPr>
            <a:endParaRPr lang="en-US" sz="2646" i="1" dirty="0">
              <a:solidFill>
                <a:schemeClr val="tx1"/>
              </a:solidFill>
              <a:effectLst>
                <a:outerShdw blurRad="38100" dist="38100" dir="2700000" algn="tl">
                  <a:srgbClr val="C0C0C0"/>
                </a:outerShdw>
              </a:effectLst>
            </a:endParaRPr>
          </a:p>
          <a:p>
            <a:pPr algn="ctr">
              <a:buFont typeface="Wingdings" panose="05000000000000000000" pitchFamily="2" charset="2"/>
              <a:buNone/>
            </a:pPr>
            <a:endParaRPr lang="en-US" sz="2646" i="1" dirty="0">
              <a:solidFill>
                <a:schemeClr val="tx1"/>
              </a:solidFill>
              <a:effectLst>
                <a:outerShdw blurRad="38100" dist="38100" dir="2700000" algn="tl">
                  <a:srgbClr val="C0C0C0"/>
                </a:outerShdw>
              </a:effectLst>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a:t>
            </a:fld>
            <a:endParaRPr lang="en-GB" dirty="0"/>
          </a:p>
        </p:txBody>
      </p:sp>
      <p:sp>
        <p:nvSpPr>
          <p:cNvPr id="6" name="Content Placeholder 2"/>
          <p:cNvSpPr txBox="1">
            <a:spLocks/>
          </p:cNvSpPr>
          <p:nvPr/>
        </p:nvSpPr>
        <p:spPr bwMode="auto">
          <a:xfrm>
            <a:off x="523875" y="1737273"/>
            <a:ext cx="9005888" cy="1245925"/>
          </a:xfrm>
          <a:prstGeom prst="rect">
            <a:avLst/>
          </a:prstGeom>
          <a:noFill/>
          <a:ln w="19050">
            <a:solidFill>
              <a:schemeClr val="accent2"/>
            </a:solid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279400" indent="0">
              <a:buNone/>
              <a:tabLst>
                <a:tab pos="8802688" algn="l"/>
              </a:tabLst>
            </a:pPr>
            <a:endParaRPr lang="en-US" sz="2200" dirty="0">
              <a:solidFill>
                <a:schemeClr val="tx1"/>
              </a:solidFill>
            </a:endParaRPr>
          </a:p>
          <a:p>
            <a:pPr marL="279400" indent="0">
              <a:buNone/>
              <a:tabLst>
                <a:tab pos="8802688" algn="l"/>
              </a:tabLst>
            </a:pPr>
            <a:r>
              <a:rPr lang="en-US" sz="2200" dirty="0">
                <a:solidFill>
                  <a:schemeClr val="tx1"/>
                </a:solidFill>
              </a:rPr>
              <a:t>Invest over $19 billion for cyber security as part of the President’s Fiscal Year (FY) 2017 Budget. </a:t>
            </a:r>
            <a:endParaRPr lang="en-US" sz="2200" kern="0" dirty="0">
              <a:solidFill>
                <a:schemeClr val="tx1"/>
              </a:solidFill>
            </a:endParaRPr>
          </a:p>
          <a:p>
            <a:pPr marL="107950" indent="0">
              <a:buNone/>
            </a:pPr>
            <a:r>
              <a:rPr lang="en-US" sz="2200" dirty="0"/>
              <a:t> </a:t>
            </a:r>
          </a:p>
          <a:p>
            <a:pPr marL="107950" indent="0">
              <a:buNone/>
            </a:pPr>
            <a:endParaRPr lang="en-US" sz="1800" b="1" dirty="0"/>
          </a:p>
        </p:txBody>
      </p:sp>
      <p:sp>
        <p:nvSpPr>
          <p:cNvPr id="7" name="Content Placeholder 2"/>
          <p:cNvSpPr txBox="1">
            <a:spLocks/>
          </p:cNvSpPr>
          <p:nvPr/>
        </p:nvSpPr>
        <p:spPr bwMode="auto">
          <a:xfrm>
            <a:off x="523875" y="3442121"/>
            <a:ext cx="9037638" cy="2246298"/>
          </a:xfrm>
          <a:prstGeom prst="rect">
            <a:avLst/>
          </a:prstGeom>
          <a:noFill/>
          <a:ln w="19050">
            <a:solidFill>
              <a:schemeClr val="accent2"/>
            </a:solid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107950" indent="0">
              <a:buNone/>
            </a:pPr>
            <a:endParaRPr lang="en-US" sz="1100" b="1" kern="0" dirty="0">
              <a:solidFill>
                <a:schemeClr val="tx1"/>
              </a:solidFill>
            </a:endParaRPr>
          </a:p>
          <a:p>
            <a:pPr marL="107950" indent="0">
              <a:buNone/>
            </a:pPr>
            <a:endParaRPr lang="en-US" sz="1800" b="1" kern="0" dirty="0">
              <a:solidFill>
                <a:schemeClr val="tx1"/>
              </a:solidFill>
            </a:endParaRPr>
          </a:p>
          <a:p>
            <a:pPr marL="279400" indent="0">
              <a:buNone/>
            </a:pPr>
            <a:r>
              <a:rPr lang="en-US" sz="2200" dirty="0">
                <a:solidFill>
                  <a:schemeClr val="tx1"/>
                </a:solidFill>
              </a:rPr>
              <a:t>Cyber security Ventures predicts global cyber security spending will exceed $1 trillion from 2017 to 2021! </a:t>
            </a:r>
          </a:p>
          <a:p>
            <a:pPr marL="279400" indent="0">
              <a:buNone/>
            </a:pPr>
            <a:r>
              <a:rPr lang="en-US" sz="2200" dirty="0">
                <a:solidFill>
                  <a:schemeClr val="tx1"/>
                </a:solidFill>
              </a:rPr>
              <a:t/>
            </a:r>
            <a:br>
              <a:rPr lang="en-US" sz="2200" dirty="0">
                <a:solidFill>
                  <a:schemeClr val="tx1"/>
                </a:solidFill>
              </a:rPr>
            </a:br>
            <a:r>
              <a:rPr lang="en-US" sz="2200" dirty="0">
                <a:solidFill>
                  <a:schemeClr val="tx1"/>
                </a:solidFill>
              </a:rPr>
              <a:t>Cybercrime continues to fuel cyber security market growth!!!!</a:t>
            </a:r>
          </a:p>
          <a:p>
            <a:pPr marL="107950" indent="0">
              <a:buNone/>
            </a:pPr>
            <a:endParaRPr lang="en-US" sz="2200" kern="0" dirty="0">
              <a:solidFill>
                <a:schemeClr val="tx1"/>
              </a:solidFill>
            </a:endParaRPr>
          </a:p>
          <a:p>
            <a:pPr marL="107950" indent="0">
              <a:buNone/>
            </a:pPr>
            <a:endParaRPr lang="en-US" sz="1100" b="1" kern="0" dirty="0">
              <a:solidFill>
                <a:schemeClr val="tx1"/>
              </a:solidFill>
            </a:endParaRPr>
          </a:p>
          <a:p>
            <a:pPr marL="107950" indent="0">
              <a:buNone/>
            </a:pPr>
            <a:endParaRPr lang="en-US" sz="1800" b="1" dirty="0"/>
          </a:p>
          <a:p>
            <a:pPr marL="107950" indent="0">
              <a:buNone/>
            </a:pPr>
            <a:endParaRPr lang="en-US" sz="1800" b="1" dirty="0"/>
          </a:p>
          <a:p>
            <a:pPr marL="107950" indent="0">
              <a:buNone/>
            </a:pPr>
            <a:endParaRPr lang="en-US" sz="1200" kern="0" dirty="0">
              <a:solidFill>
                <a:schemeClr val="tx1"/>
              </a:solidFill>
            </a:endParaRPr>
          </a:p>
        </p:txBody>
      </p:sp>
      <p:sp>
        <p:nvSpPr>
          <p:cNvPr id="4" name="TextBox 3"/>
          <p:cNvSpPr txBox="1"/>
          <p:nvPr/>
        </p:nvSpPr>
        <p:spPr>
          <a:xfrm>
            <a:off x="351267" y="6823095"/>
            <a:ext cx="8850482" cy="692497"/>
          </a:xfrm>
          <a:prstGeom prst="rect">
            <a:avLst/>
          </a:prstGeom>
          <a:noFill/>
        </p:spPr>
        <p:txBody>
          <a:bodyPr wrap="square" rtlCol="0">
            <a:spAutoFit/>
          </a:bodyPr>
          <a:lstStyle/>
          <a:p>
            <a:pPr marL="107950" indent="0">
              <a:buNone/>
            </a:pPr>
            <a:r>
              <a:rPr lang="en-US" sz="1300" dirty="0"/>
              <a:t>https://obamawhitehouse.archives.gov/the-press-office/2016/02/09/fact-sheet-cybersecurity-national-action-plan</a:t>
            </a:r>
          </a:p>
          <a:p>
            <a:pPr marL="107950"/>
            <a:r>
              <a:rPr lang="en-US" sz="1300" dirty="0"/>
              <a:t>http://cybersecurityventures.com/cybersecurity-market-report/ (</a:t>
            </a:r>
          </a:p>
          <a:p>
            <a:pPr marL="107950" indent="0">
              <a:buNone/>
            </a:pPr>
            <a:endParaRPr lang="en-US" sz="1300" b="1" dirty="0"/>
          </a:p>
        </p:txBody>
      </p:sp>
    </p:spTree>
    <p:extLst>
      <p:ext uri="{BB962C8B-B14F-4D97-AF65-F5344CB8AC3E}">
        <p14:creationId xmlns:p14="http://schemas.microsoft.com/office/powerpoint/2010/main" val="4136318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solidFill>
                  <a:srgbClr val="FF0000"/>
                </a:solidFill>
              </a:rPr>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chemeClr val="tx1"/>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424526" y="6818299"/>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50</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3089725513"/>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2598737" y="0"/>
            <a:ext cx="5197475" cy="684212"/>
          </a:xfrm>
        </p:spPr>
        <p:txBody>
          <a:bodyPr/>
          <a:lstStyle/>
          <a:p>
            <a:r>
              <a:rPr lang="en-US" dirty="0"/>
              <a:t>Collective Anomalies</a:t>
            </a:r>
          </a:p>
        </p:txBody>
      </p:sp>
      <p:sp>
        <p:nvSpPr>
          <p:cNvPr id="209923" name="Rectangle 3"/>
          <p:cNvSpPr>
            <a:spLocks noGrp="1" noChangeArrowheads="1"/>
          </p:cNvSpPr>
          <p:nvPr>
            <p:ph type="body" idx="4294967295"/>
          </p:nvPr>
        </p:nvSpPr>
        <p:spPr>
          <a:xfrm>
            <a:off x="586122" y="1146812"/>
            <a:ext cx="9069388" cy="5609587"/>
          </a:xfrm>
        </p:spPr>
        <p:txBody>
          <a:bodyPr/>
          <a:lstStyle/>
          <a:p>
            <a:pPr>
              <a:lnSpc>
                <a:spcPct val="80000"/>
              </a:lnSpc>
              <a:spcBef>
                <a:spcPts val="661"/>
              </a:spcBef>
            </a:pPr>
            <a:r>
              <a:rPr lang="en-GB" sz="2400" dirty="0"/>
              <a:t>A collection of related data instances is anomalous</a:t>
            </a:r>
          </a:p>
          <a:p>
            <a:pPr>
              <a:lnSpc>
                <a:spcPct val="80000"/>
              </a:lnSpc>
              <a:spcBef>
                <a:spcPts val="661"/>
              </a:spcBef>
            </a:pPr>
            <a:r>
              <a:rPr lang="en-GB" sz="2400" dirty="0"/>
              <a:t>Requires a relationship among data instances</a:t>
            </a:r>
          </a:p>
          <a:p>
            <a:pPr lvl="1">
              <a:lnSpc>
                <a:spcPct val="80000"/>
              </a:lnSpc>
              <a:spcBef>
                <a:spcPts val="551"/>
              </a:spcBef>
            </a:pPr>
            <a:r>
              <a:rPr lang="en-GB" dirty="0"/>
              <a:t>Sequential Data</a:t>
            </a:r>
          </a:p>
          <a:p>
            <a:pPr lvl="1">
              <a:lnSpc>
                <a:spcPct val="80000"/>
              </a:lnSpc>
              <a:spcBef>
                <a:spcPts val="551"/>
              </a:spcBef>
            </a:pPr>
            <a:r>
              <a:rPr lang="en-GB" dirty="0"/>
              <a:t>Spatial Data</a:t>
            </a:r>
          </a:p>
          <a:p>
            <a:pPr lvl="1">
              <a:lnSpc>
                <a:spcPct val="80000"/>
              </a:lnSpc>
              <a:spcBef>
                <a:spcPts val="551"/>
              </a:spcBef>
            </a:pPr>
            <a:r>
              <a:rPr lang="en-GB" dirty="0"/>
              <a:t>Graph Data</a:t>
            </a:r>
          </a:p>
          <a:p>
            <a:r>
              <a:rPr lang="en-US" sz="2400" dirty="0"/>
              <a:t>The individual instances within a collective anomaly are not anomalous by themselves</a:t>
            </a:r>
          </a:p>
        </p:txBody>
      </p:sp>
      <p:pic>
        <p:nvPicPr>
          <p:cNvPr id="209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08" y="3916149"/>
            <a:ext cx="8903617" cy="2487405"/>
          </a:xfrm>
          <a:prstGeom prst="rect">
            <a:avLst/>
          </a:prstGeom>
          <a:noFill/>
          <a:ln w="19050">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925" name="Oval 5"/>
          <p:cNvSpPr>
            <a:spLocks noChangeArrowheads="1"/>
          </p:cNvSpPr>
          <p:nvPr/>
        </p:nvSpPr>
        <p:spPr bwMode="auto">
          <a:xfrm>
            <a:off x="4872319" y="4367812"/>
            <a:ext cx="1763924" cy="1511935"/>
          </a:xfrm>
          <a:prstGeom prst="ellipse">
            <a:avLst/>
          </a:prstGeom>
          <a:noFill/>
          <a:ln w="25400">
            <a:solidFill>
              <a:schemeClr val="tx1"/>
            </a:solidFill>
            <a:prstDash val="dash"/>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26" name="Line 6"/>
          <p:cNvSpPr>
            <a:spLocks noChangeShapeType="1"/>
          </p:cNvSpPr>
          <p:nvPr/>
        </p:nvSpPr>
        <p:spPr bwMode="auto">
          <a:xfrm flipV="1">
            <a:off x="4452337" y="5963743"/>
            <a:ext cx="839964" cy="587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27" name="Text Box 7"/>
          <p:cNvSpPr txBox="1">
            <a:spLocks noChangeArrowheads="1"/>
          </p:cNvSpPr>
          <p:nvPr/>
        </p:nvSpPr>
        <p:spPr bwMode="auto">
          <a:xfrm>
            <a:off x="3192392" y="6468642"/>
            <a:ext cx="2687884" cy="3297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43" b="1" dirty="0"/>
              <a:t>Anomalous Subsequence</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51</a:t>
            </a:fld>
            <a:endParaRPr lang="en-GB"/>
          </a:p>
        </p:txBody>
      </p:sp>
    </p:spTree>
    <p:extLst>
      <p:ext uri="{BB962C8B-B14F-4D97-AF65-F5344CB8AC3E}">
        <p14:creationId xmlns:p14="http://schemas.microsoft.com/office/powerpoint/2010/main" val="4147777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P spid="209926" grpId="0" animBg="1"/>
      <p:bldP spid="2099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solidFill>
                  <a:srgbClr val="FF0000"/>
                </a:solidFill>
              </a:rPr>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chemeClr val="tx1"/>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52</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112879073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idx="4294967295"/>
          </p:nvPr>
        </p:nvSpPr>
        <p:spPr>
          <a:xfrm>
            <a:off x="1677829" y="79259"/>
            <a:ext cx="6101080" cy="70961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On-line Anomaly Detection</a:t>
            </a:r>
          </a:p>
        </p:txBody>
      </p:sp>
      <p:sp>
        <p:nvSpPr>
          <p:cNvPr id="81922" name="Rectangle 2"/>
          <p:cNvSpPr>
            <a:spLocks noGrp="1" noChangeArrowheads="1"/>
          </p:cNvSpPr>
          <p:nvPr>
            <p:ph type="body" idx="4294967295"/>
          </p:nvPr>
        </p:nvSpPr>
        <p:spPr>
          <a:xfrm>
            <a:off x="495947" y="1076325"/>
            <a:ext cx="5056435" cy="5810250"/>
          </a:xfrm>
          <a:ln/>
        </p:spPr>
        <p:txBody>
          <a:bodyPr vert="horz" wrap="square" lIns="99605" tIns="48811" rIns="99605" bIns="48811" numCol="1" anchor="t" anchorCtr="0" compatLnSpc="1">
            <a:prstTxWarp prst="textNoShape">
              <a:avLst/>
            </a:prstTxWarp>
          </a:bodyPr>
          <a:lstStyle/>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400" dirty="0"/>
              <a:t>Data in many rare events applications arrives continuously at an enormous pace</a:t>
            </a:r>
          </a:p>
          <a:p>
            <a:pPr marL="0" indent="0">
              <a:spcBef>
                <a:spcPts val="827"/>
              </a:spcBef>
              <a:buNone/>
              <a:tabLst>
                <a:tab pos="810205" algn="l"/>
                <a:tab pos="1818148" algn="l"/>
                <a:tab pos="2826091" algn="l"/>
                <a:tab pos="3834034" algn="l"/>
                <a:tab pos="4841977" algn="l"/>
                <a:tab pos="5849920" algn="l"/>
                <a:tab pos="6857864" algn="l"/>
                <a:tab pos="7865807" algn="l"/>
                <a:tab pos="8873750" algn="l"/>
                <a:tab pos="9881693" algn="l"/>
                <a:tab pos="10889636" algn="l"/>
              </a:tabLst>
            </a:pPr>
            <a:endParaRPr lang="en-GB" sz="1400" dirty="0"/>
          </a:p>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400" dirty="0"/>
              <a:t>There is a significant challenge to </a:t>
            </a:r>
            <a:r>
              <a:rPr lang="en-GB" sz="2400" dirty="0" err="1"/>
              <a:t>analyze</a:t>
            </a:r>
            <a:r>
              <a:rPr lang="en-GB" sz="2400" dirty="0"/>
              <a:t> such data</a:t>
            </a:r>
          </a:p>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endParaRPr lang="en-GB" sz="1400" dirty="0"/>
          </a:p>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400" dirty="0"/>
              <a:t>Examples of such rare events applications: </a:t>
            </a:r>
          </a:p>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endParaRPr lang="en-GB" sz="1000" dirty="0"/>
          </a:p>
          <a:p>
            <a:pPr marL="685961" lvl="1" indent="-306233">
              <a:spcBef>
                <a:spcPts val="0"/>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5" dirty="0"/>
              <a:t>Video analysis</a:t>
            </a:r>
          </a:p>
          <a:p>
            <a:pPr marL="685961" lvl="1" indent="-306233">
              <a:spcBef>
                <a:spcPts val="0"/>
              </a:spcBef>
              <a:buNone/>
              <a:tabLst>
                <a:tab pos="810205" algn="l"/>
                <a:tab pos="1818148" algn="l"/>
                <a:tab pos="2826091" algn="l"/>
                <a:tab pos="3834034" algn="l"/>
                <a:tab pos="4841977" algn="l"/>
                <a:tab pos="5849920" algn="l"/>
                <a:tab pos="6857864" algn="l"/>
                <a:tab pos="7865807" algn="l"/>
                <a:tab pos="8873750" algn="l"/>
                <a:tab pos="9881693" algn="l"/>
                <a:tab pos="10889636" algn="l"/>
              </a:tabLst>
            </a:pPr>
            <a:endParaRPr lang="en-GB" sz="1400" dirty="0"/>
          </a:p>
          <a:p>
            <a:pPr marL="685961" lvl="1" indent="-306233">
              <a:spcBef>
                <a:spcPts val="0"/>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5" dirty="0"/>
              <a:t>Network traffic monitoring </a:t>
            </a:r>
          </a:p>
          <a:p>
            <a:pPr marL="685961" lvl="1" indent="-306233">
              <a:spcBef>
                <a:spcPts val="0"/>
              </a:spcBef>
              <a:buNone/>
              <a:tabLst>
                <a:tab pos="810205" algn="l"/>
                <a:tab pos="1818148" algn="l"/>
                <a:tab pos="2826091" algn="l"/>
                <a:tab pos="3834034" algn="l"/>
                <a:tab pos="4841977" algn="l"/>
                <a:tab pos="5849920" algn="l"/>
                <a:tab pos="6857864" algn="l"/>
                <a:tab pos="7865807" algn="l"/>
                <a:tab pos="8873750" algn="l"/>
                <a:tab pos="9881693" algn="l"/>
                <a:tab pos="10889636" algn="l"/>
              </a:tabLst>
            </a:pPr>
            <a:endParaRPr lang="en-GB" sz="1400" dirty="0"/>
          </a:p>
          <a:p>
            <a:pPr marL="685961" lvl="1" indent="-306233">
              <a:spcBef>
                <a:spcPts val="0"/>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5" dirty="0"/>
              <a:t>Aircraft safety</a:t>
            </a:r>
          </a:p>
          <a:p>
            <a:pPr marL="685961" lvl="1" indent="-306233">
              <a:spcBef>
                <a:spcPts val="0"/>
              </a:spcBef>
              <a:buNone/>
              <a:tabLst>
                <a:tab pos="810205" algn="l"/>
                <a:tab pos="1818148" algn="l"/>
                <a:tab pos="2826091" algn="l"/>
                <a:tab pos="3834034" algn="l"/>
                <a:tab pos="4841977" algn="l"/>
                <a:tab pos="5849920" algn="l"/>
                <a:tab pos="6857864" algn="l"/>
                <a:tab pos="7865807" algn="l"/>
                <a:tab pos="8873750" algn="l"/>
                <a:tab pos="9881693" algn="l"/>
                <a:tab pos="10889636" algn="l"/>
              </a:tabLst>
            </a:pPr>
            <a:endParaRPr lang="en-GB" sz="1400" dirty="0"/>
          </a:p>
          <a:p>
            <a:pPr marL="431800" lvl="1" indent="-52072">
              <a:spcBef>
                <a:spcPts val="0"/>
              </a:spcBef>
              <a:buNone/>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5" dirty="0"/>
              <a:t>Credit card fraudulent transactions</a:t>
            </a:r>
          </a:p>
        </p:txBody>
      </p:sp>
      <p:pic>
        <p:nvPicPr>
          <p:cNvPr id="819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2953" t="7501" r="8749" b="8331"/>
          <a:stretch>
            <a:fillRect/>
          </a:stretch>
        </p:blipFill>
        <p:spPr bwMode="auto">
          <a:xfrm>
            <a:off x="5427082" y="4081721"/>
            <a:ext cx="4508347" cy="2401629"/>
          </a:xfrm>
          <a:prstGeom prst="rect">
            <a:avLst/>
          </a:prstGeom>
          <a:noFill/>
          <a:ln>
            <a:noFill/>
          </a:ln>
          <a:effectLst/>
          <a:extLst>
            <a:ext uri="{909E8E84-426E-40DD-AFC4-6F175D3DCCD1}">
              <a14:hiddenFill xmlns:a14="http://schemas.microsoft.com/office/drawing/2010/main">
                <a:blipFill dpi="0" rotWithShape="0">
                  <a:blip/>
                  <a:srcRect l="12953" t="7501" r="8749" b="833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082" y="1192096"/>
            <a:ext cx="4508347" cy="25174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53</a:t>
            </a:fld>
            <a:endParaRPr lang="en-GB"/>
          </a:p>
        </p:txBody>
      </p:sp>
      <p:sp>
        <p:nvSpPr>
          <p:cNvPr id="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Tree>
    <p:extLst>
      <p:ext uri="{BB962C8B-B14F-4D97-AF65-F5344CB8AC3E}">
        <p14:creationId xmlns:p14="http://schemas.microsoft.com/office/powerpoint/2010/main" val="5278489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idx="4294967295"/>
          </p:nvPr>
        </p:nvSpPr>
        <p:spPr>
          <a:xfrm>
            <a:off x="5490043" y="82265"/>
            <a:ext cx="2289005" cy="709613"/>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Simple Idea</a:t>
            </a:r>
          </a:p>
        </p:txBody>
      </p:sp>
      <p:sp>
        <p:nvSpPr>
          <p:cNvPr id="82946" name="Rectangle 2"/>
          <p:cNvSpPr>
            <a:spLocks noGrp="1" noChangeArrowheads="1"/>
          </p:cNvSpPr>
          <p:nvPr>
            <p:ph type="body" idx="4294967295"/>
          </p:nvPr>
        </p:nvSpPr>
        <p:spPr>
          <a:xfrm>
            <a:off x="480447" y="1119187"/>
            <a:ext cx="9092178" cy="5767388"/>
          </a:xfrm>
          <a:ln/>
        </p:spPr>
        <p:txBody>
          <a:bodyPr/>
          <a:lstStyle/>
          <a:p>
            <a:pPr>
              <a:lnSpc>
                <a:spcPct val="110000"/>
              </a:lnSpc>
              <a:spcBef>
                <a:spcPts val="1323"/>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46" dirty="0"/>
              <a:t>The normal behaviour is changing through time</a:t>
            </a:r>
          </a:p>
          <a:p>
            <a:pPr>
              <a:lnSpc>
                <a:spcPct val="110000"/>
              </a:lnSpc>
              <a:spcBef>
                <a:spcPts val="992"/>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46" dirty="0"/>
              <a:t>Need to update the “normal behaviour” profile dynamically</a:t>
            </a:r>
          </a:p>
          <a:p>
            <a:pPr lvl="1">
              <a:lnSpc>
                <a:spcPct val="110000"/>
              </a:lnSpc>
              <a:spcBef>
                <a:spcPts val="827"/>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Key idea: Update the normal profile with the data records that are “probably” normal, i.e. have very low anomaly score</a:t>
            </a:r>
          </a:p>
          <a:p>
            <a:pPr lvl="1">
              <a:lnSpc>
                <a:spcPct val="110000"/>
              </a:lnSpc>
              <a:spcBef>
                <a:spcPts val="1102"/>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lvl="1">
              <a:lnSpc>
                <a:spcPct val="110000"/>
              </a:lnSpc>
              <a:spcBef>
                <a:spcPts val="1102"/>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lvl="1">
              <a:lnSpc>
                <a:spcPct val="110000"/>
              </a:lnSpc>
              <a:spcBef>
                <a:spcPts val="1102"/>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lvl="1">
              <a:lnSpc>
                <a:spcPct val="110000"/>
              </a:lnSpc>
              <a:spcBef>
                <a:spcPts val="1102"/>
              </a:spcBef>
              <a:buNone/>
              <a:tabLst>
                <a:tab pos="1004443" algn="l"/>
                <a:tab pos="2012386" algn="l"/>
                <a:tab pos="3020330" algn="l"/>
                <a:tab pos="4028273" algn="l"/>
                <a:tab pos="5036216" algn="l"/>
                <a:tab pos="6044159" algn="l"/>
                <a:tab pos="7052102" algn="l"/>
                <a:tab pos="8060045" algn="l"/>
                <a:tab pos="9067988" algn="l"/>
                <a:tab pos="10075931" algn="l"/>
                <a:tab pos="11083875" algn="l"/>
              </a:tabLst>
            </a:pPr>
            <a:endParaRPr lang="en-GB" sz="2205" dirty="0"/>
          </a:p>
          <a:p>
            <a:pPr lvl="1">
              <a:lnSpc>
                <a:spcPct val="110000"/>
              </a:lnSpc>
              <a:spcBef>
                <a:spcPts val="3996"/>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Time slot </a:t>
            </a:r>
            <a:r>
              <a:rPr lang="en-GB" sz="2205" i="1" dirty="0" err="1"/>
              <a:t>i</a:t>
            </a:r>
            <a:r>
              <a:rPr lang="en-GB" sz="2205" i="1" dirty="0"/>
              <a:t> </a:t>
            </a:r>
            <a:r>
              <a:rPr lang="en-GB" sz="2205" dirty="0"/>
              <a:t>– Data block </a:t>
            </a:r>
            <a:r>
              <a:rPr lang="en-GB" sz="2205" i="1" dirty="0"/>
              <a:t>D</a:t>
            </a:r>
            <a:r>
              <a:rPr lang="en-GB" sz="2205" i="1" baseline="-25000" dirty="0"/>
              <a:t>i</a:t>
            </a:r>
            <a:r>
              <a:rPr lang="en-GB" sz="2205" dirty="0"/>
              <a:t> – model of normal </a:t>
            </a:r>
            <a:r>
              <a:rPr lang="en-GB" sz="2205" dirty="0" err="1"/>
              <a:t>behavior</a:t>
            </a:r>
            <a:r>
              <a:rPr lang="en-GB" sz="2205" dirty="0"/>
              <a:t> </a:t>
            </a:r>
            <a:r>
              <a:rPr lang="en-GB" sz="2205" i="1" dirty="0" err="1"/>
              <a:t>M</a:t>
            </a:r>
            <a:r>
              <a:rPr lang="en-GB" sz="2205" i="1" baseline="-25000" dirty="0" err="1"/>
              <a:t>i</a:t>
            </a:r>
            <a:endParaRPr lang="en-GB" sz="2205" i="1" baseline="-25000" dirty="0"/>
          </a:p>
          <a:p>
            <a:pPr lvl="1">
              <a:lnSpc>
                <a:spcPct val="110000"/>
              </a:lnSpc>
              <a:spcBef>
                <a:spcPts val="827"/>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Anomaly detection algorithm in time slot (</a:t>
            </a:r>
            <a:r>
              <a:rPr lang="en-GB" sz="2205" i="1" dirty="0"/>
              <a:t>i+1</a:t>
            </a:r>
            <a:r>
              <a:rPr lang="en-GB" sz="2205" dirty="0"/>
              <a:t>) is based on the profile computed in time slot </a:t>
            </a:r>
            <a:r>
              <a:rPr lang="en-GB" sz="2205" i="1" dirty="0" err="1"/>
              <a:t>i</a:t>
            </a:r>
            <a:endParaRPr lang="en-GB" sz="2205" i="1" dirty="0"/>
          </a:p>
        </p:txBody>
      </p:sp>
      <p:sp>
        <p:nvSpPr>
          <p:cNvPr id="82947" name="Line 3"/>
          <p:cNvSpPr>
            <a:spLocks noChangeShapeType="1"/>
          </p:cNvSpPr>
          <p:nvPr/>
        </p:nvSpPr>
        <p:spPr bwMode="auto">
          <a:xfrm>
            <a:off x="627002" y="4124573"/>
            <a:ext cx="1058705" cy="1749"/>
          </a:xfrm>
          <a:prstGeom prst="line">
            <a:avLst/>
          </a:prstGeom>
          <a:noFill/>
          <a:ln w="2844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48" name="Rectangle 4"/>
          <p:cNvSpPr>
            <a:spLocks noChangeArrowheads="1"/>
          </p:cNvSpPr>
          <p:nvPr/>
        </p:nvSpPr>
        <p:spPr bwMode="auto">
          <a:xfrm>
            <a:off x="710998" y="3370355"/>
            <a:ext cx="1259946" cy="782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Time slot</a:t>
            </a:r>
            <a:r>
              <a:rPr lang="en-GB" sz="2205" b="1">
                <a:solidFill>
                  <a:srgbClr val="0000FF"/>
                </a:solidFill>
              </a:rPr>
              <a:t> 1</a:t>
            </a:r>
          </a:p>
        </p:txBody>
      </p:sp>
      <p:sp>
        <p:nvSpPr>
          <p:cNvPr id="82949" name="Line 5"/>
          <p:cNvSpPr>
            <a:spLocks noChangeShapeType="1"/>
          </p:cNvSpPr>
          <p:nvPr/>
        </p:nvSpPr>
        <p:spPr bwMode="auto">
          <a:xfrm>
            <a:off x="627002" y="5073033"/>
            <a:ext cx="8578131" cy="1749"/>
          </a:xfrm>
          <a:prstGeom prst="line">
            <a:avLst/>
          </a:prstGeom>
          <a:noFill/>
          <a:ln w="2844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50" name="Line 6"/>
          <p:cNvSpPr>
            <a:spLocks noChangeShapeType="1"/>
          </p:cNvSpPr>
          <p:nvPr/>
        </p:nvSpPr>
        <p:spPr bwMode="auto">
          <a:xfrm>
            <a:off x="627002" y="4128073"/>
            <a:ext cx="1750" cy="936209"/>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51" name="Line 7"/>
          <p:cNvSpPr>
            <a:spLocks noChangeShapeType="1"/>
          </p:cNvSpPr>
          <p:nvPr/>
        </p:nvSpPr>
        <p:spPr bwMode="auto">
          <a:xfrm>
            <a:off x="1699707" y="4110573"/>
            <a:ext cx="1749" cy="936209"/>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52" name="Rectangle 8"/>
          <p:cNvSpPr>
            <a:spLocks noChangeArrowheads="1"/>
          </p:cNvSpPr>
          <p:nvPr/>
        </p:nvSpPr>
        <p:spPr bwMode="auto">
          <a:xfrm>
            <a:off x="3118895" y="4210318"/>
            <a:ext cx="881962" cy="579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929"/>
              </a:spcBef>
              <a:buClr>
                <a:srgbClr val="808080"/>
              </a:buClr>
            </a:pPr>
            <a:r>
              <a:rPr lang="en-GB" sz="3086" b="1">
                <a:solidFill>
                  <a:srgbClr val="808080"/>
                </a:solidFill>
              </a:rPr>
              <a:t>…..</a:t>
            </a:r>
          </a:p>
        </p:txBody>
      </p:sp>
      <p:sp>
        <p:nvSpPr>
          <p:cNvPr id="82953" name="Text Box 9"/>
          <p:cNvSpPr txBox="1">
            <a:spLocks noChangeArrowheads="1"/>
          </p:cNvSpPr>
          <p:nvPr/>
        </p:nvSpPr>
        <p:spPr bwMode="auto">
          <a:xfrm>
            <a:off x="8573411" y="5076532"/>
            <a:ext cx="1048204" cy="375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Arial" panose="020B0604020202020204" pitchFamily="34" charset="0"/>
              </a:defRPr>
            </a:lvl9pPr>
          </a:lstStyle>
          <a:p>
            <a:pPr algn="ctr">
              <a:spcBef>
                <a:spcPts val="1102"/>
              </a:spcBef>
              <a:buClr>
                <a:srgbClr val="333399"/>
              </a:buClr>
              <a:buSzPct val="75000"/>
            </a:pPr>
            <a:r>
              <a:rPr lang="en-GB" sz="1764" b="1" i="1">
                <a:solidFill>
                  <a:srgbClr val="000099"/>
                </a:solidFill>
                <a:latin typeface="Matisse ITC"/>
              </a:rPr>
              <a:t>Time</a:t>
            </a:r>
          </a:p>
        </p:txBody>
      </p:sp>
      <p:sp>
        <p:nvSpPr>
          <p:cNvPr id="82954" name="Freeform 10"/>
          <p:cNvSpPr>
            <a:spLocks/>
          </p:cNvSpPr>
          <p:nvPr/>
        </p:nvSpPr>
        <p:spPr bwMode="auto">
          <a:xfrm>
            <a:off x="1050483" y="5113279"/>
            <a:ext cx="1037706" cy="335986"/>
          </a:xfrm>
          <a:custGeom>
            <a:avLst/>
            <a:gdLst>
              <a:gd name="T0" fmla="*/ 0 w 777"/>
              <a:gd name="T1" fmla="*/ 0 h 192"/>
              <a:gd name="T2" fmla="*/ 407 w 777"/>
              <a:gd name="T3" fmla="*/ 192 h 192"/>
              <a:gd name="T4" fmla="*/ 777 w 777"/>
              <a:gd name="T5" fmla="*/ 0 h 192"/>
            </a:gdLst>
            <a:ahLst/>
            <a:cxnLst>
              <a:cxn ang="0">
                <a:pos x="T0" y="T1"/>
              </a:cxn>
              <a:cxn ang="0">
                <a:pos x="T2" y="T3"/>
              </a:cxn>
              <a:cxn ang="0">
                <a:pos x="T4" y="T5"/>
              </a:cxn>
            </a:cxnLst>
            <a:rect l="0" t="0" r="r" b="b"/>
            <a:pathLst>
              <a:path w="777" h="192">
                <a:moveTo>
                  <a:pt x="0" y="0"/>
                </a:moveTo>
                <a:cubicBezTo>
                  <a:pt x="68" y="32"/>
                  <a:pt x="278" y="192"/>
                  <a:pt x="407" y="192"/>
                </a:cubicBezTo>
                <a:cubicBezTo>
                  <a:pt x="536" y="192"/>
                  <a:pt x="700" y="40"/>
                  <a:pt x="777" y="0"/>
                </a:cubicBezTo>
              </a:path>
            </a:pathLst>
          </a:custGeom>
          <a:noFill/>
          <a:ln w="31680">
            <a:solidFill>
              <a:srgbClr val="00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955" name="Freeform 11"/>
          <p:cNvSpPr>
            <a:spLocks/>
          </p:cNvSpPr>
          <p:nvPr/>
        </p:nvSpPr>
        <p:spPr bwMode="auto">
          <a:xfrm>
            <a:off x="7411461" y="5132529"/>
            <a:ext cx="1179449" cy="335986"/>
          </a:xfrm>
          <a:custGeom>
            <a:avLst/>
            <a:gdLst>
              <a:gd name="T0" fmla="*/ 0 w 777"/>
              <a:gd name="T1" fmla="*/ 0 h 192"/>
              <a:gd name="T2" fmla="*/ 407 w 777"/>
              <a:gd name="T3" fmla="*/ 192 h 192"/>
              <a:gd name="T4" fmla="*/ 777 w 777"/>
              <a:gd name="T5" fmla="*/ 0 h 192"/>
            </a:gdLst>
            <a:ahLst/>
            <a:cxnLst>
              <a:cxn ang="0">
                <a:pos x="T0" y="T1"/>
              </a:cxn>
              <a:cxn ang="0">
                <a:pos x="T2" y="T3"/>
              </a:cxn>
              <a:cxn ang="0">
                <a:pos x="T4" y="T5"/>
              </a:cxn>
            </a:cxnLst>
            <a:rect l="0" t="0" r="r" b="b"/>
            <a:pathLst>
              <a:path w="777" h="192">
                <a:moveTo>
                  <a:pt x="0" y="0"/>
                </a:moveTo>
                <a:cubicBezTo>
                  <a:pt x="68" y="32"/>
                  <a:pt x="278" y="192"/>
                  <a:pt x="407" y="192"/>
                </a:cubicBezTo>
                <a:cubicBezTo>
                  <a:pt x="536" y="192"/>
                  <a:pt x="700" y="40"/>
                  <a:pt x="777" y="0"/>
                </a:cubicBezTo>
              </a:path>
            </a:pathLst>
          </a:custGeom>
          <a:noFill/>
          <a:ln w="31680">
            <a:solidFill>
              <a:srgbClr val="00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956" name="Line 12"/>
          <p:cNvSpPr>
            <a:spLocks noChangeShapeType="1"/>
          </p:cNvSpPr>
          <p:nvPr/>
        </p:nvSpPr>
        <p:spPr bwMode="auto">
          <a:xfrm>
            <a:off x="1704955" y="4126322"/>
            <a:ext cx="1058705" cy="1750"/>
          </a:xfrm>
          <a:prstGeom prst="line">
            <a:avLst/>
          </a:prstGeom>
          <a:noFill/>
          <a:ln w="2844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57" name="Line 13"/>
          <p:cNvSpPr>
            <a:spLocks noChangeShapeType="1"/>
          </p:cNvSpPr>
          <p:nvPr/>
        </p:nvSpPr>
        <p:spPr bwMode="auto">
          <a:xfrm>
            <a:off x="2768910" y="4129823"/>
            <a:ext cx="1750" cy="936210"/>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58" name="Line 14"/>
          <p:cNvSpPr>
            <a:spLocks noChangeShapeType="1"/>
          </p:cNvSpPr>
          <p:nvPr/>
        </p:nvSpPr>
        <p:spPr bwMode="auto">
          <a:xfrm>
            <a:off x="4200348" y="4128073"/>
            <a:ext cx="1058705" cy="1749"/>
          </a:xfrm>
          <a:prstGeom prst="line">
            <a:avLst/>
          </a:prstGeom>
          <a:noFill/>
          <a:ln w="2844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59" name="Line 15"/>
          <p:cNvSpPr>
            <a:spLocks noChangeShapeType="1"/>
          </p:cNvSpPr>
          <p:nvPr/>
        </p:nvSpPr>
        <p:spPr bwMode="auto">
          <a:xfrm>
            <a:off x="4198599" y="4129823"/>
            <a:ext cx="1749" cy="936210"/>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0" name="Line 16"/>
          <p:cNvSpPr>
            <a:spLocks noChangeShapeType="1"/>
          </p:cNvSpPr>
          <p:nvPr/>
        </p:nvSpPr>
        <p:spPr bwMode="auto">
          <a:xfrm>
            <a:off x="5271302" y="4112323"/>
            <a:ext cx="1750" cy="936210"/>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1" name="Line 17"/>
          <p:cNvSpPr>
            <a:spLocks noChangeShapeType="1"/>
          </p:cNvSpPr>
          <p:nvPr/>
        </p:nvSpPr>
        <p:spPr bwMode="auto">
          <a:xfrm>
            <a:off x="6340507" y="4131573"/>
            <a:ext cx="1749" cy="936209"/>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2" name="Line 18"/>
          <p:cNvSpPr>
            <a:spLocks noChangeShapeType="1"/>
          </p:cNvSpPr>
          <p:nvPr/>
        </p:nvSpPr>
        <p:spPr bwMode="auto">
          <a:xfrm>
            <a:off x="5278302" y="4121074"/>
            <a:ext cx="1058705" cy="1749"/>
          </a:xfrm>
          <a:prstGeom prst="line">
            <a:avLst/>
          </a:prstGeom>
          <a:noFill/>
          <a:ln w="2844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3" name="Line 19"/>
          <p:cNvSpPr>
            <a:spLocks noChangeShapeType="1"/>
          </p:cNvSpPr>
          <p:nvPr/>
        </p:nvSpPr>
        <p:spPr bwMode="auto">
          <a:xfrm>
            <a:off x="7862942" y="4114073"/>
            <a:ext cx="1749" cy="936209"/>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4" name="Line 20"/>
          <p:cNvSpPr>
            <a:spLocks noChangeShapeType="1"/>
          </p:cNvSpPr>
          <p:nvPr/>
        </p:nvSpPr>
        <p:spPr bwMode="auto">
          <a:xfrm>
            <a:off x="8932145" y="4133323"/>
            <a:ext cx="1750" cy="936210"/>
          </a:xfrm>
          <a:prstGeom prst="line">
            <a:avLst/>
          </a:prstGeom>
          <a:noFill/>
          <a:ln w="1260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5" name="Line 21"/>
          <p:cNvSpPr>
            <a:spLocks noChangeShapeType="1"/>
          </p:cNvSpPr>
          <p:nvPr/>
        </p:nvSpPr>
        <p:spPr bwMode="auto">
          <a:xfrm>
            <a:off x="7869941" y="4122822"/>
            <a:ext cx="1058704" cy="1750"/>
          </a:xfrm>
          <a:prstGeom prst="line">
            <a:avLst/>
          </a:prstGeom>
          <a:noFill/>
          <a:ln w="28440">
            <a:solidFill>
              <a:srgbClr val="00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966" name="Rectangle 22"/>
          <p:cNvSpPr>
            <a:spLocks noChangeArrowheads="1"/>
          </p:cNvSpPr>
          <p:nvPr/>
        </p:nvSpPr>
        <p:spPr bwMode="auto">
          <a:xfrm>
            <a:off x="6728990" y="4254067"/>
            <a:ext cx="881962" cy="579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929"/>
              </a:spcBef>
              <a:buClr>
                <a:srgbClr val="808080"/>
              </a:buClr>
            </a:pPr>
            <a:r>
              <a:rPr lang="en-GB" sz="3086" b="1">
                <a:solidFill>
                  <a:srgbClr val="808080"/>
                </a:solidFill>
              </a:rPr>
              <a:t>…..</a:t>
            </a:r>
          </a:p>
        </p:txBody>
      </p:sp>
      <p:sp>
        <p:nvSpPr>
          <p:cNvPr id="82967" name="Freeform 23"/>
          <p:cNvSpPr>
            <a:spLocks/>
          </p:cNvSpPr>
          <p:nvPr/>
        </p:nvSpPr>
        <p:spPr bwMode="auto">
          <a:xfrm>
            <a:off x="4634330" y="5134279"/>
            <a:ext cx="1359692" cy="335986"/>
          </a:xfrm>
          <a:custGeom>
            <a:avLst/>
            <a:gdLst>
              <a:gd name="T0" fmla="*/ 0 w 777"/>
              <a:gd name="T1" fmla="*/ 0 h 192"/>
              <a:gd name="T2" fmla="*/ 407 w 777"/>
              <a:gd name="T3" fmla="*/ 192 h 192"/>
              <a:gd name="T4" fmla="*/ 777 w 777"/>
              <a:gd name="T5" fmla="*/ 0 h 192"/>
            </a:gdLst>
            <a:ahLst/>
            <a:cxnLst>
              <a:cxn ang="0">
                <a:pos x="T0" y="T1"/>
              </a:cxn>
              <a:cxn ang="0">
                <a:pos x="T2" y="T3"/>
              </a:cxn>
              <a:cxn ang="0">
                <a:pos x="T4" y="T5"/>
              </a:cxn>
            </a:cxnLst>
            <a:rect l="0" t="0" r="r" b="b"/>
            <a:pathLst>
              <a:path w="777" h="192">
                <a:moveTo>
                  <a:pt x="0" y="0"/>
                </a:moveTo>
                <a:cubicBezTo>
                  <a:pt x="68" y="32"/>
                  <a:pt x="278" y="192"/>
                  <a:pt x="407" y="192"/>
                </a:cubicBezTo>
                <a:cubicBezTo>
                  <a:pt x="536" y="192"/>
                  <a:pt x="700" y="40"/>
                  <a:pt x="777" y="0"/>
                </a:cubicBezTo>
              </a:path>
            </a:pathLst>
          </a:custGeom>
          <a:noFill/>
          <a:ln w="31680">
            <a:solidFill>
              <a:srgbClr val="00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968" name="Freeform 24"/>
          <p:cNvSpPr>
            <a:spLocks/>
          </p:cNvSpPr>
          <p:nvPr/>
        </p:nvSpPr>
        <p:spPr bwMode="auto">
          <a:xfrm>
            <a:off x="2291181" y="5150028"/>
            <a:ext cx="1105952" cy="335986"/>
          </a:xfrm>
          <a:custGeom>
            <a:avLst/>
            <a:gdLst>
              <a:gd name="T0" fmla="*/ 0 w 777"/>
              <a:gd name="T1" fmla="*/ 0 h 192"/>
              <a:gd name="T2" fmla="*/ 407 w 777"/>
              <a:gd name="T3" fmla="*/ 192 h 192"/>
              <a:gd name="T4" fmla="*/ 777 w 777"/>
              <a:gd name="T5" fmla="*/ 0 h 192"/>
            </a:gdLst>
            <a:ahLst/>
            <a:cxnLst>
              <a:cxn ang="0">
                <a:pos x="T0" y="T1"/>
              </a:cxn>
              <a:cxn ang="0">
                <a:pos x="T2" y="T3"/>
              </a:cxn>
              <a:cxn ang="0">
                <a:pos x="T4" y="T5"/>
              </a:cxn>
            </a:cxnLst>
            <a:rect l="0" t="0" r="r" b="b"/>
            <a:pathLst>
              <a:path w="777" h="192">
                <a:moveTo>
                  <a:pt x="0" y="0"/>
                </a:moveTo>
                <a:cubicBezTo>
                  <a:pt x="68" y="32"/>
                  <a:pt x="278" y="192"/>
                  <a:pt x="407" y="192"/>
                </a:cubicBezTo>
                <a:cubicBezTo>
                  <a:pt x="536" y="192"/>
                  <a:pt x="700" y="40"/>
                  <a:pt x="777" y="0"/>
                </a:cubicBezTo>
              </a:path>
            </a:pathLst>
          </a:custGeom>
          <a:noFill/>
          <a:ln w="31680">
            <a:solidFill>
              <a:srgbClr val="0000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969" name="Rectangle 25"/>
          <p:cNvSpPr>
            <a:spLocks noChangeArrowheads="1"/>
          </p:cNvSpPr>
          <p:nvPr/>
        </p:nvSpPr>
        <p:spPr bwMode="auto">
          <a:xfrm>
            <a:off x="1746954" y="3352856"/>
            <a:ext cx="1259946" cy="782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Time slot</a:t>
            </a:r>
            <a:r>
              <a:rPr lang="en-GB" sz="2205" b="1">
                <a:solidFill>
                  <a:srgbClr val="0000FF"/>
                </a:solidFill>
              </a:rPr>
              <a:t> 2</a:t>
            </a:r>
          </a:p>
        </p:txBody>
      </p:sp>
      <p:sp>
        <p:nvSpPr>
          <p:cNvPr id="82970" name="Rectangle 26"/>
          <p:cNvSpPr>
            <a:spLocks noChangeArrowheads="1"/>
          </p:cNvSpPr>
          <p:nvPr/>
        </p:nvSpPr>
        <p:spPr bwMode="auto">
          <a:xfrm>
            <a:off x="4273845" y="3373855"/>
            <a:ext cx="1259946" cy="782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Time slot i</a:t>
            </a:r>
          </a:p>
        </p:txBody>
      </p:sp>
      <p:sp>
        <p:nvSpPr>
          <p:cNvPr id="82971" name="Rectangle 27"/>
          <p:cNvSpPr>
            <a:spLocks noChangeArrowheads="1"/>
          </p:cNvSpPr>
          <p:nvPr/>
        </p:nvSpPr>
        <p:spPr bwMode="auto">
          <a:xfrm>
            <a:off x="5309800" y="3356356"/>
            <a:ext cx="1415690" cy="782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Time slot (i</a:t>
            </a:r>
            <a:r>
              <a:rPr lang="en-GB" sz="2205" b="1">
                <a:solidFill>
                  <a:srgbClr val="0000FF"/>
                </a:solidFill>
              </a:rPr>
              <a:t>+1)</a:t>
            </a:r>
          </a:p>
        </p:txBody>
      </p:sp>
      <p:sp>
        <p:nvSpPr>
          <p:cNvPr id="82972" name="Rectangle 28"/>
          <p:cNvSpPr>
            <a:spLocks noChangeArrowheads="1"/>
          </p:cNvSpPr>
          <p:nvPr/>
        </p:nvSpPr>
        <p:spPr bwMode="auto">
          <a:xfrm>
            <a:off x="7976686" y="3375605"/>
            <a:ext cx="1259946" cy="782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Time slot t</a:t>
            </a:r>
          </a:p>
        </p:txBody>
      </p:sp>
      <p:sp>
        <p:nvSpPr>
          <p:cNvPr id="82973" name="Rectangle 29"/>
          <p:cNvSpPr>
            <a:spLocks noChangeArrowheads="1"/>
          </p:cNvSpPr>
          <p:nvPr/>
        </p:nvSpPr>
        <p:spPr bwMode="auto">
          <a:xfrm>
            <a:off x="4433089" y="4534056"/>
            <a:ext cx="561725" cy="443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D</a:t>
            </a:r>
            <a:r>
              <a:rPr lang="en-GB" sz="2205" b="1" i="1" baseline="-25000">
                <a:solidFill>
                  <a:srgbClr val="0000FF"/>
                </a:solidFill>
              </a:rPr>
              <a:t>i</a:t>
            </a:r>
          </a:p>
        </p:txBody>
      </p:sp>
      <p:sp>
        <p:nvSpPr>
          <p:cNvPr id="82974" name="Rectangle 30"/>
          <p:cNvSpPr>
            <a:spLocks noChangeArrowheads="1"/>
          </p:cNvSpPr>
          <p:nvPr/>
        </p:nvSpPr>
        <p:spPr bwMode="auto">
          <a:xfrm>
            <a:off x="5490043" y="4544555"/>
            <a:ext cx="782216" cy="443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spcBef>
                <a:spcPts val="1378"/>
              </a:spcBef>
              <a:buClr>
                <a:srgbClr val="0000FF"/>
              </a:buClr>
            </a:pPr>
            <a:r>
              <a:rPr lang="en-GB" sz="2205" b="1" i="1">
                <a:solidFill>
                  <a:srgbClr val="0000FF"/>
                </a:solidFill>
              </a:rPr>
              <a:t>D</a:t>
            </a:r>
            <a:r>
              <a:rPr lang="en-GB" sz="2205" b="1" i="1" baseline="-25000">
                <a:solidFill>
                  <a:srgbClr val="0000FF"/>
                </a:solidFill>
              </a:rPr>
              <a:t>i+1</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54</a:t>
            </a:fld>
            <a:endParaRPr lang="en-GB"/>
          </a:p>
        </p:txBody>
      </p:sp>
      <p:sp>
        <p:nvSpPr>
          <p:cNvPr id="33"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Tree>
    <p:extLst>
      <p:ext uri="{BB962C8B-B14F-4D97-AF65-F5344CB8AC3E}">
        <p14:creationId xmlns:p14="http://schemas.microsoft.com/office/powerpoint/2010/main" val="4220203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4902200" y="56270"/>
            <a:ext cx="2920195" cy="59558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Drawbacks</a:t>
            </a:r>
          </a:p>
        </p:txBody>
      </p:sp>
      <p:sp>
        <p:nvSpPr>
          <p:cNvPr id="83970" name="Rectangle 2"/>
          <p:cNvSpPr>
            <a:spLocks noGrp="1" noChangeArrowheads="1"/>
          </p:cNvSpPr>
          <p:nvPr>
            <p:ph type="body" sz="half" idx="4294967295"/>
          </p:nvPr>
        </p:nvSpPr>
        <p:spPr>
          <a:xfrm>
            <a:off x="595423" y="1180412"/>
            <a:ext cx="9314120" cy="1360769"/>
          </a:xfrm>
          <a:ln/>
        </p:spPr>
        <p:txBody>
          <a:bodyPr/>
          <a:lstStyle/>
          <a:p>
            <a:pPr marL="257236" indent="-257236">
              <a:lnSpc>
                <a:spcPct val="110000"/>
              </a:lnSpc>
              <a:spcBef>
                <a:spcPts val="827"/>
              </a:spcBef>
              <a:buFont typeface="Times New Roman" panose="02020603050405020304" pitchFamily="18" charset="0"/>
              <a:buChar char="•"/>
              <a:tabLst>
                <a:tab pos="885450" algn="l"/>
                <a:tab pos="1893393" algn="l"/>
                <a:tab pos="2901336" algn="l"/>
                <a:tab pos="3909279" algn="l"/>
                <a:tab pos="4917223" algn="l"/>
                <a:tab pos="5925166" algn="l"/>
                <a:tab pos="6933109" algn="l"/>
                <a:tab pos="7941052" algn="l"/>
                <a:tab pos="8948995" algn="l"/>
                <a:tab pos="9956938" algn="l"/>
                <a:tab pos="10964881" algn="l"/>
              </a:tabLst>
            </a:pPr>
            <a:r>
              <a:rPr lang="en-GB" sz="2646" dirty="0"/>
              <a:t>If arriving data points start to create a new data cluster, this method will not be able to detect these points as </a:t>
            </a:r>
            <a:r>
              <a:rPr lang="en-GB" sz="2646" dirty="0" smtClean="0"/>
              <a:t>outliers at </a:t>
            </a:r>
            <a:r>
              <a:rPr lang="en-GB" sz="2646" dirty="0"/>
              <a:t>the time when the change occurred</a:t>
            </a:r>
          </a:p>
        </p:txBody>
      </p:sp>
      <p:pic>
        <p:nvPicPr>
          <p:cNvPr id="83987" name="movie_3_2_2006_none1.avi">
            <a:hlinkClick r:id="" action="ppaction://media"/>
          </p:cNvPr>
          <p:cNvPicPr>
            <a:picLocks noGrp="1" noRot="1" noChangeAspect="1" noChangeArrowheads="1"/>
          </p:cNvPicPr>
          <p:nvPr>
            <p:ph type="media" sz="half" idx="4294967295"/>
            <a:videoFile r:link="rId1"/>
          </p:nvPr>
        </p:nvPicPr>
        <p:blipFill>
          <a:blip r:embed="rId4">
            <a:extLst>
              <a:ext uri="{28A0092B-C50C-407E-A947-70E740481C1C}">
                <a14:useLocalDpi xmlns:a14="http://schemas.microsoft.com/office/drawing/2010/main" val="0"/>
              </a:ext>
            </a:extLst>
          </a:blip>
          <a:srcRect/>
          <a:stretch>
            <a:fillRect/>
          </a:stretch>
        </p:blipFill>
        <p:spPr>
          <a:xfrm>
            <a:off x="2299006" y="2615609"/>
            <a:ext cx="5523389" cy="4101799"/>
          </a:xfrm>
        </p:spPr>
      </p:pic>
      <p:sp>
        <p:nvSpPr>
          <p:cNvPr id="83971" name="Rectangle 3"/>
          <p:cNvSpPr>
            <a:spLocks noChangeArrowheads="1"/>
          </p:cNvSpPr>
          <p:nvPr/>
        </p:nvSpPr>
        <p:spPr bwMode="auto">
          <a:xfrm>
            <a:off x="529" y="2456894"/>
            <a:ext cx="10079567" cy="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55</a:t>
            </a:fld>
            <a:endParaRPr lang="en-GB"/>
          </a:p>
        </p:txBody>
      </p:sp>
      <p:sp>
        <p:nvSpPr>
          <p:cNvPr id="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Tree>
    <p:extLst>
      <p:ext uri="{BB962C8B-B14F-4D97-AF65-F5344CB8AC3E}">
        <p14:creationId xmlns:p14="http://schemas.microsoft.com/office/powerpoint/2010/main" val="485339679"/>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8398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3987"/>
                                        </p:tgtEl>
                                      </p:cBhvr>
                                    </p:cmd>
                                  </p:childTnLst>
                                </p:cTn>
                              </p:par>
                            </p:childTnLst>
                          </p:cTn>
                        </p:par>
                      </p:childTnLst>
                    </p:cTn>
                  </p:par>
                </p:childTnLst>
              </p:cTn>
              <p:nextCondLst>
                <p:cond evt="onClick" delay="0">
                  <p:tgtEl>
                    <p:spTgt spid="83987"/>
                  </p:tgtEl>
                </p:cond>
              </p:nextCondLst>
            </p:seq>
            <p:video>
              <p:cMediaNode>
                <p:cTn id="7" fill="hold" display="0">
                  <p:stCondLst>
                    <p:cond delay="indefinite"/>
                  </p:stCondLst>
                  <p:endCondLst>
                    <p:cond evt="onNext" delay="0">
                      <p:tgtEl>
                        <p:sldTgt/>
                      </p:tgtEl>
                    </p:cond>
                    <p:cond evt="onPrev" delay="0">
                      <p:tgtEl>
                        <p:sldTgt/>
                      </p:tgtEl>
                    </p:cond>
                  </p:endCondLst>
                </p:cTn>
                <p:tgtEl>
                  <p:spTgt spid="83987"/>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961184" y="31282"/>
            <a:ext cx="2767012" cy="784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Classification</a:t>
            </a:r>
          </a:p>
        </p:txBody>
      </p:sp>
      <p:sp>
        <p:nvSpPr>
          <p:cNvPr id="29698" name="Text Box 2"/>
          <p:cNvSpPr txBox="1">
            <a:spLocks noChangeArrowheads="1"/>
          </p:cNvSpPr>
          <p:nvPr/>
        </p:nvSpPr>
        <p:spPr bwMode="auto">
          <a:xfrm>
            <a:off x="89444" y="1148347"/>
            <a:ext cx="2687884" cy="96595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378"/>
              </a:spcBef>
            </a:pPr>
            <a:r>
              <a:rPr lang="en-GB" sz="2800" b="1" dirty="0"/>
              <a:t>Anomaly Detection</a:t>
            </a:r>
          </a:p>
        </p:txBody>
      </p:sp>
      <p:sp>
        <p:nvSpPr>
          <p:cNvPr id="29699" name="Text Box 3"/>
          <p:cNvSpPr txBox="1">
            <a:spLocks noChangeArrowheads="1"/>
          </p:cNvSpPr>
          <p:nvPr/>
        </p:nvSpPr>
        <p:spPr bwMode="auto">
          <a:xfrm>
            <a:off x="36907" y="3416064"/>
            <a:ext cx="2333929"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Contextual Anomaly Detection</a:t>
            </a:r>
          </a:p>
        </p:txBody>
      </p:sp>
      <p:sp>
        <p:nvSpPr>
          <p:cNvPr id="29700" name="Text Box 4"/>
          <p:cNvSpPr txBox="1">
            <a:spLocks noChangeArrowheads="1"/>
          </p:cNvSpPr>
          <p:nvPr/>
        </p:nvSpPr>
        <p:spPr bwMode="auto">
          <a:xfrm>
            <a:off x="1267913" y="4060264"/>
            <a:ext cx="2389687"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a:t>Collective Anomaly Detection</a:t>
            </a:r>
          </a:p>
        </p:txBody>
      </p:sp>
      <p:sp>
        <p:nvSpPr>
          <p:cNvPr id="29701" name="Text Box 5"/>
          <p:cNvSpPr txBox="1">
            <a:spLocks noChangeArrowheads="1"/>
          </p:cNvSpPr>
          <p:nvPr/>
        </p:nvSpPr>
        <p:spPr bwMode="auto">
          <a:xfrm>
            <a:off x="2370836" y="4704464"/>
            <a:ext cx="2267903"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t>Online Anomaly Detection</a:t>
            </a:r>
          </a:p>
        </p:txBody>
      </p:sp>
      <p:sp>
        <p:nvSpPr>
          <p:cNvPr id="29702" name="Text Box 6"/>
          <p:cNvSpPr txBox="1">
            <a:spLocks noChangeArrowheads="1"/>
          </p:cNvSpPr>
          <p:nvPr/>
        </p:nvSpPr>
        <p:spPr bwMode="auto">
          <a:xfrm>
            <a:off x="3535816" y="5374118"/>
            <a:ext cx="2365254" cy="54738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lnSpc>
                <a:spcPct val="80000"/>
              </a:lnSpc>
              <a:spcBef>
                <a:spcPts val="965"/>
              </a:spcBef>
            </a:pPr>
            <a:r>
              <a:rPr lang="en-GB" b="1" dirty="0">
                <a:solidFill>
                  <a:srgbClr val="FF0000"/>
                </a:solidFill>
              </a:rPr>
              <a:t>Distributed Anomaly Detection</a:t>
            </a:r>
          </a:p>
        </p:txBody>
      </p:sp>
      <p:sp>
        <p:nvSpPr>
          <p:cNvPr id="29704" name="Line 8"/>
          <p:cNvSpPr>
            <a:spLocks noChangeShapeType="1"/>
          </p:cNvSpPr>
          <p:nvPr/>
        </p:nvSpPr>
        <p:spPr bwMode="auto">
          <a:xfrm>
            <a:off x="1267913" y="2114305"/>
            <a:ext cx="0" cy="1152105"/>
          </a:xfrm>
          <a:prstGeom prst="line">
            <a:avLst/>
          </a:prstGeom>
          <a:noFill/>
          <a:ln w="2857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9709" name="Text Box 13"/>
          <p:cNvSpPr txBox="1">
            <a:spLocks noChangeArrowheads="1"/>
          </p:cNvSpPr>
          <p:nvPr/>
        </p:nvSpPr>
        <p:spPr bwMode="auto">
          <a:xfrm>
            <a:off x="3234389" y="1438185"/>
            <a:ext cx="3023870" cy="381182"/>
          </a:xfrm>
          <a:prstGeom prst="rect">
            <a:avLst/>
          </a:prstGeom>
          <a:solidFill>
            <a:srgbClr val="FFFFFF"/>
          </a:solidFill>
          <a:ln w="9360">
            <a:solidFill>
              <a:srgbClr val="000000"/>
            </a:solidFill>
            <a:miter lim="800000"/>
            <a:headEnd/>
            <a:tailEnd/>
          </a:ln>
          <a:effectLst/>
          <a:extLst/>
        </p:spPr>
        <p:txBody>
          <a:bodyPr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gn="ctr">
              <a:spcBef>
                <a:spcPts val="1102"/>
              </a:spcBef>
              <a:buClr>
                <a:srgbClr val="FF0000"/>
              </a:buClr>
            </a:pPr>
            <a:r>
              <a:rPr lang="en-GB" b="1" dirty="0">
                <a:solidFill>
                  <a:schemeClr val="tx1"/>
                </a:solidFill>
              </a:rPr>
              <a:t>Point Anomaly Detection</a:t>
            </a:r>
          </a:p>
        </p:txBody>
      </p:sp>
      <p:sp>
        <p:nvSpPr>
          <p:cNvPr id="29710" name="Line 14"/>
          <p:cNvSpPr>
            <a:spLocks noChangeShapeType="1"/>
          </p:cNvSpPr>
          <p:nvPr/>
        </p:nvSpPr>
        <p:spPr bwMode="auto">
          <a:xfrm>
            <a:off x="2777328" y="1618842"/>
            <a:ext cx="419982" cy="0"/>
          </a:xfrm>
          <a:prstGeom prst="line">
            <a:avLst/>
          </a:prstGeom>
          <a:noFill/>
          <a:ln w="28575">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12" name="Text Box 16"/>
          <p:cNvSpPr txBox="1">
            <a:spLocks noChangeArrowheads="1"/>
          </p:cNvSpPr>
          <p:nvPr/>
        </p:nvSpPr>
        <p:spPr bwMode="auto">
          <a:xfrm>
            <a:off x="6630972" y="1031286"/>
            <a:ext cx="3005597" cy="298586"/>
          </a:xfrm>
          <a:prstGeom prst="rect">
            <a:avLst/>
          </a:prstGeom>
          <a:solidFill>
            <a:schemeClr val="bg1"/>
          </a:solidFill>
          <a:ln w="9360">
            <a:solidFill>
              <a:srgbClr val="000000"/>
            </a:solidFill>
            <a:miter lim="800000"/>
            <a:headEnd/>
            <a:tailEnd/>
          </a:ln>
          <a:effectLs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solidFill>
                  <a:schemeClr val="tx1"/>
                </a:solidFill>
              </a:rPr>
              <a:t>Classification Based</a:t>
            </a:r>
          </a:p>
        </p:txBody>
      </p:sp>
      <p:sp>
        <p:nvSpPr>
          <p:cNvPr id="29714" name="Text Box 18"/>
          <p:cNvSpPr txBox="1">
            <a:spLocks noChangeArrowheads="1"/>
          </p:cNvSpPr>
          <p:nvPr/>
        </p:nvSpPr>
        <p:spPr bwMode="auto">
          <a:xfrm>
            <a:off x="6639764" y="1329872"/>
            <a:ext cx="299680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Rule Based</a:t>
            </a:r>
          </a:p>
          <a:p>
            <a:pPr>
              <a:lnSpc>
                <a:spcPct val="80000"/>
              </a:lnSpc>
              <a:spcBef>
                <a:spcPts val="689"/>
              </a:spcBef>
            </a:pPr>
            <a:r>
              <a:rPr lang="en-GB" sz="1600" dirty="0"/>
              <a:t>Neural Networks Based</a:t>
            </a:r>
          </a:p>
          <a:p>
            <a:pPr>
              <a:lnSpc>
                <a:spcPct val="80000"/>
              </a:lnSpc>
              <a:spcBef>
                <a:spcPts val="689"/>
              </a:spcBef>
            </a:pPr>
            <a:r>
              <a:rPr lang="en-GB" sz="1600" dirty="0"/>
              <a:t>SVM Based</a:t>
            </a:r>
          </a:p>
        </p:txBody>
      </p:sp>
      <p:sp>
        <p:nvSpPr>
          <p:cNvPr id="29715" name="Text Box 19"/>
          <p:cNvSpPr txBox="1">
            <a:spLocks noChangeArrowheads="1"/>
          </p:cNvSpPr>
          <p:nvPr/>
        </p:nvSpPr>
        <p:spPr bwMode="auto">
          <a:xfrm>
            <a:off x="6630972" y="2344167"/>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Nearest </a:t>
            </a:r>
            <a:r>
              <a:rPr lang="en-GB" sz="1600" b="1" dirty="0" err="1"/>
              <a:t>Neighbor</a:t>
            </a:r>
            <a:r>
              <a:rPr lang="en-GB" sz="1600" b="1" dirty="0"/>
              <a:t> Based</a:t>
            </a:r>
          </a:p>
        </p:txBody>
      </p:sp>
      <p:sp>
        <p:nvSpPr>
          <p:cNvPr id="29717" name="Text Box 21"/>
          <p:cNvSpPr txBox="1">
            <a:spLocks noChangeArrowheads="1"/>
          </p:cNvSpPr>
          <p:nvPr/>
        </p:nvSpPr>
        <p:spPr bwMode="auto">
          <a:xfrm>
            <a:off x="6639764" y="2648887"/>
            <a:ext cx="3002391"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Density Based</a:t>
            </a:r>
          </a:p>
          <a:p>
            <a:pPr>
              <a:lnSpc>
                <a:spcPct val="80000"/>
              </a:lnSpc>
              <a:spcBef>
                <a:spcPts val="689"/>
              </a:spcBef>
            </a:pPr>
            <a:r>
              <a:rPr lang="en-GB" sz="1600"/>
              <a:t>Distance Based</a:t>
            </a:r>
          </a:p>
        </p:txBody>
      </p:sp>
      <p:sp>
        <p:nvSpPr>
          <p:cNvPr id="29718" name="Text Box 22"/>
          <p:cNvSpPr txBox="1">
            <a:spLocks noChangeArrowheads="1"/>
          </p:cNvSpPr>
          <p:nvPr/>
        </p:nvSpPr>
        <p:spPr bwMode="auto">
          <a:xfrm>
            <a:off x="6643660" y="3988699"/>
            <a:ext cx="299849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Statistical</a:t>
            </a:r>
          </a:p>
        </p:txBody>
      </p:sp>
      <p:sp>
        <p:nvSpPr>
          <p:cNvPr id="29720" name="Text Box 24"/>
          <p:cNvSpPr txBox="1">
            <a:spLocks noChangeArrowheads="1"/>
          </p:cNvSpPr>
          <p:nvPr/>
        </p:nvSpPr>
        <p:spPr bwMode="auto">
          <a:xfrm>
            <a:off x="6646869" y="4283981"/>
            <a:ext cx="2998495" cy="587906"/>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a:t>Parametric</a:t>
            </a:r>
          </a:p>
          <a:p>
            <a:pPr>
              <a:lnSpc>
                <a:spcPct val="80000"/>
              </a:lnSpc>
              <a:spcBef>
                <a:spcPts val="689"/>
              </a:spcBef>
            </a:pPr>
            <a:r>
              <a:rPr lang="en-GB" sz="1600"/>
              <a:t>Non-parametric</a:t>
            </a:r>
          </a:p>
        </p:txBody>
      </p:sp>
      <p:sp>
        <p:nvSpPr>
          <p:cNvPr id="29721" name="Text Box 25"/>
          <p:cNvSpPr txBox="1">
            <a:spLocks noChangeArrowheads="1"/>
          </p:cNvSpPr>
          <p:nvPr/>
        </p:nvSpPr>
        <p:spPr bwMode="auto">
          <a:xfrm>
            <a:off x="6630972" y="3426039"/>
            <a:ext cx="3011183"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Clustering Based</a:t>
            </a:r>
          </a:p>
        </p:txBody>
      </p:sp>
      <p:sp>
        <p:nvSpPr>
          <p:cNvPr id="29724" name="Text Box 28"/>
          <p:cNvSpPr txBox="1">
            <a:spLocks noChangeArrowheads="1"/>
          </p:cNvSpPr>
          <p:nvPr/>
        </p:nvSpPr>
        <p:spPr bwMode="auto">
          <a:xfrm>
            <a:off x="6645349" y="5058373"/>
            <a:ext cx="3000015" cy="30116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827"/>
              </a:spcBef>
            </a:pPr>
            <a:r>
              <a:rPr lang="en-GB" sz="1600" b="1" dirty="0"/>
              <a:t>Others</a:t>
            </a:r>
          </a:p>
        </p:txBody>
      </p:sp>
      <p:sp>
        <p:nvSpPr>
          <p:cNvPr id="29725" name="Text Box 29"/>
          <p:cNvSpPr txBox="1">
            <a:spLocks noChangeArrowheads="1"/>
          </p:cNvSpPr>
          <p:nvPr/>
        </p:nvSpPr>
        <p:spPr bwMode="auto">
          <a:xfrm>
            <a:off x="6645349" y="5359534"/>
            <a:ext cx="3000015" cy="874651"/>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5pPr>
            <a:lvl6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6pPr>
            <a:lvl7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7pPr>
            <a:lvl8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8pPr>
            <a:lvl9pPr defTabSz="457200" eaLnBrk="0" fontAlgn="base" hangingPunct="0">
              <a:lnSpc>
                <a:spcPct val="104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defRPr>
            </a:lvl9pPr>
          </a:lstStyle>
          <a:p>
            <a:pPr>
              <a:lnSpc>
                <a:spcPct val="80000"/>
              </a:lnSpc>
              <a:spcBef>
                <a:spcPts val="689"/>
              </a:spcBef>
            </a:pPr>
            <a:r>
              <a:rPr lang="en-GB" sz="1600" dirty="0"/>
              <a:t>Information Theory Based</a:t>
            </a:r>
          </a:p>
          <a:p>
            <a:pPr>
              <a:lnSpc>
                <a:spcPct val="80000"/>
              </a:lnSpc>
              <a:spcBef>
                <a:spcPts val="689"/>
              </a:spcBef>
            </a:pPr>
            <a:r>
              <a:rPr lang="en-GB" sz="1600" dirty="0"/>
              <a:t>Spectral Decomposition Based</a:t>
            </a:r>
          </a:p>
          <a:p>
            <a:pPr>
              <a:lnSpc>
                <a:spcPct val="80000"/>
              </a:lnSpc>
              <a:spcBef>
                <a:spcPts val="689"/>
              </a:spcBef>
            </a:pPr>
            <a:r>
              <a:rPr lang="en-GB" sz="1600" dirty="0"/>
              <a:t>Visualization Based</a:t>
            </a:r>
          </a:p>
        </p:txBody>
      </p:sp>
      <p:sp>
        <p:nvSpPr>
          <p:cNvPr id="29727" name="Text Box 31"/>
          <p:cNvSpPr txBox="1">
            <a:spLocks noChangeArrowheads="1"/>
          </p:cNvSpPr>
          <p:nvPr/>
        </p:nvSpPr>
        <p:spPr bwMode="auto">
          <a:xfrm>
            <a:off x="672499" y="6878385"/>
            <a:ext cx="8147650" cy="4994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23" dirty="0"/>
              <a:t>* Outlier Detection – A Survey, </a:t>
            </a:r>
            <a:r>
              <a:rPr lang="en-US" sz="1323" dirty="0" err="1"/>
              <a:t>Varun</a:t>
            </a:r>
            <a:r>
              <a:rPr lang="en-US" sz="1323" dirty="0"/>
              <a:t> </a:t>
            </a:r>
            <a:r>
              <a:rPr lang="en-US" sz="1323" dirty="0" err="1"/>
              <a:t>Chandola</a:t>
            </a:r>
            <a:r>
              <a:rPr lang="en-US" sz="1323" dirty="0"/>
              <a:t>, </a:t>
            </a:r>
            <a:r>
              <a:rPr lang="en-US" sz="1323" dirty="0" err="1"/>
              <a:t>Arindam</a:t>
            </a:r>
            <a:r>
              <a:rPr lang="en-US" sz="1323" dirty="0"/>
              <a:t> Banerjee, and </a:t>
            </a:r>
            <a:r>
              <a:rPr lang="en-US" sz="1323" dirty="0" err="1"/>
              <a:t>Vipin</a:t>
            </a:r>
            <a:r>
              <a:rPr lang="en-US" sz="1323" dirty="0"/>
              <a:t> Kumar, Technical Report TR07-17, University of Minnesota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56</a:t>
            </a:fld>
            <a:endParaRPr lang="en-GB"/>
          </a:p>
        </p:txBody>
      </p:sp>
      <p:sp>
        <p:nvSpPr>
          <p:cNvPr id="2" name="Left Brace 1"/>
          <p:cNvSpPr/>
          <p:nvPr/>
        </p:nvSpPr>
        <p:spPr bwMode="auto">
          <a:xfrm>
            <a:off x="6233272" y="836655"/>
            <a:ext cx="393405" cy="5549986"/>
          </a:xfrm>
          <a:prstGeom prst="leftBrace">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a:ln>
                <a:noFill/>
              </a:ln>
              <a:effectLst/>
              <a:latin typeface="Arial" charset="0"/>
            </a:endParaRPr>
          </a:p>
        </p:txBody>
      </p:sp>
    </p:spTree>
    <p:extLst>
      <p:ext uri="{BB962C8B-B14F-4D97-AF65-F5344CB8AC3E}">
        <p14:creationId xmlns:p14="http://schemas.microsoft.com/office/powerpoint/2010/main" val="1406172987"/>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ChangeArrowheads="1"/>
          </p:cNvSpPr>
          <p:nvPr>
            <p:ph type="title" idx="4294967295"/>
          </p:nvPr>
        </p:nvSpPr>
        <p:spPr>
          <a:xfrm>
            <a:off x="2152357" y="0"/>
            <a:ext cx="5679856" cy="70961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sz="2800" dirty="0">
                <a:solidFill>
                  <a:schemeClr val="tx1"/>
                </a:solidFill>
              </a:rPr>
              <a:t>Distributed Anomaly Detection</a:t>
            </a:r>
          </a:p>
        </p:txBody>
      </p:sp>
      <p:sp>
        <p:nvSpPr>
          <p:cNvPr id="87042" name="Rectangle 2"/>
          <p:cNvSpPr>
            <a:spLocks noGrp="1" noChangeArrowheads="1"/>
          </p:cNvSpPr>
          <p:nvPr>
            <p:ph type="body" idx="4294967295"/>
          </p:nvPr>
        </p:nvSpPr>
        <p:spPr>
          <a:xfrm>
            <a:off x="758382" y="1076325"/>
            <a:ext cx="9175750" cy="5810250"/>
          </a:xfrm>
          <a:ln/>
        </p:spPr>
        <p:txBody>
          <a:bodyPr vert="horz" wrap="square" lIns="99605" tIns="48811" rIns="99605" bIns="48811" numCol="1" anchor="t" anchorCtr="0" compatLnSpc="1">
            <a:prstTxWarp prst="textNoShape">
              <a:avLst/>
            </a:prstTxWarp>
          </a:bodyPr>
          <a:lstStyle/>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400" dirty="0"/>
              <a:t>Data in many anomaly detection applications may come from many different sources</a:t>
            </a:r>
          </a:p>
          <a:p>
            <a:pPr marL="685961" lvl="1" indent="-306233">
              <a:spcBef>
                <a:spcPts val="689"/>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dirty="0"/>
              <a:t>Network intrusion detection</a:t>
            </a:r>
          </a:p>
          <a:p>
            <a:pPr marL="685961" lvl="1" indent="-306233">
              <a:spcBef>
                <a:spcPts val="689"/>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dirty="0"/>
              <a:t>Credit card fraud</a:t>
            </a:r>
          </a:p>
          <a:p>
            <a:pPr marL="685961" lvl="1" indent="-306233">
              <a:spcBef>
                <a:spcPts val="689"/>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dirty="0"/>
              <a:t>Aviation safety</a:t>
            </a:r>
          </a:p>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400" dirty="0"/>
              <a:t>Failures that occur at multiple locations simultaneously may be undetected by </a:t>
            </a:r>
            <a:r>
              <a:rPr lang="en-GB" sz="2400" dirty="0" err="1"/>
              <a:t>analyzing</a:t>
            </a:r>
            <a:r>
              <a:rPr lang="en-GB" sz="2400" dirty="0"/>
              <a:t> only data from a single location</a:t>
            </a:r>
          </a:p>
          <a:p>
            <a:pPr marL="685961" lvl="1" indent="-306233">
              <a:spcBef>
                <a:spcPts val="689"/>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dirty="0"/>
              <a:t>Detecting anomalies in such complex systems may require integration of information about detected anomalies from single locations in order to detect anomalies at the global level of a complex system</a:t>
            </a:r>
          </a:p>
          <a:p>
            <a:pPr marL="181990" indent="-181990">
              <a:spcBef>
                <a:spcPts val="827"/>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400" dirty="0"/>
              <a:t>There is a need for the high performance and distributed algorithms for correlation and integration of anomalies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57</a:t>
            </a:fld>
            <a:endParaRPr lang="en-GB"/>
          </a:p>
        </p:txBody>
      </p:sp>
    </p:spTree>
    <p:extLst>
      <p:ext uri="{BB962C8B-B14F-4D97-AF65-F5344CB8AC3E}">
        <p14:creationId xmlns:p14="http://schemas.microsoft.com/office/powerpoint/2010/main" val="96672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idx="4294967295"/>
          </p:nvPr>
        </p:nvSpPr>
        <p:spPr>
          <a:xfrm>
            <a:off x="5106571" y="0"/>
            <a:ext cx="2666951" cy="70961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solidFill>
                  <a:schemeClr val="tx1"/>
                </a:solidFill>
              </a:rPr>
              <a:t>(</a:t>
            </a:r>
            <a:r>
              <a:rPr lang="en-GB" dirty="0" err="1">
                <a:solidFill>
                  <a:schemeClr val="tx1"/>
                </a:solidFill>
              </a:rPr>
              <a:t>Cont</a:t>
            </a:r>
            <a:r>
              <a:rPr lang="en-GB" dirty="0">
                <a:solidFill>
                  <a:schemeClr val="tx1"/>
                </a:solidFill>
              </a:rPr>
              <a:t>…)</a:t>
            </a:r>
          </a:p>
        </p:txBody>
      </p:sp>
      <p:sp>
        <p:nvSpPr>
          <p:cNvPr id="88066" name="Rectangle 2"/>
          <p:cNvSpPr>
            <a:spLocks noGrp="1" noChangeArrowheads="1"/>
          </p:cNvSpPr>
          <p:nvPr>
            <p:ph type="body" idx="4294967295"/>
          </p:nvPr>
        </p:nvSpPr>
        <p:spPr>
          <a:xfrm>
            <a:off x="761760" y="842962"/>
            <a:ext cx="9076679" cy="5910262"/>
          </a:xfrm>
          <a:ln/>
        </p:spPr>
        <p:txBody>
          <a:bodyPr vert="horz" wrap="square" lIns="99605" tIns="48811" rIns="99605" bIns="48811" numCol="1" anchor="t" anchorCtr="0" compatLnSpc="1">
            <a:prstTxWarp prst="textNoShape">
              <a:avLst/>
            </a:prstTxWarp>
          </a:bodyPr>
          <a:lstStyle/>
          <a:p>
            <a:pPr marL="181990" indent="-181990">
              <a:spcBef>
                <a:spcPts val="66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Simple data exchange approaches</a:t>
            </a:r>
          </a:p>
          <a:p>
            <a:pPr marL="510971" lvl="1" indent="-202989">
              <a:spcBef>
                <a:spcPts val="55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Merging data at a single location</a:t>
            </a:r>
          </a:p>
          <a:p>
            <a:pPr marL="510971" lvl="1" indent="-202989">
              <a:spcBef>
                <a:spcPts val="55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Exchanging data between distributed locations</a:t>
            </a:r>
          </a:p>
          <a:p>
            <a:pPr marL="181990" indent="-181990">
              <a:spcBef>
                <a:spcPts val="66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Distributed nearest </a:t>
            </a:r>
            <a:r>
              <a:rPr lang="en-GB" sz="2200" dirty="0" smtClean="0"/>
              <a:t>neighbouring </a:t>
            </a:r>
            <a:r>
              <a:rPr lang="en-GB" sz="2200" dirty="0"/>
              <a:t>approaches</a:t>
            </a:r>
          </a:p>
          <a:p>
            <a:pPr marL="510971" lvl="1" indent="-202989">
              <a:spcBef>
                <a:spcPts val="55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Exchanging one data record per distance computation – computationally inefficient</a:t>
            </a:r>
          </a:p>
          <a:p>
            <a:pPr marL="510971" lvl="1" indent="-202989">
              <a:spcBef>
                <a:spcPts val="55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privacy preserving anomaly detection algorithms based on computing distances across the sites</a:t>
            </a:r>
          </a:p>
          <a:p>
            <a:pPr marL="181990" indent="-181990">
              <a:spcBef>
                <a:spcPts val="66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Methods based on exchange of models</a:t>
            </a:r>
          </a:p>
          <a:p>
            <a:pPr marL="510971" lvl="1" indent="-202989">
              <a:spcBef>
                <a:spcPts val="551"/>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explore exchange of appropriate statistical / data mining models that characterize normal / anomalous </a:t>
            </a:r>
            <a:r>
              <a:rPr lang="en-GB" sz="2200" dirty="0" smtClean="0"/>
              <a:t>behaviour</a:t>
            </a:r>
            <a:endParaRPr lang="en-GB" sz="2200" dirty="0"/>
          </a:p>
          <a:p>
            <a:pPr marL="873201" lvl="2" indent="-234487">
              <a:spcBef>
                <a:spcPts val="496"/>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identifying modes of normal </a:t>
            </a:r>
            <a:r>
              <a:rPr lang="en-GB" sz="2200" dirty="0" smtClean="0"/>
              <a:t>behaviour</a:t>
            </a:r>
            <a:r>
              <a:rPr lang="en-GB" sz="2200" dirty="0"/>
              <a:t>; describing these modes with statistical / data mining learning models; and </a:t>
            </a:r>
          </a:p>
          <a:p>
            <a:pPr marL="873201" lvl="2" indent="-234487">
              <a:spcBef>
                <a:spcPts val="496"/>
              </a:spcBef>
              <a:tabLst>
                <a:tab pos="810205" algn="l"/>
                <a:tab pos="1818148" algn="l"/>
                <a:tab pos="2826091" algn="l"/>
                <a:tab pos="3834034" algn="l"/>
                <a:tab pos="4841977" algn="l"/>
                <a:tab pos="5849920" algn="l"/>
                <a:tab pos="6857864" algn="l"/>
                <a:tab pos="7865807" algn="l"/>
                <a:tab pos="8873750" algn="l"/>
                <a:tab pos="9881693" algn="l"/>
                <a:tab pos="10889636" algn="l"/>
              </a:tabLst>
            </a:pPr>
            <a:r>
              <a:rPr lang="en-GB" sz="2200" dirty="0"/>
              <a:t>exchanging models across multiple locations and combing them at each location in order to detect global anomalies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58</a:t>
            </a:fld>
            <a:endParaRPr lang="en-GB"/>
          </a:p>
        </p:txBody>
      </p:sp>
    </p:spTree>
    <p:extLst>
      <p:ext uri="{BB962C8B-B14F-4D97-AF65-F5344CB8AC3E}">
        <p14:creationId xmlns:p14="http://schemas.microsoft.com/office/powerpoint/2010/main" val="15858450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a:xfrm>
            <a:off x="5265295" y="65181"/>
            <a:ext cx="2532065" cy="623731"/>
          </a:xfrm>
        </p:spPr>
        <p:txBody>
          <a:bodyPr vert="horz" wrap="square" lIns="0" tIns="0" rIns="0" bIns="0" numCol="1" anchor="ctr" anchorCtr="0" compatLnSpc="1">
            <a:prstTxWarp prst="textNoShape">
              <a:avLst/>
            </a:prstTxWarp>
          </a:bodyPr>
          <a:lstStyle/>
          <a:p>
            <a:r>
              <a:rPr lang="en-US" sz="3527" dirty="0">
                <a:solidFill>
                  <a:schemeClr val="tx1"/>
                </a:solidFill>
              </a:rPr>
              <a:t>Case Study</a:t>
            </a:r>
          </a:p>
        </p:txBody>
      </p:sp>
      <p:sp>
        <p:nvSpPr>
          <p:cNvPr id="262147" name="Text Box 3"/>
          <p:cNvSpPr txBox="1">
            <a:spLocks noChangeArrowheads="1"/>
          </p:cNvSpPr>
          <p:nvPr/>
        </p:nvSpPr>
        <p:spPr bwMode="auto">
          <a:xfrm>
            <a:off x="323714" y="1048744"/>
            <a:ext cx="5288823" cy="590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marL="285750" indent="-285750">
              <a:defRPr>
                <a:solidFill>
                  <a:srgbClr val="000000"/>
                </a:solidFill>
                <a:latin typeface="Arial" panose="020B0604020202020204" pitchFamily="34" charset="0"/>
              </a:defRPr>
            </a:lvl1pPr>
            <a:lvl2pPr marL="742950" indent="-285750">
              <a:defRPr>
                <a:solidFill>
                  <a:srgbClr val="000000"/>
                </a:solidFill>
                <a:latin typeface="Arial" panose="020B0604020202020204" pitchFamily="34" charset="0"/>
              </a:defRPr>
            </a:lvl2pPr>
            <a:lvl3pPr marL="1143000" indent="-228600">
              <a:defRPr>
                <a:solidFill>
                  <a:srgbClr val="000000"/>
                </a:solidFill>
                <a:latin typeface="Arial" panose="020B0604020202020204" pitchFamily="34" charset="0"/>
              </a:defRPr>
            </a:lvl3pPr>
            <a:lvl4pPr>
              <a:defRPr>
                <a:solidFill>
                  <a:srgbClr val="000000"/>
                </a:solidFill>
                <a:latin typeface="Arial" panose="020B0604020202020204" pitchFamily="34" charset="0"/>
              </a:defRPr>
            </a:lvl4pPr>
            <a:lvl5pPr>
              <a:defRPr>
                <a:solidFill>
                  <a:srgbClr val="000000"/>
                </a:solidFill>
                <a:latin typeface="Arial" panose="020B0604020202020204" pitchFamily="34" charset="0"/>
              </a:defRPr>
            </a:lvl5pPr>
            <a:lvl6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6pPr>
            <a:lvl7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7pPr>
            <a:lvl8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8pPr>
            <a:lvl9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9pPr>
          </a:lstStyle>
          <a:p>
            <a:pPr defTabSz="1007943">
              <a:lnSpc>
                <a:spcPct val="90000"/>
              </a:lnSpc>
              <a:spcBef>
                <a:spcPct val="20000"/>
              </a:spcBef>
              <a:buClr>
                <a:schemeClr val="bg2"/>
              </a:buClr>
              <a:buSzPct val="105000"/>
              <a:buFont typeface="Wingdings" panose="05000000000000000000" pitchFamily="2" charset="2"/>
              <a:buChar char="w"/>
            </a:pPr>
            <a:r>
              <a:rPr lang="en-US" sz="2000" dirty="0">
                <a:solidFill>
                  <a:schemeClr val="tx1"/>
                </a:solidFill>
              </a:rPr>
              <a:t>Due to the proliferation of Internet, more and more organizations are becoming vulnerable to cyber attacks</a:t>
            </a:r>
          </a:p>
          <a:p>
            <a:pPr defTabSz="1007943">
              <a:lnSpc>
                <a:spcPct val="90000"/>
              </a:lnSpc>
              <a:spcBef>
                <a:spcPct val="20000"/>
              </a:spcBef>
              <a:buClr>
                <a:schemeClr val="bg2"/>
              </a:buClr>
              <a:buSzPct val="105000"/>
              <a:buFont typeface="Wingdings" panose="05000000000000000000" pitchFamily="2" charset="2"/>
              <a:buChar char="w"/>
            </a:pPr>
            <a:r>
              <a:rPr lang="en-US" sz="2000" dirty="0">
                <a:solidFill>
                  <a:schemeClr val="tx1"/>
                </a:solidFill>
              </a:rPr>
              <a:t>Sophistication of cyber attacks as well as their severity is also increasing</a:t>
            </a:r>
            <a:r>
              <a:rPr lang="en-US" sz="2205" dirty="0">
                <a:solidFill>
                  <a:schemeClr val="tx1"/>
                </a:solidFill>
              </a:rPr>
              <a:t>*</a:t>
            </a: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endParaRPr lang="en-US" sz="2205" b="1" dirty="0">
              <a:solidFill>
                <a:schemeClr val="tx1"/>
              </a:solidFill>
            </a:endParaRPr>
          </a:p>
          <a:p>
            <a:pPr defTabSz="1007943">
              <a:lnSpc>
                <a:spcPct val="90000"/>
              </a:lnSpc>
              <a:spcBef>
                <a:spcPct val="20000"/>
              </a:spcBef>
              <a:buClr>
                <a:schemeClr val="bg2"/>
              </a:buClr>
              <a:buSzPct val="105000"/>
              <a:buFont typeface="Wingdings" panose="05000000000000000000" pitchFamily="2" charset="2"/>
              <a:buChar char="w"/>
            </a:pPr>
            <a:r>
              <a:rPr lang="en-US" sz="2205" dirty="0">
                <a:solidFill>
                  <a:schemeClr val="tx1"/>
                </a:solidFill>
              </a:rPr>
              <a:t>Security mechanisms always have inevitable vulnerabilities</a:t>
            </a:r>
          </a:p>
          <a:p>
            <a:pPr lvl="1" defTabSz="1007943">
              <a:lnSpc>
                <a:spcPct val="90000"/>
              </a:lnSpc>
              <a:spcBef>
                <a:spcPct val="20000"/>
              </a:spcBef>
              <a:buClr>
                <a:schemeClr val="bg2"/>
              </a:buClr>
              <a:buSzPct val="105000"/>
              <a:buFont typeface="Wingdings" panose="05000000000000000000" pitchFamily="2" charset="2"/>
              <a:buChar char="w"/>
            </a:pPr>
            <a:r>
              <a:rPr lang="en-US" dirty="0">
                <a:solidFill>
                  <a:schemeClr val="tx1"/>
                </a:solidFill>
              </a:rPr>
              <a:t>Firewalls are not sufficient to ensure security in computer networks</a:t>
            </a:r>
          </a:p>
          <a:p>
            <a:pPr lvl="1" defTabSz="1007943">
              <a:lnSpc>
                <a:spcPct val="90000"/>
              </a:lnSpc>
              <a:spcBef>
                <a:spcPct val="20000"/>
              </a:spcBef>
              <a:buClr>
                <a:schemeClr val="bg2"/>
              </a:buClr>
              <a:buSzPct val="105000"/>
              <a:buFont typeface="Wingdings" panose="05000000000000000000" pitchFamily="2" charset="2"/>
              <a:buChar char="w"/>
            </a:pPr>
            <a:r>
              <a:rPr lang="en-US" dirty="0">
                <a:solidFill>
                  <a:schemeClr val="tx1"/>
                </a:solidFill>
              </a:rPr>
              <a:t>Insider attacks</a:t>
            </a:r>
            <a:endParaRPr lang="en-US" sz="2205" dirty="0">
              <a:solidFill>
                <a:schemeClr val="tx1"/>
              </a:solidFill>
            </a:endParaRPr>
          </a:p>
        </p:txBody>
      </p:sp>
      <p:sp>
        <p:nvSpPr>
          <p:cNvPr id="262148" name="Text Box 4"/>
          <p:cNvSpPr txBox="1">
            <a:spLocks noChangeArrowheads="1"/>
          </p:cNvSpPr>
          <p:nvPr/>
        </p:nvSpPr>
        <p:spPr bwMode="auto">
          <a:xfrm>
            <a:off x="5519791" y="693879"/>
            <a:ext cx="46145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00"/>
                </a:solidFill>
                <a:latin typeface="Arial" panose="020B0604020202020204" pitchFamily="34" charset="0"/>
              </a:defRPr>
            </a:lvl1pPr>
            <a:lvl2pPr marL="742950" indent="-285750">
              <a:defRPr>
                <a:solidFill>
                  <a:srgbClr val="000000"/>
                </a:solidFill>
                <a:latin typeface="Arial" panose="020B0604020202020204" pitchFamily="34" charset="0"/>
              </a:defRPr>
            </a:lvl2pPr>
            <a:lvl3pPr marL="1143000" indent="-228600">
              <a:defRPr>
                <a:solidFill>
                  <a:srgbClr val="000000"/>
                </a:solidFill>
                <a:latin typeface="Arial" panose="020B0604020202020204" pitchFamily="34" charset="0"/>
              </a:defRPr>
            </a:lvl3pPr>
            <a:lvl4pPr>
              <a:defRPr>
                <a:solidFill>
                  <a:srgbClr val="000000"/>
                </a:solidFill>
                <a:latin typeface="Arial" panose="020B0604020202020204" pitchFamily="34" charset="0"/>
              </a:defRPr>
            </a:lvl4pPr>
            <a:lvl5pPr>
              <a:defRPr>
                <a:solidFill>
                  <a:srgbClr val="000000"/>
                </a:solidFill>
                <a:latin typeface="Arial" panose="020B0604020202020204" pitchFamily="34" charset="0"/>
              </a:defRPr>
            </a:lvl5pPr>
            <a:lvl6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6pPr>
            <a:lvl7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7pPr>
            <a:lvl8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8pPr>
            <a:lvl9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9pPr>
          </a:lstStyle>
          <a:p>
            <a:pPr algn="ctr" defTabSz="1007943">
              <a:spcBef>
                <a:spcPct val="50000"/>
              </a:spcBef>
              <a:buClr>
                <a:schemeClr val="accent2"/>
              </a:buClr>
              <a:buSzPct val="75000"/>
            </a:pPr>
            <a:r>
              <a:rPr lang="en-US" sz="1200" b="1" dirty="0">
                <a:solidFill>
                  <a:schemeClr val="tx1"/>
                </a:solidFill>
                <a:latin typeface="Matisse ITC"/>
              </a:rPr>
              <a:t>Incidents Reported to Computer Emergency Response Team/Coordination Center (CERT/CC)</a:t>
            </a:r>
          </a:p>
        </p:txBody>
      </p:sp>
      <p:pic>
        <p:nvPicPr>
          <p:cNvPr id="262149" name="Picture 5" descr="sql-after-sm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287" y="4006453"/>
            <a:ext cx="4248817" cy="2126159"/>
          </a:xfrm>
          <a:prstGeom prst="rect">
            <a:avLst/>
          </a:prstGeom>
          <a:noFill/>
          <a:extLst>
            <a:ext uri="{909E8E84-426E-40DD-AFC4-6F175D3DCCD1}">
              <a14:hiddenFill xmlns:a14="http://schemas.microsoft.com/office/drawing/2010/main">
                <a:solidFill>
                  <a:srgbClr val="FFFFFF"/>
                </a:solidFill>
              </a14:hiddenFill>
            </a:ext>
          </a:extLst>
        </p:spPr>
      </p:pic>
      <p:pic>
        <p:nvPicPr>
          <p:cNvPr id="262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36" y="2624754"/>
            <a:ext cx="4399311" cy="2467394"/>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62153" name="Text Box 9"/>
          <p:cNvSpPr txBox="1">
            <a:spLocks noChangeArrowheads="1"/>
          </p:cNvSpPr>
          <p:nvPr/>
        </p:nvSpPr>
        <p:spPr bwMode="auto">
          <a:xfrm>
            <a:off x="588582" y="6886575"/>
            <a:ext cx="85864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defRPr>
                <a:solidFill>
                  <a:srgbClr val="000000"/>
                </a:solidFill>
                <a:latin typeface="Arial" panose="020B0604020202020204" pitchFamily="34" charset="0"/>
              </a:defRPr>
            </a:lvl1pPr>
            <a:lvl2pPr marL="742950" indent="-285750">
              <a:defRPr>
                <a:solidFill>
                  <a:srgbClr val="000000"/>
                </a:solidFill>
                <a:latin typeface="Arial" panose="020B0604020202020204" pitchFamily="34" charset="0"/>
              </a:defRPr>
            </a:lvl2pPr>
            <a:lvl3pPr marL="1143000" indent="-228600">
              <a:defRPr>
                <a:solidFill>
                  <a:srgbClr val="000000"/>
                </a:solidFill>
                <a:latin typeface="Arial" panose="020B0604020202020204" pitchFamily="34" charset="0"/>
              </a:defRPr>
            </a:lvl3pPr>
            <a:lvl4pPr>
              <a:defRPr>
                <a:solidFill>
                  <a:srgbClr val="000000"/>
                </a:solidFill>
                <a:latin typeface="Arial" panose="020B0604020202020204" pitchFamily="34" charset="0"/>
              </a:defRPr>
            </a:lvl4pPr>
            <a:lvl5pPr>
              <a:defRPr>
                <a:solidFill>
                  <a:srgbClr val="000000"/>
                </a:solidFill>
                <a:latin typeface="Arial" panose="020B0604020202020204" pitchFamily="34" charset="0"/>
              </a:defRPr>
            </a:lvl5pPr>
            <a:lvl6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6pPr>
            <a:lvl7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7pPr>
            <a:lvl8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8pPr>
            <a:lvl9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9pPr>
          </a:lstStyle>
          <a:p>
            <a:pPr defTabSz="1007943">
              <a:spcBef>
                <a:spcPct val="50000"/>
              </a:spcBef>
              <a:buClr>
                <a:schemeClr val="accent2"/>
              </a:buClr>
              <a:buSzPct val="75000"/>
            </a:pPr>
            <a:r>
              <a:rPr lang="en-US" sz="1400" dirty="0">
                <a:solidFill>
                  <a:schemeClr val="tx1"/>
                </a:solidFill>
                <a:latin typeface="Matisse ITC"/>
              </a:rPr>
              <a:t>*Attack sophistication vs. Intruder technical knowledge, source: www.cert.org/archive/ppt/cyberterror.ppt</a:t>
            </a:r>
          </a:p>
        </p:txBody>
      </p:sp>
      <p:sp>
        <p:nvSpPr>
          <p:cNvPr id="262154" name="Text Box 10"/>
          <p:cNvSpPr txBox="1">
            <a:spLocks noChangeArrowheads="1"/>
          </p:cNvSpPr>
          <p:nvPr/>
        </p:nvSpPr>
        <p:spPr bwMode="auto">
          <a:xfrm>
            <a:off x="5670285" y="6217942"/>
            <a:ext cx="41998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000000"/>
                </a:solidFill>
                <a:latin typeface="Arial" panose="020B0604020202020204" pitchFamily="34" charset="0"/>
              </a:defRPr>
            </a:lvl1pPr>
            <a:lvl2pPr marL="742950" indent="-285750">
              <a:defRPr>
                <a:solidFill>
                  <a:srgbClr val="000000"/>
                </a:solidFill>
                <a:latin typeface="Arial" panose="020B0604020202020204" pitchFamily="34" charset="0"/>
              </a:defRPr>
            </a:lvl2pPr>
            <a:lvl3pPr marL="1143000" indent="-228600">
              <a:defRPr>
                <a:solidFill>
                  <a:srgbClr val="000000"/>
                </a:solidFill>
                <a:latin typeface="Arial" panose="020B0604020202020204" pitchFamily="34" charset="0"/>
              </a:defRPr>
            </a:lvl3pPr>
            <a:lvl4pPr>
              <a:defRPr>
                <a:solidFill>
                  <a:srgbClr val="000000"/>
                </a:solidFill>
                <a:latin typeface="Arial" panose="020B0604020202020204" pitchFamily="34" charset="0"/>
              </a:defRPr>
            </a:lvl4pPr>
            <a:lvl5pPr>
              <a:defRPr>
                <a:solidFill>
                  <a:srgbClr val="000000"/>
                </a:solidFill>
                <a:latin typeface="Arial" panose="020B0604020202020204" pitchFamily="34" charset="0"/>
              </a:defRPr>
            </a:lvl5pPr>
            <a:lvl6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6pPr>
            <a:lvl7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7pPr>
            <a:lvl8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8pPr>
            <a:lvl9pPr eaLnBrk="0" fontAlgn="base" hangingPunct="0">
              <a:lnSpc>
                <a:spcPct val="104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defRPr>
            </a:lvl9pPr>
          </a:lstStyle>
          <a:p>
            <a:pPr defTabSz="1007943">
              <a:spcBef>
                <a:spcPct val="50000"/>
              </a:spcBef>
              <a:buClr>
                <a:schemeClr val="accent2"/>
              </a:buClr>
              <a:buSzPct val="75000"/>
            </a:pPr>
            <a:r>
              <a:rPr lang="en-US" sz="1400" b="1" dirty="0">
                <a:solidFill>
                  <a:schemeClr val="tx1"/>
                </a:solidFill>
                <a:latin typeface="Matisse ITC"/>
              </a:rPr>
              <a:t>The geographic spread of Sapphire/Slammer Worm 30 minutes after release </a:t>
            </a:r>
            <a:r>
              <a:rPr lang="en-US" sz="1400" b="1" dirty="0" smtClean="0">
                <a:solidFill>
                  <a:schemeClr val="tx1"/>
                </a:solidFill>
                <a:latin typeface="Matisse ITC"/>
              </a:rPr>
              <a:t>(www.caida.org</a:t>
            </a:r>
            <a:r>
              <a:rPr lang="en-US" sz="1400" b="1" dirty="0">
                <a:solidFill>
                  <a:schemeClr val="tx1"/>
                </a:solidFill>
                <a:latin typeface="Matisse ITC"/>
              </a:rPr>
              <a:t>)</a:t>
            </a:r>
          </a:p>
        </p:txBody>
      </p:sp>
      <p:grpSp>
        <p:nvGrpSpPr>
          <p:cNvPr id="262155" name="Group 11"/>
          <p:cNvGrpSpPr>
            <a:grpSpLocks/>
          </p:cNvGrpSpPr>
          <p:nvPr/>
        </p:nvGrpSpPr>
        <p:grpSpPr bwMode="auto">
          <a:xfrm>
            <a:off x="5614287" y="1079704"/>
            <a:ext cx="4395811" cy="2614388"/>
            <a:chOff x="3208" y="617"/>
            <a:chExt cx="2512" cy="1494"/>
          </a:xfrm>
        </p:grpSpPr>
        <p:graphicFrame>
          <p:nvGraphicFramePr>
            <p:cNvPr id="262156" name="Object 12"/>
            <p:cNvGraphicFramePr>
              <a:graphicFrameLocks noChangeAspect="1"/>
            </p:cNvGraphicFramePr>
            <p:nvPr/>
          </p:nvGraphicFramePr>
          <p:xfrm>
            <a:off x="3208" y="617"/>
            <a:ext cx="2512" cy="1494"/>
          </p:xfrm>
          <a:graphic>
            <a:graphicData uri="http://schemas.openxmlformats.org/presentationml/2006/ole">
              <mc:AlternateContent xmlns:mc="http://schemas.openxmlformats.org/markup-compatibility/2006">
                <mc:Choice xmlns:v="urn:schemas-microsoft-com:vml" Requires="v">
                  <p:oleObj spid="_x0000_s25784" name="Chart" r:id="rId6" imgW="5191760" imgH="3086597" progId="Excel.Chart.8">
                    <p:embed/>
                  </p:oleObj>
                </mc:Choice>
                <mc:Fallback>
                  <p:oleObj name="Chart" r:id="rId6" imgW="5191760" imgH="3086597"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 y="617"/>
                          <a:ext cx="2512"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157" name="Text Box 13"/>
            <p:cNvSpPr txBox="1">
              <a:spLocks noChangeAspect="1" noChangeArrowheads="1"/>
            </p:cNvSpPr>
            <p:nvPr/>
          </p:nvSpPr>
          <p:spPr bwMode="auto">
            <a:xfrm>
              <a:off x="3485" y="1945"/>
              <a:ext cx="2202" cy="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00000"/>
                </a:lnSpc>
                <a:buClrTx/>
                <a:buSzTx/>
                <a:buFontTx/>
                <a:buNone/>
              </a:pPr>
              <a:r>
                <a:rPr lang="en-US" sz="882"/>
                <a:t> </a:t>
              </a:r>
              <a:r>
                <a:rPr lang="en-US" sz="772"/>
                <a:t>1990  1991  1992  1993  1994   1995  1996  1997 1998  1999  2000  2001 2002  2003</a:t>
              </a:r>
            </a:p>
          </p:txBody>
        </p:sp>
      </p:gr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59</a:t>
            </a:fld>
            <a:endParaRPr lang="en-GB"/>
          </a:p>
        </p:txBody>
      </p:sp>
    </p:spTree>
    <p:extLst>
      <p:ext uri="{BB962C8B-B14F-4D97-AF65-F5344CB8AC3E}">
        <p14:creationId xmlns:p14="http://schemas.microsoft.com/office/powerpoint/2010/main" val="41289304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620" y="4453833"/>
            <a:ext cx="1264118" cy="1980348"/>
          </a:xfrm>
          <a:prstGeom prst="rect">
            <a:avLst/>
          </a:prstGeom>
        </p:spPr>
      </p:pic>
      <p:sp>
        <p:nvSpPr>
          <p:cNvPr id="5" name="Slide Number Placeholder 4"/>
          <p:cNvSpPr>
            <a:spLocks noGrp="1"/>
          </p:cNvSpPr>
          <p:nvPr>
            <p:ph type="sldNum" idx="12"/>
          </p:nvPr>
        </p:nvSpPr>
        <p:spPr/>
        <p:txBody>
          <a:bodyPr/>
          <a:lstStyle/>
          <a:p>
            <a:pPr>
              <a:defRPr/>
            </a:pPr>
            <a:fld id="{BB4D5EB0-CF48-4948-8478-82307DB621F4}" type="slidenum">
              <a:rPr lang="en-GB" smtClean="0"/>
              <a:pPr>
                <a:defRPr/>
              </a:pPr>
              <a:t>6</a:t>
            </a:fld>
            <a:endParaRPr lang="en-GB"/>
          </a:p>
        </p:txBody>
      </p:sp>
      <p:sp>
        <p:nvSpPr>
          <p:cNvPr id="2" name="Explosion 1 1"/>
          <p:cNvSpPr/>
          <p:nvPr/>
        </p:nvSpPr>
        <p:spPr bwMode="auto">
          <a:xfrm>
            <a:off x="1813302" y="1632811"/>
            <a:ext cx="6772759" cy="3807094"/>
          </a:xfrm>
          <a:prstGeom prst="irregularSeal1">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6600" b="0" i="0" u="none" strike="noStrike" cap="none" normalizeH="0" baseline="0" dirty="0">
                <a:ln>
                  <a:noFill/>
                </a:ln>
                <a:effectLst/>
                <a:latin typeface="Arial" charset="0"/>
              </a:rPr>
              <a:t>Anomaly</a:t>
            </a:r>
          </a:p>
        </p:txBody>
      </p:sp>
    </p:spTree>
    <p:extLst>
      <p:ext uri="{BB962C8B-B14F-4D97-AF65-F5344CB8AC3E}">
        <p14:creationId xmlns:p14="http://schemas.microsoft.com/office/powerpoint/2010/main" val="3482839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idx="4294967295"/>
          </p:nvPr>
        </p:nvSpPr>
        <p:spPr>
          <a:xfrm>
            <a:off x="3688597" y="0"/>
            <a:ext cx="4084925" cy="70961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smtClean="0">
                <a:solidFill>
                  <a:schemeClr val="tx1"/>
                </a:solidFill>
              </a:rPr>
              <a:t>Data Mining Approach</a:t>
            </a:r>
            <a:endParaRPr lang="en-GB" dirty="0">
              <a:solidFill>
                <a:schemeClr val="tx1"/>
              </a:solidFill>
            </a:endParaRPr>
          </a:p>
        </p:txBody>
      </p:sp>
      <p:sp>
        <p:nvSpPr>
          <p:cNvPr id="88066" name="Rectangle 2"/>
          <p:cNvSpPr>
            <a:spLocks noGrp="1" noChangeArrowheads="1"/>
          </p:cNvSpPr>
          <p:nvPr>
            <p:ph type="body" idx="4294967295"/>
          </p:nvPr>
        </p:nvSpPr>
        <p:spPr>
          <a:xfrm>
            <a:off x="495946" y="1235869"/>
            <a:ext cx="9076679" cy="5910262"/>
          </a:xfrm>
          <a:ln/>
        </p:spPr>
        <p:txBody>
          <a:bodyPr vert="horz" wrap="square" lIns="99605" tIns="48811" rIns="99605" bIns="48811" numCol="1" anchor="t" anchorCtr="0" compatLnSpc="1">
            <a:prstTxWarp prst="textNoShape">
              <a:avLst/>
            </a:prstTxWarp>
          </a:bodyPr>
          <a:lstStyle/>
          <a:p>
            <a:pPr marL="228600" indent="-228600">
              <a:spcBef>
                <a:spcPct val="120000"/>
              </a:spcBef>
              <a:buFont typeface="Wingdings" panose="05000000000000000000" pitchFamily="2" charset="2"/>
              <a:buChar char="w"/>
            </a:pPr>
            <a:r>
              <a:rPr lang="en-US" sz="2400" dirty="0">
                <a:solidFill>
                  <a:schemeClr val="tx1"/>
                </a:solidFill>
              </a:rPr>
              <a:t>Traditional intrusion detection system IDS tools (e.g. </a:t>
            </a:r>
            <a:r>
              <a:rPr lang="en-US" sz="2400" dirty="0" smtClean="0">
                <a:solidFill>
                  <a:schemeClr val="tx1"/>
                </a:solidFill>
              </a:rPr>
              <a:t>SNORT) </a:t>
            </a:r>
            <a:r>
              <a:rPr lang="en-US" sz="2400" dirty="0">
                <a:solidFill>
                  <a:schemeClr val="tx1"/>
                </a:solidFill>
              </a:rPr>
              <a:t>are based on signatures of known attacks</a:t>
            </a:r>
          </a:p>
          <a:p>
            <a:pPr marL="228600" indent="-228600">
              <a:buFont typeface="Wingdings" panose="05000000000000000000" pitchFamily="2" charset="2"/>
              <a:buChar char="w"/>
            </a:pPr>
            <a:r>
              <a:rPr lang="en-US" sz="2400" dirty="0">
                <a:solidFill>
                  <a:schemeClr val="tx1"/>
                </a:solidFill>
              </a:rPr>
              <a:t>Limitations</a:t>
            </a:r>
          </a:p>
          <a:p>
            <a:pPr marL="576263" lvl="1" indent="-228600">
              <a:lnSpc>
                <a:spcPct val="100000"/>
              </a:lnSpc>
            </a:pPr>
            <a:r>
              <a:rPr lang="en-US" dirty="0">
                <a:solidFill>
                  <a:schemeClr val="tx1"/>
                </a:solidFill>
              </a:rPr>
              <a:t>Signature database has to be manually revised </a:t>
            </a:r>
            <a:br>
              <a:rPr lang="en-US" dirty="0">
                <a:solidFill>
                  <a:schemeClr val="tx1"/>
                </a:solidFill>
              </a:rPr>
            </a:br>
            <a:r>
              <a:rPr lang="en-US" dirty="0">
                <a:solidFill>
                  <a:schemeClr val="tx1"/>
                </a:solidFill>
              </a:rPr>
              <a:t>for each new type of discovered intrusion</a:t>
            </a:r>
          </a:p>
          <a:p>
            <a:pPr marL="576263" lvl="1" indent="-228600">
              <a:lnSpc>
                <a:spcPct val="100000"/>
              </a:lnSpc>
            </a:pPr>
            <a:r>
              <a:rPr lang="en-US" dirty="0">
                <a:solidFill>
                  <a:schemeClr val="tx1"/>
                </a:solidFill>
              </a:rPr>
              <a:t>They cannot detect emerging cyber threats</a:t>
            </a:r>
          </a:p>
          <a:p>
            <a:pPr marL="576263" lvl="1" indent="-228600">
              <a:lnSpc>
                <a:spcPct val="100000"/>
              </a:lnSpc>
            </a:pPr>
            <a:r>
              <a:rPr lang="en-US" dirty="0">
                <a:solidFill>
                  <a:schemeClr val="tx1"/>
                </a:solidFill>
              </a:rPr>
              <a:t>Substantial latency in deployment of newly created </a:t>
            </a:r>
            <a:r>
              <a:rPr lang="en-US" dirty="0" smtClean="0">
                <a:solidFill>
                  <a:schemeClr val="tx1"/>
                </a:solidFill>
              </a:rPr>
              <a:t>signatures </a:t>
            </a:r>
            <a:r>
              <a:rPr lang="en-US" dirty="0">
                <a:solidFill>
                  <a:schemeClr val="tx1"/>
                </a:solidFill>
              </a:rPr>
              <a:t>across the computer </a:t>
            </a:r>
            <a:r>
              <a:rPr lang="en-US" dirty="0" smtClean="0">
                <a:solidFill>
                  <a:schemeClr val="tx1"/>
                </a:solidFill>
              </a:rPr>
              <a:t>system</a:t>
            </a:r>
          </a:p>
          <a:p>
            <a:pPr marL="576263" lvl="1" indent="-228600">
              <a:lnSpc>
                <a:spcPct val="100000"/>
              </a:lnSpc>
            </a:pPr>
            <a:endParaRPr lang="en-US" dirty="0" smtClean="0">
              <a:solidFill>
                <a:schemeClr val="tx1"/>
              </a:solidFill>
            </a:endParaRPr>
          </a:p>
          <a:p>
            <a:pPr marL="228600" indent="-228600">
              <a:spcBef>
                <a:spcPct val="25000"/>
              </a:spcBef>
              <a:buFont typeface="Wingdings" panose="05000000000000000000" pitchFamily="2" charset="2"/>
              <a:buChar char="w"/>
            </a:pPr>
            <a:r>
              <a:rPr lang="en-US" sz="2400" dirty="0">
                <a:solidFill>
                  <a:schemeClr val="tx1"/>
                </a:solidFill>
              </a:rPr>
              <a:t>Increased interest in data mining based IDS for detection</a:t>
            </a:r>
          </a:p>
          <a:p>
            <a:pPr marL="576263" lvl="1" indent="-233363">
              <a:lnSpc>
                <a:spcPct val="100000"/>
              </a:lnSpc>
              <a:spcBef>
                <a:spcPct val="25000"/>
              </a:spcBef>
              <a:buSzPct val="105000"/>
            </a:pPr>
            <a:r>
              <a:rPr lang="en-US" dirty="0">
                <a:solidFill>
                  <a:schemeClr val="tx1"/>
                </a:solidFill>
              </a:rPr>
              <a:t>Attacks </a:t>
            </a:r>
            <a:r>
              <a:rPr lang="en-US" dirty="0" smtClean="0">
                <a:solidFill>
                  <a:schemeClr val="tx1"/>
                </a:solidFill>
              </a:rPr>
              <a:t>for </a:t>
            </a:r>
            <a:r>
              <a:rPr lang="en-US" dirty="0">
                <a:solidFill>
                  <a:schemeClr val="tx1"/>
                </a:solidFill>
              </a:rPr>
              <a:t>which it is difficult to build signatures</a:t>
            </a:r>
          </a:p>
          <a:p>
            <a:pPr marL="576263" lvl="1" indent="-233363">
              <a:lnSpc>
                <a:spcPct val="100000"/>
              </a:lnSpc>
              <a:spcBef>
                <a:spcPct val="25000"/>
              </a:spcBef>
              <a:buSzPct val="105000"/>
            </a:pPr>
            <a:r>
              <a:rPr lang="en-US" dirty="0">
                <a:solidFill>
                  <a:schemeClr val="tx1"/>
                </a:solidFill>
              </a:rPr>
              <a:t>Unforeseen/Unknown </a:t>
            </a:r>
            <a:r>
              <a:rPr lang="en-US" dirty="0" smtClean="0">
                <a:solidFill>
                  <a:schemeClr val="tx1"/>
                </a:solidFill>
              </a:rPr>
              <a:t>attacks</a:t>
            </a:r>
          </a:p>
          <a:p>
            <a:pPr marL="576263" lvl="1" indent="-233363">
              <a:lnSpc>
                <a:spcPct val="100000"/>
              </a:lnSpc>
              <a:spcBef>
                <a:spcPct val="25000"/>
              </a:spcBef>
              <a:buSzPct val="105000"/>
            </a:pPr>
            <a:r>
              <a:rPr lang="en-US" dirty="0" smtClean="0">
                <a:solidFill>
                  <a:schemeClr val="tx1"/>
                </a:solidFill>
              </a:rPr>
              <a:t>MINDS(</a:t>
            </a:r>
            <a:r>
              <a:rPr lang="en-US" dirty="0" smtClean="0"/>
              <a:t>Learning </a:t>
            </a:r>
            <a:r>
              <a:rPr lang="en-US" dirty="0"/>
              <a:t>from </a:t>
            </a:r>
            <a:r>
              <a:rPr lang="en-US" dirty="0" smtClean="0"/>
              <a:t>rare class </a:t>
            </a:r>
            <a:r>
              <a:rPr lang="en-US" dirty="0"/>
              <a:t>– Building rare </a:t>
            </a:r>
            <a:br>
              <a:rPr lang="en-US" dirty="0"/>
            </a:br>
            <a:r>
              <a:rPr lang="en-US" dirty="0"/>
              <a:t>class prediction </a:t>
            </a:r>
            <a:r>
              <a:rPr lang="en-US" dirty="0" smtClean="0"/>
              <a:t>models)</a:t>
            </a:r>
            <a:endParaRPr lang="en-US" dirty="0">
              <a:solidFill>
                <a:schemeClr val="tx1"/>
              </a:solidFill>
            </a:endParaRPr>
          </a:p>
          <a:p>
            <a:pPr marL="347663" lvl="1" indent="0">
              <a:lnSpc>
                <a:spcPct val="100000"/>
              </a:lnSpc>
              <a:buNone/>
            </a:pPr>
            <a:endParaRPr lang="en-US" dirty="0" smtClean="0">
              <a:solidFill>
                <a:schemeClr val="tx1"/>
              </a:solidFill>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60</a:t>
            </a:fld>
            <a:endParaRPr lang="en-GB"/>
          </a:p>
        </p:txBody>
      </p:sp>
    </p:spTree>
    <p:extLst>
      <p:ext uri="{BB962C8B-B14F-4D97-AF65-F5344CB8AC3E}">
        <p14:creationId xmlns:p14="http://schemas.microsoft.com/office/powerpoint/2010/main" val="2769298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idx="4294967295"/>
          </p:nvPr>
        </p:nvSpPr>
        <p:spPr>
          <a:xfrm>
            <a:off x="2975675" y="0"/>
            <a:ext cx="4797847" cy="70961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smtClean="0">
                <a:solidFill>
                  <a:schemeClr val="tx1"/>
                </a:solidFill>
              </a:rPr>
              <a:t>Graph Based </a:t>
            </a:r>
            <a:r>
              <a:rPr lang="en-GB" dirty="0">
                <a:solidFill>
                  <a:schemeClr val="tx1"/>
                </a:solidFill>
              </a:rPr>
              <a:t>A</a:t>
            </a:r>
            <a:r>
              <a:rPr lang="en-GB" dirty="0" smtClean="0">
                <a:solidFill>
                  <a:schemeClr val="tx1"/>
                </a:solidFill>
              </a:rPr>
              <a:t>pproach</a:t>
            </a:r>
            <a:endParaRPr lang="en-GB" dirty="0">
              <a:solidFill>
                <a:schemeClr val="tx1"/>
              </a:solidFill>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61</a:t>
            </a:fld>
            <a:endParaRPr lang="en-GB"/>
          </a:p>
        </p:txBody>
      </p:sp>
      <p:pic>
        <p:nvPicPr>
          <p:cNvPr id="5" name="Picture 4"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241" y="1678400"/>
            <a:ext cx="5904854" cy="47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a:spLocks noGrp="1" noChangeArrowheads="1"/>
          </p:cNvSpPr>
          <p:nvPr>
            <p:ph type="body" idx="4294967295"/>
          </p:nvPr>
        </p:nvSpPr>
        <p:spPr>
          <a:xfrm>
            <a:off x="495300" y="1236664"/>
            <a:ext cx="9077325" cy="5520598"/>
          </a:xfrm>
        </p:spPr>
        <p:txBody>
          <a:bodyPr lIns="82945" tIns="41473" rIns="82945" bIns="41473" anchor="t"/>
          <a:lstStyle/>
          <a:p>
            <a:pPr defTabSz="912813"/>
            <a:r>
              <a:rPr lang="en-US" dirty="0">
                <a:ea typeface="ＭＳ Ｐゴシック" panose="020B0600070205080204" pitchFamily="34" charset="-128"/>
              </a:rPr>
              <a:t>W</a:t>
            </a:r>
            <a:r>
              <a:rPr lang="en-US" dirty="0" smtClean="0">
                <a:ea typeface="ＭＳ Ｐゴシック" panose="020B0600070205080204" pitchFamily="34" charset="-128"/>
              </a:rPr>
              <a:t>hy should we care?</a:t>
            </a:r>
          </a:p>
        </p:txBody>
      </p:sp>
      <p:sp>
        <p:nvSpPr>
          <p:cNvPr id="7" name="Text Box 1030"/>
          <p:cNvSpPr txBox="1">
            <a:spLocks noChangeArrowheads="1"/>
          </p:cNvSpPr>
          <p:nvPr/>
        </p:nvSpPr>
        <p:spPr bwMode="auto">
          <a:xfrm>
            <a:off x="495299" y="6773379"/>
            <a:ext cx="3301785" cy="2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2" rIns="91400" bIns="45702">
            <a:spAutoFit/>
          </a:bodyPr>
          <a:lstStyle>
            <a:lvl1pPr eaLnBrk="0" hangingPunct="0">
              <a:defRPr kumimoji="1" sz="26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kumimoji="1" sz="2600">
                <a:solidFill>
                  <a:schemeClr val="tx1"/>
                </a:solidFill>
                <a:latin typeface="Arial" panose="020B0604020202020204" pitchFamily="34" charset="0"/>
                <a:ea typeface="ＭＳ Ｐゴシック" panose="020B0600070205080204" pitchFamily="34" charset="-128"/>
              </a:defRPr>
            </a:lvl2pPr>
            <a:lvl3pPr eaLnBrk="0" hangingPunct="0">
              <a:defRPr kumimoji="1" sz="2600">
                <a:solidFill>
                  <a:schemeClr val="tx1"/>
                </a:solidFill>
                <a:latin typeface="Arial" panose="020B0604020202020204" pitchFamily="34" charset="0"/>
                <a:ea typeface="ＭＳ Ｐゴシック" panose="020B0600070205080204" pitchFamily="34" charset="-128"/>
              </a:defRPr>
            </a:lvl3pPr>
            <a:lvl4pPr eaLnBrk="0" hangingPunct="0">
              <a:defRPr kumimoji="1" sz="2600">
                <a:solidFill>
                  <a:schemeClr val="tx1"/>
                </a:solidFill>
                <a:latin typeface="Arial" panose="020B0604020202020204" pitchFamily="34" charset="0"/>
                <a:ea typeface="ＭＳ Ｐゴシック" panose="020B0600070205080204" pitchFamily="34" charset="-128"/>
              </a:defRPr>
            </a:lvl4pPr>
            <a:lvl5pPr eaLnBrk="0" hangingPunct="0">
              <a:defRPr kumimoji="1" sz="26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kumimoji="0" lang="en-US" sz="1300" dirty="0"/>
              <a:t>Internet Map [lumeta.com]</a:t>
            </a:r>
          </a:p>
        </p:txBody>
      </p:sp>
    </p:spTree>
    <p:extLst>
      <p:ext uri="{BB962C8B-B14F-4D97-AF65-F5344CB8AC3E}">
        <p14:creationId xmlns:p14="http://schemas.microsoft.com/office/powerpoint/2010/main" val="891792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idx="4294967295"/>
          </p:nvPr>
        </p:nvSpPr>
        <p:spPr>
          <a:xfrm>
            <a:off x="2812570" y="73828"/>
            <a:ext cx="4990454" cy="709612"/>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err="1" smtClean="0">
                <a:solidFill>
                  <a:schemeClr val="tx1"/>
                </a:solidFill>
              </a:rPr>
              <a:t>OddBall</a:t>
            </a:r>
            <a:r>
              <a:rPr lang="en-GB" dirty="0" smtClean="0">
                <a:solidFill>
                  <a:schemeClr val="tx1"/>
                </a:solidFill>
              </a:rPr>
              <a:t> Approach   </a:t>
            </a:r>
            <a:endParaRPr lang="en-GB" dirty="0">
              <a:solidFill>
                <a:schemeClr val="tx1"/>
              </a:solidFill>
            </a:endParaRP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62</a:t>
            </a:fld>
            <a:endParaRPr lang="en-GB"/>
          </a:p>
        </p:txBody>
      </p:sp>
      <p:sp>
        <p:nvSpPr>
          <p:cNvPr id="7" name="Text Box 1030"/>
          <p:cNvSpPr txBox="1">
            <a:spLocks noChangeArrowheads="1"/>
          </p:cNvSpPr>
          <p:nvPr/>
        </p:nvSpPr>
        <p:spPr bwMode="auto">
          <a:xfrm>
            <a:off x="488477" y="6849293"/>
            <a:ext cx="8726194" cy="2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2" rIns="91400" bIns="45702">
            <a:spAutoFit/>
          </a:bodyPr>
          <a:lstStyle>
            <a:lvl1pPr eaLnBrk="0" hangingPunct="0">
              <a:defRPr kumimoji="1" sz="26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kumimoji="1" sz="2600">
                <a:solidFill>
                  <a:schemeClr val="tx1"/>
                </a:solidFill>
                <a:latin typeface="Arial" panose="020B0604020202020204" pitchFamily="34" charset="0"/>
                <a:ea typeface="ＭＳ Ｐゴシック" panose="020B0600070205080204" pitchFamily="34" charset="-128"/>
              </a:defRPr>
            </a:lvl2pPr>
            <a:lvl3pPr eaLnBrk="0" hangingPunct="0">
              <a:defRPr kumimoji="1" sz="2600">
                <a:solidFill>
                  <a:schemeClr val="tx1"/>
                </a:solidFill>
                <a:latin typeface="Arial" panose="020B0604020202020204" pitchFamily="34" charset="0"/>
                <a:ea typeface="ＭＳ Ｐゴシック" panose="020B0600070205080204" pitchFamily="34" charset="-128"/>
              </a:defRPr>
            </a:lvl3pPr>
            <a:lvl4pPr eaLnBrk="0" hangingPunct="0">
              <a:defRPr kumimoji="1" sz="2600">
                <a:solidFill>
                  <a:schemeClr val="tx1"/>
                </a:solidFill>
                <a:latin typeface="Arial" panose="020B0604020202020204" pitchFamily="34" charset="0"/>
                <a:ea typeface="ＭＳ Ｐゴシック" panose="020B0600070205080204" pitchFamily="34" charset="-128"/>
              </a:defRPr>
            </a:lvl4pPr>
            <a:lvl5pPr eaLnBrk="0" hangingPunct="0">
              <a:defRPr kumimoji="1" sz="26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300" dirty="0">
                <a:solidFill>
                  <a:schemeClr val="tx1">
                    <a:lumMod val="50000"/>
                  </a:schemeClr>
                </a:solidFill>
                <a:cs typeface="Arial" panose="020B0604020202020204" pitchFamily="34" charset="0"/>
              </a:rPr>
              <a:t>L. </a:t>
            </a:r>
            <a:r>
              <a:rPr lang="en-US" sz="1300" dirty="0" err="1">
                <a:solidFill>
                  <a:schemeClr val="tx1">
                    <a:lumMod val="50000"/>
                  </a:schemeClr>
                </a:solidFill>
                <a:cs typeface="Arial" panose="020B0604020202020204" pitchFamily="34" charset="0"/>
              </a:rPr>
              <a:t>Akoglu</a:t>
            </a:r>
            <a:r>
              <a:rPr lang="en-US" sz="1300" dirty="0">
                <a:solidFill>
                  <a:schemeClr val="tx1">
                    <a:lumMod val="50000"/>
                  </a:schemeClr>
                </a:solidFill>
                <a:cs typeface="Arial" panose="020B0604020202020204" pitchFamily="34" charset="0"/>
              </a:rPr>
              <a:t>, M. </a:t>
            </a:r>
            <a:r>
              <a:rPr lang="en-US" sz="1300" dirty="0" err="1">
                <a:solidFill>
                  <a:schemeClr val="tx1">
                    <a:lumMod val="50000"/>
                  </a:schemeClr>
                </a:solidFill>
                <a:cs typeface="Arial" panose="020B0604020202020204" pitchFamily="34" charset="0"/>
              </a:rPr>
              <a:t>McGlohan</a:t>
            </a:r>
            <a:r>
              <a:rPr lang="en-US" sz="1300" dirty="0">
                <a:solidFill>
                  <a:schemeClr val="tx1">
                    <a:lumMod val="50000"/>
                  </a:schemeClr>
                </a:solidFill>
                <a:cs typeface="Arial" panose="020B0604020202020204" pitchFamily="34" charset="0"/>
              </a:rPr>
              <a:t>, C. </a:t>
            </a:r>
            <a:r>
              <a:rPr lang="en-US" sz="1300" dirty="0" err="1">
                <a:solidFill>
                  <a:schemeClr val="tx1">
                    <a:lumMod val="50000"/>
                  </a:schemeClr>
                </a:solidFill>
                <a:cs typeface="Arial" panose="020B0604020202020204" pitchFamily="34" charset="0"/>
              </a:rPr>
              <a:t>Faloutsos</a:t>
            </a:r>
            <a:r>
              <a:rPr lang="en-US" sz="1300" dirty="0">
                <a:solidFill>
                  <a:schemeClr val="tx1">
                    <a:lumMod val="50000"/>
                  </a:schemeClr>
                </a:solidFill>
                <a:cs typeface="Arial" panose="020B0604020202020204" pitchFamily="34" charset="0"/>
              </a:rPr>
              <a:t>, “</a:t>
            </a:r>
            <a:r>
              <a:rPr lang="en-US" sz="1300" dirty="0" err="1">
                <a:solidFill>
                  <a:schemeClr val="tx1">
                    <a:lumMod val="50000"/>
                  </a:schemeClr>
                </a:solidFill>
                <a:cs typeface="Arial" panose="020B0604020202020204" pitchFamily="34" charset="0"/>
              </a:rPr>
              <a:t>OddBall</a:t>
            </a:r>
            <a:r>
              <a:rPr lang="en-US" sz="1300" dirty="0">
                <a:solidFill>
                  <a:schemeClr val="tx1">
                    <a:lumMod val="50000"/>
                  </a:schemeClr>
                </a:solidFill>
                <a:cs typeface="Arial" panose="020B0604020202020204" pitchFamily="34" charset="0"/>
              </a:rPr>
              <a:t>: Spotting Anomalies in  Weighted Graphs”, PAKDD,2010</a:t>
            </a:r>
            <a:endParaRPr kumimoji="0" lang="en-US" sz="1300" dirty="0"/>
          </a:p>
        </p:txBody>
      </p:sp>
      <p:pic>
        <p:nvPicPr>
          <p:cNvPr id="9" name="Picture 8" descr="output3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931" y="1555241"/>
            <a:ext cx="8594739" cy="500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2588217" y="1346104"/>
            <a:ext cx="2712203" cy="2791944"/>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ndParaRPr>
          </a:p>
        </p:txBody>
      </p:sp>
      <p:sp>
        <p:nvSpPr>
          <p:cNvPr id="10" name="TextBox 9"/>
          <p:cNvSpPr txBox="1">
            <a:spLocks noChangeArrowheads="1"/>
          </p:cNvSpPr>
          <p:nvPr/>
        </p:nvSpPr>
        <p:spPr bwMode="auto">
          <a:xfrm>
            <a:off x="2212767" y="1270268"/>
            <a:ext cx="785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kumimoji="1" sz="2600">
                <a:solidFill>
                  <a:schemeClr val="tx1"/>
                </a:solidFill>
                <a:latin typeface="Arial" panose="020B0604020202020204" pitchFamily="34" charset="0"/>
                <a:ea typeface="ＭＳ Ｐゴシック" panose="020B0600070205080204" pitchFamily="34" charset="-128"/>
              </a:defRPr>
            </a:lvl2pPr>
            <a:lvl3pPr eaLnBrk="0" hangingPunct="0">
              <a:defRPr kumimoji="1" sz="2600">
                <a:solidFill>
                  <a:schemeClr val="tx1"/>
                </a:solidFill>
                <a:latin typeface="Arial" panose="020B0604020202020204" pitchFamily="34" charset="0"/>
                <a:ea typeface="ＭＳ Ｐゴシック" panose="020B0600070205080204" pitchFamily="34" charset="-128"/>
              </a:defRPr>
            </a:lvl3pPr>
            <a:lvl4pPr eaLnBrk="0" hangingPunct="0">
              <a:defRPr kumimoji="1" sz="2600">
                <a:solidFill>
                  <a:schemeClr val="tx1"/>
                </a:solidFill>
                <a:latin typeface="Arial" panose="020B0604020202020204" pitchFamily="34" charset="0"/>
                <a:ea typeface="ＭＳ Ｐゴシック" panose="020B0600070205080204" pitchFamily="34" charset="-128"/>
              </a:defRPr>
            </a:lvl4pPr>
            <a:lvl5pPr eaLnBrk="0" hangingPunct="0">
              <a:defRPr kumimoji="1" sz="26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New Roman" panose="02020603050405020304" pitchFamily="18" charset="0"/>
              <a:buNone/>
            </a:pPr>
            <a:r>
              <a:rPr lang="en-US" sz="2800" dirty="0"/>
              <a:t>ego</a:t>
            </a:r>
          </a:p>
        </p:txBody>
      </p:sp>
      <p:sp>
        <p:nvSpPr>
          <p:cNvPr id="11" name="TextBox 10"/>
          <p:cNvSpPr txBox="1">
            <a:spLocks noChangeArrowheads="1"/>
          </p:cNvSpPr>
          <p:nvPr/>
        </p:nvSpPr>
        <p:spPr bwMode="auto">
          <a:xfrm>
            <a:off x="5598038" y="1032021"/>
            <a:ext cx="1430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kumimoji="1" sz="2600">
                <a:solidFill>
                  <a:schemeClr val="tx1"/>
                </a:solidFill>
                <a:latin typeface="Arial" panose="020B0604020202020204" pitchFamily="34" charset="0"/>
                <a:ea typeface="ＭＳ Ｐゴシック" panose="020B0600070205080204" pitchFamily="34" charset="-128"/>
              </a:defRPr>
            </a:lvl2pPr>
            <a:lvl3pPr eaLnBrk="0" hangingPunct="0">
              <a:defRPr kumimoji="1" sz="2600">
                <a:solidFill>
                  <a:schemeClr val="tx1"/>
                </a:solidFill>
                <a:latin typeface="Arial" panose="020B0604020202020204" pitchFamily="34" charset="0"/>
                <a:ea typeface="ＭＳ Ｐゴシック" panose="020B0600070205080204" pitchFamily="34" charset="-128"/>
              </a:defRPr>
            </a:lvl3pPr>
            <a:lvl4pPr eaLnBrk="0" hangingPunct="0">
              <a:defRPr kumimoji="1" sz="2600">
                <a:solidFill>
                  <a:schemeClr val="tx1"/>
                </a:solidFill>
                <a:latin typeface="Arial" panose="020B0604020202020204" pitchFamily="34" charset="0"/>
                <a:ea typeface="ＭＳ Ｐゴシック" panose="020B0600070205080204" pitchFamily="34" charset="-128"/>
              </a:defRPr>
            </a:lvl4pPr>
            <a:lvl5pPr eaLnBrk="0" hangingPunct="0">
              <a:defRPr kumimoji="1" sz="26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kumimoji="1" sz="26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New Roman" panose="02020603050405020304" pitchFamily="18" charset="0"/>
              <a:buNone/>
            </a:pPr>
            <a:r>
              <a:rPr lang="en-US" sz="2800" dirty="0" err="1" smtClean="0"/>
              <a:t>egonet</a:t>
            </a:r>
            <a:endParaRPr lang="en-US" sz="2800" dirty="0"/>
          </a:p>
        </p:txBody>
      </p:sp>
      <p:cxnSp>
        <p:nvCxnSpPr>
          <p:cNvPr id="12" name="Straight Arrow Connector 11"/>
          <p:cNvCxnSpPr/>
          <p:nvPr/>
        </p:nvCxnSpPr>
        <p:spPr bwMode="auto">
          <a:xfrm>
            <a:off x="2748661" y="1779991"/>
            <a:ext cx="1041206" cy="81154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H="1">
            <a:off x="4851574" y="1346103"/>
            <a:ext cx="817940" cy="48932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51125039"/>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018" y="1642179"/>
            <a:ext cx="6172884" cy="2123658"/>
          </a:xfrm>
          <a:prstGeom prst="rect">
            <a:avLst/>
          </a:prstGeom>
        </p:spPr>
        <p:txBody>
          <a:bodyPr wrap="square">
            <a:spAutoFit/>
          </a:bodyPr>
          <a:lstStyle/>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400" dirty="0">
                <a:solidFill>
                  <a:schemeClr val="accent2"/>
                </a:solidFill>
              </a:rPr>
              <a:t>Anomaly Detection </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400" dirty="0">
                <a:solidFill>
                  <a:schemeClr val="accent2"/>
                </a:solidFill>
              </a:rPr>
              <a:t>In</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400" dirty="0">
                <a:solidFill>
                  <a:schemeClr val="accent2"/>
                </a:solidFill>
              </a:rPr>
              <a:t>Mobile Ad-Hoc Network</a:t>
            </a:r>
          </a:p>
        </p:txBody>
      </p:sp>
      <p:sp>
        <p:nvSpPr>
          <p:cNvPr id="4" name="Slide Number Placeholder 3"/>
          <p:cNvSpPr>
            <a:spLocks noGrp="1"/>
          </p:cNvSpPr>
          <p:nvPr>
            <p:ph type="sldNum" idx="12"/>
          </p:nvPr>
        </p:nvSpPr>
        <p:spPr/>
        <p:txBody>
          <a:bodyPr/>
          <a:lstStyle/>
          <a:p>
            <a:pPr>
              <a:defRPr/>
            </a:pPr>
            <a:fld id="{BB4D5EB0-CF48-4948-8478-82307DB621F4}" type="slidenum">
              <a:rPr lang="en-GB" smtClean="0"/>
              <a:pPr>
                <a:defRPr/>
              </a:pPr>
              <a:t>63</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281" y="4215539"/>
            <a:ext cx="1498361" cy="2347310"/>
          </a:xfrm>
          <a:prstGeom prst="rect">
            <a:avLst/>
          </a:prstGeom>
        </p:spPr>
      </p:pic>
    </p:spTree>
    <p:extLst>
      <p:ext uri="{BB962C8B-B14F-4D97-AF65-F5344CB8AC3E}">
        <p14:creationId xmlns:p14="http://schemas.microsoft.com/office/powerpoint/2010/main" val="623255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827493" y="0"/>
            <a:ext cx="5948973" cy="684213"/>
          </a:xfrm>
        </p:spPr>
        <p:txBody>
          <a:bodyPr/>
          <a:lstStyle/>
          <a:p>
            <a:r>
              <a:rPr lang="en-US" dirty="0"/>
              <a:t>Vulnerabilities in MAN</a:t>
            </a:r>
          </a:p>
        </p:txBody>
      </p:sp>
      <p:sp>
        <p:nvSpPr>
          <p:cNvPr id="5123" name="Rectangle 3"/>
          <p:cNvSpPr>
            <a:spLocks noGrp="1" noChangeArrowheads="1"/>
          </p:cNvSpPr>
          <p:nvPr>
            <p:ph type="body" idx="4294967295"/>
          </p:nvPr>
        </p:nvSpPr>
        <p:spPr>
          <a:xfrm>
            <a:off x="676230" y="1430160"/>
            <a:ext cx="9069388" cy="4459458"/>
          </a:xfrm>
        </p:spPr>
        <p:txBody>
          <a:bodyPr/>
          <a:lstStyle/>
          <a:p>
            <a:r>
              <a:rPr lang="en-US" sz="2646" dirty="0"/>
              <a:t>The very advantage of its mobility leads to its disadvantage.</a:t>
            </a:r>
          </a:p>
          <a:p>
            <a:endParaRPr lang="en-US" sz="2000" dirty="0"/>
          </a:p>
          <a:p>
            <a:r>
              <a:rPr lang="en-US" sz="2646" dirty="0"/>
              <a:t>Possible attacks ranging from passive eavesdropping to active interference.</a:t>
            </a:r>
          </a:p>
          <a:p>
            <a:endParaRPr lang="en-US" sz="2000" dirty="0"/>
          </a:p>
          <a:p>
            <a:r>
              <a:rPr lang="en-US" sz="2646" dirty="0"/>
              <a:t>Communication infrastructure and communication topology different from wired communications.</a:t>
            </a:r>
          </a:p>
          <a:p>
            <a:endParaRPr lang="en-US" sz="2000" dirty="0"/>
          </a:p>
          <a:p>
            <a:r>
              <a:rPr lang="en-US" sz="2646" dirty="0"/>
              <a:t>Damages include loss of privacy, confidentiality, security etc...</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64</a:t>
            </a:fld>
            <a:endParaRPr lang="en-GB"/>
          </a:p>
        </p:txBody>
      </p:sp>
    </p:spTree>
    <p:extLst>
      <p:ext uri="{BB962C8B-B14F-4D97-AF65-F5344CB8AC3E}">
        <p14:creationId xmlns:p14="http://schemas.microsoft.com/office/powerpoint/2010/main" val="8292015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079631" y="49237"/>
            <a:ext cx="3657600" cy="548639"/>
          </a:xfrm>
        </p:spPr>
        <p:txBody>
          <a:bodyPr/>
          <a:lstStyle/>
          <a:p>
            <a:r>
              <a:rPr lang="en-US" dirty="0"/>
              <a:t>(</a:t>
            </a:r>
            <a:r>
              <a:rPr lang="en-US" dirty="0" err="1"/>
              <a:t>Cont</a:t>
            </a:r>
            <a:r>
              <a:rPr lang="en-US" dirty="0"/>
              <a:t>…)</a:t>
            </a:r>
          </a:p>
        </p:txBody>
      </p:sp>
      <p:sp>
        <p:nvSpPr>
          <p:cNvPr id="6147" name="Rectangle 3"/>
          <p:cNvSpPr>
            <a:spLocks noGrp="1" noChangeArrowheads="1"/>
          </p:cNvSpPr>
          <p:nvPr>
            <p:ph type="body" idx="4294967295"/>
          </p:nvPr>
        </p:nvSpPr>
        <p:spPr>
          <a:xfrm>
            <a:off x="800060" y="1269809"/>
            <a:ext cx="8902700" cy="4989512"/>
          </a:xfrm>
        </p:spPr>
        <p:txBody>
          <a:bodyPr/>
          <a:lstStyle/>
          <a:p>
            <a:r>
              <a:rPr lang="en-US" sz="2646" dirty="0"/>
              <a:t>Autonomous nature, roaming independence.</a:t>
            </a:r>
          </a:p>
          <a:p>
            <a:endParaRPr lang="en-US" sz="2000" dirty="0"/>
          </a:p>
          <a:p>
            <a:r>
              <a:rPr lang="en-US" sz="2646" dirty="0"/>
              <a:t>Unprotected physical medium.</a:t>
            </a:r>
          </a:p>
          <a:p>
            <a:endParaRPr lang="en-US" sz="2000" dirty="0"/>
          </a:p>
          <a:p>
            <a:r>
              <a:rPr lang="en-US" sz="2646" dirty="0"/>
              <a:t>Node tracking is difficult.</a:t>
            </a:r>
          </a:p>
          <a:p>
            <a:endParaRPr lang="en-US" sz="2000" dirty="0"/>
          </a:p>
          <a:p>
            <a:r>
              <a:rPr lang="en-US" sz="2646" dirty="0"/>
              <a:t>Decentralized network infrastructure and decision making. Mostly rely on cooperative participation.</a:t>
            </a:r>
          </a:p>
          <a:p>
            <a:endParaRPr lang="en-US" sz="2000" dirty="0"/>
          </a:p>
          <a:p>
            <a:r>
              <a:rPr lang="en-US" sz="2646" dirty="0"/>
              <a:t>Susceptible to attacks designed to break the cooperative algorithms.</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65</a:t>
            </a:fld>
            <a:endParaRPr lang="en-GB"/>
          </a:p>
        </p:txBody>
      </p:sp>
    </p:spTree>
    <p:extLst>
      <p:ext uri="{BB962C8B-B14F-4D97-AF65-F5344CB8AC3E}">
        <p14:creationId xmlns:p14="http://schemas.microsoft.com/office/powerpoint/2010/main" val="19984925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511444" y="1044575"/>
            <a:ext cx="9061181" cy="5842000"/>
          </a:xfrm>
        </p:spPr>
        <p:txBody>
          <a:bodyPr/>
          <a:lstStyle/>
          <a:p>
            <a:pPr>
              <a:lnSpc>
                <a:spcPct val="150000"/>
              </a:lnSpc>
            </a:pPr>
            <a:r>
              <a:rPr lang="en-US" sz="2646" dirty="0"/>
              <a:t>Bandwidth and power constraints make conventional security measures inept to attacks that exploit applications relying on them.</a:t>
            </a:r>
          </a:p>
          <a:p>
            <a:pPr>
              <a:lnSpc>
                <a:spcPct val="150000"/>
              </a:lnSpc>
            </a:pPr>
            <a:endParaRPr lang="en-US" sz="1800" dirty="0"/>
          </a:p>
          <a:p>
            <a:pPr>
              <a:lnSpc>
                <a:spcPct val="150000"/>
              </a:lnSpc>
            </a:pPr>
            <a:r>
              <a:rPr lang="en-US" sz="2646" dirty="0"/>
              <a:t>Wireless networks involving base node communications (ex. access points) are vulnerable to </a:t>
            </a:r>
            <a:r>
              <a:rPr lang="en-US" sz="2646" dirty="0" err="1"/>
              <a:t>DoS</a:t>
            </a:r>
            <a:r>
              <a:rPr lang="en-US" sz="2646" dirty="0"/>
              <a:t> attacks like dis-association and de-authentication attacks.</a:t>
            </a:r>
          </a:p>
          <a:p>
            <a:pPr>
              <a:lnSpc>
                <a:spcPct val="150000"/>
              </a:lnSpc>
            </a:pPr>
            <a:endParaRPr lang="en-US" sz="1800" dirty="0"/>
          </a:p>
          <a:p>
            <a:pPr>
              <a:lnSpc>
                <a:spcPct val="150000"/>
              </a:lnSpc>
            </a:pPr>
            <a:r>
              <a:rPr lang="en-US" sz="2646" dirty="0"/>
              <a:t>No clear line of defense.</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66</a:t>
            </a:fld>
            <a:endParaRPr lang="en-GB"/>
          </a:p>
        </p:txBody>
      </p:sp>
      <p:sp>
        <p:nvSpPr>
          <p:cNvPr id="6" name="Rectangle 2"/>
          <p:cNvSpPr txBox="1">
            <a:spLocks noChangeArrowheads="1"/>
          </p:cNvSpPr>
          <p:nvPr/>
        </p:nvSpPr>
        <p:spPr bwMode="auto">
          <a:xfrm>
            <a:off x="4079631" y="49237"/>
            <a:ext cx="3657600" cy="548639"/>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a:lstStyle>
          <a:p>
            <a:r>
              <a:rPr lang="en-US" kern="0"/>
              <a:t>(Cont…)</a:t>
            </a:r>
            <a:endParaRPr lang="en-US" kern="0" dirty="0"/>
          </a:p>
        </p:txBody>
      </p:sp>
    </p:spTree>
    <p:extLst>
      <p:ext uri="{BB962C8B-B14F-4D97-AF65-F5344CB8AC3E}">
        <p14:creationId xmlns:p14="http://schemas.microsoft.com/office/powerpoint/2010/main" val="39861039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618252" y="0"/>
            <a:ext cx="5197475" cy="684213"/>
          </a:xfrm>
        </p:spPr>
        <p:txBody>
          <a:bodyPr/>
          <a:lstStyle/>
          <a:p>
            <a:r>
              <a:rPr lang="en-US" dirty="0"/>
              <a:t>Key design issues</a:t>
            </a:r>
          </a:p>
        </p:txBody>
      </p:sp>
      <p:sp>
        <p:nvSpPr>
          <p:cNvPr id="21507" name="Rectangle 3"/>
          <p:cNvSpPr>
            <a:spLocks noGrp="1" noChangeArrowheads="1"/>
          </p:cNvSpPr>
          <p:nvPr>
            <p:ph type="body" idx="4294967295"/>
          </p:nvPr>
        </p:nvSpPr>
        <p:spPr>
          <a:xfrm>
            <a:off x="692197" y="1152526"/>
            <a:ext cx="9061182" cy="3929838"/>
          </a:xfrm>
        </p:spPr>
        <p:txBody>
          <a:bodyPr/>
          <a:lstStyle/>
          <a:p>
            <a:pPr>
              <a:lnSpc>
                <a:spcPct val="150000"/>
              </a:lnSpc>
            </a:pPr>
            <a:r>
              <a:rPr lang="en-US" sz="2646" dirty="0"/>
              <a:t>Build Intrusion detection and response system that fits the features of mobile ad-hoc networks. Should be both distributed and cooperative.</a:t>
            </a:r>
          </a:p>
          <a:p>
            <a:endParaRPr lang="en-US" sz="2000" dirty="0"/>
          </a:p>
          <a:p>
            <a:r>
              <a:rPr lang="en-US" sz="2646" dirty="0"/>
              <a:t>Choose appropriate data audit sources. Local audit data versus global audit data.</a:t>
            </a:r>
          </a:p>
          <a:p>
            <a:endParaRPr lang="en-US" sz="2000" dirty="0"/>
          </a:p>
          <a:p>
            <a:r>
              <a:rPr lang="en-US" sz="2646" dirty="0"/>
              <a:t>Separate normalcy from anomaly. </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67</a:t>
            </a:fld>
            <a:endParaRPr lang="en-GB"/>
          </a:p>
        </p:txBody>
      </p:sp>
    </p:spTree>
    <p:extLst>
      <p:ext uri="{BB962C8B-B14F-4D97-AF65-F5344CB8AC3E}">
        <p14:creationId xmlns:p14="http://schemas.microsoft.com/office/powerpoint/2010/main" val="3603689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632319" y="46684"/>
            <a:ext cx="5197475" cy="684213"/>
          </a:xfrm>
        </p:spPr>
        <p:txBody>
          <a:bodyPr/>
          <a:lstStyle/>
          <a:p>
            <a:r>
              <a:rPr lang="en-US" dirty="0"/>
              <a:t>Possible Aspect</a:t>
            </a:r>
            <a:endParaRPr lang="en-US" sz="4409" dirty="0"/>
          </a:p>
        </p:txBody>
      </p:sp>
      <p:sp>
        <p:nvSpPr>
          <p:cNvPr id="22531" name="Rectangle 3"/>
          <p:cNvSpPr>
            <a:spLocks noGrp="1" noChangeArrowheads="1"/>
          </p:cNvSpPr>
          <p:nvPr>
            <p:ph type="body" idx="4294967295"/>
          </p:nvPr>
        </p:nvSpPr>
        <p:spPr>
          <a:xfrm>
            <a:off x="679918" y="1024978"/>
            <a:ext cx="8892707" cy="5652269"/>
          </a:xfrm>
        </p:spPr>
        <p:txBody>
          <a:bodyPr/>
          <a:lstStyle/>
          <a:p>
            <a:pPr>
              <a:lnSpc>
                <a:spcPct val="150000"/>
              </a:lnSpc>
            </a:pPr>
            <a:r>
              <a:rPr lang="en-US" sz="2646" dirty="0"/>
              <a:t>Intrusion detection and response should be both distributed and cooperative to suite the needs of mobile </a:t>
            </a:r>
            <a:r>
              <a:rPr lang="en-US" sz="2646" dirty="0" err="1"/>
              <a:t>adhoc</a:t>
            </a:r>
            <a:r>
              <a:rPr lang="en-US" sz="2646" dirty="0"/>
              <a:t> networks.</a:t>
            </a:r>
          </a:p>
          <a:p>
            <a:pPr marL="107950" indent="0">
              <a:lnSpc>
                <a:spcPct val="150000"/>
              </a:lnSpc>
              <a:buNone/>
            </a:pPr>
            <a:endParaRPr lang="en-US" sz="1400" dirty="0"/>
          </a:p>
          <a:p>
            <a:pPr>
              <a:lnSpc>
                <a:spcPct val="150000"/>
              </a:lnSpc>
            </a:pPr>
            <a:r>
              <a:rPr lang="en-US" sz="2646" dirty="0"/>
              <a:t>Every node participates in intrusion detection and response.</a:t>
            </a:r>
          </a:p>
          <a:p>
            <a:pPr marL="107950" indent="0">
              <a:lnSpc>
                <a:spcPct val="150000"/>
              </a:lnSpc>
              <a:buNone/>
            </a:pPr>
            <a:endParaRPr lang="en-US" sz="1400" dirty="0"/>
          </a:p>
          <a:p>
            <a:pPr>
              <a:lnSpc>
                <a:spcPct val="150000"/>
              </a:lnSpc>
            </a:pPr>
            <a:r>
              <a:rPr lang="en-US" sz="2646" dirty="0"/>
              <a:t>Each node is responsible for detection and reporting of intrusions independently. All nodes can investigate into an intrusion event.</a:t>
            </a:r>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68</a:t>
            </a:fld>
            <a:endParaRPr lang="en-GB"/>
          </a:p>
        </p:txBody>
      </p:sp>
    </p:spTree>
    <p:extLst>
      <p:ext uri="{BB962C8B-B14F-4D97-AF65-F5344CB8AC3E}">
        <p14:creationId xmlns:p14="http://schemas.microsoft.com/office/powerpoint/2010/main" val="10313474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90116" y="0"/>
            <a:ext cx="5197475" cy="684212"/>
          </a:xfrm>
        </p:spPr>
        <p:txBody>
          <a:bodyPr/>
          <a:lstStyle/>
          <a:p>
            <a:r>
              <a:rPr lang="en-US" dirty="0"/>
              <a:t>Problems</a:t>
            </a:r>
          </a:p>
        </p:txBody>
      </p:sp>
      <p:sp>
        <p:nvSpPr>
          <p:cNvPr id="29699" name="Rectangle 3"/>
          <p:cNvSpPr>
            <a:spLocks noGrp="1" noChangeArrowheads="1"/>
          </p:cNvSpPr>
          <p:nvPr>
            <p:ph type="body" idx="4294967295"/>
          </p:nvPr>
        </p:nvSpPr>
        <p:spPr>
          <a:xfrm>
            <a:off x="464233" y="1118945"/>
            <a:ext cx="9108392" cy="5332896"/>
          </a:xfrm>
        </p:spPr>
        <p:txBody>
          <a:bodyPr/>
          <a:lstStyle/>
          <a:p>
            <a:pPr algn="just">
              <a:lnSpc>
                <a:spcPct val="150000"/>
              </a:lnSpc>
            </a:pPr>
            <a:r>
              <a:rPr lang="en-US" sz="2400" dirty="0">
                <a:cs typeface="Times New Roman" panose="02020603050405020304" pitchFamily="18" charset="0"/>
              </a:rPr>
              <a:t>cannot conduct investigations of attacks without human intervention</a:t>
            </a:r>
            <a:r>
              <a:rPr lang="en-US" sz="2400" dirty="0"/>
              <a:t> </a:t>
            </a:r>
          </a:p>
          <a:p>
            <a:pPr algn="just">
              <a:lnSpc>
                <a:spcPct val="150000"/>
              </a:lnSpc>
            </a:pPr>
            <a:endParaRPr lang="en-US" sz="1400" dirty="0"/>
          </a:p>
          <a:p>
            <a:pPr algn="just">
              <a:lnSpc>
                <a:spcPct val="150000"/>
              </a:lnSpc>
            </a:pPr>
            <a:r>
              <a:rPr lang="en-US" sz="2400" dirty="0">
                <a:cs typeface="Times New Roman" panose="02020603050405020304" pitchFamily="18" charset="0"/>
              </a:rPr>
              <a:t>cannot intuit the contents of your organizational security policy</a:t>
            </a:r>
            <a:r>
              <a:rPr lang="en-US" sz="2400" dirty="0"/>
              <a:t> </a:t>
            </a:r>
          </a:p>
          <a:p>
            <a:pPr algn="just">
              <a:lnSpc>
                <a:spcPct val="150000"/>
              </a:lnSpc>
            </a:pPr>
            <a:endParaRPr lang="en-US" sz="1400" dirty="0"/>
          </a:p>
          <a:p>
            <a:pPr algn="just">
              <a:lnSpc>
                <a:spcPct val="150000"/>
              </a:lnSpc>
            </a:pPr>
            <a:r>
              <a:rPr lang="en-US" sz="2400" dirty="0">
                <a:cs typeface="Times New Roman" panose="02020603050405020304" pitchFamily="18" charset="0"/>
              </a:rPr>
              <a:t>cannot compensate for weaknesses in network protocols</a:t>
            </a:r>
            <a:r>
              <a:rPr lang="en-US" sz="2400" dirty="0"/>
              <a:t> </a:t>
            </a:r>
          </a:p>
          <a:p>
            <a:pPr algn="just">
              <a:lnSpc>
                <a:spcPct val="150000"/>
              </a:lnSpc>
            </a:pPr>
            <a:endParaRPr lang="en-US" sz="1400" dirty="0"/>
          </a:p>
          <a:p>
            <a:pPr algn="just">
              <a:lnSpc>
                <a:spcPct val="150000"/>
              </a:lnSpc>
            </a:pPr>
            <a:r>
              <a:rPr lang="en-US" sz="2400" dirty="0">
                <a:cs typeface="Times New Roman" panose="02020603050405020304" pitchFamily="18" charset="0"/>
              </a:rPr>
              <a:t>cannot compensate for weak identification and authentication mechanisms</a:t>
            </a:r>
            <a:r>
              <a:rPr lang="en-US" sz="2400" dirty="0"/>
              <a:t> </a:t>
            </a:r>
          </a:p>
          <a:p>
            <a:pPr algn="just">
              <a:lnSpc>
                <a:spcPct val="150000"/>
              </a:lnSpc>
            </a:pPr>
            <a:endParaRPr lang="en-US" sz="1400" dirty="0"/>
          </a:p>
          <a:p>
            <a:pPr algn="just">
              <a:lnSpc>
                <a:spcPct val="150000"/>
              </a:lnSpc>
            </a:pPr>
            <a:r>
              <a:rPr lang="en-US" sz="2400" dirty="0">
                <a:cs typeface="Times New Roman" panose="02020603050405020304" pitchFamily="18" charset="0"/>
              </a:rPr>
              <a:t>capable of monitoring network traffic but to a certain extent</a:t>
            </a:r>
            <a:r>
              <a:rPr lang="en-US" sz="2400" dirty="0"/>
              <a:t> of traffic level</a:t>
            </a:r>
          </a:p>
          <a:p>
            <a:pPr>
              <a:lnSpc>
                <a:spcPct val="90000"/>
              </a:lnSpc>
            </a:pPr>
            <a:endParaRPr lang="en-US" sz="3086" dirty="0"/>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69</a:t>
            </a:fld>
            <a:endParaRPr lang="en-GB"/>
          </a:p>
        </p:txBody>
      </p:sp>
    </p:spTree>
    <p:extLst>
      <p:ext uri="{BB962C8B-B14F-4D97-AF65-F5344CB8AC3E}">
        <p14:creationId xmlns:p14="http://schemas.microsoft.com/office/powerpoint/2010/main" val="4285176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3201194" y="131763"/>
            <a:ext cx="4586287" cy="565661"/>
          </a:xfrm>
        </p:spPr>
        <p:txBody>
          <a:bodyPr/>
          <a:lstStyle/>
          <a:p>
            <a:r>
              <a:rPr lang="en-US" dirty="0"/>
              <a:t>Applications</a:t>
            </a:r>
          </a:p>
        </p:txBody>
      </p:sp>
      <p:sp>
        <p:nvSpPr>
          <p:cNvPr id="231427" name="Rectangle 3"/>
          <p:cNvSpPr>
            <a:spLocks noGrp="1" noChangeArrowheads="1"/>
          </p:cNvSpPr>
          <p:nvPr>
            <p:ph type="body" idx="4294967295"/>
          </p:nvPr>
        </p:nvSpPr>
        <p:spPr>
          <a:xfrm>
            <a:off x="854111" y="1377369"/>
            <a:ext cx="9069388" cy="4725719"/>
          </a:xfrm>
        </p:spPr>
        <p:txBody>
          <a:bodyPr/>
          <a:lstStyle/>
          <a:p>
            <a:pPr>
              <a:lnSpc>
                <a:spcPct val="150000"/>
              </a:lnSpc>
            </a:pPr>
            <a:r>
              <a:rPr lang="en-US" dirty="0"/>
              <a:t>Network intrusion detection</a:t>
            </a:r>
          </a:p>
          <a:p>
            <a:pPr>
              <a:lnSpc>
                <a:spcPct val="150000"/>
              </a:lnSpc>
            </a:pPr>
            <a:r>
              <a:rPr lang="en-US" dirty="0"/>
              <a:t>Insurance / Credit card fraud detection</a:t>
            </a:r>
          </a:p>
          <a:p>
            <a:pPr>
              <a:lnSpc>
                <a:spcPct val="150000"/>
              </a:lnSpc>
            </a:pPr>
            <a:r>
              <a:rPr lang="en-US" dirty="0"/>
              <a:t>Healthcare Informatics / Medical diagnostics</a:t>
            </a:r>
          </a:p>
          <a:p>
            <a:pPr>
              <a:lnSpc>
                <a:spcPct val="150000"/>
              </a:lnSpc>
            </a:pPr>
            <a:r>
              <a:rPr lang="en-US" dirty="0"/>
              <a:t>Industrial Damage Detection</a:t>
            </a:r>
          </a:p>
          <a:p>
            <a:pPr>
              <a:lnSpc>
                <a:spcPct val="150000"/>
              </a:lnSpc>
            </a:pPr>
            <a:r>
              <a:rPr lang="en-US" dirty="0"/>
              <a:t>Image Processing / Video surveillance </a:t>
            </a:r>
          </a:p>
          <a:p>
            <a:pPr>
              <a:lnSpc>
                <a:spcPct val="150000"/>
              </a:lnSpc>
            </a:pPr>
            <a:r>
              <a:rPr lang="en-US" dirty="0"/>
              <a:t>Novel Topic Detection in Text Mining</a:t>
            </a:r>
          </a:p>
          <a:p>
            <a:pPr>
              <a:lnSpc>
                <a:spcPct val="150000"/>
              </a:lnSpc>
            </a:pPr>
            <a:r>
              <a:rPr lang="en-US" dirty="0"/>
              <a:t>Lots more!</a:t>
            </a:r>
          </a:p>
          <a:p>
            <a:pPr marL="107950" indent="0">
              <a:buNone/>
            </a:pPr>
            <a:endParaRPr lang="en-US" dirty="0"/>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7</a:t>
            </a:fld>
            <a:endParaRPr lang="en-GB"/>
          </a:p>
        </p:txBody>
      </p:sp>
    </p:spTree>
    <p:extLst>
      <p:ext uri="{BB962C8B-B14F-4D97-AF65-F5344CB8AC3E}">
        <p14:creationId xmlns:p14="http://schemas.microsoft.com/office/powerpoint/2010/main" val="2611745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idx="4294967295"/>
          </p:nvPr>
        </p:nvSpPr>
        <p:spPr>
          <a:xfrm>
            <a:off x="5359791" y="0"/>
            <a:ext cx="2429412" cy="774529"/>
          </a:xfrm>
          <a:ln/>
        </p:spPr>
        <p:txBody>
          <a:bodyPr/>
          <a:lstStyle/>
          <a:p>
            <a:pP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Conclusion</a:t>
            </a:r>
          </a:p>
        </p:txBody>
      </p:sp>
      <p:sp>
        <p:nvSpPr>
          <p:cNvPr id="104450" name="Rectangle 2"/>
          <p:cNvSpPr>
            <a:spLocks noGrp="1" noChangeArrowheads="1"/>
          </p:cNvSpPr>
          <p:nvPr>
            <p:ph type="body" idx="4294967295"/>
          </p:nvPr>
        </p:nvSpPr>
        <p:spPr>
          <a:xfrm>
            <a:off x="672734" y="1268327"/>
            <a:ext cx="9123175" cy="5124450"/>
          </a:xfrm>
          <a:ln/>
        </p:spPr>
        <p:txBody>
          <a:bodyPr vert="horz" wrap="square" lIns="0" tIns="0" rIns="0" bIns="0" numCol="1" anchor="t" anchorCtr="0" compatLnSpc="1">
            <a:prstTxWarp prst="textNoShape">
              <a:avLst/>
            </a:prstTxWarp>
          </a:bodyPr>
          <a:lstStyle/>
          <a:p>
            <a:r>
              <a:rPr lang="en-US" sz="2400" dirty="0"/>
              <a:t>Anomaly detection can detect critical information in data</a:t>
            </a:r>
          </a:p>
          <a:p>
            <a:endParaRPr lang="en-US" sz="2400" dirty="0"/>
          </a:p>
          <a:p>
            <a:r>
              <a:rPr lang="en-US" sz="2400" dirty="0"/>
              <a:t>Highly applicable in various application domains</a:t>
            </a:r>
          </a:p>
          <a:p>
            <a:endParaRPr lang="en-US" sz="2400" dirty="0"/>
          </a:p>
          <a:p>
            <a:r>
              <a:rPr lang="en-US" sz="2400" dirty="0"/>
              <a:t>Nature of anomaly detection problem is dependent on the application domain</a:t>
            </a:r>
          </a:p>
          <a:p>
            <a:endParaRPr lang="en-US" sz="2400" dirty="0"/>
          </a:p>
          <a:p>
            <a:r>
              <a:rPr lang="en-US" sz="2400" dirty="0"/>
              <a:t>Need different approaches to solve a particular problem formulation</a:t>
            </a:r>
          </a:p>
          <a:p>
            <a:endParaRPr lang="en-US" sz="2400" dirty="0"/>
          </a:p>
          <a:p>
            <a:r>
              <a:rPr lang="en-US" sz="2400" dirty="0"/>
              <a:t>This is not the end …</a:t>
            </a:r>
          </a:p>
          <a:p>
            <a:endParaRPr lang="en-US" sz="2400" dirty="0"/>
          </a:p>
          <a:p>
            <a:endParaRPr lang="en-US" sz="2400" dirty="0"/>
          </a:p>
        </p:txBody>
      </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70</a:t>
            </a:fld>
            <a:endParaRPr lang="en-GB"/>
          </a:p>
        </p:txBody>
      </p:sp>
    </p:spTree>
    <p:extLst>
      <p:ext uri="{BB962C8B-B14F-4D97-AF65-F5344CB8AC3E}">
        <p14:creationId xmlns:p14="http://schemas.microsoft.com/office/powerpoint/2010/main" val="1299383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76" y="260671"/>
            <a:ext cx="8566782" cy="836610"/>
          </a:xfrm>
        </p:spPr>
        <p:txBody>
          <a:bodyPr/>
          <a:lstStyle/>
          <a:p>
            <a:pPr algn="ctr"/>
            <a:r>
              <a:rPr lang="en-US" b="1" u="sng" dirty="0"/>
              <a:t>Reference</a:t>
            </a:r>
          </a:p>
        </p:txBody>
      </p:sp>
      <p:sp>
        <p:nvSpPr>
          <p:cNvPr id="3" name="Title 1"/>
          <p:cNvSpPr txBox="1">
            <a:spLocks/>
          </p:cNvSpPr>
          <p:nvPr/>
        </p:nvSpPr>
        <p:spPr bwMode="auto">
          <a:xfrm>
            <a:off x="838107" y="1320074"/>
            <a:ext cx="8965112" cy="1465656"/>
          </a:xfrm>
          <a:prstGeom prst="rect">
            <a:avLst/>
          </a:prstGeom>
          <a:noFill/>
          <a:ln w="38100">
            <a:solidFill>
              <a:srgbClr val="002060"/>
            </a:solidFill>
            <a:round/>
            <a:headEnd/>
            <a:tailEnd/>
          </a:ln>
        </p:spPr>
        <p:txBody>
          <a:bodyPr vert="horz" wrap="square" lIns="0" tIns="0" rIns="0" bIns="0" numCol="1" anchor="ctr" anchorCtr="0" compatLnSpc="1">
            <a:prstTxWarp prst="textNoShape">
              <a:avLst/>
            </a:prstTxWarp>
          </a:bodyPr>
          <a:lst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a:lstStyle>
          <a:p>
            <a:pPr marL="169863" algn="l" defTabSz="436563">
              <a:tabLst>
                <a:tab pos="8347075" algn="l"/>
              </a:tabLst>
            </a:pPr>
            <a:r>
              <a:rPr lang="en-US" sz="2400" kern="0" dirty="0"/>
              <a:t>V. CHANDOLA, A. BANERJEE, and V. KUMAR,  </a:t>
            </a:r>
            <a:r>
              <a:rPr lang="en-US" sz="2400" i="1" kern="0" dirty="0"/>
              <a:t>“Anomaly Detection: A Survey”</a:t>
            </a:r>
            <a:r>
              <a:rPr lang="en-US" sz="2400" kern="0" dirty="0"/>
              <a:t>,</a:t>
            </a:r>
            <a:r>
              <a:rPr lang="en-US" sz="2400" dirty="0"/>
              <a:t> ACM computing surveys</a:t>
            </a:r>
            <a:r>
              <a:rPr lang="en-US" sz="2400" b="1" dirty="0"/>
              <a:t> </a:t>
            </a:r>
            <a:r>
              <a:rPr lang="en-US" sz="2400" dirty="0"/>
              <a:t>(CSUR), 41(3): 2009, </a:t>
            </a:r>
            <a:r>
              <a:rPr lang="en-US" sz="2400" dirty="0" err="1"/>
              <a:t>pg</a:t>
            </a:r>
            <a:r>
              <a:rPr lang="en-US" sz="2400" dirty="0"/>
              <a:t> 15:1-15:58.</a:t>
            </a:r>
            <a:endParaRPr lang="en-US" sz="2400" kern="0" dirty="0"/>
          </a:p>
        </p:txBody>
      </p:sp>
    </p:spTree>
    <p:extLst>
      <p:ext uri="{BB962C8B-B14F-4D97-AF65-F5344CB8AC3E}">
        <p14:creationId xmlns:p14="http://schemas.microsoft.com/office/powerpoint/2010/main" val="3099796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907" y="2453626"/>
            <a:ext cx="3153265" cy="4492527"/>
          </a:xfrm>
          <a:prstGeom prst="rect">
            <a:avLst/>
          </a:prstGeom>
        </p:spPr>
      </p:pic>
      <p:sp>
        <p:nvSpPr>
          <p:cNvPr id="3" name="TextBox 2"/>
          <p:cNvSpPr txBox="1"/>
          <p:nvPr/>
        </p:nvSpPr>
        <p:spPr>
          <a:xfrm>
            <a:off x="756047" y="2038127"/>
            <a:ext cx="6570921" cy="830997"/>
          </a:xfrm>
          <a:prstGeom prst="rect">
            <a:avLst/>
          </a:prstGeom>
          <a:noFill/>
        </p:spPr>
        <p:txBody>
          <a:bodyPr wrap="square" rtlCol="0">
            <a:spAutoFit/>
          </a:bodyPr>
          <a:lstStyle/>
          <a:p>
            <a:r>
              <a:rPr lang="en-US" sz="4800" b="1" dirty="0"/>
              <a:t>Thank You Very Much</a:t>
            </a:r>
          </a:p>
        </p:txBody>
      </p:sp>
    </p:spTree>
    <p:extLst>
      <p:ext uri="{BB962C8B-B14F-4D97-AF65-F5344CB8AC3E}">
        <p14:creationId xmlns:p14="http://schemas.microsoft.com/office/powerpoint/2010/main" val="107829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2594834" y="55563"/>
            <a:ext cx="5197475" cy="684212"/>
          </a:xfrm>
        </p:spPr>
        <p:txBody>
          <a:bodyPr/>
          <a:lstStyle/>
          <a:p>
            <a:r>
              <a:rPr lang="en-US" dirty="0"/>
              <a:t>Intrusion Detection</a:t>
            </a:r>
          </a:p>
        </p:txBody>
      </p:sp>
      <p:sp>
        <p:nvSpPr>
          <p:cNvPr id="234499" name="Rectangle 3"/>
          <p:cNvSpPr>
            <a:spLocks noGrp="1" noChangeArrowheads="1"/>
          </p:cNvSpPr>
          <p:nvPr>
            <p:ph type="body" idx="4294967295"/>
          </p:nvPr>
        </p:nvSpPr>
        <p:spPr>
          <a:xfrm>
            <a:off x="503237" y="1044575"/>
            <a:ext cx="9069388" cy="5842000"/>
          </a:xfrm>
        </p:spPr>
        <p:txBody>
          <a:bodyPr/>
          <a:lstStyle/>
          <a:p>
            <a:pPr>
              <a:lnSpc>
                <a:spcPct val="94000"/>
              </a:lnSpc>
            </a:pPr>
            <a:r>
              <a:rPr lang="en-US" sz="2646" b="1" dirty="0"/>
              <a:t>Intrusion Detection</a:t>
            </a:r>
          </a:p>
          <a:p>
            <a:pPr lvl="1">
              <a:lnSpc>
                <a:spcPct val="94000"/>
              </a:lnSpc>
            </a:pPr>
            <a:r>
              <a:rPr lang="en-US" sz="2205" dirty="0"/>
              <a:t>Process of monitoring the events occurring in a computer system or network and analyzing them for intrusions</a:t>
            </a:r>
          </a:p>
          <a:p>
            <a:pPr lvl="1">
              <a:lnSpc>
                <a:spcPct val="94000"/>
              </a:lnSpc>
            </a:pPr>
            <a:r>
              <a:rPr lang="en-US" sz="2205" dirty="0"/>
              <a:t>Intrusions are defined as attempts to bypass the security mechanisms of a computer or network </a:t>
            </a:r>
            <a:r>
              <a:rPr lang="ar-SA" sz="2205" dirty="0">
                <a:cs typeface="Arial" panose="020B0604020202020204" pitchFamily="34" charset="0"/>
              </a:rPr>
              <a:t>‏</a:t>
            </a:r>
            <a:endParaRPr lang="en-US" sz="2205" dirty="0">
              <a:cs typeface="Arial" panose="020B0604020202020204" pitchFamily="34" charset="0"/>
            </a:endParaRPr>
          </a:p>
          <a:p>
            <a:pPr lvl="1">
              <a:lnSpc>
                <a:spcPct val="94000"/>
              </a:lnSpc>
            </a:pPr>
            <a:endParaRPr lang="en-US" sz="2205" dirty="0"/>
          </a:p>
          <a:p>
            <a:pPr>
              <a:lnSpc>
                <a:spcPct val="94000"/>
              </a:lnSpc>
            </a:pPr>
            <a:r>
              <a:rPr lang="en-US" sz="2646" b="1" dirty="0"/>
              <a:t>Challenges</a:t>
            </a:r>
          </a:p>
          <a:p>
            <a:pPr lvl="1">
              <a:lnSpc>
                <a:spcPct val="94000"/>
              </a:lnSpc>
            </a:pPr>
            <a:r>
              <a:rPr lang="en-US" sz="2205" dirty="0"/>
              <a:t>Traditional signature-based intrusion detection</a:t>
            </a:r>
            <a:br>
              <a:rPr lang="en-US" sz="2205" dirty="0"/>
            </a:br>
            <a:r>
              <a:rPr lang="en-US" sz="2205" dirty="0"/>
              <a:t>systems are based on signatures of known </a:t>
            </a:r>
            <a:br>
              <a:rPr lang="en-US" sz="2205" dirty="0"/>
            </a:br>
            <a:r>
              <a:rPr lang="en-US" sz="2205" dirty="0"/>
              <a:t>attacks and cannot detect emerging cyber threats</a:t>
            </a:r>
          </a:p>
          <a:p>
            <a:pPr lvl="1">
              <a:lnSpc>
                <a:spcPct val="94000"/>
              </a:lnSpc>
            </a:pPr>
            <a:r>
              <a:rPr lang="en-US" sz="2205" dirty="0"/>
              <a:t>Substantial latency in deployment of newly </a:t>
            </a:r>
            <a:br>
              <a:rPr lang="en-US" sz="2205" dirty="0"/>
            </a:br>
            <a:r>
              <a:rPr lang="en-US" sz="2205" dirty="0"/>
              <a:t>created signatures across the computer system</a:t>
            </a:r>
          </a:p>
          <a:p>
            <a:pPr marL="576262" lvl="1" indent="0">
              <a:lnSpc>
                <a:spcPct val="94000"/>
              </a:lnSpc>
              <a:buNone/>
            </a:pPr>
            <a:endParaRPr lang="en-US" sz="2205" dirty="0"/>
          </a:p>
          <a:p>
            <a:pPr>
              <a:lnSpc>
                <a:spcPct val="94000"/>
              </a:lnSpc>
            </a:pPr>
            <a:r>
              <a:rPr lang="en-US" sz="2646" b="1" dirty="0"/>
              <a:t>Anomaly detection can alleviate these </a:t>
            </a:r>
            <a:br>
              <a:rPr lang="en-US" sz="2646" b="1" dirty="0"/>
            </a:br>
            <a:r>
              <a:rPr lang="en-US" sz="2646" b="1" dirty="0"/>
              <a:t>limitations</a:t>
            </a:r>
          </a:p>
          <a:p>
            <a:pPr>
              <a:lnSpc>
                <a:spcPct val="94000"/>
              </a:lnSpc>
            </a:pPr>
            <a:endParaRPr lang="en-US" sz="2646" dirty="0"/>
          </a:p>
        </p:txBody>
      </p:sp>
      <p:grpSp>
        <p:nvGrpSpPr>
          <p:cNvPr id="234500" name="Group 4"/>
          <p:cNvGrpSpPr>
            <a:grpSpLocks/>
          </p:cNvGrpSpPr>
          <p:nvPr/>
        </p:nvGrpSpPr>
        <p:grpSpPr bwMode="auto">
          <a:xfrm>
            <a:off x="7574795" y="3559654"/>
            <a:ext cx="2505829" cy="3181387"/>
            <a:chOff x="4129" y="1891"/>
            <a:chExt cx="1630" cy="1756"/>
          </a:xfrm>
        </p:grpSpPr>
        <p:pic>
          <p:nvPicPr>
            <p:cNvPr id="234501" name="Picture 5"/>
            <p:cNvPicPr>
              <a:picLocks noChangeAspect="1" noChangeArrowheads="1"/>
            </p:cNvPicPr>
            <p:nvPr/>
          </p:nvPicPr>
          <p:blipFill>
            <a:blip r:embed="rId2">
              <a:extLst>
                <a:ext uri="{28A0092B-C50C-407E-A947-70E740481C1C}">
                  <a14:useLocalDpi xmlns:a14="http://schemas.microsoft.com/office/drawing/2010/main" val="0"/>
                </a:ext>
              </a:extLst>
            </a:blip>
            <a:srcRect t="11552" r="41113" b="3853"/>
            <a:stretch>
              <a:fillRect/>
            </a:stretch>
          </p:blipFill>
          <p:spPr bwMode="auto">
            <a:xfrm>
              <a:off x="4129" y="1891"/>
              <a:ext cx="1631" cy="1757"/>
            </a:xfrm>
            <a:prstGeom prst="rect">
              <a:avLst/>
            </a:prstGeom>
            <a:noFill/>
            <a:ln>
              <a:noFill/>
            </a:ln>
            <a:effectLst/>
            <a:extLst>
              <a:ext uri="{909E8E84-426E-40DD-AFC4-6F175D3DCCD1}">
                <a14:hiddenFill xmlns:a14="http://schemas.microsoft.com/office/drawing/2010/main">
                  <a:blipFill dpi="0" rotWithShape="0">
                    <a:blip/>
                    <a:srcRect t="11552" r="41113" b="385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4502" name="Picture 6"/>
            <p:cNvPicPr>
              <a:picLocks noChangeAspect="1" noChangeArrowheads="1"/>
            </p:cNvPicPr>
            <p:nvPr/>
          </p:nvPicPr>
          <p:blipFill>
            <a:blip r:embed="rId3">
              <a:extLst>
                <a:ext uri="{28A0092B-C50C-407E-A947-70E740481C1C}">
                  <a14:useLocalDpi xmlns:a14="http://schemas.microsoft.com/office/drawing/2010/main" val="0"/>
                </a:ext>
              </a:extLst>
            </a:blip>
            <a:srcRect l="64340" t="43445" r="15385" b="16998"/>
            <a:stretch>
              <a:fillRect/>
            </a:stretch>
          </p:blipFill>
          <p:spPr bwMode="auto">
            <a:xfrm>
              <a:off x="4635" y="2341"/>
              <a:ext cx="665" cy="972"/>
            </a:xfrm>
            <a:prstGeom prst="rect">
              <a:avLst/>
            </a:prstGeom>
            <a:noFill/>
            <a:ln>
              <a:noFill/>
            </a:ln>
            <a:effectLst/>
            <a:extLst>
              <a:ext uri="{909E8E84-426E-40DD-AFC4-6F175D3DCCD1}">
                <a14:hiddenFill xmlns:a14="http://schemas.microsoft.com/office/drawing/2010/main">
                  <a:blipFill dpi="0" rotWithShape="0">
                    <a:blip/>
                    <a:srcRect l="64340" t="43445" r="15385" b="1699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4503" name="AutoShape 7"/>
            <p:cNvSpPr>
              <a:spLocks noChangeArrowheads="1"/>
            </p:cNvSpPr>
            <p:nvPr/>
          </p:nvSpPr>
          <p:spPr bwMode="auto">
            <a:xfrm rot="16200000">
              <a:off x="4523" y="2795"/>
              <a:ext cx="172" cy="72"/>
            </a:xfrm>
            <a:prstGeom prst="triangle">
              <a:avLst>
                <a:gd name="adj" fmla="val 50000"/>
              </a:avLst>
            </a:prstGeom>
            <a:solidFill>
              <a:srgbClr val="00898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4504" name="AutoShape 8"/>
            <p:cNvSpPr>
              <a:spLocks noChangeArrowheads="1"/>
            </p:cNvSpPr>
            <p:nvPr/>
          </p:nvSpPr>
          <p:spPr bwMode="auto">
            <a:xfrm rot="5400000" flipH="1">
              <a:off x="5272" y="2808"/>
              <a:ext cx="177" cy="76"/>
            </a:xfrm>
            <a:prstGeom prst="triangle">
              <a:avLst>
                <a:gd name="adj" fmla="val 50000"/>
              </a:avLst>
            </a:prstGeom>
            <a:solidFill>
              <a:srgbClr val="005A5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8</a:t>
            </a:fld>
            <a:endParaRPr lang="en-GB"/>
          </a:p>
        </p:txBody>
      </p:sp>
    </p:spTree>
    <p:extLst>
      <p:ext uri="{BB962C8B-B14F-4D97-AF65-F5344CB8AC3E}">
        <p14:creationId xmlns:p14="http://schemas.microsoft.com/office/powerpoint/2010/main" val="255417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3522730" y="-29099"/>
            <a:ext cx="4271963" cy="774700"/>
          </a:xfrm>
          <a:ln/>
        </p:spPr>
        <p:txBody>
          <a:bodyPr/>
          <a:lstStyle/>
          <a:p>
            <a:pPr>
              <a:buClr>
                <a:srgbClr val="CC3300"/>
              </a:buClr>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dirty="0"/>
              <a:t>Fraud</a:t>
            </a:r>
            <a:r>
              <a:rPr lang="en-GB" sz="4409" dirty="0">
                <a:solidFill>
                  <a:srgbClr val="990000"/>
                </a:solidFill>
              </a:rPr>
              <a:t> </a:t>
            </a:r>
            <a:r>
              <a:rPr lang="en-GB" dirty="0"/>
              <a:t>Detection</a:t>
            </a:r>
          </a:p>
        </p:txBody>
      </p:sp>
      <p:sp>
        <p:nvSpPr>
          <p:cNvPr id="25602" name="Rectangle 2"/>
          <p:cNvSpPr>
            <a:spLocks noGrp="1" noChangeArrowheads="1"/>
          </p:cNvSpPr>
          <p:nvPr>
            <p:ph type="body" idx="4294967295"/>
          </p:nvPr>
        </p:nvSpPr>
        <p:spPr>
          <a:xfrm>
            <a:off x="417512" y="1205128"/>
            <a:ext cx="9155113" cy="5543550"/>
          </a:xfrm>
          <a:ln/>
        </p:spPr>
        <p:txBody>
          <a:bodyPr/>
          <a:lstStyle/>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46" b="1" dirty="0"/>
              <a:t>Fraud detection refers to detection of criminal activities occurring in commercial organizations</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Malicious users might be the actual customers of the organization or might be posing as a customer (also known as identity theft). </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46" b="1" dirty="0"/>
              <a:t>Types of fraud</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Credit card fraud</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Insurance claim fraud</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Mobile / cell phone fraud</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Insider trading</a:t>
            </a:r>
          </a:p>
          <a:p>
            <a:pPr>
              <a:spcBef>
                <a:spcPts val="66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646" b="1" dirty="0"/>
              <a:t>Challenges</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Fast and accurate real-time detection</a:t>
            </a:r>
          </a:p>
          <a:p>
            <a:pPr lvl="1">
              <a:spcBef>
                <a:spcPts val="551"/>
              </a:spcBef>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GB" sz="2205" dirty="0"/>
              <a:t>Misclassification cost is very high</a:t>
            </a:r>
          </a:p>
        </p:txBody>
      </p:sp>
      <p:graphicFrame>
        <p:nvGraphicFramePr>
          <p:cNvPr id="25603" name="Object 3"/>
          <p:cNvGraphicFramePr>
            <a:graphicFrameLocks noChangeAspect="1"/>
          </p:cNvGraphicFramePr>
          <p:nvPr>
            <p:extLst>
              <p:ext uri="{D42A27DB-BD31-4B8C-83A1-F6EECF244321}">
                <p14:modId xmlns:p14="http://schemas.microsoft.com/office/powerpoint/2010/main" val="2530576563"/>
              </p:ext>
            </p:extLst>
          </p:nvPr>
        </p:nvGraphicFramePr>
        <p:xfrm>
          <a:off x="5036144" y="2827075"/>
          <a:ext cx="4536481" cy="2660368"/>
        </p:xfrm>
        <a:graphic>
          <a:graphicData uri="http://schemas.openxmlformats.org/presentationml/2006/ole">
            <mc:AlternateContent xmlns:mc="http://schemas.openxmlformats.org/markup-compatibility/2006">
              <mc:Choice xmlns:v="urn:schemas-microsoft-com:vml" Requires="v">
                <p:oleObj spid="_x0000_s21687" r:id="rId4" imgW="2904480" imgH="1751760" progId="">
                  <p:embed/>
                </p:oleObj>
              </mc:Choice>
              <mc:Fallback>
                <p:oleObj r:id="rId4" imgW="2904480" imgH="1751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144" y="2827075"/>
                        <a:ext cx="4536481" cy="2660368"/>
                      </a:xfrm>
                      <a:prstGeom prst="rect">
                        <a:avLst/>
                      </a:prstGeom>
                      <a:noFill/>
                      <a:effectLst/>
                      <a:extLst/>
                    </p:spPr>
                  </p:pic>
                </p:oleObj>
              </mc:Fallback>
            </mc:AlternateContent>
          </a:graphicData>
        </a:graphic>
      </p:graphicFrame>
      <p:sp>
        <p:nvSpPr>
          <p:cNvPr id="3" name="Slide Number Placeholder 2"/>
          <p:cNvSpPr>
            <a:spLocks noGrp="1"/>
          </p:cNvSpPr>
          <p:nvPr>
            <p:ph type="sldNum" idx="12"/>
          </p:nvPr>
        </p:nvSpPr>
        <p:spPr/>
        <p:txBody>
          <a:bodyPr/>
          <a:lstStyle/>
          <a:p>
            <a:pPr>
              <a:defRPr/>
            </a:pPr>
            <a:fld id="{BB4D5EB0-CF48-4948-8478-82307DB621F4}" type="slidenum">
              <a:rPr lang="en-GB" smtClean="0"/>
              <a:pPr>
                <a:defRPr/>
              </a:pPr>
              <a:t>9</a:t>
            </a:fld>
            <a:endParaRPr lang="en-GB"/>
          </a:p>
        </p:txBody>
      </p:sp>
    </p:spTree>
    <p:extLst>
      <p:ext uri="{BB962C8B-B14F-4D97-AF65-F5344CB8AC3E}">
        <p14:creationId xmlns:p14="http://schemas.microsoft.com/office/powerpoint/2010/main" val="18847476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13724</TotalTime>
  <Words>4289</Words>
  <Application>Microsoft Office PowerPoint</Application>
  <PresentationFormat>Custom</PresentationFormat>
  <Paragraphs>896</Paragraphs>
  <Slides>72</Slides>
  <Notes>51</Notes>
  <HiddenSlides>0</HiddenSlides>
  <MMClips>1</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2</vt:i4>
      </vt:variant>
      <vt:variant>
        <vt:lpstr>Slide Titles</vt:lpstr>
      </vt:variant>
      <vt:variant>
        <vt:i4>72</vt:i4>
      </vt:variant>
    </vt:vector>
  </HeadingPairs>
  <TitlesOfParts>
    <vt:vector size="88" baseType="lpstr">
      <vt:lpstr>ＭＳ Ｐゴシック</vt:lpstr>
      <vt:lpstr>Arial</vt:lpstr>
      <vt:lpstr>Bitstream Charter</vt:lpstr>
      <vt:lpstr>Calibri</vt:lpstr>
      <vt:lpstr>Courier New</vt:lpstr>
      <vt:lpstr>Matisse ITC</vt:lpstr>
      <vt:lpstr>Symbol</vt:lpstr>
      <vt:lpstr>Times New Roman</vt:lpstr>
      <vt:lpstr>Wingdings</vt:lpstr>
      <vt:lpstr>1_Custom Design</vt:lpstr>
      <vt:lpstr>2_Custom Design</vt:lpstr>
      <vt:lpstr>3_Custom Design</vt:lpstr>
      <vt:lpstr>Custom Design</vt:lpstr>
      <vt:lpstr>3_Default Design</vt:lpstr>
      <vt:lpstr>Equation</vt:lpstr>
      <vt:lpstr>Chart</vt:lpstr>
      <vt:lpstr>PowerPoint Presentation</vt:lpstr>
      <vt:lpstr>Outline</vt:lpstr>
      <vt:lpstr>Recent News</vt:lpstr>
      <vt:lpstr>Attack in February, 2017</vt:lpstr>
      <vt:lpstr>Investment</vt:lpstr>
      <vt:lpstr>PowerPoint Presentation</vt:lpstr>
      <vt:lpstr>Applications</vt:lpstr>
      <vt:lpstr>Intrusion Detection</vt:lpstr>
      <vt:lpstr>Fraud Detection</vt:lpstr>
      <vt:lpstr>Industrial Damage Detection</vt:lpstr>
      <vt:lpstr>Key Challenges</vt:lpstr>
      <vt:lpstr>Anomaly Detection Strategies</vt:lpstr>
      <vt:lpstr>Classification</vt:lpstr>
      <vt:lpstr>Point Anomalies</vt:lpstr>
      <vt:lpstr>Classification</vt:lpstr>
      <vt:lpstr>Classification Based Techniques</vt:lpstr>
      <vt:lpstr>Classification Based Techniques</vt:lpstr>
      <vt:lpstr>Rule Based Techniques</vt:lpstr>
      <vt:lpstr>SNORT Rule</vt:lpstr>
      <vt:lpstr>PN-rule Learning</vt:lpstr>
      <vt:lpstr>Using Neural Networks</vt:lpstr>
      <vt:lpstr>Using Replicator Neural Networks</vt:lpstr>
      <vt:lpstr>Using Support Vector Machines</vt:lpstr>
      <vt:lpstr>Classification</vt:lpstr>
      <vt:lpstr>Nearest Neighbour Based Techniques</vt:lpstr>
      <vt:lpstr>Nearest Neighbour Based Techniques</vt:lpstr>
      <vt:lpstr>Distance based Outlier Detection</vt:lpstr>
      <vt:lpstr>PowerPoint Presentation</vt:lpstr>
      <vt:lpstr>LOF Approach</vt:lpstr>
      <vt:lpstr>Classification</vt:lpstr>
      <vt:lpstr>Clustering Based Techniques</vt:lpstr>
      <vt:lpstr>Clustering Based Techniques</vt:lpstr>
      <vt:lpstr>PowerPoint Presentation</vt:lpstr>
      <vt:lpstr>Cluster Based Local Outlier Factor</vt:lpstr>
      <vt:lpstr>Classification</vt:lpstr>
      <vt:lpstr>Statistics Based Techniques</vt:lpstr>
      <vt:lpstr>Types of Statistical Techniques</vt:lpstr>
      <vt:lpstr>Model based Statistical Techniques</vt:lpstr>
      <vt:lpstr>Grubbs’ Test</vt:lpstr>
      <vt:lpstr>Classification</vt:lpstr>
      <vt:lpstr>Information Theory Based Techniques</vt:lpstr>
      <vt:lpstr>Information Theory Based Techniques</vt:lpstr>
      <vt:lpstr>Spectral Techniques</vt:lpstr>
      <vt:lpstr>Using Robust PCA</vt:lpstr>
      <vt:lpstr>Visualization Based Techniques</vt:lpstr>
      <vt:lpstr>Application of Dynamic Graphics</vt:lpstr>
      <vt:lpstr>Classification</vt:lpstr>
      <vt:lpstr>Contextual Anomalies</vt:lpstr>
      <vt:lpstr>Contextual Anomaly Detection</vt:lpstr>
      <vt:lpstr>Classification</vt:lpstr>
      <vt:lpstr>Collective Anomalies</vt:lpstr>
      <vt:lpstr>Classification</vt:lpstr>
      <vt:lpstr>On-line Anomaly Detection</vt:lpstr>
      <vt:lpstr>Simple Idea</vt:lpstr>
      <vt:lpstr>Drawbacks</vt:lpstr>
      <vt:lpstr>Classification</vt:lpstr>
      <vt:lpstr>Distributed Anomaly Detection</vt:lpstr>
      <vt:lpstr>(Cont…)</vt:lpstr>
      <vt:lpstr>Case Study</vt:lpstr>
      <vt:lpstr>Data Mining Approach</vt:lpstr>
      <vt:lpstr>Graph Based Approach</vt:lpstr>
      <vt:lpstr>OddBall Approach   </vt:lpstr>
      <vt:lpstr>PowerPoint Presentation</vt:lpstr>
      <vt:lpstr>Vulnerabilities in MAN</vt:lpstr>
      <vt:lpstr>(Cont…)</vt:lpstr>
      <vt:lpstr>PowerPoint Presentation</vt:lpstr>
      <vt:lpstr>Key design issues</vt:lpstr>
      <vt:lpstr>Possible Aspect</vt:lpstr>
      <vt:lpstr>Problems</vt:lpstr>
      <vt:lpstr>Conclusion</vt:lpstr>
      <vt:lpstr>Reference</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Having Fun</dc:creator>
  <cp:lastModifiedBy>shuvra</cp:lastModifiedBy>
  <cp:revision>1405</cp:revision>
  <cp:lastPrinted>2017-03-20T23:54:19Z</cp:lastPrinted>
  <dcterms:created xsi:type="dcterms:W3CDTF">2010-02-19T20:53:39Z</dcterms:created>
  <dcterms:modified xsi:type="dcterms:W3CDTF">2017-04-05T22:36:28Z</dcterms:modified>
</cp:coreProperties>
</file>