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2" r:id="rId1"/>
    <p:sldMasterId id="2147483684" r:id="rId2"/>
    <p:sldMasterId id="2147483696" r:id="rId3"/>
    <p:sldMasterId id="2147483660" r:id="rId4"/>
    <p:sldMasterId id="2147484044" r:id="rId5"/>
  </p:sldMasterIdLst>
  <p:notesMasterIdLst>
    <p:notesMasterId r:id="rId31"/>
  </p:notesMasterIdLst>
  <p:handoutMasterIdLst>
    <p:handoutMasterId r:id="rId32"/>
  </p:handoutMasterIdLst>
  <p:sldIdLst>
    <p:sldId id="392" r:id="rId6"/>
    <p:sldId id="394" r:id="rId7"/>
    <p:sldId id="400" r:id="rId8"/>
    <p:sldId id="395" r:id="rId9"/>
    <p:sldId id="393" r:id="rId10"/>
    <p:sldId id="410" r:id="rId11"/>
    <p:sldId id="397" r:id="rId12"/>
    <p:sldId id="411" r:id="rId13"/>
    <p:sldId id="396" r:id="rId14"/>
    <p:sldId id="398" r:id="rId15"/>
    <p:sldId id="399" r:id="rId16"/>
    <p:sldId id="406" r:id="rId17"/>
    <p:sldId id="403" r:id="rId18"/>
    <p:sldId id="401" r:id="rId19"/>
    <p:sldId id="405" r:id="rId20"/>
    <p:sldId id="408" r:id="rId21"/>
    <p:sldId id="409" r:id="rId22"/>
    <p:sldId id="412" r:id="rId23"/>
    <p:sldId id="413" r:id="rId24"/>
    <p:sldId id="414" r:id="rId25"/>
    <p:sldId id="416" r:id="rId26"/>
    <p:sldId id="417" r:id="rId27"/>
    <p:sldId id="418" r:id="rId28"/>
    <p:sldId id="415" r:id="rId29"/>
    <p:sldId id="419" r:id="rId30"/>
  </p:sldIdLst>
  <p:sldSz cx="10080625" cy="7559675"/>
  <p:notesSz cx="7019925" cy="9305925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318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6477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8636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0795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664" userDrawn="1">
          <p15:clr>
            <a:srgbClr val="A4A3A4"/>
          </p15:clr>
        </p15:guide>
        <p15:guide id="2" pos="195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CC3300"/>
    <a:srgbClr val="131F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707" autoAdjust="0"/>
  </p:normalViewPr>
  <p:slideViewPr>
    <p:cSldViewPr snapToGrid="0" snapToObjects="1">
      <p:cViewPr varScale="1">
        <p:scale>
          <a:sx n="100" d="100"/>
          <a:sy n="100" d="100"/>
        </p:scale>
        <p:origin x="900" y="15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-2672" y="-104"/>
      </p:cViewPr>
      <p:guideLst>
        <p:guide orient="horz" pos="2664"/>
        <p:guide pos="195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3" y="0"/>
            <a:ext cx="3042273" cy="4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24" tIns="41812" rIns="83624" bIns="41812" numCol="1" anchor="t" anchorCtr="0" compatLnSpc="1">
            <a:prstTxWarp prst="textNoShape">
              <a:avLst/>
            </a:prstTxWarp>
          </a:bodyPr>
          <a:lstStyle>
            <a:lvl1pPr defTabSz="441546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976129" y="0"/>
            <a:ext cx="3042273" cy="4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24" tIns="41812" rIns="83624" bIns="41812" numCol="1" anchor="t" anchorCtr="0" compatLnSpc="1">
            <a:prstTxWarp prst="textNoShape">
              <a:avLst/>
            </a:prstTxWarp>
          </a:bodyPr>
          <a:lstStyle>
            <a:lvl1pPr algn="r" defTabSz="441546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9EFA1752-2B6F-40E1-9F93-0C9DB23DB42C}" type="datetime1">
              <a:rPr lang="en-US"/>
              <a:pPr>
                <a:defRPr/>
              </a:pPr>
              <a:t>4/10/2017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3" y="8838167"/>
            <a:ext cx="3042273" cy="4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24" tIns="41812" rIns="83624" bIns="41812" numCol="1" anchor="b" anchorCtr="0" compatLnSpc="1">
            <a:prstTxWarp prst="textNoShape">
              <a:avLst/>
            </a:prstTxWarp>
          </a:bodyPr>
          <a:lstStyle>
            <a:lvl1pPr defTabSz="441546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976129" y="8838167"/>
            <a:ext cx="3042273" cy="4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24" tIns="41812" rIns="83624" bIns="41812" numCol="1" anchor="b" anchorCtr="0" compatLnSpc="1">
            <a:prstTxWarp prst="textNoShape">
              <a:avLst/>
            </a:prstTxWarp>
          </a:bodyPr>
          <a:lstStyle>
            <a:lvl1pPr algn="r" defTabSz="441546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5DDCD5CE-D939-433D-9705-3D24953AD6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560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706438"/>
            <a:ext cx="4649788" cy="3487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02301" y="4419083"/>
            <a:ext cx="5615331" cy="41867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3"/>
            <a:ext cx="3045320" cy="464681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41546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733" algn="l"/>
                <a:tab pos="1324640" algn="l"/>
                <a:tab pos="1985374" algn="l"/>
                <a:tab pos="2649284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973083" y="3"/>
            <a:ext cx="3045320" cy="464681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41546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733" algn="l"/>
                <a:tab pos="1324640" algn="l"/>
                <a:tab pos="1985374" algn="l"/>
                <a:tab pos="2649284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8839709"/>
            <a:ext cx="3045320" cy="464681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441546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733" algn="l"/>
                <a:tab pos="1324640" algn="l"/>
                <a:tab pos="1985374" algn="l"/>
                <a:tab pos="2649284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3973083" y="8839709"/>
            <a:ext cx="3045320" cy="464681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441546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733" algn="l"/>
                <a:tab pos="1324640" algn="l"/>
                <a:tab pos="1985374" algn="l"/>
                <a:tab pos="2649284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E6703E5-A21F-4313-BA9E-B2DFCA6C23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976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ＭＳ Ｐゴシック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982">
              <a:tabLst>
                <a:tab pos="656879" algn="l"/>
                <a:tab pos="1321414" algn="l"/>
                <a:tab pos="1982887" algn="l"/>
                <a:tab pos="2645889" algn="l"/>
              </a:tabLst>
            </a:pPr>
            <a:fld id="{0C137A8E-DCD0-4026-8679-7DAC59B2E3EE}" type="slidenum">
              <a:rPr lang="en-GB" smtClean="0"/>
              <a:pPr defTabSz="440982">
                <a:tabLst>
                  <a:tab pos="656879" algn="l"/>
                  <a:tab pos="1321414" algn="l"/>
                  <a:tab pos="1982887" algn="l"/>
                  <a:tab pos="2645889" algn="l"/>
                </a:tabLst>
              </a:pPr>
              <a:t>1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7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2336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4590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42418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7129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3868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6058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6488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19851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57044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1257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232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9127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936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5299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1514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33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264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7551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6048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833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A8533-5538-4759-B24B-7285295CFABD}" type="datetime1">
              <a:rPr lang="en-US"/>
              <a:pPr>
                <a:defRPr/>
              </a:pPr>
              <a:t>4/10/2017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29D39-929B-47D6-9F07-C55381DFF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FD001-DF5A-49ED-8BC5-7BBFC3FB44F9}" type="datetime1">
              <a:rPr lang="en-US"/>
              <a:pPr>
                <a:defRPr/>
              </a:pPr>
              <a:t>4/10/2017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C882D-BA0E-4156-A3F2-6CCA4F2A59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F0AE7-28DD-4852-BA3E-E7905EE3F562}" type="datetime1">
              <a:rPr lang="en-US"/>
              <a:pPr>
                <a:defRPr/>
              </a:pPr>
              <a:t>4/10/2017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7BA52-FCD2-45E7-A9BF-0C63A4B2F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042CA-B8CD-41D9-8949-D03C1566A0E3}" type="datetime1">
              <a:rPr lang="en-US"/>
              <a:pPr>
                <a:defRPr/>
              </a:pPr>
              <a:t>4/10/2017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80607-37F1-48F1-8925-DA1C269E8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0B157-99C1-4433-B83A-B82C44B5479D}" type="datetime1">
              <a:rPr lang="en-US"/>
              <a:pPr>
                <a:defRPr/>
              </a:pPr>
              <a:t>4/10/2017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C474C-46B2-4446-BA07-B1E887D7E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D56CB-245D-4A10-8A5C-92A415482CCA}" type="datetime1">
              <a:rPr lang="en-US"/>
              <a:pPr>
                <a:defRPr/>
              </a:pPr>
              <a:t>4/10/2017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62919-9C21-4FD6-9997-562236006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DF5EE-C6D4-4B1E-92E0-D20E05AE8C1C}" type="datetime1">
              <a:rPr lang="en-US"/>
              <a:pPr>
                <a:defRPr/>
              </a:pPr>
              <a:t>4/10/2017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5F226-6A3A-4E06-99F4-9A0F29AB9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AABD7-C966-40EA-9470-64EDB373436E}" type="datetime1">
              <a:rPr lang="en-US"/>
              <a:pPr>
                <a:defRPr/>
              </a:pPr>
              <a:t>4/10/2017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E3DD5-0851-4F4F-8B79-CE1028EA4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71528-2F75-40B3-83AB-5E0C7F5FFE00}" type="datetime1">
              <a:rPr lang="en-US"/>
              <a:pPr>
                <a:defRPr/>
              </a:pPr>
              <a:t>4/10/2017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7CE04-270F-489C-8609-BD36C5210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8B1DD-2EEB-4C92-A939-6E15ED568C0A}" type="datetime1">
              <a:rPr lang="en-US"/>
              <a:pPr>
                <a:defRPr/>
              </a:pPr>
              <a:t>4/10/2017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53FF5-46BB-4294-AE5B-96801AF981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42173-893D-43B8-953F-46F57DCD2CB1}" type="datetime1">
              <a:rPr lang="en-US"/>
              <a:pPr>
                <a:defRPr/>
              </a:pPr>
              <a:t>4/10/2017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5EA9B-512A-4AF6-A1FD-0DBF8A248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2D772-0122-45E8-9279-27AD1ACB66F5}" type="datetime1">
              <a:rPr lang="en-US"/>
              <a:pPr>
                <a:defRPr/>
              </a:pPr>
              <a:t>4/10/2017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6AEA6-42C7-4650-B746-966DF6EC9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E7923-3BD9-4E2C-AE2B-C103004F0883}" type="datetime1">
              <a:rPr lang="en-US"/>
              <a:pPr>
                <a:defRPr/>
              </a:pPr>
              <a:t>4/10/2017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B6617-A612-4062-BE23-203378EC98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BDA36-4BE0-4353-AAC4-0131C4D69FDB}" type="datetime1">
              <a:rPr lang="en-US"/>
              <a:pPr>
                <a:defRPr/>
              </a:pPr>
              <a:t>4/10/2017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FA396-2E9F-423F-9BC1-B3A4D9506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CED28-C685-4939-A5D5-27F99889AF6E}" type="datetime1">
              <a:rPr lang="en-US"/>
              <a:pPr>
                <a:defRPr/>
              </a:pPr>
              <a:t>4/10/2017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A231E-3063-4692-B6D4-1D3D91F98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EE209-7275-4909-97D1-F8A0D95EA75C}" type="datetime1">
              <a:rPr lang="en-US"/>
              <a:pPr>
                <a:defRPr/>
              </a:pPr>
              <a:t>4/10/2017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1E322-F0BB-4838-9F63-EA2CAAE09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EA9BE-16EF-489E-BF20-57B585EC6CC9}" type="datetime1">
              <a:rPr lang="en-US"/>
              <a:pPr>
                <a:defRPr/>
              </a:pPr>
              <a:t>4/10/2017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539CF-4739-4542-A10F-6B52583B5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990B6-74C3-4125-8F0F-2C933149C71B}" type="datetime1">
              <a:rPr lang="en-US"/>
              <a:pPr>
                <a:defRPr/>
              </a:pPr>
              <a:t>4/10/2017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E3A25-ABD4-406C-921E-0CAE11307A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68C61-A4FA-4602-8348-0356D25F60A7}" type="datetime1">
              <a:rPr lang="en-US"/>
              <a:pPr>
                <a:defRPr/>
              </a:pPr>
              <a:t>4/10/2017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5FCEB-737C-4861-AE0F-6165CC74C6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00D1B-60A9-4757-876A-FFBF061455A1}" type="datetime1">
              <a:rPr lang="en-US"/>
              <a:pPr>
                <a:defRPr/>
              </a:pPr>
              <a:t>4/10/2017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A9942-232C-4926-BADB-CDF670E44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CA543-36D1-482B-A6B0-8C3E0820FA1B}" type="datetime1">
              <a:rPr lang="en-US"/>
              <a:pPr>
                <a:defRPr/>
              </a:pPr>
              <a:t>4/10/2017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76DA8-8693-4B28-B910-D6DD04FCC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DB5A-AD82-43C4-97F9-539A7A86B068}" type="datetime1">
              <a:rPr lang="en-US"/>
              <a:pPr>
                <a:defRPr/>
              </a:pPr>
              <a:t>4/10/2017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7F81A-DF60-4D16-865A-3A33A6246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EAB87-838F-438F-A3CF-FC5CD66EB65C}" type="datetime1">
              <a:rPr lang="en-US"/>
              <a:pPr>
                <a:defRPr/>
              </a:pPr>
              <a:t>4/10/2017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9FE96-4C50-4285-9E4E-F42E734AF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34E17-700E-40E7-83AE-664FDDCCB4AC}" type="datetime1">
              <a:rPr lang="en-US"/>
              <a:pPr>
                <a:defRPr/>
              </a:pPr>
              <a:t>4/10/2017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0C0D1-6E3E-472C-AEE1-64D973207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B8E3B-C21E-43E0-B284-FCB59AA662D1}" type="datetime1">
              <a:rPr lang="en-US"/>
              <a:pPr>
                <a:defRPr/>
              </a:pPr>
              <a:t>4/10/2017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1AA86-94FB-44EB-82C9-7716D904A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CE7DA-F81F-4ED0-827C-311EF0D810C4}" type="datetime1">
              <a:rPr lang="en-US"/>
              <a:pPr>
                <a:defRPr/>
              </a:pPr>
              <a:t>4/10/2017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D3A46-114A-4AC1-9A9D-A12BBCC19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D3DC3-E015-46ED-85A6-ABF7C5FE13F1}" type="datetime1">
              <a:rPr lang="en-US"/>
              <a:pPr>
                <a:defRPr/>
              </a:pPr>
              <a:t>4/10/2017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B850B-2489-4CB1-A1EC-995AFD52B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09B26-E0FC-40AE-902A-28747004F551}" type="datetime1">
              <a:rPr lang="en-US"/>
              <a:pPr>
                <a:defRPr/>
              </a:pPr>
              <a:t>4/10/2017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3E78E-8BD0-4625-9C22-F59FBA683C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D9BA3-C815-46C5-8537-EB5659753393}" type="datetime1">
              <a:rPr lang="en-US"/>
              <a:pPr>
                <a:defRPr/>
              </a:pPr>
              <a:t>4/10/2017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B2595-7489-4763-8ADA-B5EE6F5EA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5FAA4-AE56-406D-A66B-666E6023E096}" type="datetime1">
              <a:rPr lang="en-US"/>
              <a:pPr>
                <a:defRPr/>
              </a:pPr>
              <a:t>4/10/2017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B87D8-701F-416A-8323-77B07D210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81480-BFB3-4DDE-90CB-E57E0443E987}" type="datetime1">
              <a:rPr lang="en-US"/>
              <a:pPr>
                <a:defRPr/>
              </a:pPr>
              <a:t>4/10/2017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75CBD-E781-4854-A4A8-CCC5BD2D21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D003F-A569-490B-8E1A-16CC19E2F27E}" type="datetime1">
              <a:rPr lang="en-US"/>
              <a:pPr>
                <a:defRPr/>
              </a:pPr>
              <a:t>4/10/2017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D51AA-89A7-4D93-93B2-B313D917B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D87FF-43A9-4947-B646-01BBB80BF1A4}" type="datetime1">
              <a:rPr lang="en-US"/>
              <a:pPr>
                <a:defRPr/>
              </a:pPr>
              <a:t>4/10/2017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526D9-F268-4FBB-8041-B6F369E1AB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FC324-FA63-48F7-87F3-755973C2A6EE}" type="datetime1">
              <a:rPr lang="en-US"/>
              <a:pPr>
                <a:defRPr/>
              </a:pPr>
              <a:t>4/10/2017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40098-0EFE-4E55-9AF4-9BECC105A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EEF30-4D1C-473C-A9C2-E2E15F758D89}" type="datetime1">
              <a:rPr lang="en-US"/>
              <a:pPr>
                <a:defRPr/>
              </a:pPr>
              <a:t>4/10/2017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3CF39-4DA2-41D0-91FF-0E5EE6338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03CE4-0665-4827-A05B-586F539067A6}" type="datetime1">
              <a:rPr lang="en-US"/>
              <a:pPr>
                <a:defRPr/>
              </a:pPr>
              <a:t>4/10/2017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5DA87-D9B2-4A0B-ACAD-A7263E5003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34C9D-9DC9-447E-B9D7-AD3799284B23}" type="datetime1">
              <a:rPr lang="en-US"/>
              <a:pPr>
                <a:defRPr/>
              </a:pPr>
              <a:t>4/10/2017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FC467-D2A4-4587-BFD3-35FED9BBF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9E979-A7A0-4DFD-8016-FAA76B28996F}" type="datetime1">
              <a:rPr lang="en-US"/>
              <a:pPr>
                <a:defRPr/>
              </a:pPr>
              <a:t>4/10/2017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656D5-3B46-4F42-8E53-4A737C0415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72033-AE60-4856-97CF-28E50271BBE1}" type="datetime1">
              <a:rPr lang="en-US"/>
              <a:pPr>
                <a:defRPr/>
              </a:pPr>
              <a:t>4/10/2017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B727F-B332-4C9F-93EC-2F16F7EAC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8"/>
          <p:cNvSpPr>
            <a:spLocks noChangeShapeType="1"/>
          </p:cNvSpPr>
          <p:nvPr/>
        </p:nvSpPr>
        <p:spPr bwMode="auto">
          <a:xfrm>
            <a:off x="2527300" y="687388"/>
            <a:ext cx="5257800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498475" y="6811963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pic>
        <p:nvPicPr>
          <p:cNvPr id="4" name="Picture 9" descr="UTSAGifBlue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7088" y="304800"/>
            <a:ext cx="1444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ICS_Medium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263" y="0"/>
            <a:ext cx="147955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0AC0B-A916-4877-ADE0-E50404926DAE}" type="datetime1">
              <a:rPr lang="en-US"/>
              <a:pPr>
                <a:defRPr/>
              </a:pPr>
              <a:t>4/10/2017</a:t>
            </a:fld>
            <a:r>
              <a:rPr lang="en-US"/>
              <a:t>© Ravi  Sandhu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D5EB0-CF48-4948-8478-82307DB621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1FEAC-EFBC-4F59-9ED1-883C63297C14}" type="datetime1">
              <a:rPr lang="en-US"/>
              <a:pPr>
                <a:defRPr/>
              </a:pPr>
              <a:t>4/10/2017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4BB1D-2AFD-4006-B095-647BD40C7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BC112-D9B6-4B9C-86C3-4D8E2649AA72}" type="datetime1">
              <a:rPr lang="en-US"/>
              <a:pPr>
                <a:defRPr/>
              </a:pPr>
              <a:t>4/10/2017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5EB1F-37DE-4C51-9E66-337583CBB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95961-C4CA-42E6-96F8-89428B0DC235}" type="datetime1">
              <a:rPr lang="en-US"/>
              <a:pPr>
                <a:defRPr/>
              </a:pPr>
              <a:t>4/10/2017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8F701-7412-4176-B81B-535EC073A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D9104-C032-4CBE-8F37-8867382B493F}" type="datetime1">
              <a:rPr lang="en-US"/>
              <a:pPr>
                <a:defRPr/>
              </a:pPr>
              <a:t>4/10/2017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7894E-BB77-4D63-A5EA-B83339D01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2EC7E-925E-4441-B13E-B43806856169}" type="datetime1">
              <a:rPr lang="en-US"/>
              <a:pPr>
                <a:defRPr/>
              </a:pPr>
              <a:t>4/10/2017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20E3F-7349-4CB6-9CDC-27BB8E8AD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58642E3D-FE0C-4A26-BB08-3B273E1EEAC9}" type="datetime1">
              <a:rPr lang="en-US"/>
              <a:pPr>
                <a:defRPr/>
              </a:pPr>
              <a:t>4/10/2017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3A962563-6407-4E9B-88F1-1AD04C99F4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2" r:id="rId1"/>
    <p:sldLayoutId id="2147484343" r:id="rId2"/>
    <p:sldLayoutId id="2147484344" r:id="rId3"/>
    <p:sldLayoutId id="2147484345" r:id="rId4"/>
    <p:sldLayoutId id="2147484346" r:id="rId5"/>
    <p:sldLayoutId id="2147484347" r:id="rId6"/>
    <p:sldLayoutId id="2147484348" r:id="rId7"/>
    <p:sldLayoutId id="2147484349" r:id="rId8"/>
    <p:sldLayoutId id="2147484350" r:id="rId9"/>
    <p:sldLayoutId id="2147484351" r:id="rId10"/>
    <p:sldLayoutId id="214748435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474FC442-BB0D-4A0D-884B-021EE3E35A59}" type="datetime1">
              <a:rPr lang="en-US"/>
              <a:pPr>
                <a:defRPr/>
              </a:pPr>
              <a:t>4/10/2017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E32EDE55-3144-4269-9BDB-65928EBB1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3" r:id="rId1"/>
    <p:sldLayoutId id="2147484354" r:id="rId2"/>
    <p:sldLayoutId id="2147484355" r:id="rId3"/>
    <p:sldLayoutId id="2147484356" r:id="rId4"/>
    <p:sldLayoutId id="2147484357" r:id="rId5"/>
    <p:sldLayoutId id="2147484358" r:id="rId6"/>
    <p:sldLayoutId id="2147484359" r:id="rId7"/>
    <p:sldLayoutId id="2147484360" r:id="rId8"/>
    <p:sldLayoutId id="2147484361" r:id="rId9"/>
    <p:sldLayoutId id="2147484362" r:id="rId10"/>
    <p:sldLayoutId id="214748436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D53CCD91-9A9B-449B-AA0D-FBBFCB6024C2}" type="datetime1">
              <a:rPr lang="en-US"/>
              <a:pPr>
                <a:defRPr/>
              </a:pPr>
              <a:t>4/10/2017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BB840911-77F9-430E-9286-9CE0CF8B5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4" r:id="rId1"/>
    <p:sldLayoutId id="2147484365" r:id="rId2"/>
    <p:sldLayoutId id="2147484366" r:id="rId3"/>
    <p:sldLayoutId id="2147484367" r:id="rId4"/>
    <p:sldLayoutId id="2147484368" r:id="rId5"/>
    <p:sldLayoutId id="2147484369" r:id="rId6"/>
    <p:sldLayoutId id="2147484370" r:id="rId7"/>
    <p:sldLayoutId id="2147484371" r:id="rId8"/>
    <p:sldLayoutId id="2147484372" r:id="rId9"/>
    <p:sldLayoutId id="2147484373" r:id="rId10"/>
    <p:sldLayoutId id="214748437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2690813" y="57150"/>
            <a:ext cx="4721225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204913"/>
            <a:ext cx="9072563" cy="531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6980238"/>
            <a:ext cx="2351088" cy="401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E6E2357-4B04-4F99-AF83-0C6F0A23AA75}" type="datetime1">
              <a:rPr lang="en-US"/>
              <a:pPr>
                <a:defRPr/>
              </a:pPr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14700" y="7007225"/>
            <a:ext cx="3321050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pic>
        <p:nvPicPr>
          <p:cNvPr id="4102" name="Picture 9" descr="UTSAGifBlue.gif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447088" y="304800"/>
            <a:ext cx="1444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9" descr="2010-02-17 ICS Master Logo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88925" y="233363"/>
            <a:ext cx="17907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8"/>
          <p:cNvSpPr>
            <a:spLocks noChangeShapeType="1"/>
          </p:cNvSpPr>
          <p:nvPr userDrawn="1"/>
        </p:nvSpPr>
        <p:spPr bwMode="auto">
          <a:xfrm>
            <a:off x="2527300" y="828675"/>
            <a:ext cx="5257800" cy="1588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10" name="Line 9"/>
          <p:cNvSpPr>
            <a:spLocks noChangeShapeType="1"/>
          </p:cNvSpPr>
          <p:nvPr userDrawn="1"/>
        </p:nvSpPr>
        <p:spPr bwMode="auto">
          <a:xfrm>
            <a:off x="498475" y="6811963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3B8BEDD-5D90-4C8F-A080-7865D9DB2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5" r:id="rId1"/>
    <p:sldLayoutId id="2147484376" r:id="rId2"/>
    <p:sldLayoutId id="2147484377" r:id="rId3"/>
    <p:sldLayoutId id="2147484378" r:id="rId4"/>
    <p:sldLayoutId id="2147484379" r:id="rId5"/>
    <p:sldLayoutId id="2147484380" r:id="rId6"/>
    <p:sldLayoutId id="2147484381" r:id="rId7"/>
    <p:sldLayoutId id="2147484382" r:id="rId8"/>
    <p:sldLayoutId id="2147484383" r:id="rId9"/>
    <p:sldLayoutId id="2147484384" r:id="rId10"/>
    <p:sldLayoutId id="214748438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343400" y="0"/>
            <a:ext cx="5197475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914400"/>
            <a:ext cx="9069387" cy="584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defRPr>
            </a:lvl1pPr>
          </a:lstStyle>
          <a:p>
            <a:pPr>
              <a:defRPr/>
            </a:pPr>
            <a:fld id="{779B0FFF-52D7-4B48-8273-CB03D59A2296}" type="datetime1">
              <a:rPr lang="en-US"/>
              <a:pPr>
                <a:defRPr/>
              </a:pPr>
              <a:t>4/10/2017</a:t>
            </a:fld>
            <a:r>
              <a:rPr lang="en-US"/>
              <a:t>© Ravi  Sandhu</a:t>
            </a:r>
            <a:endParaRPr lang="en-GB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ftr" idx="3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sldNum" idx="4"/>
          </p:nvPr>
        </p:nvSpPr>
        <p:spPr bwMode="auto">
          <a:xfrm>
            <a:off x="7226300" y="6886575"/>
            <a:ext cx="2346325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7084A2E2-4245-4880-AA04-A3886BD21E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6" r:id="rId1"/>
  </p:sldLayoutIdLst>
  <p:hf hdr="0" ftr="0" dt="0"/>
  <p:txStyles>
    <p:titleStyle>
      <a:lvl1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1pPr>
      <a:lvl2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2pPr>
      <a:lvl3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3pPr>
      <a:lvl4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4pPr>
      <a:lvl5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5pPr>
      <a:lvl6pPr marL="15367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6pPr>
      <a:lvl7pPr marL="19939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7pPr>
      <a:lvl8pPr marL="24511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8pPr>
      <a:lvl9pPr marL="29083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9pPr>
    </p:titleStyle>
    <p:bodyStyle>
      <a:lvl1pPr marL="431800" indent="-32385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buChar char=""/>
        <a:defRPr sz="28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1pPr>
      <a:lvl2pPr marL="863600" indent="-287338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75000"/>
        <a:buFont typeface="Symbol" pitchFamily="18" charset="2"/>
        <a:buChar char=""/>
        <a:defRPr sz="2400">
          <a:solidFill>
            <a:srgbClr val="000000"/>
          </a:solidFill>
          <a:latin typeface="Arial" charset="0"/>
          <a:ea typeface="ＭＳ Ｐゴシック" charset="-128"/>
        </a:defRPr>
      </a:lvl2pPr>
      <a:lvl3pPr marL="1295400" indent="-215900" algn="l" defTabSz="457200" rtl="0" eaLnBrk="0" fontAlgn="base" hangingPunct="0">
        <a:spcBef>
          <a:spcPct val="0"/>
        </a:spcBef>
        <a:spcAft>
          <a:spcPts val="850"/>
        </a:spcAft>
        <a:buClr>
          <a:srgbClr val="000000"/>
        </a:buClr>
        <a:buSzPct val="45000"/>
        <a:buFont typeface="Wingdings" pitchFamily="2" charset="2"/>
        <a:buChar char=""/>
        <a:defRPr sz="2400">
          <a:solidFill>
            <a:srgbClr val="000000"/>
          </a:solidFill>
          <a:latin typeface="Arial" charset="0"/>
          <a:ea typeface="ＭＳ Ｐゴシック" charset="-128"/>
        </a:defRPr>
      </a:lvl3pPr>
      <a:lvl4pPr marL="1727200" indent="-215900" algn="l" defTabSz="457200" rtl="0" eaLnBrk="0" fontAlgn="base" hangingPunct="0">
        <a:spcBef>
          <a:spcPct val="0"/>
        </a:spcBef>
        <a:spcAft>
          <a:spcPts val="575"/>
        </a:spcAft>
        <a:buClr>
          <a:srgbClr val="000000"/>
        </a:buClr>
        <a:buSzPct val="75000"/>
        <a:buFont typeface="Symbol" pitchFamily="18" charset="2"/>
        <a:buChar char=""/>
        <a:defRPr sz="2000">
          <a:solidFill>
            <a:srgbClr val="000000"/>
          </a:solidFill>
          <a:latin typeface="Arial" charset="0"/>
          <a:ea typeface="ＭＳ Ｐゴシック" charset="-128"/>
        </a:defRPr>
      </a:lvl4pPr>
      <a:lvl5pPr marL="2159000" indent="-215900" algn="l" defTabSz="457200" rtl="0" eaLnBrk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Arial" charset="0"/>
          <a:ea typeface="ＭＳ Ｐゴシック" charset="-128"/>
        </a:defRPr>
      </a:lvl5pPr>
      <a:lvl6pPr marL="26162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6pPr>
      <a:lvl7pPr marL="30734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7pPr>
      <a:lvl8pPr marL="35306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8pPr>
      <a:lvl9pPr marL="39878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392113" y="1112838"/>
            <a:ext cx="9144000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 smtClean="0"/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 dirty="0" smtClean="0"/>
              <a:t>Intrusion Detection Evaluation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 smtClean="0"/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 smtClean="0">
                <a:solidFill>
                  <a:schemeClr val="tx2"/>
                </a:solidFill>
              </a:rPr>
              <a:t>Prof</a:t>
            </a:r>
            <a:r>
              <a:rPr lang="en-US" sz="2400" dirty="0">
                <a:solidFill>
                  <a:schemeClr val="tx2"/>
                </a:solidFill>
              </a:rPr>
              <a:t>. Ravi Sandhu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>
                <a:solidFill>
                  <a:schemeClr val="tx2"/>
                </a:solidFill>
              </a:rPr>
              <a:t>Executive Director </a:t>
            </a:r>
            <a:r>
              <a:rPr lang="en-US" sz="2400" dirty="0" smtClean="0">
                <a:solidFill>
                  <a:schemeClr val="tx2"/>
                </a:solidFill>
              </a:rPr>
              <a:t>and Endowed Chair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400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dirty="0" smtClean="0">
                <a:solidFill>
                  <a:schemeClr val="tx2"/>
                </a:solidFill>
              </a:rPr>
              <a:t>Lecture 15</a:t>
            </a:r>
            <a:endParaRPr lang="en-US" sz="2000" b="1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 smtClean="0">
                <a:solidFill>
                  <a:schemeClr val="tx2"/>
                </a:solidFill>
              </a:rPr>
              <a:t>ravi.utsa@gmail.com</a:t>
            </a:r>
            <a:endParaRPr lang="en-US" sz="16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 smtClean="0">
                <a:solidFill>
                  <a:schemeClr val="tx2"/>
                </a:solidFill>
              </a:rPr>
              <a:t>www.profsandhu.com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1600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>
                <a:solidFill>
                  <a:schemeClr val="tx2"/>
                </a:solidFill>
              </a:rPr>
              <a:t> 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5029200" y="6172200"/>
            <a:ext cx="15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/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</a:rPr>
              <a:t>© Ravi  Sandhu</a:t>
            </a:r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3" y="1588"/>
            <a:ext cx="5197475" cy="68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800" dirty="0" smtClean="0">
                <a:solidFill>
                  <a:srgbClr val="131F49"/>
                </a:solidFill>
              </a:rPr>
              <a:t>CS 5323</a:t>
            </a:r>
            <a:endParaRPr lang="en-US" sz="2400" dirty="0">
              <a:solidFill>
                <a:srgbClr val="131F4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5678" y="6420810"/>
            <a:ext cx="5824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 smtClean="0"/>
              <a:t>Milenkoski</a:t>
            </a:r>
            <a:r>
              <a:rPr lang="en-US" sz="900" dirty="0"/>
              <a:t>, A., Vieira, M., </a:t>
            </a:r>
            <a:r>
              <a:rPr lang="en-US" sz="900" dirty="0" err="1"/>
              <a:t>Kounev</a:t>
            </a:r>
            <a:r>
              <a:rPr lang="en-US" sz="900" dirty="0"/>
              <a:t>, S., </a:t>
            </a:r>
            <a:r>
              <a:rPr lang="en-US" sz="900" dirty="0" err="1"/>
              <a:t>Avritzer</a:t>
            </a:r>
            <a:r>
              <a:rPr lang="en-US" sz="900" dirty="0"/>
              <a:t>, A. and Payne, B.D., 2015. Evaluating computer intrusion detection systems: A survey of common practices. ACM Computing Surveys (CSUR), 48(1), p.12</a:t>
            </a:r>
            <a:r>
              <a:rPr lang="en-US" sz="900" dirty="0" smtClean="0"/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10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6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Metrics: Basic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5678" y="6343649"/>
            <a:ext cx="5824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Milenkoski</a:t>
            </a:r>
            <a:r>
              <a:rPr lang="en-US" sz="800" dirty="0"/>
              <a:t>, A., Vieira, M., </a:t>
            </a:r>
            <a:r>
              <a:rPr lang="en-US" sz="800" dirty="0" err="1"/>
              <a:t>Kounev</a:t>
            </a:r>
            <a:r>
              <a:rPr lang="en-US" sz="800" dirty="0"/>
              <a:t>, S., </a:t>
            </a:r>
            <a:r>
              <a:rPr lang="en-US" sz="800" dirty="0" err="1"/>
              <a:t>Avritzer</a:t>
            </a:r>
            <a:r>
              <a:rPr lang="en-US" sz="800" dirty="0"/>
              <a:t>, A. and Payne, B.D., 2015. Evaluating computer intrusion detection systems: A survey of common practices. ACM Computing Surveys (CSUR), 48(1), p.12</a:t>
            </a:r>
            <a:r>
              <a:rPr lang="en-US" sz="800" dirty="0" smtClean="0"/>
              <a:t>.</a:t>
            </a:r>
          </a:p>
          <a:p>
            <a:r>
              <a:rPr lang="en-US" sz="800" dirty="0" smtClean="0"/>
              <a:t>Figure 4</a:t>
            </a:r>
            <a:endParaRPr lang="en-US" sz="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174" y="1756883"/>
            <a:ext cx="7948852" cy="1621212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 bwMode="auto">
          <a:xfrm>
            <a:off x="1704975" y="2657475"/>
            <a:ext cx="1619250" cy="952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1133475" y="2705100"/>
            <a:ext cx="13083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Dependent on</a:t>
            </a:r>
          </a:p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base rate</a:t>
            </a:r>
          </a:p>
        </p:txBody>
      </p:sp>
    </p:spTree>
    <p:extLst>
      <p:ext uri="{BB962C8B-B14F-4D97-AF65-F5344CB8AC3E}">
        <p14:creationId xmlns:p14="http://schemas.microsoft.com/office/powerpoint/2010/main" val="416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11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Receiver Operating Curve (ROC)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5678" y="6590225"/>
            <a:ext cx="58241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https://en.wikipedia.org/wiki/Receiver_operating_characteristic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387" y="893028"/>
            <a:ext cx="5479851" cy="548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15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12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Zero Reference Curve (ZRC)</a:t>
            </a:r>
            <a:endParaRPr lang="en-US" sz="2800" kern="0" dirty="0" smtClean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678" y="6590225"/>
            <a:ext cx="58241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https://en.wikipedia.org/wiki/Receiver_operating_characteristic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387" y="893028"/>
            <a:ext cx="5479851" cy="5485946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 bwMode="auto">
          <a:xfrm flipV="1">
            <a:off x="3000375" y="1409700"/>
            <a:ext cx="4235450" cy="9525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45486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446431" y="1403184"/>
            <a:ext cx="9180512" cy="4102266"/>
          </a:xfrm>
        </p:spPr>
        <p:txBody>
          <a:bodyPr/>
          <a:lstStyle/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dirty="0" smtClean="0"/>
              <a:t>Intrusion detection is not a binary yes/no problem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dirty="0" smtClean="0"/>
              <a:t>Unit of measurement is ambiguous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dirty="0" smtClean="0"/>
              <a:t>Flow versus packet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dirty="0"/>
              <a:t>Does not account for base rate P(I)</a:t>
            </a:r>
            <a:endParaRPr lang="en-US" dirty="0"/>
          </a:p>
          <a:p>
            <a:pPr marL="622300" indent="-514350">
              <a:buSzPct val="100000"/>
              <a:buFont typeface="Wingdings" pitchFamily="2" charset="2"/>
              <a:buChar char="Ø"/>
            </a:pPr>
            <a:endParaRPr lang="en-US" dirty="0" smtClean="0"/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13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GB"/>
            </a:defPPr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600" i="1"/>
            </a:lvl1pPr>
          </a:lstStyle>
          <a:p>
            <a:r>
              <a:rPr lang="en-US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kern="0" dirty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ROC </a:t>
            </a:r>
            <a:r>
              <a:rPr lang="en-US" sz="4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Limitations</a:t>
            </a:r>
            <a:endParaRPr lang="en-US" sz="40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234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14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Receiver Operating Curve (ROC)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561" y="1564703"/>
            <a:ext cx="3349752" cy="33253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190" y="1564703"/>
            <a:ext cx="3361944" cy="328879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5678" y="6324599"/>
            <a:ext cx="5824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Axelsson</a:t>
            </a:r>
            <a:r>
              <a:rPr lang="en-US" sz="800" dirty="0"/>
              <a:t>, Stefan. The base-rate fallacy and the difficulty of intrusion detection. ACM Transactions on Information and System Security (TISSEC) 3, no. 3 (2000): 186-205</a:t>
            </a:r>
            <a:r>
              <a:rPr lang="en-US" sz="800" dirty="0" smtClean="0"/>
              <a:t>.</a:t>
            </a:r>
          </a:p>
          <a:p>
            <a:r>
              <a:rPr lang="en-US" sz="800" dirty="0" smtClean="0"/>
              <a:t>Figures </a:t>
            </a:r>
            <a:r>
              <a:rPr lang="en-US" sz="800" dirty="0"/>
              <a:t>2 and 3</a:t>
            </a:r>
            <a:endParaRPr lang="en-US" sz="800" dirty="0"/>
          </a:p>
        </p:txBody>
      </p:sp>
      <p:sp>
        <p:nvSpPr>
          <p:cNvPr id="13" name="TextBox 12"/>
          <p:cNvSpPr txBox="1"/>
          <p:nvPr/>
        </p:nvSpPr>
        <p:spPr>
          <a:xfrm>
            <a:off x="1019175" y="5133975"/>
            <a:ext cx="603402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Assumed ROC: fixes 1 point, 0.7 Detection rate, 0.00001 False alarm rate</a:t>
            </a:r>
          </a:p>
          <a:p>
            <a:r>
              <a:rPr lang="en-US" sz="1400" dirty="0" smtClean="0">
                <a:solidFill>
                  <a:srgbClr val="C00000"/>
                </a:solidFill>
              </a:rPr>
              <a:t>Others are reported results from literature</a:t>
            </a:r>
          </a:p>
          <a:p>
            <a:r>
              <a:rPr lang="en-US" sz="1400" dirty="0" smtClean="0">
                <a:solidFill>
                  <a:srgbClr val="C00000"/>
                </a:solidFill>
              </a:rPr>
              <a:t>All anomaly detectors are in Fig 2</a:t>
            </a:r>
            <a:endParaRPr lang="en-US" sz="14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17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15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Intrusion Detection Effectiveness</a:t>
            </a:r>
            <a:endParaRPr lang="en-US" sz="2800" kern="0" dirty="0" smtClean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678" y="6448424"/>
            <a:ext cx="58241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Milenkoski</a:t>
            </a:r>
            <a:r>
              <a:rPr lang="en-US" sz="800" dirty="0"/>
              <a:t>, A., Vieira, M., </a:t>
            </a:r>
            <a:r>
              <a:rPr lang="en-US" sz="800" dirty="0" err="1"/>
              <a:t>Kounev</a:t>
            </a:r>
            <a:r>
              <a:rPr lang="en-US" sz="800" dirty="0"/>
              <a:t>, S., </a:t>
            </a:r>
            <a:r>
              <a:rPr lang="en-US" sz="800" dirty="0" err="1"/>
              <a:t>Avritzer</a:t>
            </a:r>
            <a:r>
              <a:rPr lang="en-US" sz="800" dirty="0"/>
              <a:t>, A. and Payne, B.D., 2015. Evaluating computer intrusion detection systems: A survey of common practices. ACM Computing Surveys (CSUR), 48(1), p.12</a:t>
            </a:r>
            <a:r>
              <a:rPr lang="en-US" sz="800" dirty="0" smtClean="0"/>
              <a:t>.</a:t>
            </a:r>
            <a:endParaRPr lang="en-US" sz="8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413" y="1285875"/>
            <a:ext cx="7708737" cy="425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93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16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Intrusion Detection Effectiveness</a:t>
            </a:r>
            <a:endParaRPr lang="en-US" sz="2800" kern="0" dirty="0" smtClean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678" y="6448424"/>
            <a:ext cx="58241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Milenkoski</a:t>
            </a:r>
            <a:r>
              <a:rPr lang="en-US" sz="800" dirty="0"/>
              <a:t>, A., Vieira, M., </a:t>
            </a:r>
            <a:r>
              <a:rPr lang="en-US" sz="800" dirty="0" err="1"/>
              <a:t>Kounev</a:t>
            </a:r>
            <a:r>
              <a:rPr lang="en-US" sz="800" dirty="0"/>
              <a:t>, S., </a:t>
            </a:r>
            <a:r>
              <a:rPr lang="en-US" sz="800" dirty="0" err="1"/>
              <a:t>Avritzer</a:t>
            </a:r>
            <a:r>
              <a:rPr lang="en-US" sz="800" dirty="0"/>
              <a:t>, A. and Payne, B.D., 2015. Evaluating computer intrusion detection systems: A survey of common practices. ACM Computing Surveys (CSUR), 48(1), p.12</a:t>
            </a:r>
            <a:r>
              <a:rPr lang="en-US" sz="800" dirty="0" smtClean="0"/>
              <a:t>.</a:t>
            </a:r>
            <a:endParaRPr lang="en-US" sz="8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413" y="1285875"/>
            <a:ext cx="7708737" cy="42544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4619625"/>
            <a:ext cx="1980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Compare area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under ROC curve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2124075" y="3105150"/>
            <a:ext cx="1838325" cy="0"/>
          </a:xfrm>
          <a:prstGeom prst="line">
            <a:avLst/>
          </a:prstGeom>
          <a:solidFill>
            <a:srgbClr val="00B8FF"/>
          </a:solidFill>
          <a:ln w="222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1316038" y="28956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ZRC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35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17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Intrusion Detection Effectiveness</a:t>
            </a:r>
            <a:endParaRPr lang="en-US" sz="2800" kern="0" dirty="0" smtClean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678" y="6448424"/>
            <a:ext cx="58241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Milenkoski</a:t>
            </a:r>
            <a:r>
              <a:rPr lang="en-US" sz="800" dirty="0"/>
              <a:t>, A., Vieira, M., </a:t>
            </a:r>
            <a:r>
              <a:rPr lang="en-US" sz="800" dirty="0" err="1"/>
              <a:t>Kounev</a:t>
            </a:r>
            <a:r>
              <a:rPr lang="en-US" sz="800" dirty="0"/>
              <a:t>, S., </a:t>
            </a:r>
            <a:r>
              <a:rPr lang="en-US" sz="800" dirty="0" err="1"/>
              <a:t>Avritzer</a:t>
            </a:r>
            <a:r>
              <a:rPr lang="en-US" sz="800" dirty="0"/>
              <a:t>, A. and Payne, B.D., 2015. Evaluating computer intrusion detection systems: A survey of common practices. ACM Computing Surveys (CSUR), 48(1), p.12</a:t>
            </a:r>
            <a:r>
              <a:rPr lang="en-US" sz="800" dirty="0" smtClean="0"/>
              <a:t>.</a:t>
            </a:r>
            <a:endParaRPr lang="en-US" sz="8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413" y="1285875"/>
            <a:ext cx="7708737" cy="425449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 bwMode="auto">
          <a:xfrm>
            <a:off x="2124075" y="3105150"/>
            <a:ext cx="1838325" cy="0"/>
          </a:xfrm>
          <a:prstGeom prst="line">
            <a:avLst/>
          </a:prstGeom>
          <a:solidFill>
            <a:srgbClr val="00B8FF"/>
          </a:solidFill>
          <a:ln w="222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1316038" y="28956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ZRC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43725" y="1000780"/>
            <a:ext cx="25779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Assumes Base rate, P(I) = 0.1</a:t>
            </a:r>
            <a:endParaRPr lang="en-US" sz="1400" dirty="0" smtClean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619625"/>
            <a:ext cx="1980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Compare area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under ROC curve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57700" y="5505450"/>
            <a:ext cx="41264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</a:t>
            </a:r>
            <a:r>
              <a:rPr lang="en-US" baseline="-25000" dirty="0" smtClean="0">
                <a:solidFill>
                  <a:srgbClr val="C00000"/>
                </a:solidFill>
              </a:rPr>
              <a:t>FP</a:t>
            </a:r>
            <a:r>
              <a:rPr lang="en-US" dirty="0" smtClean="0">
                <a:solidFill>
                  <a:srgbClr val="C00000"/>
                </a:solidFill>
              </a:rPr>
              <a:t>: max acceptable false positive rate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Compare area difference between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PPV</a:t>
            </a:r>
            <a:r>
              <a:rPr lang="en-US" baseline="-25000" dirty="0">
                <a:solidFill>
                  <a:srgbClr val="C00000"/>
                </a:solidFill>
              </a:rPr>
              <a:t>ZRC</a:t>
            </a:r>
            <a:r>
              <a:rPr lang="en-US" dirty="0" smtClean="0">
                <a:solidFill>
                  <a:srgbClr val="C00000"/>
                </a:solidFill>
              </a:rPr>
              <a:t> and PPV</a:t>
            </a:r>
            <a:r>
              <a:rPr lang="en-US" baseline="-25000" dirty="0">
                <a:solidFill>
                  <a:srgbClr val="C00000"/>
                </a:solidFill>
              </a:rPr>
              <a:t>IDS</a:t>
            </a:r>
            <a:r>
              <a:rPr lang="en-US" dirty="0" smtClean="0">
                <a:solidFill>
                  <a:srgbClr val="C00000"/>
                </a:solidFill>
              </a:rPr>
              <a:t> up to T</a:t>
            </a:r>
            <a:r>
              <a:rPr lang="en-US" baseline="-25000" dirty="0">
                <a:solidFill>
                  <a:srgbClr val="C00000"/>
                </a:solidFill>
              </a:rPr>
              <a:t>FP</a:t>
            </a:r>
            <a:endParaRPr lang="en-US" baseline="-25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77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18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6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Metrics: </a:t>
            </a:r>
            <a:r>
              <a:rPr lang="en-US" sz="36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Cost-Based</a:t>
            </a:r>
            <a:endParaRPr lang="en-US" sz="3600" kern="0" dirty="0" smtClean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678" y="6343649"/>
            <a:ext cx="5824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Milenkoski</a:t>
            </a:r>
            <a:r>
              <a:rPr lang="en-US" sz="800" dirty="0"/>
              <a:t>, A., Vieira, M., </a:t>
            </a:r>
            <a:r>
              <a:rPr lang="en-US" sz="800" dirty="0" err="1"/>
              <a:t>Kounev</a:t>
            </a:r>
            <a:r>
              <a:rPr lang="en-US" sz="800" dirty="0"/>
              <a:t>, S., </a:t>
            </a:r>
            <a:r>
              <a:rPr lang="en-US" sz="800" dirty="0" err="1"/>
              <a:t>Avritzer</a:t>
            </a:r>
            <a:r>
              <a:rPr lang="en-US" sz="800" dirty="0"/>
              <a:t>, A. and Payne, B.D., 2015. Evaluating computer intrusion detection systems: A survey of common practices. ACM Computing Surveys (CSUR), 48(1), p.12</a:t>
            </a:r>
            <a:r>
              <a:rPr lang="en-US" sz="800" dirty="0" smtClean="0"/>
              <a:t>.</a:t>
            </a:r>
          </a:p>
          <a:p>
            <a:r>
              <a:rPr lang="en-US" sz="800" dirty="0" smtClean="0"/>
              <a:t>Figure </a:t>
            </a:r>
            <a:r>
              <a:rPr lang="en-US" sz="800" dirty="0" smtClean="0"/>
              <a:t>6</a:t>
            </a:r>
            <a:endParaRPr lang="en-US" sz="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304" y="1600200"/>
            <a:ext cx="5733699" cy="30841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2047875"/>
            <a:ext cx="2735044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</a:t>
            </a:r>
            <a:r>
              <a:rPr lang="el-GR" baseline="-25000" dirty="0" smtClean="0">
                <a:solidFill>
                  <a:srgbClr val="C00000"/>
                </a:solidFill>
              </a:rPr>
              <a:t>α</a:t>
            </a:r>
            <a:r>
              <a:rPr lang="en-US" dirty="0" smtClean="0">
                <a:solidFill>
                  <a:srgbClr val="C00000"/>
                </a:solidFill>
              </a:rPr>
              <a:t>: cost of false positive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C</a:t>
            </a:r>
            <a:r>
              <a:rPr lang="el-GR" baseline="-25000" dirty="0" smtClean="0">
                <a:solidFill>
                  <a:srgbClr val="C00000"/>
                </a:solidFill>
              </a:rPr>
              <a:t>β</a:t>
            </a:r>
            <a:r>
              <a:rPr lang="en-US" dirty="0" smtClean="0">
                <a:solidFill>
                  <a:srgbClr val="C00000"/>
                </a:solidFill>
              </a:rPr>
              <a:t>: </a:t>
            </a:r>
            <a:r>
              <a:rPr lang="en-US" dirty="0">
                <a:solidFill>
                  <a:srgbClr val="C00000"/>
                </a:solidFill>
              </a:rPr>
              <a:t>cost of false </a:t>
            </a:r>
            <a:r>
              <a:rPr lang="en-US" dirty="0" smtClean="0">
                <a:solidFill>
                  <a:srgbClr val="C00000"/>
                </a:solidFill>
              </a:rPr>
              <a:t>negative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C = </a:t>
            </a:r>
            <a:r>
              <a:rPr lang="en-US" dirty="0">
                <a:solidFill>
                  <a:srgbClr val="C00000"/>
                </a:solidFill>
              </a:rPr>
              <a:t>C</a:t>
            </a:r>
            <a:r>
              <a:rPr lang="el-GR" baseline="-25000" dirty="0" smtClean="0">
                <a:solidFill>
                  <a:srgbClr val="C00000"/>
                </a:solidFill>
              </a:rPr>
              <a:t>β</a:t>
            </a:r>
            <a:r>
              <a:rPr lang="en-US" dirty="0" smtClean="0">
                <a:solidFill>
                  <a:srgbClr val="C00000"/>
                </a:solidFill>
              </a:rPr>
              <a:t>/C</a:t>
            </a:r>
            <a:r>
              <a:rPr lang="el-GR" baseline="-25000" dirty="0" smtClean="0">
                <a:solidFill>
                  <a:srgbClr val="C00000"/>
                </a:solidFill>
              </a:rPr>
              <a:t>α</a:t>
            </a:r>
            <a:endParaRPr lang="en-US" baseline="-25000" dirty="0" smtClean="0">
              <a:solidFill>
                <a:srgbClr val="C00000"/>
              </a:solidFill>
            </a:endParaRPr>
          </a:p>
          <a:p>
            <a:endParaRPr lang="en-US" baseline="-25000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p</a:t>
            </a:r>
            <a:r>
              <a:rPr lang="en-US" baseline="-25000" dirty="0" smtClean="0">
                <a:solidFill>
                  <a:srgbClr val="C00000"/>
                </a:solidFill>
              </a:rPr>
              <a:t>1</a:t>
            </a:r>
            <a:r>
              <a:rPr lang="en-US" dirty="0" smtClean="0">
                <a:solidFill>
                  <a:srgbClr val="C00000"/>
                </a:solidFill>
              </a:rPr>
              <a:t> = P(A)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p</a:t>
            </a:r>
            <a:r>
              <a:rPr lang="en-US" baseline="-25000" dirty="0">
                <a:solidFill>
                  <a:srgbClr val="C00000"/>
                </a:solidFill>
              </a:rPr>
              <a:t>2</a:t>
            </a:r>
            <a:r>
              <a:rPr lang="en-US" dirty="0" smtClean="0">
                <a:solidFill>
                  <a:srgbClr val="C00000"/>
                </a:solidFill>
              </a:rPr>
              <a:t> = P(I|A)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p</a:t>
            </a:r>
            <a:r>
              <a:rPr lang="en-US" baseline="-25000" dirty="0">
                <a:solidFill>
                  <a:srgbClr val="C00000"/>
                </a:solidFill>
              </a:rPr>
              <a:t>3</a:t>
            </a:r>
            <a:r>
              <a:rPr lang="en-US" dirty="0" smtClean="0">
                <a:solidFill>
                  <a:srgbClr val="C00000"/>
                </a:solidFill>
              </a:rPr>
              <a:t> = P(I|¬A) </a:t>
            </a:r>
            <a:endParaRPr lang="en-US" dirty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00275" y="5010150"/>
            <a:ext cx="52213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C00000"/>
                </a:solidFill>
              </a:rPr>
              <a:t>C</a:t>
            </a:r>
            <a:r>
              <a:rPr lang="en-US" baseline="-25000" dirty="0" err="1">
                <a:solidFill>
                  <a:srgbClr val="C00000"/>
                </a:solidFill>
              </a:rPr>
              <a:t>exp</a:t>
            </a:r>
            <a:r>
              <a:rPr lang="en-US" dirty="0" smtClean="0">
                <a:solidFill>
                  <a:srgbClr val="C00000"/>
                </a:solidFill>
              </a:rPr>
              <a:t> = Min(C</a:t>
            </a:r>
            <a:r>
              <a:rPr lang="el-GR" dirty="0" smtClean="0">
                <a:solidFill>
                  <a:srgbClr val="C00000"/>
                </a:solidFill>
              </a:rPr>
              <a:t>β</a:t>
            </a:r>
            <a:r>
              <a:rPr lang="en-US" dirty="0" smtClean="0">
                <a:solidFill>
                  <a:srgbClr val="C00000"/>
                </a:solidFill>
              </a:rPr>
              <a:t>B,(1-</a:t>
            </a:r>
            <a:r>
              <a:rPr lang="el-GR" dirty="0" smtClean="0">
                <a:solidFill>
                  <a:srgbClr val="C00000"/>
                </a:solidFill>
              </a:rPr>
              <a:t>α</a:t>
            </a:r>
            <a:r>
              <a:rPr lang="en-US" dirty="0" smtClean="0">
                <a:solidFill>
                  <a:srgbClr val="C00000"/>
                </a:solidFill>
              </a:rPr>
              <a:t>)(1-B)) + Min(C(1-</a:t>
            </a:r>
            <a:r>
              <a:rPr lang="el-GR" dirty="0" smtClean="0">
                <a:solidFill>
                  <a:srgbClr val="C00000"/>
                </a:solidFill>
              </a:rPr>
              <a:t>β</a:t>
            </a:r>
            <a:r>
              <a:rPr lang="en-US" dirty="0" smtClean="0">
                <a:solidFill>
                  <a:srgbClr val="C00000"/>
                </a:solidFill>
              </a:rPr>
              <a:t>)B,</a:t>
            </a:r>
            <a:r>
              <a:rPr lang="el-GR" dirty="0" smtClean="0">
                <a:solidFill>
                  <a:srgbClr val="C00000"/>
                </a:solidFill>
              </a:rPr>
              <a:t>α</a:t>
            </a:r>
            <a:r>
              <a:rPr lang="en-US" dirty="0" smtClean="0">
                <a:solidFill>
                  <a:srgbClr val="C00000"/>
                </a:solidFill>
              </a:rPr>
              <a:t>(1-B))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 err="1" smtClean="0">
                <a:solidFill>
                  <a:srgbClr val="C00000"/>
                </a:solidFill>
              </a:rPr>
              <a:t>C</a:t>
            </a:r>
            <a:r>
              <a:rPr lang="en-US" baseline="-25000" dirty="0" err="1">
                <a:solidFill>
                  <a:srgbClr val="C00000"/>
                </a:solidFill>
              </a:rPr>
              <a:t>rec</a:t>
            </a:r>
            <a:r>
              <a:rPr lang="en-US" dirty="0" smtClean="0">
                <a:solidFill>
                  <a:srgbClr val="C00000"/>
                </a:solidFill>
              </a:rPr>
              <a:t> = C</a:t>
            </a:r>
            <a:r>
              <a:rPr lang="el-GR" dirty="0" smtClean="0">
                <a:solidFill>
                  <a:srgbClr val="C00000"/>
                </a:solidFill>
              </a:rPr>
              <a:t>β</a:t>
            </a:r>
            <a:r>
              <a:rPr lang="en-US" dirty="0" smtClean="0">
                <a:solidFill>
                  <a:srgbClr val="C00000"/>
                </a:solidFill>
              </a:rPr>
              <a:t>B + </a:t>
            </a:r>
            <a:r>
              <a:rPr lang="el-GR" dirty="0" smtClean="0">
                <a:solidFill>
                  <a:srgbClr val="C00000"/>
                </a:solidFill>
              </a:rPr>
              <a:t>α</a:t>
            </a:r>
            <a:r>
              <a:rPr lang="en-US" dirty="0" smtClean="0">
                <a:solidFill>
                  <a:srgbClr val="C00000"/>
                </a:solidFill>
              </a:rPr>
              <a:t>(1-B)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24675" y="866775"/>
            <a:ext cx="3057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These p</a:t>
            </a:r>
            <a:r>
              <a:rPr lang="en-US" baseline="-25000" dirty="0" smtClean="0">
                <a:solidFill>
                  <a:srgbClr val="C00000"/>
                </a:solidFill>
              </a:rPr>
              <a:t>1</a:t>
            </a:r>
            <a:r>
              <a:rPr lang="en-US" dirty="0" smtClean="0">
                <a:solidFill>
                  <a:srgbClr val="C00000"/>
                </a:solidFill>
              </a:rPr>
              <a:t> p</a:t>
            </a:r>
            <a:r>
              <a:rPr lang="en-US" baseline="-25000" dirty="0" smtClean="0">
                <a:solidFill>
                  <a:srgbClr val="C00000"/>
                </a:solidFill>
              </a:rPr>
              <a:t>2</a:t>
            </a:r>
            <a:r>
              <a:rPr lang="en-US" dirty="0" smtClean="0">
                <a:solidFill>
                  <a:srgbClr val="C00000"/>
                </a:solidFill>
              </a:rPr>
              <a:t> p</a:t>
            </a:r>
            <a:r>
              <a:rPr lang="en-US" baseline="-25000" dirty="0" smtClean="0">
                <a:solidFill>
                  <a:srgbClr val="C00000"/>
                </a:solidFill>
              </a:rPr>
              <a:t>3</a:t>
            </a:r>
            <a:r>
              <a:rPr lang="en-US" dirty="0" smtClean="0">
                <a:solidFill>
                  <a:srgbClr val="C00000"/>
                </a:solidFill>
              </a:rPr>
              <a:t> are different, apply to false alert filter</a:t>
            </a:r>
          </a:p>
        </p:txBody>
      </p:sp>
    </p:spTree>
    <p:extLst>
      <p:ext uri="{BB962C8B-B14F-4D97-AF65-F5344CB8AC3E}">
        <p14:creationId xmlns:p14="http://schemas.microsoft.com/office/powerpoint/2010/main" val="154225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19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6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Metrics: </a:t>
            </a:r>
            <a:r>
              <a:rPr lang="en-US" sz="36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Cost-Based</a:t>
            </a:r>
            <a:endParaRPr lang="en-US" sz="3600" kern="0" dirty="0" smtClean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678" y="6343649"/>
            <a:ext cx="58241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Milenkoski</a:t>
            </a:r>
            <a:r>
              <a:rPr lang="en-US" sz="800" dirty="0"/>
              <a:t>, A., Vieira, M., </a:t>
            </a:r>
            <a:r>
              <a:rPr lang="en-US" sz="800" dirty="0" err="1"/>
              <a:t>Kounev</a:t>
            </a:r>
            <a:r>
              <a:rPr lang="en-US" sz="800" dirty="0"/>
              <a:t>, S., </a:t>
            </a:r>
            <a:r>
              <a:rPr lang="en-US" sz="800" dirty="0" err="1"/>
              <a:t>Avritzer</a:t>
            </a:r>
            <a:r>
              <a:rPr lang="en-US" sz="800" dirty="0"/>
              <a:t>, A. and Payne, B.D., 2015. Evaluating computer intrusion detection systems: A survey of common practices. ACM Computing Surveys (CSUR), 48(1), p.12</a:t>
            </a:r>
            <a:r>
              <a:rPr lang="en-US" sz="800" dirty="0" smtClean="0"/>
              <a:t>.</a:t>
            </a:r>
            <a:endParaRPr lang="en-US" sz="800" dirty="0" smtClean="0"/>
          </a:p>
        </p:txBody>
      </p:sp>
      <p:grpSp>
        <p:nvGrpSpPr>
          <p:cNvPr id="11" name="Group 10"/>
          <p:cNvGrpSpPr/>
          <p:nvPr/>
        </p:nvGrpSpPr>
        <p:grpSpPr>
          <a:xfrm>
            <a:off x="1676397" y="1695450"/>
            <a:ext cx="6867972" cy="1233233"/>
            <a:chOff x="1676397" y="1695450"/>
            <a:chExt cx="6867972" cy="123323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6397" y="1695450"/>
              <a:ext cx="6867972" cy="1233233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 bwMode="auto">
            <a:xfrm>
              <a:off x="5257800" y="2133600"/>
              <a:ext cx="523875" cy="704850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8001000" y="2133600"/>
              <a:ext cx="523875" cy="704850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5" name="Group 14"/>
          <p:cNvGrpSpPr/>
          <p:nvPr/>
        </p:nvGrpSpPr>
        <p:grpSpPr>
          <a:xfrm>
            <a:off x="1801176" y="3248025"/>
            <a:ext cx="6618415" cy="2655125"/>
            <a:chOff x="1913762" y="3248025"/>
            <a:chExt cx="6618415" cy="265512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762" y="3302918"/>
              <a:ext cx="6618415" cy="2600232"/>
            </a:xfrm>
            <a:prstGeom prst="rect">
              <a:avLst/>
            </a:prstGeom>
          </p:spPr>
        </p:pic>
        <p:cxnSp>
          <p:nvCxnSpPr>
            <p:cNvPr id="16" name="Straight Connector 15"/>
            <p:cNvCxnSpPr/>
            <p:nvPr/>
          </p:nvCxnSpPr>
          <p:spPr bwMode="auto">
            <a:xfrm>
              <a:off x="5857875" y="3248025"/>
              <a:ext cx="2143125" cy="2209800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0" name="TextBox 19"/>
          <p:cNvSpPr txBox="1"/>
          <p:nvPr/>
        </p:nvSpPr>
        <p:spPr>
          <a:xfrm>
            <a:off x="431384" y="3248025"/>
            <a:ext cx="160813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Assumptions: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B = 0.1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C = 10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α, </a:t>
            </a:r>
            <a:r>
              <a:rPr lang="el-GR" dirty="0" smtClean="0">
                <a:solidFill>
                  <a:srgbClr val="C00000"/>
                </a:solidFill>
              </a:rPr>
              <a:t>β</a:t>
            </a:r>
            <a:r>
              <a:rPr lang="en-US" dirty="0" smtClean="0">
                <a:solidFill>
                  <a:srgbClr val="C00000"/>
                </a:solidFill>
              </a:rPr>
              <a:t> same for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base IDS and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its false alarm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filter</a:t>
            </a:r>
          </a:p>
          <a:p>
            <a:endParaRPr lang="en-US" dirty="0" smtClean="0">
              <a:solidFill>
                <a:srgbClr val="C00000"/>
              </a:solidFill>
            </a:endParaRPr>
          </a:p>
          <a:p>
            <a:endParaRPr lang="en-US" dirty="0" smtClean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54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GB"/>
            </a:defPPr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600" i="1"/>
            </a:lvl1pPr>
          </a:lstStyle>
          <a:p>
            <a:r>
              <a:rPr lang="en-US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IDS Categorization</a:t>
            </a:r>
            <a:endParaRPr lang="en-US" sz="40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5678" y="6266700"/>
            <a:ext cx="582412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 smtClean="0"/>
              <a:t>Milenkoski</a:t>
            </a:r>
            <a:r>
              <a:rPr lang="en-US" sz="900" dirty="0"/>
              <a:t>, A., Vieira, M., </a:t>
            </a:r>
            <a:r>
              <a:rPr lang="en-US" sz="900" dirty="0" err="1"/>
              <a:t>Kounev</a:t>
            </a:r>
            <a:r>
              <a:rPr lang="en-US" sz="900" dirty="0"/>
              <a:t>, S., </a:t>
            </a:r>
            <a:r>
              <a:rPr lang="en-US" sz="900" dirty="0" err="1"/>
              <a:t>Avritzer</a:t>
            </a:r>
            <a:r>
              <a:rPr lang="en-US" sz="900" dirty="0"/>
              <a:t>, A. and Payne, B.D., 2015. Evaluating computer intrusion detection systems: A survey of common practices. ACM Computing Surveys (CSUR), 48(1), p.12</a:t>
            </a:r>
            <a:r>
              <a:rPr lang="en-US" sz="900" dirty="0" smtClean="0"/>
              <a:t>.</a:t>
            </a:r>
          </a:p>
          <a:p>
            <a:r>
              <a:rPr lang="en-US" sz="900" dirty="0" smtClean="0"/>
              <a:t>Table 1</a:t>
            </a:r>
            <a:endParaRPr lang="en-US" sz="9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424" y="1239997"/>
            <a:ext cx="2017776" cy="401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74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20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6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Measurement Methodology</a:t>
            </a:r>
            <a:endParaRPr lang="en-US" sz="3600" kern="0" dirty="0" smtClean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678" y="6343649"/>
            <a:ext cx="58241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Milenkoski</a:t>
            </a:r>
            <a:r>
              <a:rPr lang="en-US" sz="800" dirty="0"/>
              <a:t>, A., Vieira, M., </a:t>
            </a:r>
            <a:r>
              <a:rPr lang="en-US" sz="800" dirty="0" err="1"/>
              <a:t>Kounev</a:t>
            </a:r>
            <a:r>
              <a:rPr lang="en-US" sz="800" dirty="0"/>
              <a:t>, S., </a:t>
            </a:r>
            <a:r>
              <a:rPr lang="en-US" sz="800" dirty="0" err="1"/>
              <a:t>Avritzer</a:t>
            </a:r>
            <a:r>
              <a:rPr lang="en-US" sz="800" dirty="0"/>
              <a:t>, A. and Payne, B.D., 2015. Evaluating computer intrusion detection systems: A survey of common practices. ACM Computing Surveys (CSUR), 48(1), p.12</a:t>
            </a:r>
            <a:r>
              <a:rPr lang="en-US" sz="800" dirty="0" smtClean="0"/>
              <a:t>.</a:t>
            </a:r>
            <a:endParaRPr lang="en-US" sz="8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810154"/>
            <a:ext cx="6055296" cy="538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33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21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6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Case Study: Snort</a:t>
            </a:r>
            <a:endParaRPr lang="en-US" sz="3600" kern="0" dirty="0" smtClean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678" y="6343649"/>
            <a:ext cx="58241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Milenkoski</a:t>
            </a:r>
            <a:r>
              <a:rPr lang="en-US" sz="800" dirty="0"/>
              <a:t>, A., Vieira, M., </a:t>
            </a:r>
            <a:r>
              <a:rPr lang="en-US" sz="800" dirty="0" err="1"/>
              <a:t>Kounev</a:t>
            </a:r>
            <a:r>
              <a:rPr lang="en-US" sz="800" dirty="0"/>
              <a:t>, S., </a:t>
            </a:r>
            <a:r>
              <a:rPr lang="en-US" sz="800" dirty="0" err="1"/>
              <a:t>Avritzer</a:t>
            </a:r>
            <a:r>
              <a:rPr lang="en-US" sz="800" dirty="0"/>
              <a:t>, A. and Payne, B.D., 2015. Evaluating computer intrusion detection systems: A survey of common practices. ACM Computing Surveys (CSUR), 48(1), p.12</a:t>
            </a:r>
            <a:r>
              <a:rPr lang="en-US" sz="800" dirty="0" smtClean="0"/>
              <a:t>.</a:t>
            </a:r>
            <a:endParaRPr lang="en-US" sz="8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764" y="1343025"/>
            <a:ext cx="3425232" cy="16649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84484" y="2069534"/>
            <a:ext cx="3253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True positive rate = 2/8 = 0.25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90" y="3576002"/>
            <a:ext cx="5190744" cy="24841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184484" y="4603184"/>
            <a:ext cx="3510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True positive rate = 24/28 = 0.85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45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22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6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Case Study: Snort</a:t>
            </a:r>
            <a:endParaRPr lang="en-US" sz="3600" kern="0" dirty="0" smtClean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678" y="6343649"/>
            <a:ext cx="58241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Milenkoski</a:t>
            </a:r>
            <a:r>
              <a:rPr lang="en-US" sz="800" dirty="0"/>
              <a:t>, A., Vieira, M., </a:t>
            </a:r>
            <a:r>
              <a:rPr lang="en-US" sz="800" dirty="0" err="1"/>
              <a:t>Kounev</a:t>
            </a:r>
            <a:r>
              <a:rPr lang="en-US" sz="800" dirty="0"/>
              <a:t>, S., </a:t>
            </a:r>
            <a:r>
              <a:rPr lang="en-US" sz="800" dirty="0" err="1"/>
              <a:t>Avritzer</a:t>
            </a:r>
            <a:r>
              <a:rPr lang="en-US" sz="800" dirty="0"/>
              <a:t>, A. and Payne, B.D., 2015. Evaluating computer intrusion detection systems: A survey of common practices. ACM Computing Surveys (CSUR), 48(1), p.12</a:t>
            </a:r>
            <a:r>
              <a:rPr lang="en-US" sz="800" dirty="0" smtClean="0"/>
              <a:t>.</a:t>
            </a:r>
            <a:endParaRPr lang="en-US" sz="8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234" y="1190625"/>
            <a:ext cx="3694507" cy="17433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704" y="3764978"/>
            <a:ext cx="5157216" cy="210616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 bwMode="auto">
          <a:xfrm>
            <a:off x="5486400" y="3764978"/>
            <a:ext cx="1943100" cy="1797622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85796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23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6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Case Study: Snort</a:t>
            </a:r>
            <a:endParaRPr lang="en-US" sz="3600" kern="0" dirty="0" smtClean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678" y="6343649"/>
            <a:ext cx="58241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Milenkoski</a:t>
            </a:r>
            <a:r>
              <a:rPr lang="en-US" sz="800" dirty="0"/>
              <a:t>, A., Vieira, M., </a:t>
            </a:r>
            <a:r>
              <a:rPr lang="en-US" sz="800" dirty="0" err="1"/>
              <a:t>Kounev</a:t>
            </a:r>
            <a:r>
              <a:rPr lang="en-US" sz="800" dirty="0"/>
              <a:t>, S., </a:t>
            </a:r>
            <a:r>
              <a:rPr lang="en-US" sz="800" dirty="0" err="1"/>
              <a:t>Avritzer</a:t>
            </a:r>
            <a:r>
              <a:rPr lang="en-US" sz="800" dirty="0"/>
              <a:t>, A. and Payne, B.D., 2015. Evaluating computer intrusion detection systems: A survey of common practices. ACM Computing Surveys (CSUR), 48(1), p.12</a:t>
            </a:r>
            <a:r>
              <a:rPr lang="en-US" sz="800" dirty="0" smtClean="0"/>
              <a:t>.</a:t>
            </a:r>
            <a:endParaRPr lang="en-US" sz="8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260" y="1733550"/>
            <a:ext cx="6384574" cy="283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18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24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6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Measurement Methodology</a:t>
            </a:r>
            <a:endParaRPr lang="en-US" sz="3600" kern="0" dirty="0" smtClean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678" y="6343649"/>
            <a:ext cx="58241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Milenkoski</a:t>
            </a:r>
            <a:r>
              <a:rPr lang="en-US" sz="800" dirty="0"/>
              <a:t>, A., Vieira, M., </a:t>
            </a:r>
            <a:r>
              <a:rPr lang="en-US" sz="800" dirty="0" err="1"/>
              <a:t>Kounev</a:t>
            </a:r>
            <a:r>
              <a:rPr lang="en-US" sz="800" dirty="0"/>
              <a:t>, S., </a:t>
            </a:r>
            <a:r>
              <a:rPr lang="en-US" sz="800" dirty="0" err="1"/>
              <a:t>Avritzer</a:t>
            </a:r>
            <a:r>
              <a:rPr lang="en-US" sz="800" dirty="0"/>
              <a:t>, A. and Payne, B.D., 2015. Evaluating computer intrusion detection systems: A survey of common practices. ACM Computing Surveys (CSUR), 48(1), p.12</a:t>
            </a:r>
            <a:r>
              <a:rPr lang="en-US" sz="800" dirty="0" smtClean="0"/>
              <a:t>.</a:t>
            </a:r>
            <a:endParaRPr lang="en-US" sz="8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050" y="831844"/>
            <a:ext cx="5656770" cy="548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67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446431" y="1403184"/>
            <a:ext cx="9180512" cy="4102266"/>
          </a:xfrm>
        </p:spPr>
        <p:txBody>
          <a:bodyPr/>
          <a:lstStyle/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dirty="0" smtClean="0"/>
              <a:t>High speed IDSs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dirty="0" smtClean="0"/>
              <a:t>IDSs for virtualized environments (e.g., cloud)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dirty="0" smtClean="0"/>
              <a:t>IDSs for detecting APTs (advanced persistent threats)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dirty="0"/>
              <a:t>IDSs for detecting </a:t>
            </a:r>
            <a:r>
              <a:rPr lang="en-US" dirty="0" smtClean="0"/>
              <a:t>zero day attacks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endParaRPr lang="en-US" dirty="0"/>
          </a:p>
          <a:p>
            <a:pPr marL="622300" indent="-514350">
              <a:buSzPct val="100000"/>
              <a:buFont typeface="Wingdings" pitchFamily="2" charset="2"/>
              <a:buChar char="Ø"/>
            </a:pPr>
            <a:endParaRPr lang="en-US" dirty="0"/>
          </a:p>
          <a:p>
            <a:pPr marL="622300" indent="-514350">
              <a:buSzPct val="100000"/>
              <a:buFont typeface="Wingdings" pitchFamily="2" charset="2"/>
              <a:buChar char="Ø"/>
            </a:pPr>
            <a:endParaRPr lang="en-US" dirty="0" smtClean="0"/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25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GB"/>
            </a:defPPr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600" i="1"/>
            </a:lvl1pPr>
          </a:lstStyle>
          <a:p>
            <a:r>
              <a:rPr lang="en-US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Future Directions</a:t>
            </a:r>
            <a:endParaRPr lang="en-US" sz="40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010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3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GB"/>
            </a:defPPr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600" i="1"/>
            </a:lvl1pPr>
          </a:lstStyle>
          <a:p>
            <a:r>
              <a:rPr lang="en-US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IDS Categorization</a:t>
            </a:r>
            <a:endParaRPr lang="en-US" sz="40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5678" y="6266700"/>
            <a:ext cx="582412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 smtClean="0"/>
              <a:t>Milenkoski</a:t>
            </a:r>
            <a:r>
              <a:rPr lang="en-US" sz="900" dirty="0"/>
              <a:t>, A., Vieira, M., </a:t>
            </a:r>
            <a:r>
              <a:rPr lang="en-US" sz="900" dirty="0" err="1"/>
              <a:t>Kounev</a:t>
            </a:r>
            <a:r>
              <a:rPr lang="en-US" sz="900" dirty="0"/>
              <a:t>, S., </a:t>
            </a:r>
            <a:r>
              <a:rPr lang="en-US" sz="900" dirty="0" err="1"/>
              <a:t>Avritzer</a:t>
            </a:r>
            <a:r>
              <a:rPr lang="en-US" sz="900" dirty="0"/>
              <a:t>, A. and Payne, B.D., 2015. Evaluating computer intrusion detection systems: A survey of common practices. ACM Computing Surveys (CSUR), 48(1), p.12</a:t>
            </a:r>
            <a:r>
              <a:rPr lang="en-US" sz="900" dirty="0" smtClean="0"/>
              <a:t>.</a:t>
            </a:r>
          </a:p>
          <a:p>
            <a:r>
              <a:rPr lang="en-US" sz="900" dirty="0" smtClean="0"/>
              <a:t>Table 1</a:t>
            </a:r>
            <a:endParaRPr lang="en-US" sz="9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424" y="1239997"/>
            <a:ext cx="2017776" cy="4011168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 bwMode="auto">
          <a:xfrm flipH="1" flipV="1">
            <a:off x="6797675" y="1886425"/>
            <a:ext cx="441325" cy="218600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 flipH="1" flipV="1">
            <a:off x="6797675" y="2505550"/>
            <a:ext cx="441325" cy="218600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 flipH="1" flipV="1">
            <a:off x="6797675" y="4686775"/>
            <a:ext cx="441325" cy="218600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73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446431" y="1403184"/>
            <a:ext cx="9180512" cy="4102266"/>
          </a:xfrm>
        </p:spPr>
        <p:txBody>
          <a:bodyPr/>
          <a:lstStyle/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dirty="0" smtClean="0"/>
              <a:t>Workloads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dirty="0" smtClean="0"/>
              <a:t>Metrics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dirty="0" smtClean="0"/>
              <a:t>Measurement methodology</a:t>
            </a:r>
            <a:endParaRPr lang="en-US" dirty="0"/>
          </a:p>
          <a:p>
            <a:pPr marL="622300" indent="-514350">
              <a:buSzPct val="100000"/>
              <a:buFont typeface="Wingdings" pitchFamily="2" charset="2"/>
              <a:buChar char="Ø"/>
            </a:pPr>
            <a:endParaRPr lang="en-US" dirty="0" smtClean="0"/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4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GB"/>
            </a:defPPr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600" i="1"/>
            </a:lvl1pPr>
          </a:lstStyle>
          <a:p>
            <a:r>
              <a:rPr lang="en-US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Design Space</a:t>
            </a:r>
            <a:endParaRPr lang="en-US" sz="40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138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5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6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Workloads</a:t>
            </a:r>
            <a:endParaRPr lang="en-US" sz="36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58" y="1638300"/>
            <a:ext cx="7115768" cy="31412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5678" y="6343649"/>
            <a:ext cx="5824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Milenkoski</a:t>
            </a:r>
            <a:r>
              <a:rPr lang="en-US" sz="800" dirty="0"/>
              <a:t>, A., Vieira, M., </a:t>
            </a:r>
            <a:r>
              <a:rPr lang="en-US" sz="800" dirty="0" err="1"/>
              <a:t>Kounev</a:t>
            </a:r>
            <a:r>
              <a:rPr lang="en-US" sz="800" dirty="0"/>
              <a:t>, S., </a:t>
            </a:r>
            <a:r>
              <a:rPr lang="en-US" sz="800" dirty="0" err="1"/>
              <a:t>Avritzer</a:t>
            </a:r>
            <a:r>
              <a:rPr lang="en-US" sz="800" dirty="0"/>
              <a:t>, A. and Payne, B.D., 2015. Evaluating computer intrusion detection systems: A survey of common practices. ACM Computing Surveys (CSUR), 48(1), p.12</a:t>
            </a:r>
            <a:r>
              <a:rPr lang="en-US" sz="800" dirty="0" smtClean="0"/>
              <a:t>.</a:t>
            </a:r>
          </a:p>
          <a:p>
            <a:r>
              <a:rPr lang="en-US" sz="800" dirty="0" smtClean="0"/>
              <a:t>Figure 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84731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6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6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Workloads</a:t>
            </a:r>
            <a:endParaRPr lang="en-US" sz="36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58" y="1638300"/>
            <a:ext cx="7115768" cy="31412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5678" y="6343649"/>
            <a:ext cx="5824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Milenkoski</a:t>
            </a:r>
            <a:r>
              <a:rPr lang="en-US" sz="800" dirty="0"/>
              <a:t>, A., Vieira, M., </a:t>
            </a:r>
            <a:r>
              <a:rPr lang="en-US" sz="800" dirty="0" err="1"/>
              <a:t>Kounev</a:t>
            </a:r>
            <a:r>
              <a:rPr lang="en-US" sz="800" dirty="0"/>
              <a:t>, S., </a:t>
            </a:r>
            <a:r>
              <a:rPr lang="en-US" sz="800" dirty="0" err="1"/>
              <a:t>Avritzer</a:t>
            </a:r>
            <a:r>
              <a:rPr lang="en-US" sz="800" dirty="0"/>
              <a:t>, A. and Payne, B.D., 2015. Evaluating computer intrusion detection systems: A survey of common practices. ACM Computing Surveys (CSUR), 48(1), p.12</a:t>
            </a:r>
            <a:r>
              <a:rPr lang="en-US" sz="800" dirty="0" smtClean="0"/>
              <a:t>.</a:t>
            </a:r>
          </a:p>
          <a:p>
            <a:r>
              <a:rPr lang="en-US" sz="800" dirty="0" smtClean="0"/>
              <a:t>Figure 1</a:t>
            </a:r>
            <a:endParaRPr lang="en-US" sz="800" dirty="0"/>
          </a:p>
        </p:txBody>
      </p:sp>
      <p:sp>
        <p:nvSpPr>
          <p:cNvPr id="8" name="TextBox 7"/>
          <p:cNvSpPr txBox="1"/>
          <p:nvPr/>
        </p:nvSpPr>
        <p:spPr>
          <a:xfrm>
            <a:off x="819150" y="4114800"/>
            <a:ext cx="7611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Table II</a:t>
            </a:r>
            <a:endParaRPr lang="en-US" sz="1400" dirty="0" smtClean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00450" y="3581400"/>
            <a:ext cx="1378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Table III and IV</a:t>
            </a:r>
            <a:endParaRPr lang="en-US" sz="1400" dirty="0" smtClean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62375" y="4743450"/>
            <a:ext cx="8402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Figure 2</a:t>
            </a:r>
            <a:endParaRPr lang="en-US" sz="1400" dirty="0" smtClean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34050" y="4743450"/>
            <a:ext cx="209704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Publicly available traces</a:t>
            </a:r>
          </a:p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DARPA 98, 99, 00</a:t>
            </a:r>
          </a:p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KDD 99 (derivative)</a:t>
            </a:r>
          </a:p>
          <a:p>
            <a:pPr algn="ctr"/>
            <a:endParaRPr lang="en-US" sz="1400" dirty="0">
              <a:solidFill>
                <a:srgbClr val="C00000"/>
              </a:solidFill>
            </a:endParaRPr>
          </a:p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Symantec onsite testing</a:t>
            </a:r>
            <a:endParaRPr lang="en-US" sz="1400" dirty="0" smtClean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05775" y="4724400"/>
            <a:ext cx="7819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Table V</a:t>
            </a:r>
            <a:endParaRPr lang="en-US" sz="14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02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7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Vulnerability and Attack Injection</a:t>
            </a:r>
            <a:endParaRPr lang="en-US" sz="32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678" y="6343649"/>
            <a:ext cx="5824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Milenkoski</a:t>
            </a:r>
            <a:r>
              <a:rPr lang="en-US" sz="800" dirty="0"/>
              <a:t>, A., Vieira, M., </a:t>
            </a:r>
            <a:r>
              <a:rPr lang="en-US" sz="800" dirty="0" err="1"/>
              <a:t>Kounev</a:t>
            </a:r>
            <a:r>
              <a:rPr lang="en-US" sz="800" dirty="0"/>
              <a:t>, S., </a:t>
            </a:r>
            <a:r>
              <a:rPr lang="en-US" sz="800" dirty="0" err="1"/>
              <a:t>Avritzer</a:t>
            </a:r>
            <a:r>
              <a:rPr lang="en-US" sz="800" dirty="0"/>
              <a:t>, A. and Payne, B.D., 2015. Evaluating computer intrusion detection systems: A survey of common practices. ACM Computing Surveys (CSUR), 48(1), p.12</a:t>
            </a:r>
            <a:r>
              <a:rPr lang="en-US" sz="800" dirty="0" smtClean="0"/>
              <a:t>.</a:t>
            </a:r>
          </a:p>
          <a:p>
            <a:r>
              <a:rPr lang="en-US" sz="800" dirty="0" smtClean="0"/>
              <a:t>Figure 2</a:t>
            </a:r>
            <a:endParaRPr lang="en-US" sz="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484" y="1733550"/>
            <a:ext cx="4117200" cy="209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70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8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Honeypots</a:t>
            </a:r>
            <a:endParaRPr lang="en-US" sz="32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678" y="6343649"/>
            <a:ext cx="5824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Milenkoski</a:t>
            </a:r>
            <a:r>
              <a:rPr lang="en-US" sz="800" dirty="0"/>
              <a:t>, A., Vieira, M., </a:t>
            </a:r>
            <a:r>
              <a:rPr lang="en-US" sz="800" dirty="0" err="1"/>
              <a:t>Kounev</a:t>
            </a:r>
            <a:r>
              <a:rPr lang="en-US" sz="800" dirty="0"/>
              <a:t>, S., </a:t>
            </a:r>
            <a:r>
              <a:rPr lang="en-US" sz="800" dirty="0" err="1"/>
              <a:t>Avritzer</a:t>
            </a:r>
            <a:r>
              <a:rPr lang="en-US" sz="800" dirty="0"/>
              <a:t>, A. and Payne, B.D., 2015. Evaluating computer intrusion detection systems: A survey of common practices. ACM Computing Surveys (CSUR), 48(1), p.12</a:t>
            </a:r>
            <a:r>
              <a:rPr lang="en-US" sz="800" dirty="0" smtClean="0"/>
              <a:t>.</a:t>
            </a:r>
          </a:p>
          <a:p>
            <a:r>
              <a:rPr lang="en-US" sz="800" dirty="0" smtClean="0"/>
              <a:t>Figure </a:t>
            </a:r>
            <a:r>
              <a:rPr lang="en-US" sz="800" dirty="0" smtClean="0"/>
              <a:t>3</a:t>
            </a:r>
            <a:endParaRPr lang="en-US" sz="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742" y="1457325"/>
            <a:ext cx="5949410" cy="342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75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9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6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Metrics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5678" y="6343649"/>
            <a:ext cx="5824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Milenkoski</a:t>
            </a:r>
            <a:r>
              <a:rPr lang="en-US" sz="800" dirty="0"/>
              <a:t>, A., Vieira, M., </a:t>
            </a:r>
            <a:r>
              <a:rPr lang="en-US" sz="800" dirty="0" err="1"/>
              <a:t>Kounev</a:t>
            </a:r>
            <a:r>
              <a:rPr lang="en-US" sz="800" dirty="0"/>
              <a:t>, S., </a:t>
            </a:r>
            <a:r>
              <a:rPr lang="en-US" sz="800" dirty="0" err="1"/>
              <a:t>Avritzer</a:t>
            </a:r>
            <a:r>
              <a:rPr lang="en-US" sz="800" dirty="0"/>
              <a:t>, A. and Payne, B.D., 2015. Evaluating computer intrusion detection systems: A survey of common practices. ACM Computing Surveys (CSUR), 48(1), p.12</a:t>
            </a:r>
            <a:r>
              <a:rPr lang="en-US" sz="800" dirty="0" smtClean="0"/>
              <a:t>.</a:t>
            </a:r>
          </a:p>
          <a:p>
            <a:r>
              <a:rPr lang="en-US" sz="800" dirty="0" smtClean="0"/>
              <a:t>Figure 4</a:t>
            </a:r>
            <a:endParaRPr lang="en-US" sz="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335" y="1409700"/>
            <a:ext cx="5890979" cy="33714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86475" y="4629150"/>
            <a:ext cx="13099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Not discussed</a:t>
            </a:r>
          </a:p>
          <a:p>
            <a:r>
              <a:rPr lang="en-US" sz="1400" dirty="0">
                <a:solidFill>
                  <a:srgbClr val="C00000"/>
                </a:solidFill>
              </a:rPr>
              <a:t>i</a:t>
            </a:r>
            <a:r>
              <a:rPr lang="en-US" sz="1400" dirty="0" smtClean="0">
                <a:solidFill>
                  <a:srgbClr val="C00000"/>
                </a:solidFill>
              </a:rPr>
              <a:t>n lecture</a:t>
            </a:r>
            <a:endParaRPr lang="en-US" sz="14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07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Default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12146</TotalTime>
  <Words>1538</Words>
  <Application>Microsoft Office PowerPoint</Application>
  <PresentationFormat>Custom</PresentationFormat>
  <Paragraphs>261</Paragraphs>
  <Slides>25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ＭＳ Ｐゴシック</vt:lpstr>
      <vt:lpstr>Arial</vt:lpstr>
      <vt:lpstr>Bitstream Charter</vt:lpstr>
      <vt:lpstr>Calibri</vt:lpstr>
      <vt:lpstr>Courier New</vt:lpstr>
      <vt:lpstr>Symbol</vt:lpstr>
      <vt:lpstr>Times New Roman</vt:lpstr>
      <vt:lpstr>Wingdings</vt:lpstr>
      <vt:lpstr>1_Custom Design</vt:lpstr>
      <vt:lpstr>2_Custom Design</vt:lpstr>
      <vt:lpstr>3_Custom Design</vt:lpstr>
      <vt:lpstr>Custom Design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Having Fun</dc:creator>
  <cp:lastModifiedBy>Ravi Sandhu</cp:lastModifiedBy>
  <cp:revision>1261</cp:revision>
  <cp:lastPrinted>2017-04-10T18:37:11Z</cp:lastPrinted>
  <dcterms:created xsi:type="dcterms:W3CDTF">2010-02-19T20:53:39Z</dcterms:created>
  <dcterms:modified xsi:type="dcterms:W3CDTF">2017-04-10T22:36:49Z</dcterms:modified>
</cp:coreProperties>
</file>