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46"/>
  </p:notesMasterIdLst>
  <p:handoutMasterIdLst>
    <p:handoutMasterId r:id="rId47"/>
  </p:handoutMasterIdLst>
  <p:sldIdLst>
    <p:sldId id="392" r:id="rId6"/>
    <p:sldId id="422" r:id="rId7"/>
    <p:sldId id="393" r:id="rId8"/>
    <p:sldId id="402" r:id="rId9"/>
    <p:sldId id="403" r:id="rId10"/>
    <p:sldId id="405" r:id="rId11"/>
    <p:sldId id="404" r:id="rId12"/>
    <p:sldId id="406" r:id="rId13"/>
    <p:sldId id="407" r:id="rId14"/>
    <p:sldId id="409" r:id="rId15"/>
    <p:sldId id="410" r:id="rId16"/>
    <p:sldId id="411" r:id="rId17"/>
    <p:sldId id="412" r:id="rId18"/>
    <p:sldId id="413" r:id="rId19"/>
    <p:sldId id="414" r:id="rId20"/>
    <p:sldId id="415" r:id="rId21"/>
    <p:sldId id="423" r:id="rId22"/>
    <p:sldId id="416" r:id="rId23"/>
    <p:sldId id="417" r:id="rId24"/>
    <p:sldId id="418" r:id="rId25"/>
    <p:sldId id="419" r:id="rId26"/>
    <p:sldId id="420" r:id="rId27"/>
    <p:sldId id="421" r:id="rId28"/>
    <p:sldId id="424" r:id="rId29"/>
    <p:sldId id="425" r:id="rId30"/>
    <p:sldId id="426" r:id="rId31"/>
    <p:sldId id="428" r:id="rId32"/>
    <p:sldId id="429" r:id="rId33"/>
    <p:sldId id="427" r:id="rId34"/>
    <p:sldId id="430" r:id="rId35"/>
    <p:sldId id="431" r:id="rId36"/>
    <p:sldId id="432" r:id="rId37"/>
    <p:sldId id="433" r:id="rId38"/>
    <p:sldId id="434" r:id="rId39"/>
    <p:sldId id="437" r:id="rId40"/>
    <p:sldId id="435" r:id="rId41"/>
    <p:sldId id="436" r:id="rId42"/>
    <p:sldId id="438" r:id="rId43"/>
    <p:sldId id="439" r:id="rId44"/>
    <p:sldId id="440" r:id="rId45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707" autoAdjust="0"/>
  </p:normalViewPr>
  <p:slideViewPr>
    <p:cSldViewPr snapToGrid="0" snapToObjects="1">
      <p:cViewPr varScale="1">
        <p:scale>
          <a:sx n="100" d="100"/>
          <a:sy n="100" d="100"/>
        </p:scale>
        <p:origin x="1620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presProps" Target="presProps.xml"/><Relationship Id="rId8" Type="http://schemas.openxmlformats.org/officeDocument/2006/relationships/slide" Target="slides/slide3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8604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4707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5184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833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0702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2849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4/12/2017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Firewalls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16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2000" dirty="0"/>
              <a:t>TCP/IP Protocol </a:t>
            </a:r>
            <a:r>
              <a:rPr lang="en-US" altLang="en-US" sz="2000" dirty="0" smtClean="0"/>
              <a:t>Stack: </a:t>
            </a:r>
            <a:r>
              <a:rPr lang="en-US" altLang="en-US" sz="2000" dirty="0"/>
              <a:t>Security </a:t>
            </a:r>
            <a:r>
              <a:rPr lang="en-US" altLang="en-US" sz="2000" dirty="0" smtClean="0"/>
              <a:t>Protocols</a:t>
            </a:r>
            <a:endParaRPr lang="en-US" sz="2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513243" y="1522413"/>
            <a:ext cx="721352" cy="3967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layer</a:t>
            </a:r>
          </a:p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5-7</a:t>
            </a: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4</a:t>
            </a: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 smtClean="0">
              <a:latin typeface="Arial" panose="020B0604020202020204" pitchFamily="34" charset="0"/>
            </a:endParaRPr>
          </a:p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3</a:t>
            </a:r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 smtClean="0">
              <a:latin typeface="Arial" panose="020B0604020202020204" pitchFamily="34" charset="0"/>
            </a:endParaRPr>
          </a:p>
          <a:p>
            <a:pPr algn="ctr"/>
            <a:endParaRPr lang="en-US" altLang="en-US" b="1" dirty="0" smtClean="0">
              <a:latin typeface="Arial" panose="020B0604020202020204" pitchFamily="34" charset="0"/>
            </a:endParaRPr>
          </a:p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2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4" name="Rectangle 4"/>
          <p:cNvSpPr txBox="1">
            <a:spLocks noChangeArrowheads="1"/>
          </p:cNvSpPr>
          <p:nvPr/>
        </p:nvSpPr>
        <p:spPr>
          <a:xfrm>
            <a:off x="923925" y="1733550"/>
            <a:ext cx="7772400" cy="4114800"/>
          </a:xfrm>
          <a:prstGeom prst="rect">
            <a:avLst/>
          </a:prstGeom>
          <a:noFill/>
          <a:ln/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   TELNET    FTP    SMTP    HTTP  </a:t>
            </a:r>
            <a:r>
              <a:rPr lang="en-US" altLang="en-US" kern="0" dirty="0" err="1" smtClean="0"/>
              <a:t>etc</a:t>
            </a: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TCP	      UDP</a:t>
            </a:r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IP</a:t>
            </a:r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IEEE 802.3 802.11 Token-Ring  ATM PPP </a:t>
            </a:r>
            <a:r>
              <a:rPr lang="en-US" altLang="en-US" kern="0" dirty="0" err="1" smtClean="0"/>
              <a:t>etc</a:t>
            </a:r>
            <a:endParaRPr lang="en-US" altLang="en-US" kern="0" dirty="0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>
            <a:off x="1044575" y="2324100"/>
            <a:ext cx="75311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>
            <a:off x="1044575" y="3467100"/>
            <a:ext cx="75311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7"/>
          <p:cNvSpPr>
            <a:spLocks noChangeShapeType="1"/>
          </p:cNvSpPr>
          <p:nvPr/>
        </p:nvSpPr>
        <p:spPr bwMode="auto">
          <a:xfrm>
            <a:off x="1044575" y="4610100"/>
            <a:ext cx="75311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540463" y="3462360"/>
            <a:ext cx="859837" cy="615974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ICMP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641565" y="4602785"/>
            <a:ext cx="883185" cy="53908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ARP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7756195" y="4612310"/>
            <a:ext cx="819480" cy="52955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RARP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092788" y="2326239"/>
            <a:ext cx="859837" cy="615974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DNS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6748239" y="2326239"/>
            <a:ext cx="900336" cy="615974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RIP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7963170" y="2326240"/>
            <a:ext cx="923655" cy="61597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BGP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2064338" y="2326239"/>
            <a:ext cx="859837" cy="615974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DHCP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3026363" y="2335764"/>
            <a:ext cx="631237" cy="615974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SSL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2597738" y="3471885"/>
            <a:ext cx="859837" cy="615974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IPSEC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0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Internet Security Protocols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14" name="Picture 13" descr="kWm9f5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5816" y="1451885"/>
            <a:ext cx="3539487" cy="4139608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5498839" y="2353607"/>
            <a:ext cx="3390412" cy="1762268"/>
            <a:chOff x="5498839" y="2309024"/>
            <a:chExt cx="3390412" cy="1762268"/>
          </a:xfrm>
        </p:grpSpPr>
        <p:cxnSp>
          <p:nvCxnSpPr>
            <p:cNvPr id="12" name="Straight Arrow Connector 11"/>
            <p:cNvCxnSpPr/>
            <p:nvPr/>
          </p:nvCxnSpPr>
          <p:spPr bwMode="auto">
            <a:xfrm>
              <a:off x="5810250" y="2864466"/>
              <a:ext cx="1238252" cy="0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5498839" y="3502636"/>
              <a:ext cx="1549663" cy="5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7189203" y="3322349"/>
              <a:ext cx="1428578" cy="369324"/>
            </a:xfrm>
            <a:prstGeom prst="rect">
              <a:avLst/>
            </a:prstGeom>
            <a:noFill/>
          </p:spPr>
          <p:txBody>
            <a:bodyPr wrap="none" lIns="91431" tIns="45716" rIns="91431" bIns="45716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C00000"/>
                  </a:solidFill>
                </a:rPr>
                <a:t>IPsec</a:t>
              </a:r>
              <a:r>
                <a:rPr lang="en-US" b="1" dirty="0" smtClean="0">
                  <a:solidFill>
                    <a:srgbClr val="C00000"/>
                  </a:solidFill>
                </a:rPr>
                <a:t>, 1998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189203" y="2674649"/>
              <a:ext cx="1210571" cy="369324"/>
            </a:xfrm>
            <a:prstGeom prst="rect">
              <a:avLst/>
            </a:prstGeom>
            <a:noFill/>
          </p:spPr>
          <p:txBody>
            <a:bodyPr wrap="square" lIns="91431" tIns="45716" rIns="91431" bIns="45716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C00000"/>
                  </a:solidFill>
                </a:rPr>
                <a:t>SSL,1994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005718" y="3701960"/>
              <a:ext cx="16722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2060"/>
                  </a:solidFill>
                </a:rPr>
                <a:t>Largely failed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11814" y="2309024"/>
              <a:ext cx="1877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2060"/>
                  </a:solidFill>
                </a:rPr>
                <a:t>Half successful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292188" y="2437610"/>
            <a:ext cx="2122308" cy="64630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lIns="91413" tIns="45706" rIns="91413" bIns="45706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Dozens of other security protocols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31268" y="3385541"/>
            <a:ext cx="2044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Some successes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Many failures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9528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header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data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carries a layer 4 protocol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TCP, UDP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or a layer 3 protocol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ICMP, IPSEC, IP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or a layer 2 protocol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IEEE 802.3 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IP </a:t>
            </a: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v4 Packet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135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TCP </a:t>
            </a:r>
            <a:r>
              <a:rPr lang="en-US" altLang="en-US" sz="4000" dirty="0" smtClean="0"/>
              <a:t>Inside IP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63650" y="2282825"/>
            <a:ext cx="7416800" cy="13208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36688" y="2527300"/>
            <a:ext cx="148272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IP</a:t>
            </a:r>
          </a:p>
          <a:p>
            <a:pPr algn="ctr"/>
            <a:r>
              <a:rPr lang="en-US" altLang="en-US" b="1">
                <a:latin typeface="Arial" panose="020B0604020202020204" pitchFamily="34" charset="0"/>
              </a:rPr>
              <a:t>HEADER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219450" y="2282825"/>
            <a:ext cx="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384550" y="2422525"/>
            <a:ext cx="5156200" cy="1041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494088" y="2527300"/>
            <a:ext cx="148272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TCP</a:t>
            </a:r>
          </a:p>
          <a:p>
            <a:pPr algn="ctr"/>
            <a:r>
              <a:rPr lang="en-US" altLang="en-US" b="1">
                <a:latin typeface="Arial" panose="020B0604020202020204" pitchFamily="34" charset="0"/>
              </a:rPr>
              <a:t>HEADER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4972050" y="2422525"/>
            <a:ext cx="0" cy="104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6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version: 4bit, currently v4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header length: 4 bit, length in 32 bit words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TOS (type of service): unused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total length: 16 bits, length in bytes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identification, flags, fragment offset: total 16 bits used for packet fragmentation and reassembly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TTL (time to live): 8 bits, used as hop count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Protocol: 8 bit, protocol being carried in IP packet, usually TCP, UDP but also ICMP, IPSEC, IP, </a:t>
            </a:r>
            <a:r>
              <a:rPr lang="en-US" sz="2400" dirty="0" smtClean="0"/>
              <a:t>IEEE 802.3</a:t>
            </a:r>
            <a:endParaRPr lang="en-US" sz="24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header checksum: 16 bit checksum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source address: 32 bit IP address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destination address: 32 bit IP address</a:t>
            </a:r>
          </a:p>
          <a:p>
            <a:pPr marL="107950" indent="0">
              <a:buSzPct val="100000"/>
              <a:buNone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IP Header Format</a:t>
            </a:r>
          </a:p>
        </p:txBody>
      </p:sp>
    </p:spTree>
    <p:extLst>
      <p:ext uri="{BB962C8B-B14F-4D97-AF65-F5344CB8AC3E}">
        <p14:creationId xmlns:p14="http://schemas.microsoft.com/office/powerpoint/2010/main" val="412601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400" dirty="0"/>
              <a:t>options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/>
              <a:t>source routing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enables route of a packet and its response to be explicitly controlled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/>
              <a:t>route recording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/>
              <a:t>timestamping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/>
              <a:t>security labels</a:t>
            </a:r>
          </a:p>
          <a:p>
            <a:pPr marL="107950" indent="0">
              <a:buSzPct val="100000"/>
              <a:buNone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IP Header Format</a:t>
            </a:r>
          </a:p>
        </p:txBody>
      </p:sp>
    </p:spTree>
    <p:extLst>
      <p:ext uri="{BB962C8B-B14F-4D97-AF65-F5344CB8AC3E}">
        <p14:creationId xmlns:p14="http://schemas.microsoft.com/office/powerpoint/2010/main" val="221471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source port number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source IP address + source port number is a socket: uniquely identifies sender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destination port number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destination IP address + destination port number is a socket : uniquely identifies receiver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SYN and ACK flags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sequence number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acknowledgement number</a:t>
            </a: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TCP Header </a:t>
            </a: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Format</a:t>
            </a:r>
          </a:p>
        </p:txBody>
      </p:sp>
    </p:spTree>
    <p:extLst>
      <p:ext uri="{BB962C8B-B14F-4D97-AF65-F5344CB8AC3E}">
        <p14:creationId xmlns:p14="http://schemas.microsoft.com/office/powerpoint/2010/main" val="211522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250348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TCP/IP Vulnerabilities</a:t>
            </a: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6198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TCP 3 Way Handshake</a:t>
            </a: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3552825" y="1606550"/>
            <a:ext cx="0" cy="3683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6829425" y="1606550"/>
            <a:ext cx="0" cy="375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550988" y="1865313"/>
            <a:ext cx="1309687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>
                <a:latin typeface="Arial" panose="020B0604020202020204" pitchFamily="34" charset="0"/>
              </a:rPr>
              <a:t>initiator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7265988" y="1865313"/>
            <a:ext cx="1684337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>
                <a:latin typeface="Arial" panose="020B0604020202020204" pitchFamily="34" charset="0"/>
              </a:rPr>
              <a:t>responder</a:t>
            </a:r>
          </a:p>
        </p:txBody>
      </p:sp>
      <p:sp>
        <p:nvSpPr>
          <p:cNvPr id="12" name="Line 7"/>
          <p:cNvSpPr>
            <a:spLocks noChangeShapeType="1"/>
          </p:cNvSpPr>
          <p:nvPr/>
        </p:nvSpPr>
        <p:spPr bwMode="auto">
          <a:xfrm>
            <a:off x="3578225" y="2216150"/>
            <a:ext cx="31496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3629025" y="4298950"/>
            <a:ext cx="31496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V="1">
            <a:off x="3578225" y="3155950"/>
            <a:ext cx="314960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4854575" y="1962150"/>
            <a:ext cx="1055688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sz="2000" b="1">
                <a:latin typeface="Arial" panose="020B0604020202020204" pitchFamily="34" charset="0"/>
              </a:rPr>
              <a:t>SYN(X)</a:t>
            </a: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3727450" y="3028950"/>
            <a:ext cx="2085975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sz="2000" b="1">
                <a:latin typeface="Arial" panose="020B0604020202020204" pitchFamily="34" charset="0"/>
              </a:rPr>
              <a:t>SYN(Y), ACK(X)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4840288" y="4019550"/>
            <a:ext cx="1084262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sz="2000" b="1">
                <a:latin typeface="Arial" panose="020B0604020202020204" pitchFamily="34" charset="0"/>
              </a:rPr>
              <a:t>ACK(Y)</a:t>
            </a:r>
          </a:p>
        </p:txBody>
      </p:sp>
    </p:spTree>
    <p:extLst>
      <p:ext uri="{BB962C8B-B14F-4D97-AF65-F5344CB8AC3E}">
        <p14:creationId xmlns:p14="http://schemas.microsoft.com/office/powerpoint/2010/main" val="292355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TCP 3 way handshake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send SYN packet with random IP source address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return SYN-ACK packet is lost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half-open </a:t>
            </a:r>
            <a:r>
              <a:rPr lang="en-US" dirty="0"/>
              <a:t>connection stays for </a:t>
            </a:r>
            <a:r>
              <a:rPr lang="en-US" dirty="0" smtClean="0"/>
              <a:t>some time-out </a:t>
            </a:r>
            <a:r>
              <a:rPr lang="en-US" dirty="0"/>
              <a:t>period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Denial of service attack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Basis for IP spoofing attack</a:t>
            </a: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TCP SYN Flooding Attack</a:t>
            </a:r>
          </a:p>
        </p:txBody>
      </p:sp>
    </p:spTree>
    <p:extLst>
      <p:ext uri="{BB962C8B-B14F-4D97-AF65-F5344CB8AC3E}">
        <p14:creationId xmlns:p14="http://schemas.microsoft.com/office/powerpoint/2010/main" val="270982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250348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TCP/IP Basics</a:t>
            </a: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7400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Send SYN packet with spoofed source IP address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SYN-flood real source so it drops SYN-ACK packet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guess sequence number and send ACK packet to target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target will continue to accept packets and response packets will be dropped</a:t>
            </a: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IP Spoofing</a:t>
            </a:r>
          </a:p>
        </p:txBody>
      </p:sp>
    </p:spTree>
    <p:extLst>
      <p:ext uri="{BB962C8B-B14F-4D97-AF65-F5344CB8AC3E}">
        <p14:creationId xmlns:p14="http://schemas.microsoft.com/office/powerpoint/2010/main" val="32684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Send RST packet with spoofed source IP address and appropriate sequence number to one end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SYN-flood that end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send ACK packets to target at other end</a:t>
            </a: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TCP Session Hijacking</a:t>
            </a:r>
          </a:p>
        </p:txBody>
      </p:sp>
    </p:spTree>
    <p:extLst>
      <p:ext uri="{BB962C8B-B14F-4D97-AF65-F5344CB8AC3E}">
        <p14:creationId xmlns:p14="http://schemas.microsoft.com/office/powerpoint/2010/main" val="176469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IP packet carries no authentication of source address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IP spoofing is possible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Firewalls </a:t>
            </a:r>
            <a:r>
              <a:rPr lang="en-US" dirty="0"/>
              <a:t>do not solve this problem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Requires cryptographic solutions</a:t>
            </a: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Fundamental Vulnerability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256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392114" y="1051560"/>
            <a:ext cx="9263950" cy="3840480"/>
          </a:xfrm>
        </p:spPr>
        <p:txBody>
          <a:bodyPr/>
          <a:lstStyle/>
          <a:p>
            <a:pPr marL="107940" indent="0" algn="ctr">
              <a:buSzPct val="100000"/>
              <a:buNone/>
            </a:pPr>
            <a:r>
              <a:rPr lang="en-US" altLang="en-US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ALLOW GOOD GUYS IN</a:t>
            </a:r>
          </a:p>
          <a:p>
            <a:pPr marL="107940" indent="0" algn="ctr">
              <a:buSzPct val="100000"/>
              <a:buNone/>
            </a:pPr>
            <a:r>
              <a:rPr lang="en-US" altLang="en-US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KEEP BAD GUYS OUT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IP Spoofing predicted in Bell Labs report ≈ 1985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Unencrypted Telnet with passwords in clear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1st Generation firewalls deployed ≈ 1992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IP Spoofing attacks proliferate in the wild ≈ 1993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Virtual Private Networks emerge ≈ late 1990’s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Vulnerability shifts to the client PC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Network Admission Control ≈ 2000’s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Persists as a Distributed Denial of Service mechanism</a:t>
            </a:r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Most of these fixes have not changed or extended IPv4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>
              <a:buSzPct val="100000"/>
              <a:buNone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19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 smtClean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830" algn="l"/>
                <a:tab pos="1447659" algn="l"/>
                <a:tab pos="2171489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904039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50CF001-D729-4812-84F1-FC0386616B58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23</a:t>
            </a:fld>
            <a:endParaRPr lang="en-GB" altLang="en-US" sz="1400" dirty="0">
              <a:solidFill>
                <a:srgbClr val="000000"/>
              </a:solidFill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4" y="6904039"/>
            <a:ext cx="4687483" cy="33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1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defRPr/>
            </a:pPr>
            <a:r>
              <a:rPr lang="en-US" sz="4000" dirty="0">
                <a:solidFill>
                  <a:srgbClr val="131F49"/>
                </a:solidFill>
              </a:rPr>
              <a:t>IP Spoofing Story</a:t>
            </a:r>
          </a:p>
        </p:txBody>
      </p:sp>
    </p:spTree>
    <p:extLst>
      <p:ext uri="{BB962C8B-B14F-4D97-AF65-F5344CB8AC3E}">
        <p14:creationId xmlns:p14="http://schemas.microsoft.com/office/powerpoint/2010/main" val="110078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250348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Firewalls</a:t>
            </a: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7738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What is a Firewall?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Oval 3"/>
          <p:cNvSpPr>
            <a:spLocks noChangeArrowheads="1"/>
          </p:cNvSpPr>
          <p:nvPr/>
        </p:nvSpPr>
        <p:spPr bwMode="auto">
          <a:xfrm>
            <a:off x="941388" y="2257425"/>
            <a:ext cx="2432050" cy="146685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279900" y="2008188"/>
            <a:ext cx="1041400" cy="19653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FIRE-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WALL</a:t>
            </a:r>
          </a:p>
        </p:txBody>
      </p:sp>
      <p:sp>
        <p:nvSpPr>
          <p:cNvPr id="16" name="Oval 5"/>
          <p:cNvSpPr>
            <a:spLocks noChangeArrowheads="1"/>
          </p:cNvSpPr>
          <p:nvPr/>
        </p:nvSpPr>
        <p:spPr bwMode="auto">
          <a:xfrm>
            <a:off x="6246813" y="1858963"/>
            <a:ext cx="2432050" cy="226377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external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Internet</a:t>
            </a:r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3414713" y="2990850"/>
            <a:ext cx="8143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5408613" y="2990850"/>
            <a:ext cx="8524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7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all traffic between external and internal networks must go through the firewall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easier said than done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firewall has opportunity to ensure that only suitable traffic goes back and forth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easier said than done</a:t>
            </a: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What is a Firewall?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065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secure and carefully administer firewall machines to allow controlled interaction with external Internet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internal machines can be administered with varying degrees of care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does work</a:t>
            </a: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Benefits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93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connections which bypass firewall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services through the firewall introduce vulnerabilities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insiders can exercise internal vulnerabilities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performance may suffer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single point of failure</a:t>
            </a: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Basic Limitations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2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Ultimate Firewall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Oval 3"/>
          <p:cNvSpPr>
            <a:spLocks noChangeArrowheads="1"/>
          </p:cNvSpPr>
          <p:nvPr/>
        </p:nvSpPr>
        <p:spPr bwMode="auto">
          <a:xfrm>
            <a:off x="703263" y="2695575"/>
            <a:ext cx="2432050" cy="146685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internal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>
            <a:off x="6008688" y="2297113"/>
            <a:ext cx="2432050" cy="226377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external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Internet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3176588" y="3429000"/>
            <a:ext cx="8143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5170488" y="3429000"/>
            <a:ext cx="8524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4179888" y="3013075"/>
            <a:ext cx="785812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Air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Gap</a:t>
            </a:r>
          </a:p>
        </p:txBody>
      </p:sp>
    </p:spTree>
    <p:extLst>
      <p:ext uri="{BB962C8B-B14F-4D97-AF65-F5344CB8AC3E}">
        <p14:creationId xmlns:p14="http://schemas.microsoft.com/office/powerpoint/2010/main" val="349547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OSI Reference Model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718955" y="2105173"/>
            <a:ext cx="2526891" cy="355059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2968401" y="1443702"/>
            <a:ext cx="0" cy="591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810745" y="4138586"/>
            <a:ext cx="8459136" cy="0"/>
          </a:xfrm>
          <a:prstGeom prst="line">
            <a:avLst/>
          </a:prstGeom>
          <a:noFill/>
          <a:ln w="50800">
            <a:pattFill prst="ltUpDiag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81164" y="2733397"/>
            <a:ext cx="1040646" cy="69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higher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level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protocols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481164" y="4278580"/>
            <a:ext cx="1040646" cy="1338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lower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level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protocols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or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network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services</a:t>
            </a: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8572816" y="2819142"/>
            <a:ext cx="1040646" cy="69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higher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level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protocols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572816" y="4364326"/>
            <a:ext cx="1040646" cy="1338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lower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level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protocols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or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network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services</a:t>
            </a: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1994054" y="5281287"/>
            <a:ext cx="1920694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Physical Layer</a:t>
            </a:r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>
            <a:off x="1746953" y="5169292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1937149" y="4765059"/>
            <a:ext cx="2034507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Data Link Layer</a:t>
            </a:r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1746953" y="4653063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2007681" y="4250581"/>
            <a:ext cx="1893444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Network Layer</a:t>
            </a:r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>
            <a:off x="1746953" y="4138586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1922528" y="3736103"/>
            <a:ext cx="2063746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Transport Layer</a:t>
            </a:r>
          </a:p>
        </p:txBody>
      </p:sp>
      <p:sp>
        <p:nvSpPr>
          <p:cNvPr id="23" name="Line 17"/>
          <p:cNvSpPr>
            <a:spLocks noChangeShapeType="1"/>
          </p:cNvSpPr>
          <p:nvPr/>
        </p:nvSpPr>
        <p:spPr bwMode="auto">
          <a:xfrm>
            <a:off x="1746953" y="3622358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2020358" y="3219876"/>
            <a:ext cx="1864589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Session Layer</a:t>
            </a:r>
          </a:p>
        </p:txBody>
      </p:sp>
      <p:sp>
        <p:nvSpPr>
          <p:cNvPr id="25" name="Line 19"/>
          <p:cNvSpPr>
            <a:spLocks noChangeShapeType="1"/>
          </p:cNvSpPr>
          <p:nvPr/>
        </p:nvSpPr>
        <p:spPr bwMode="auto">
          <a:xfrm>
            <a:off x="1746953" y="3107880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1739177" y="2705398"/>
            <a:ext cx="2430449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Presentation Layer</a:t>
            </a:r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>
            <a:off x="1746953" y="2593403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1816923" y="2189169"/>
            <a:ext cx="2274958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Application Layer</a:t>
            </a: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5890775" y="2105173"/>
            <a:ext cx="2528642" cy="355059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" name="Group 24"/>
          <p:cNvGrpSpPr>
            <a:grpSpLocks/>
          </p:cNvGrpSpPr>
          <p:nvPr/>
        </p:nvGrpSpPr>
        <p:grpSpPr bwMode="auto">
          <a:xfrm>
            <a:off x="2100439" y="1042965"/>
            <a:ext cx="5881497" cy="316735"/>
            <a:chOff x="1200" y="1075"/>
            <a:chExt cx="3361" cy="181"/>
          </a:xfrm>
        </p:grpSpPr>
        <p:sp>
          <p:nvSpPr>
            <p:cNvPr id="31" name="Rectangle 25"/>
            <p:cNvSpPr>
              <a:spLocks noChangeArrowheads="1"/>
            </p:cNvSpPr>
            <p:nvPr/>
          </p:nvSpPr>
          <p:spPr bwMode="auto">
            <a:xfrm>
              <a:off x="1200" y="1075"/>
              <a:ext cx="974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9997" tIns="27999" rIns="69997" bIns="27999">
              <a:spAutoFit/>
            </a:bodyPr>
            <a:lstStyle>
              <a:lvl1pPr defTabSz="9239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461963" defTabSz="9239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923925" defTabSz="9239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385888" defTabSz="9239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1847850" defTabSz="9239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305050" defTabSz="9239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762250" defTabSz="9239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219450" defTabSz="9239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676650" defTabSz="9239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984" b="1">
                  <a:latin typeface="Arial" panose="020B0604020202020204" pitchFamily="34" charset="0"/>
                </a:rPr>
                <a:t>END USER A</a:t>
              </a:r>
            </a:p>
          </p:txBody>
        </p:sp>
        <p:sp>
          <p:nvSpPr>
            <p:cNvPr id="32" name="Rectangle 26"/>
            <p:cNvSpPr>
              <a:spLocks noChangeArrowheads="1"/>
            </p:cNvSpPr>
            <p:nvPr/>
          </p:nvSpPr>
          <p:spPr bwMode="auto">
            <a:xfrm>
              <a:off x="3582" y="1075"/>
              <a:ext cx="97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9997" tIns="27999" rIns="69997" bIns="27999">
              <a:spAutoFit/>
            </a:bodyPr>
            <a:lstStyle>
              <a:lvl1pPr defTabSz="9239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461963" defTabSz="9239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923925" defTabSz="9239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385888" defTabSz="9239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1847850" defTabSz="9239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305050" defTabSz="9239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762250" defTabSz="9239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219450" defTabSz="9239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676650" defTabSz="9239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984" b="1">
                  <a:latin typeface="Arial" panose="020B0604020202020204" pitchFamily="34" charset="0"/>
                </a:rPr>
                <a:t>END USER B</a:t>
              </a:r>
            </a:p>
          </p:txBody>
        </p:sp>
      </p:grpSp>
      <p:sp>
        <p:nvSpPr>
          <p:cNvPr id="33" name="Line 27"/>
          <p:cNvSpPr>
            <a:spLocks noChangeShapeType="1"/>
          </p:cNvSpPr>
          <p:nvPr/>
        </p:nvSpPr>
        <p:spPr bwMode="auto">
          <a:xfrm>
            <a:off x="7140222" y="1443702"/>
            <a:ext cx="0" cy="591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28"/>
          <p:cNvSpPr>
            <a:spLocks noChangeArrowheads="1"/>
          </p:cNvSpPr>
          <p:nvPr/>
        </p:nvSpPr>
        <p:spPr bwMode="auto">
          <a:xfrm>
            <a:off x="6165875" y="5281287"/>
            <a:ext cx="1920694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Physical Layer</a:t>
            </a:r>
          </a:p>
        </p:txBody>
      </p:sp>
      <p:sp>
        <p:nvSpPr>
          <p:cNvPr id="35" name="Line 29"/>
          <p:cNvSpPr>
            <a:spLocks noChangeShapeType="1"/>
          </p:cNvSpPr>
          <p:nvPr/>
        </p:nvSpPr>
        <p:spPr bwMode="auto">
          <a:xfrm>
            <a:off x="5920524" y="5169292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6108970" y="4765059"/>
            <a:ext cx="2034507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Data Link Layer</a:t>
            </a:r>
          </a:p>
        </p:txBody>
      </p:sp>
      <p:sp>
        <p:nvSpPr>
          <p:cNvPr id="37" name="Line 31"/>
          <p:cNvSpPr>
            <a:spLocks noChangeShapeType="1"/>
          </p:cNvSpPr>
          <p:nvPr/>
        </p:nvSpPr>
        <p:spPr bwMode="auto">
          <a:xfrm>
            <a:off x="5920524" y="4653063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6179501" y="4250581"/>
            <a:ext cx="1893444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Network Layer</a:t>
            </a:r>
          </a:p>
        </p:txBody>
      </p:sp>
      <p:sp>
        <p:nvSpPr>
          <p:cNvPr id="39" name="Line 33"/>
          <p:cNvSpPr>
            <a:spLocks noChangeShapeType="1"/>
          </p:cNvSpPr>
          <p:nvPr/>
        </p:nvSpPr>
        <p:spPr bwMode="auto">
          <a:xfrm>
            <a:off x="5920524" y="4138586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4"/>
          <p:cNvSpPr>
            <a:spLocks noChangeArrowheads="1"/>
          </p:cNvSpPr>
          <p:nvPr/>
        </p:nvSpPr>
        <p:spPr bwMode="auto">
          <a:xfrm>
            <a:off x="6094349" y="3736103"/>
            <a:ext cx="2063746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Transport Layer</a:t>
            </a:r>
          </a:p>
        </p:txBody>
      </p:sp>
      <p:sp>
        <p:nvSpPr>
          <p:cNvPr id="41" name="Line 35"/>
          <p:cNvSpPr>
            <a:spLocks noChangeShapeType="1"/>
          </p:cNvSpPr>
          <p:nvPr/>
        </p:nvSpPr>
        <p:spPr bwMode="auto">
          <a:xfrm>
            <a:off x="5920524" y="3622358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36"/>
          <p:cNvSpPr>
            <a:spLocks noChangeArrowheads="1"/>
          </p:cNvSpPr>
          <p:nvPr/>
        </p:nvSpPr>
        <p:spPr bwMode="auto">
          <a:xfrm>
            <a:off x="6192179" y="3219876"/>
            <a:ext cx="1864589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Session Layer</a:t>
            </a:r>
          </a:p>
        </p:txBody>
      </p:sp>
      <p:sp>
        <p:nvSpPr>
          <p:cNvPr id="43" name="Line 37"/>
          <p:cNvSpPr>
            <a:spLocks noChangeShapeType="1"/>
          </p:cNvSpPr>
          <p:nvPr/>
        </p:nvSpPr>
        <p:spPr bwMode="auto">
          <a:xfrm>
            <a:off x="5920524" y="3107880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38"/>
          <p:cNvSpPr>
            <a:spLocks noChangeArrowheads="1"/>
          </p:cNvSpPr>
          <p:nvPr/>
        </p:nvSpPr>
        <p:spPr bwMode="auto">
          <a:xfrm>
            <a:off x="5910997" y="2705398"/>
            <a:ext cx="2430449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Presentation Layer</a:t>
            </a:r>
          </a:p>
        </p:txBody>
      </p:sp>
      <p:sp>
        <p:nvSpPr>
          <p:cNvPr id="45" name="Line 39"/>
          <p:cNvSpPr>
            <a:spLocks noChangeShapeType="1"/>
          </p:cNvSpPr>
          <p:nvPr/>
        </p:nvSpPr>
        <p:spPr bwMode="auto">
          <a:xfrm>
            <a:off x="5920524" y="2593403"/>
            <a:ext cx="249889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0"/>
          <p:cNvSpPr>
            <a:spLocks noChangeArrowheads="1"/>
          </p:cNvSpPr>
          <p:nvPr/>
        </p:nvSpPr>
        <p:spPr bwMode="auto">
          <a:xfrm>
            <a:off x="5988743" y="2189169"/>
            <a:ext cx="2274958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Application Layer</a:t>
            </a:r>
          </a:p>
        </p:txBody>
      </p:sp>
      <p:sp>
        <p:nvSpPr>
          <p:cNvPr id="47" name="Rectangle 41"/>
          <p:cNvSpPr>
            <a:spLocks noChangeArrowheads="1"/>
          </p:cNvSpPr>
          <p:nvPr/>
        </p:nvSpPr>
        <p:spPr bwMode="auto">
          <a:xfrm>
            <a:off x="1704975" y="5664143"/>
            <a:ext cx="6714442" cy="544226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3245" tIns="50748" rIns="103245" bIns="50748" anchor="ctr"/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984" b="1">
                <a:latin typeface="Arial" panose="020B0604020202020204" pitchFamily="34" charset="0"/>
              </a:rPr>
              <a:t>PHYSICAL MEDIUM</a:t>
            </a:r>
          </a:p>
        </p:txBody>
      </p: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4453358" y="2705398"/>
            <a:ext cx="1285905" cy="835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End</a:t>
            </a:r>
          </a:p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user</a:t>
            </a:r>
          </a:p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functions</a:t>
            </a: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4453358" y="4422074"/>
            <a:ext cx="1285905" cy="575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9997" tIns="27999" rIns="69997" bIns="27999">
            <a:spAutoFit/>
          </a:bodyPr>
          <a:lstStyle>
            <a:lvl1pPr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3925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85888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47850" defTabSz="923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50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22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194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7665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Network</a:t>
            </a:r>
          </a:p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functions</a:t>
            </a:r>
          </a:p>
        </p:txBody>
      </p:sp>
    </p:spTree>
    <p:extLst>
      <p:ext uri="{BB962C8B-B14F-4D97-AF65-F5344CB8AC3E}">
        <p14:creationId xmlns:p14="http://schemas.microsoft.com/office/powerpoint/2010/main" val="45950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Packet filtering firewalls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IP layer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Application gateway firewalls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Application </a:t>
            </a:r>
            <a:r>
              <a:rPr lang="en-US" dirty="0" smtClean="0"/>
              <a:t>layer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 smtClean="0"/>
              <a:t>Types of Firewalls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62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IP packets are filtered based 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source IP address + source port number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destination IP address + destination port number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protocol field: TCP or UDP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TCP protocol flag: SYN or </a:t>
            </a:r>
            <a:r>
              <a:rPr lang="en-US" dirty="0" smtClean="0"/>
              <a:t>ACK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TCP/UDP: protocol field</a:t>
            </a:r>
            <a:endParaRPr lang="en-US" dirty="0"/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Packet Filtering Firewalls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280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Filtering Routers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Oval 3"/>
          <p:cNvSpPr>
            <a:spLocks noChangeArrowheads="1"/>
          </p:cNvSpPr>
          <p:nvPr/>
        </p:nvSpPr>
        <p:spPr bwMode="auto">
          <a:xfrm>
            <a:off x="1444308" y="1700213"/>
            <a:ext cx="2432050" cy="146685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4820920" y="1749425"/>
            <a:ext cx="1039813" cy="19653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packet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filtering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router</a:t>
            </a:r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6730683" y="1600200"/>
            <a:ext cx="2432050" cy="226377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external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Internet</a:t>
            </a:r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>
            <a:off x="3917633" y="2433638"/>
            <a:ext cx="8143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5894070" y="2732088"/>
            <a:ext cx="8509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1991995" y="4125913"/>
            <a:ext cx="1579563" cy="7969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mail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gateway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>
            <a:off x="2669858" y="3211513"/>
            <a:ext cx="0" cy="863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drop packets based on filtering rules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static (stateless) filtering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no context is kept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dynamic (</a:t>
            </a:r>
            <a:r>
              <a:rPr lang="en-US" dirty="0" err="1" smtClean="0"/>
              <a:t>stateful</a:t>
            </a:r>
            <a:r>
              <a:rPr lang="en-US" dirty="0"/>
              <a:t>) filtering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keeps context</a:t>
            </a: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Packet Filtering Firewalls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763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Should never allow packet with source address of internal machine to enter from external internet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Cannot trust source address to allow selective access from outside</a:t>
            </a: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Packet Filtering Firewalls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746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packet filtering is effective for coarse-grained controls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not so effective for fine-grained control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can do: allow </a:t>
            </a:r>
            <a:r>
              <a:rPr lang="en-US" dirty="0" smtClean="0"/>
              <a:t>outgoing ftp from </a:t>
            </a:r>
            <a:r>
              <a:rPr lang="en-US" dirty="0"/>
              <a:t>a particular </a:t>
            </a:r>
            <a:r>
              <a:rPr lang="en-US" dirty="0" smtClean="0"/>
              <a:t>internal host</a:t>
            </a:r>
            <a:endParaRPr lang="en-US" dirty="0"/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cannot do: allow outgoing ftp </a:t>
            </a:r>
            <a:r>
              <a:rPr lang="en-US" dirty="0" smtClean="0"/>
              <a:t>from </a:t>
            </a:r>
            <a:r>
              <a:rPr lang="en-US" dirty="0"/>
              <a:t>a particular </a:t>
            </a:r>
            <a:r>
              <a:rPr lang="en-US" dirty="0" smtClean="0"/>
              <a:t>internal user</a:t>
            </a:r>
            <a:endParaRPr lang="en-US" dirty="0"/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Packet Filtering Firewalls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382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Filtering Routers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Oval 3"/>
          <p:cNvSpPr>
            <a:spLocks noChangeArrowheads="1"/>
          </p:cNvSpPr>
          <p:nvPr/>
        </p:nvSpPr>
        <p:spPr bwMode="auto">
          <a:xfrm>
            <a:off x="1590548" y="1532001"/>
            <a:ext cx="2433638" cy="1468438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network 1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4930648" y="1532001"/>
            <a:ext cx="1039813" cy="472916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packet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filtering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router</a:t>
            </a:r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6840411" y="2601976"/>
            <a:ext cx="2432050" cy="2265363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external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Internet</a:t>
            </a:r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4065461" y="2265426"/>
            <a:ext cx="8143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6003798" y="3735451"/>
            <a:ext cx="8509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5984748" y="3286189"/>
            <a:ext cx="9461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6003798" y="2857564"/>
            <a:ext cx="127793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6003798" y="4183126"/>
            <a:ext cx="9080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6003798" y="4611751"/>
            <a:ext cx="12588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1574673" y="5229289"/>
            <a:ext cx="2459038" cy="96996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mail gateway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(internal network 3)</a:t>
            </a:r>
          </a:p>
        </p:txBody>
      </p:sp>
      <p:sp>
        <p:nvSpPr>
          <p:cNvPr id="30" name="Oval 13"/>
          <p:cNvSpPr>
            <a:spLocks noChangeArrowheads="1"/>
          </p:cNvSpPr>
          <p:nvPr/>
        </p:nvSpPr>
        <p:spPr bwMode="auto">
          <a:xfrm>
            <a:off x="1603248" y="3262376"/>
            <a:ext cx="2433638" cy="1468438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network 2</a:t>
            </a:r>
          </a:p>
        </p:txBody>
      </p:sp>
      <p:sp>
        <p:nvSpPr>
          <p:cNvPr id="31" name="Line 14"/>
          <p:cNvSpPr>
            <a:spLocks noChangeShapeType="1"/>
          </p:cNvSpPr>
          <p:nvPr/>
        </p:nvSpPr>
        <p:spPr bwMode="auto">
          <a:xfrm>
            <a:off x="4078161" y="3995801"/>
            <a:ext cx="8143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15"/>
          <p:cNvSpPr>
            <a:spLocks noChangeShapeType="1"/>
          </p:cNvSpPr>
          <p:nvPr/>
        </p:nvSpPr>
        <p:spPr bwMode="auto">
          <a:xfrm>
            <a:off x="4052761" y="5689664"/>
            <a:ext cx="8143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Filtering </a:t>
            </a:r>
            <a:r>
              <a:rPr lang="en-US" altLang="en-US" sz="4000" dirty="0" smtClean="0"/>
              <a:t>Host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Oval 3"/>
          <p:cNvSpPr>
            <a:spLocks noChangeArrowheads="1"/>
          </p:cNvSpPr>
          <p:nvPr/>
        </p:nvSpPr>
        <p:spPr bwMode="auto">
          <a:xfrm>
            <a:off x="930656" y="2613279"/>
            <a:ext cx="1724025" cy="146685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5801106" y="2364042"/>
            <a:ext cx="1039813" cy="19653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external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router</a:t>
            </a:r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7710869" y="2214817"/>
            <a:ext cx="1855787" cy="226377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external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Internet</a:t>
            </a:r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>
            <a:off x="2695956" y="3346704"/>
            <a:ext cx="8143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6872669" y="3346704"/>
            <a:ext cx="7905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8"/>
          <p:cNvSpPr>
            <a:spLocks noChangeShapeType="1"/>
          </p:cNvSpPr>
          <p:nvPr/>
        </p:nvSpPr>
        <p:spPr bwMode="auto">
          <a:xfrm>
            <a:off x="6855206" y="2899029"/>
            <a:ext cx="8572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6872669" y="2468817"/>
            <a:ext cx="110331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3567494" y="2633917"/>
            <a:ext cx="1417637" cy="142557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packet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filtering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firewall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host</a:t>
            </a:r>
          </a:p>
        </p:txBody>
      </p:sp>
      <p:sp>
        <p:nvSpPr>
          <p:cNvPr id="34" name="Line 11"/>
          <p:cNvSpPr>
            <a:spLocks noChangeShapeType="1"/>
          </p:cNvSpPr>
          <p:nvPr/>
        </p:nvSpPr>
        <p:spPr bwMode="auto">
          <a:xfrm>
            <a:off x="4954969" y="3346704"/>
            <a:ext cx="8143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6891719" y="3775329"/>
            <a:ext cx="8588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>
            <a:off x="6891719" y="4167442"/>
            <a:ext cx="110331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14"/>
          <p:cNvSpPr txBox="1">
            <a:spLocks noChangeArrowheads="1"/>
          </p:cNvSpPr>
          <p:nvPr/>
        </p:nvSpPr>
        <p:spPr>
          <a:xfrm>
            <a:off x="1118616" y="5240877"/>
            <a:ext cx="8208264" cy="864266"/>
          </a:xfrm>
          <a:prstGeom prst="rect">
            <a:avLst/>
          </a:prstGeom>
          <a:noFill/>
          <a:ln/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sz="2400" kern="0" dirty="0" smtClean="0"/>
              <a:t>one can use a packet filtering firewall even if connection to Internet is via an external service provider</a:t>
            </a:r>
            <a:endParaRPr lang="en-US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319537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8086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3200" dirty="0"/>
              <a:t>Application Gateway Firewalls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Oval 3"/>
          <p:cNvSpPr>
            <a:spLocks noChangeArrowheads="1"/>
          </p:cNvSpPr>
          <p:nvPr/>
        </p:nvSpPr>
        <p:spPr bwMode="auto">
          <a:xfrm>
            <a:off x="875792" y="2594991"/>
            <a:ext cx="1724025" cy="146685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746242" y="2345754"/>
            <a:ext cx="1039813" cy="19653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external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router</a:t>
            </a:r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7656005" y="2196529"/>
            <a:ext cx="1855787" cy="226377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external</a:t>
            </a:r>
          </a:p>
          <a:p>
            <a:pPr algn="ctr">
              <a:lnSpc>
                <a:spcPct val="90000"/>
              </a:lnSpc>
            </a:pPr>
            <a:r>
              <a:rPr lang="en-US" altLang="en-US" b="1">
                <a:latin typeface="Arial" panose="020B0604020202020204" pitchFamily="34" charset="0"/>
              </a:rPr>
              <a:t>Internet</a:t>
            </a:r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2641092" y="3328416"/>
            <a:ext cx="8143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6817805" y="3328416"/>
            <a:ext cx="7905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6800342" y="2880741"/>
            <a:ext cx="8572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6817805" y="2450529"/>
            <a:ext cx="110331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3512630" y="2615629"/>
            <a:ext cx="1417637" cy="142557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application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gateway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firewall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panose="020B0604020202020204" pitchFamily="34" charset="0"/>
              </a:rPr>
              <a:t>host</a:t>
            </a: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4900105" y="3328416"/>
            <a:ext cx="8143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836855" y="3757041"/>
            <a:ext cx="8588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13"/>
          <p:cNvSpPr>
            <a:spLocks noChangeShapeType="1"/>
          </p:cNvSpPr>
          <p:nvPr/>
        </p:nvSpPr>
        <p:spPr bwMode="auto">
          <a:xfrm>
            <a:off x="6836855" y="4149154"/>
            <a:ext cx="110331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3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r>
              <a:rPr lang="en-US" altLang="en-US" dirty="0"/>
              <a:t>have to be implemented for each service</a:t>
            </a:r>
          </a:p>
          <a:p>
            <a:r>
              <a:rPr lang="en-US" altLang="en-US" dirty="0"/>
              <a:t>may not be safe (depending on service</a:t>
            </a:r>
            <a:r>
              <a:rPr lang="en-US" altLang="en-US" dirty="0" smtClean="0"/>
              <a:t>)</a:t>
            </a:r>
          </a:p>
          <a:p>
            <a:r>
              <a:rPr lang="en-US" altLang="en-US" dirty="0"/>
              <a:t>t</a:t>
            </a:r>
            <a:r>
              <a:rPr lang="en-US" altLang="en-US" dirty="0" smtClean="0"/>
              <a:t>ypically used for outgoing http requests from internal users</a:t>
            </a:r>
            <a:endParaRPr lang="en-US" altLang="en-US" dirty="0"/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Application Proxies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729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4000" dirty="0"/>
              <a:t>OSI Reference Model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1668208" y="2159442"/>
            <a:ext cx="1515435" cy="3002871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6882984" y="2217190"/>
            <a:ext cx="1429688" cy="294512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"/>
          <p:cNvSpPr>
            <a:spLocks noChangeArrowheads="1"/>
          </p:cNvSpPr>
          <p:nvPr/>
        </p:nvSpPr>
        <p:spPr bwMode="auto">
          <a:xfrm>
            <a:off x="1563202" y="1156736"/>
            <a:ext cx="1700947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247" tIns="27999" rIns="68247" bIns="27999">
            <a:spAutoFit/>
          </a:bodyPr>
          <a:lstStyle>
            <a:lvl1pPr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24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04875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58900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113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685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257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829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401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END USER A</a:t>
            </a:r>
          </a:p>
        </p:txBody>
      </p:sp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6775016" y="1128737"/>
            <a:ext cx="1710372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247" tIns="27999" rIns="68247" bIns="27999">
            <a:spAutoFit/>
          </a:bodyPr>
          <a:lstStyle>
            <a:lvl1pPr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24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04875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58900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113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685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257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829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401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END USER B</a:t>
            </a:r>
          </a:p>
        </p:txBody>
      </p:sp>
      <p:sp>
        <p:nvSpPr>
          <p:cNvPr id="54" name="Line 7"/>
          <p:cNvSpPr>
            <a:spLocks noChangeShapeType="1"/>
          </p:cNvSpPr>
          <p:nvPr/>
        </p:nvSpPr>
        <p:spPr bwMode="auto">
          <a:xfrm>
            <a:off x="2312180" y="1485722"/>
            <a:ext cx="0" cy="72971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8"/>
          <p:cNvSpPr>
            <a:spLocks noChangeShapeType="1"/>
          </p:cNvSpPr>
          <p:nvPr/>
        </p:nvSpPr>
        <p:spPr bwMode="auto">
          <a:xfrm>
            <a:off x="7612701" y="1457723"/>
            <a:ext cx="0" cy="72971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9"/>
          <p:cNvSpPr>
            <a:spLocks noChangeShapeType="1"/>
          </p:cNvSpPr>
          <p:nvPr/>
        </p:nvSpPr>
        <p:spPr bwMode="auto">
          <a:xfrm>
            <a:off x="856243" y="3505135"/>
            <a:ext cx="8354141" cy="0"/>
          </a:xfrm>
          <a:prstGeom prst="line">
            <a:avLst/>
          </a:prstGeom>
          <a:noFill/>
          <a:ln w="50800">
            <a:pattFill prst="ltUpDiag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10"/>
          <p:cNvSpPr>
            <a:spLocks noChangeArrowheads="1"/>
          </p:cNvSpPr>
          <p:nvPr/>
        </p:nvSpPr>
        <p:spPr bwMode="auto">
          <a:xfrm>
            <a:off x="4303595" y="3702876"/>
            <a:ext cx="1459437" cy="145943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11"/>
          <p:cNvSpPr>
            <a:spLocks noChangeArrowheads="1"/>
          </p:cNvSpPr>
          <p:nvPr/>
        </p:nvSpPr>
        <p:spPr bwMode="auto">
          <a:xfrm>
            <a:off x="528428" y="2294187"/>
            <a:ext cx="1037112" cy="69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247" tIns="27999" rIns="68247" bIns="27999">
            <a:spAutoFit/>
          </a:bodyPr>
          <a:lstStyle>
            <a:lvl1pPr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24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04875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58900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113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685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257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829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401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higher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level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protocols</a:t>
            </a:r>
          </a:p>
        </p:txBody>
      </p:sp>
      <p:sp>
        <p:nvSpPr>
          <p:cNvPr id="59" name="Rectangle 12"/>
          <p:cNvSpPr>
            <a:spLocks noChangeArrowheads="1"/>
          </p:cNvSpPr>
          <p:nvPr/>
        </p:nvSpPr>
        <p:spPr bwMode="auto">
          <a:xfrm>
            <a:off x="528428" y="3809622"/>
            <a:ext cx="1037112" cy="1338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247" tIns="27999" rIns="68247" bIns="27999">
            <a:spAutoFit/>
          </a:bodyPr>
          <a:lstStyle>
            <a:lvl1pPr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24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04875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58900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113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685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257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829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401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lower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level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protocols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or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network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services</a:t>
            </a:r>
          </a:p>
        </p:txBody>
      </p:sp>
      <p:sp>
        <p:nvSpPr>
          <p:cNvPr id="60" name="Rectangle 13"/>
          <p:cNvSpPr>
            <a:spLocks noChangeArrowheads="1"/>
          </p:cNvSpPr>
          <p:nvPr/>
        </p:nvSpPr>
        <p:spPr bwMode="auto">
          <a:xfrm>
            <a:off x="8518585" y="2378183"/>
            <a:ext cx="1037112" cy="69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247" tIns="27999" rIns="68247" bIns="27999">
            <a:spAutoFit/>
          </a:bodyPr>
          <a:lstStyle>
            <a:lvl1pPr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24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04875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58900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113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685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257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829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401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higher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level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protocols</a:t>
            </a:r>
          </a:p>
        </p:txBody>
      </p:sp>
      <p:sp>
        <p:nvSpPr>
          <p:cNvPr id="61" name="Rectangle 14"/>
          <p:cNvSpPr>
            <a:spLocks noChangeArrowheads="1"/>
          </p:cNvSpPr>
          <p:nvPr/>
        </p:nvSpPr>
        <p:spPr bwMode="auto">
          <a:xfrm>
            <a:off x="8518585" y="3893618"/>
            <a:ext cx="1037112" cy="1338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247" tIns="27999" rIns="68247" bIns="27999">
            <a:spAutoFit/>
          </a:bodyPr>
          <a:lstStyle>
            <a:lvl1pPr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24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04875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58900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113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685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257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829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401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lower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level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protocols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or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network</a:t>
            </a:r>
          </a:p>
          <a:p>
            <a:pPr algn="ctr">
              <a:lnSpc>
                <a:spcPct val="90000"/>
              </a:lnSpc>
            </a:pPr>
            <a:r>
              <a:rPr lang="en-US" altLang="en-US" sz="1543" b="1">
                <a:latin typeface="Arial" panose="020B0604020202020204" pitchFamily="34" charset="0"/>
              </a:rPr>
              <a:t>services</a:t>
            </a:r>
          </a:p>
        </p:txBody>
      </p:sp>
      <p:sp>
        <p:nvSpPr>
          <p:cNvPr id="62" name="Line 15"/>
          <p:cNvSpPr>
            <a:spLocks noChangeShapeType="1"/>
          </p:cNvSpPr>
          <p:nvPr/>
        </p:nvSpPr>
        <p:spPr bwMode="auto">
          <a:xfrm>
            <a:off x="3209891" y="4432595"/>
            <a:ext cx="1037706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16"/>
          <p:cNvSpPr>
            <a:spLocks noChangeShapeType="1"/>
          </p:cNvSpPr>
          <p:nvPr/>
        </p:nvSpPr>
        <p:spPr bwMode="auto">
          <a:xfrm>
            <a:off x="5819030" y="4432595"/>
            <a:ext cx="103770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17"/>
          <p:cNvSpPr>
            <a:spLocks noChangeArrowheads="1"/>
          </p:cNvSpPr>
          <p:nvPr/>
        </p:nvSpPr>
        <p:spPr bwMode="auto">
          <a:xfrm>
            <a:off x="1510714" y="5463300"/>
            <a:ext cx="2034180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247" tIns="27999" rIns="68247" bIns="27999">
            <a:spAutoFit/>
          </a:bodyPr>
          <a:lstStyle>
            <a:lvl1pPr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24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04875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58900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113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685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257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829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401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SOURCE NODE</a:t>
            </a:r>
          </a:p>
        </p:txBody>
      </p:sp>
      <p:sp>
        <p:nvSpPr>
          <p:cNvPr id="65" name="Rectangle 18"/>
          <p:cNvSpPr>
            <a:spLocks noChangeArrowheads="1"/>
          </p:cNvSpPr>
          <p:nvPr/>
        </p:nvSpPr>
        <p:spPr bwMode="auto">
          <a:xfrm>
            <a:off x="6723740" y="5463300"/>
            <a:ext cx="2651657" cy="31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247" tIns="27999" rIns="68247" bIns="27999">
            <a:spAutoFit/>
          </a:bodyPr>
          <a:lstStyle>
            <a:lvl1pPr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24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04875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58900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113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685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257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829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401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DESTINATION NODE</a:t>
            </a:r>
          </a:p>
        </p:txBody>
      </p:sp>
      <p:sp>
        <p:nvSpPr>
          <p:cNvPr id="66" name="Rectangle 19"/>
          <p:cNvSpPr>
            <a:spLocks noChangeArrowheads="1"/>
          </p:cNvSpPr>
          <p:nvPr/>
        </p:nvSpPr>
        <p:spPr bwMode="auto">
          <a:xfrm>
            <a:off x="3932960" y="5379304"/>
            <a:ext cx="2260203" cy="575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247" tIns="27999" rIns="68247" bIns="27999">
            <a:spAutoFit/>
          </a:bodyPr>
          <a:lstStyle>
            <a:lvl1pPr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24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04875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58900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11338" defTabSz="904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685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257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829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40138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INTERMEDIATE</a:t>
            </a:r>
          </a:p>
          <a:p>
            <a:pPr algn="ctr">
              <a:lnSpc>
                <a:spcPct val="85000"/>
              </a:lnSpc>
            </a:pPr>
            <a:r>
              <a:rPr lang="en-US" altLang="en-US" sz="1984" b="1">
                <a:latin typeface="Arial" panose="020B0604020202020204" pitchFamily="34" charset="0"/>
              </a:rPr>
              <a:t>NETWORK NODE</a:t>
            </a:r>
          </a:p>
        </p:txBody>
      </p:sp>
    </p:spTree>
    <p:extLst>
      <p:ext uri="{BB962C8B-B14F-4D97-AF65-F5344CB8AC3E}">
        <p14:creationId xmlns:p14="http://schemas.microsoft.com/office/powerpoint/2010/main" val="88774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8086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3200" dirty="0" smtClean="0"/>
              <a:t>Demilitarized Zone (DMZ)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Line 3"/>
          <p:cNvSpPr>
            <a:spLocks noChangeShapeType="1"/>
          </p:cNvSpPr>
          <p:nvPr/>
        </p:nvSpPr>
        <p:spPr bwMode="auto">
          <a:xfrm>
            <a:off x="3215640" y="859536"/>
            <a:ext cx="0" cy="5769864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6949440" y="859536"/>
            <a:ext cx="0" cy="5769864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4206240" y="1082040"/>
            <a:ext cx="1905000" cy="89147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Outgoing </a:t>
            </a:r>
          </a:p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web proxy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1844040" y="1722120"/>
            <a:ext cx="1066800" cy="609600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Filtering</a:t>
            </a:r>
          </a:p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Router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7330440" y="1722120"/>
            <a:ext cx="1066800" cy="609600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Filtering</a:t>
            </a:r>
          </a:p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Router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777240" y="1798320"/>
            <a:ext cx="914400" cy="3276600"/>
          </a:xfrm>
          <a:prstGeom prst="ellipse">
            <a:avLst/>
          </a:prstGeom>
          <a:noFill/>
          <a:ln w="381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tx2"/>
                </a:solidFill>
              </a:rPr>
              <a:t>I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t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r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e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t</a:t>
            </a:r>
          </a:p>
        </p:txBody>
      </p:sp>
      <p:sp>
        <p:nvSpPr>
          <p:cNvPr id="28" name="Oval 9"/>
          <p:cNvSpPr>
            <a:spLocks noChangeArrowheads="1"/>
          </p:cNvSpPr>
          <p:nvPr/>
        </p:nvSpPr>
        <p:spPr bwMode="auto">
          <a:xfrm>
            <a:off x="8549640" y="1798320"/>
            <a:ext cx="914400" cy="3276600"/>
          </a:xfrm>
          <a:prstGeom prst="ellipse">
            <a:avLst/>
          </a:prstGeom>
          <a:noFill/>
          <a:ln w="381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tx2"/>
                </a:solidFill>
              </a:rPr>
              <a:t>I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t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e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r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e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</a:rPr>
              <a:t>t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1463040" y="2026920"/>
            <a:ext cx="3810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11"/>
          <p:cNvSpPr>
            <a:spLocks noChangeShapeType="1"/>
          </p:cNvSpPr>
          <p:nvPr/>
        </p:nvSpPr>
        <p:spPr bwMode="auto">
          <a:xfrm>
            <a:off x="2910840" y="2026920"/>
            <a:ext cx="3048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>
            <a:off x="6949440" y="2026920"/>
            <a:ext cx="3810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8397240" y="2026920"/>
            <a:ext cx="3810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4"/>
          <p:cNvSpPr>
            <a:spLocks noChangeShapeType="1"/>
          </p:cNvSpPr>
          <p:nvPr/>
        </p:nvSpPr>
        <p:spPr bwMode="auto">
          <a:xfrm>
            <a:off x="6111240" y="1527778"/>
            <a:ext cx="8382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5"/>
          <p:cNvSpPr>
            <a:spLocks noChangeShapeType="1"/>
          </p:cNvSpPr>
          <p:nvPr/>
        </p:nvSpPr>
        <p:spPr bwMode="auto">
          <a:xfrm>
            <a:off x="3215640" y="1527778"/>
            <a:ext cx="9906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16"/>
          <p:cNvSpPr>
            <a:spLocks noChangeArrowheads="1"/>
          </p:cNvSpPr>
          <p:nvPr/>
        </p:nvSpPr>
        <p:spPr bwMode="auto">
          <a:xfrm>
            <a:off x="4206240" y="2295144"/>
            <a:ext cx="1905000" cy="941832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Outgoing &amp; </a:t>
            </a:r>
          </a:p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incoming </a:t>
            </a:r>
          </a:p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email server</a:t>
            </a:r>
          </a:p>
        </p:txBody>
      </p:sp>
      <p:sp>
        <p:nvSpPr>
          <p:cNvPr id="38" name="Line 17"/>
          <p:cNvSpPr>
            <a:spLocks noChangeShapeType="1"/>
          </p:cNvSpPr>
          <p:nvPr/>
        </p:nvSpPr>
        <p:spPr bwMode="auto">
          <a:xfrm>
            <a:off x="6111240" y="2766060"/>
            <a:ext cx="8382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5"/>
          <p:cNvSpPr>
            <a:spLocks noChangeShapeType="1"/>
          </p:cNvSpPr>
          <p:nvPr/>
        </p:nvSpPr>
        <p:spPr bwMode="auto">
          <a:xfrm>
            <a:off x="3194304" y="2766060"/>
            <a:ext cx="9906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212336" y="3713100"/>
            <a:ext cx="1905000" cy="932370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Webserver</a:t>
            </a:r>
          </a:p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Static content</a:t>
            </a:r>
          </a:p>
        </p:txBody>
      </p:sp>
      <p:sp>
        <p:nvSpPr>
          <p:cNvPr id="41" name="Line 17"/>
          <p:cNvSpPr>
            <a:spLocks noChangeShapeType="1"/>
          </p:cNvSpPr>
          <p:nvPr/>
        </p:nvSpPr>
        <p:spPr bwMode="auto">
          <a:xfrm>
            <a:off x="6117336" y="4179285"/>
            <a:ext cx="8382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4218432" y="5182235"/>
            <a:ext cx="1905000" cy="1221931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Webserver</a:t>
            </a:r>
          </a:p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Dynamic</a:t>
            </a:r>
          </a:p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User-dependent</a:t>
            </a:r>
          </a:p>
          <a:p>
            <a:pPr algn="ctr"/>
            <a:r>
              <a:rPr lang="en-US" altLang="en-US" b="1" dirty="0" smtClean="0">
                <a:solidFill>
                  <a:schemeClr val="tx2"/>
                </a:solidFill>
              </a:rPr>
              <a:t>content</a:t>
            </a:r>
          </a:p>
        </p:txBody>
      </p:sp>
      <p:sp>
        <p:nvSpPr>
          <p:cNvPr id="44" name="Line 17"/>
          <p:cNvSpPr>
            <a:spLocks noChangeShapeType="1"/>
          </p:cNvSpPr>
          <p:nvPr/>
        </p:nvSpPr>
        <p:spPr bwMode="auto">
          <a:xfrm>
            <a:off x="6123432" y="5793200"/>
            <a:ext cx="8382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5"/>
          <p:cNvSpPr>
            <a:spLocks noChangeShapeType="1"/>
          </p:cNvSpPr>
          <p:nvPr/>
        </p:nvSpPr>
        <p:spPr bwMode="auto">
          <a:xfrm>
            <a:off x="3200400" y="5793200"/>
            <a:ext cx="9906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1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2400" dirty="0"/>
              <a:t>TCP/IP Protocol </a:t>
            </a:r>
            <a:r>
              <a:rPr lang="en-US" altLang="en-US" sz="2400" dirty="0" smtClean="0"/>
              <a:t>Stack: </a:t>
            </a:r>
            <a:r>
              <a:rPr lang="en-US" altLang="en-US" sz="2400" dirty="0"/>
              <a:t>Basic Protocols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513243" y="1522413"/>
            <a:ext cx="721352" cy="3690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layer</a:t>
            </a:r>
          </a:p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5-7</a:t>
            </a: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4</a:t>
            </a: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 smtClean="0">
              <a:latin typeface="Arial" panose="020B0604020202020204" pitchFamily="34" charset="0"/>
            </a:endParaRPr>
          </a:p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3</a:t>
            </a:r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 smtClean="0">
              <a:latin typeface="Arial" panose="020B0604020202020204" pitchFamily="34" charset="0"/>
            </a:endParaRPr>
          </a:p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2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4" name="Rectangle 4"/>
          <p:cNvSpPr txBox="1">
            <a:spLocks noChangeArrowheads="1"/>
          </p:cNvSpPr>
          <p:nvPr/>
        </p:nvSpPr>
        <p:spPr>
          <a:xfrm>
            <a:off x="923925" y="1743075"/>
            <a:ext cx="7772400" cy="4114800"/>
          </a:xfrm>
          <a:prstGeom prst="rect">
            <a:avLst/>
          </a:prstGeom>
          <a:noFill/>
          <a:ln/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   TELNET    FTP    SMTP    HTTP  </a:t>
            </a:r>
            <a:r>
              <a:rPr lang="en-US" altLang="en-US" kern="0" dirty="0" err="1" smtClean="0"/>
              <a:t>etc</a:t>
            </a: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TCP	      UDP</a:t>
            </a:r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IP</a:t>
            </a:r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IEEE 802.3 802.11 Token-Ring  ATM PPP </a:t>
            </a:r>
            <a:r>
              <a:rPr lang="en-US" altLang="en-US" kern="0" dirty="0" err="1" smtClean="0"/>
              <a:t>etc</a:t>
            </a:r>
            <a:endParaRPr lang="en-US" altLang="en-US" kern="0" dirty="0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>
            <a:off x="1044575" y="2324100"/>
            <a:ext cx="75311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>
            <a:off x="1044575" y="3467100"/>
            <a:ext cx="75311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7"/>
          <p:cNvSpPr>
            <a:spLocks noChangeShapeType="1"/>
          </p:cNvSpPr>
          <p:nvPr/>
        </p:nvSpPr>
        <p:spPr bwMode="auto">
          <a:xfrm>
            <a:off x="1044575" y="4610100"/>
            <a:ext cx="75311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3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IP (Internet Protocol)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connectionless routing of packets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UDP (User Datagram Protocol)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unreliable datagram protocol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TCP (Transmission Control Protocol)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connection-oriented, reliable, transport </a:t>
            </a:r>
            <a:r>
              <a:rPr lang="en-US" dirty="0" smtClean="0"/>
              <a:t>protocol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sz="2800" dirty="0">
                <a:cs typeface="ＭＳ Ｐゴシック" charset="-128"/>
              </a:rPr>
              <a:t>Application layer </a:t>
            </a:r>
            <a:r>
              <a:rPr lang="en-US" sz="2800" dirty="0" smtClean="0">
                <a:cs typeface="ＭＳ Ｐゴシック" charset="-128"/>
              </a:rPr>
              <a:t>protocols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altLang="en-US" dirty="0" smtClean="0"/>
              <a:t>TELNET</a:t>
            </a:r>
            <a:r>
              <a:rPr lang="en-US" altLang="en-US" dirty="0"/>
              <a:t> </a:t>
            </a:r>
            <a:r>
              <a:rPr lang="en-US" altLang="en-US" dirty="0" smtClean="0"/>
              <a:t>(network virtual terminal)</a:t>
            </a:r>
            <a:endParaRPr lang="en-US" altLang="en-US" dirty="0"/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altLang="en-US" dirty="0"/>
              <a:t>FTP (File Transfer </a:t>
            </a:r>
            <a:r>
              <a:rPr lang="en-US" altLang="en-US" dirty="0" smtClean="0"/>
              <a:t>Protocol)</a:t>
            </a:r>
            <a:endParaRPr lang="en-US" altLang="en-US" dirty="0"/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altLang="en-US" dirty="0"/>
              <a:t>SMTP (Simple Mail Transfer Protocol)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altLang="en-US" dirty="0" smtClean="0"/>
              <a:t>HTTP </a:t>
            </a:r>
            <a:r>
              <a:rPr lang="en-US" altLang="en-US" dirty="0"/>
              <a:t>(Hyper Text Transfer Protocol</a:t>
            </a:r>
            <a:r>
              <a:rPr lang="en-US" altLang="en-US" dirty="0" smtClean="0"/>
              <a:t>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altLang="en-US" dirty="0" smtClean="0"/>
              <a:t>……</a:t>
            </a:r>
            <a:endParaRPr lang="en-US" altLang="en-US" dirty="0"/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endParaRPr lang="en-US" sz="2800" dirty="0">
              <a:cs typeface="ＭＳ Ｐゴシック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TCP/IP Protocol </a:t>
            </a:r>
            <a:r>
              <a:rPr lang="en-US" sz="24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Stack: </a:t>
            </a:r>
            <a:r>
              <a:rPr lang="en-US" sz="24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Basic </a:t>
            </a:r>
            <a:r>
              <a:rPr lang="en-US" sz="24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Protocols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890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04" algn="l"/>
                <a:tab pos="1292209" algn="l"/>
                <a:tab pos="1938313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Internet Hourglass Model TCP/IP</a:t>
            </a:r>
            <a:endParaRPr lang="en-US" sz="2100" dirty="0">
              <a:solidFill>
                <a:srgbClr val="131F49"/>
              </a:solidFill>
            </a:endParaRPr>
          </a:p>
        </p:txBody>
      </p:sp>
      <p:pic>
        <p:nvPicPr>
          <p:cNvPr id="14" name="Picture 13" descr="kWm9f5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5816" y="1451885"/>
            <a:ext cx="3539487" cy="413960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17598" y="3198524"/>
            <a:ext cx="1646586" cy="64632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IPv4 RFC 791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Sept. 1981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19" name="Straight Arrow Connector 18"/>
          <p:cNvCxnSpPr>
            <a:stCxn id="15" idx="3"/>
          </p:cNvCxnSpPr>
          <p:nvPr/>
        </p:nvCxnSpPr>
        <p:spPr bwMode="auto">
          <a:xfrm>
            <a:off x="3164184" y="3521686"/>
            <a:ext cx="1541166" cy="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526094" y="2560349"/>
            <a:ext cx="1629595" cy="64632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TCP RFC 793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Sept. 1981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22" name="Straight Arrow Connector 21"/>
          <p:cNvCxnSpPr>
            <a:stCxn id="21" idx="3"/>
          </p:cNvCxnSpPr>
          <p:nvPr/>
        </p:nvCxnSpPr>
        <p:spPr bwMode="auto">
          <a:xfrm>
            <a:off x="3155689" y="2883511"/>
            <a:ext cx="1549663" cy="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629335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altLang="en-US" sz="2000" dirty="0"/>
              <a:t>TCP/IP Protocol </a:t>
            </a:r>
            <a:r>
              <a:rPr lang="en-US" altLang="en-US" sz="2000" dirty="0" smtClean="0"/>
              <a:t>Stack: </a:t>
            </a:r>
            <a:r>
              <a:rPr lang="en-US" altLang="en-US" sz="2000" dirty="0"/>
              <a:t>Infrastructure Protocols</a:t>
            </a:r>
            <a:endParaRPr lang="en-US" sz="2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513243" y="1522413"/>
            <a:ext cx="721352" cy="3967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layer</a:t>
            </a:r>
          </a:p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5-7</a:t>
            </a: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4</a:t>
            </a: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 smtClean="0">
              <a:latin typeface="Arial" panose="020B0604020202020204" pitchFamily="34" charset="0"/>
            </a:endParaRPr>
          </a:p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3</a:t>
            </a:r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>
              <a:latin typeface="Arial" panose="020B0604020202020204" pitchFamily="34" charset="0"/>
            </a:endParaRPr>
          </a:p>
          <a:p>
            <a:pPr algn="ctr"/>
            <a:endParaRPr lang="en-US" altLang="en-US" b="1" dirty="0" smtClean="0">
              <a:latin typeface="Arial" panose="020B0604020202020204" pitchFamily="34" charset="0"/>
            </a:endParaRPr>
          </a:p>
          <a:p>
            <a:pPr algn="ctr"/>
            <a:endParaRPr lang="en-US" altLang="en-US" b="1" dirty="0" smtClean="0">
              <a:latin typeface="Arial" panose="020B0604020202020204" pitchFamily="34" charset="0"/>
            </a:endParaRPr>
          </a:p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2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4" name="Rectangle 4"/>
          <p:cNvSpPr txBox="1">
            <a:spLocks noChangeArrowheads="1"/>
          </p:cNvSpPr>
          <p:nvPr/>
        </p:nvSpPr>
        <p:spPr>
          <a:xfrm>
            <a:off x="923925" y="1733550"/>
            <a:ext cx="7772400" cy="4114800"/>
          </a:xfrm>
          <a:prstGeom prst="rect">
            <a:avLst/>
          </a:prstGeom>
          <a:noFill/>
          <a:ln/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   TELNET    FTP    SMTP    HTTP  </a:t>
            </a:r>
            <a:r>
              <a:rPr lang="en-US" altLang="en-US" kern="0" dirty="0" err="1" smtClean="0"/>
              <a:t>etc</a:t>
            </a: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TCP	      UDP</a:t>
            </a:r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IP</a:t>
            </a:r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endParaRPr lang="en-US" altLang="en-US" kern="0" dirty="0" smtClean="0"/>
          </a:p>
          <a:p>
            <a:pPr algn="ctr">
              <a:buFont typeface="Wingdings" pitchFamily="2" charset="2"/>
              <a:buNone/>
            </a:pPr>
            <a:r>
              <a:rPr lang="en-US" altLang="en-US" kern="0" dirty="0" smtClean="0"/>
              <a:t>IEEE 802.3 802.11 Token-Ring  ATM PPP </a:t>
            </a:r>
            <a:r>
              <a:rPr lang="en-US" altLang="en-US" kern="0" dirty="0" err="1" smtClean="0"/>
              <a:t>etc</a:t>
            </a:r>
            <a:endParaRPr lang="en-US" altLang="en-US" kern="0" dirty="0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>
            <a:off x="1044575" y="2324100"/>
            <a:ext cx="75311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>
            <a:off x="1044575" y="3467100"/>
            <a:ext cx="75311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7"/>
          <p:cNvSpPr>
            <a:spLocks noChangeShapeType="1"/>
          </p:cNvSpPr>
          <p:nvPr/>
        </p:nvSpPr>
        <p:spPr bwMode="auto">
          <a:xfrm>
            <a:off x="1044575" y="4610100"/>
            <a:ext cx="75311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540463" y="3462360"/>
            <a:ext cx="859837" cy="615974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ICMP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641565" y="4602785"/>
            <a:ext cx="883185" cy="53908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ARP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7756195" y="4612310"/>
            <a:ext cx="819480" cy="52955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RARP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092788" y="2326239"/>
            <a:ext cx="859837" cy="615974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DNS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6748239" y="2326239"/>
            <a:ext cx="900336" cy="615974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RIP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7963170" y="2326240"/>
            <a:ext cx="923655" cy="61597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BGP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2064338" y="2326239"/>
            <a:ext cx="859837" cy="615974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746" tIns="48998" rIns="99746" bIns="48998" anchor="ctr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DHCP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2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DNS: Domain Name </a:t>
            </a:r>
            <a:r>
              <a:rPr lang="en-US" dirty="0" smtClean="0"/>
              <a:t>Service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DHCP: Dynamic Host Configuration Protocol</a:t>
            </a: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OSPF</a:t>
            </a:r>
            <a:r>
              <a:rPr lang="en-US" dirty="0"/>
              <a:t>: Open Shortest Path First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BGP: Border Gateway Protocol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ICMP</a:t>
            </a:r>
            <a:r>
              <a:rPr lang="en-US" dirty="0"/>
              <a:t>: Internet Control Message Protocol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ARP: Address Resolution Protocol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RARP: Reverse Address Resolution </a:t>
            </a:r>
            <a:r>
              <a:rPr lang="en-US" dirty="0" smtClean="0"/>
              <a:t>Protocol</a:t>
            </a:r>
            <a:endParaRPr lang="en-US" sz="2800" dirty="0">
              <a:cs typeface="ＭＳ Ｐゴシック" charset="-128"/>
            </a:endParaRPr>
          </a:p>
          <a:p>
            <a:pPr marL="107950" indent="0">
              <a:buSzPct val="100000"/>
              <a:buNone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TCP/IP Protocol </a:t>
            </a:r>
            <a:r>
              <a:rPr lang="en-US" sz="2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Stack: </a:t>
            </a:r>
            <a:r>
              <a:rPr lang="en-US" altLang="en-US" sz="2000" dirty="0"/>
              <a:t>Infrastructure </a:t>
            </a:r>
            <a:r>
              <a:rPr lang="en-US" sz="2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Protocols</a:t>
            </a:r>
            <a:endParaRPr lang="en-US" sz="2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63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12425</TotalTime>
  <Words>1574</Words>
  <Application>Microsoft Office PowerPoint</Application>
  <PresentationFormat>Custom</PresentationFormat>
  <Paragraphs>737</Paragraphs>
  <Slides>40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40</vt:i4>
      </vt:variant>
    </vt:vector>
  </HeadingPairs>
  <TitlesOfParts>
    <vt:vector size="53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1297</cp:revision>
  <cp:lastPrinted>2017-04-10T18:37:11Z</cp:lastPrinted>
  <dcterms:created xsi:type="dcterms:W3CDTF">2010-02-19T20:53:39Z</dcterms:created>
  <dcterms:modified xsi:type="dcterms:W3CDTF">2017-04-12T22:38:50Z</dcterms:modified>
</cp:coreProperties>
</file>