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9" r:id="rId2"/>
    <p:sldId id="437" r:id="rId3"/>
    <p:sldId id="422" r:id="rId4"/>
    <p:sldId id="417" r:id="rId5"/>
    <p:sldId id="420" r:id="rId6"/>
    <p:sldId id="415" r:id="rId7"/>
    <p:sldId id="421" r:id="rId8"/>
    <p:sldId id="403" r:id="rId9"/>
    <p:sldId id="430" r:id="rId10"/>
    <p:sldId id="431" r:id="rId11"/>
    <p:sldId id="439" r:id="rId12"/>
    <p:sldId id="432" r:id="rId13"/>
    <p:sldId id="434" r:id="rId14"/>
    <p:sldId id="402" r:id="rId15"/>
    <p:sldId id="393" r:id="rId16"/>
    <p:sldId id="394" r:id="rId17"/>
    <p:sldId id="435" r:id="rId18"/>
    <p:sldId id="436" r:id="rId19"/>
    <p:sldId id="425" r:id="rId20"/>
    <p:sldId id="423" r:id="rId21"/>
    <p:sldId id="428" r:id="rId22"/>
    <p:sldId id="426" r:id="rId23"/>
    <p:sldId id="427" r:id="rId24"/>
    <p:sldId id="438" r:id="rId25"/>
    <p:sldId id="4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330" autoAdjust="0"/>
    <p:restoredTop sz="71405" autoAdjust="0"/>
  </p:normalViewPr>
  <p:slideViewPr>
    <p:cSldViewPr snapToGrid="0">
      <p:cViewPr varScale="1">
        <p:scale>
          <a:sx n="115" d="100"/>
          <a:sy n="115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693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7E3E-104F-4D6D-A7A3-B9F9D2ED1FB6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11F75-2ABC-4530-AD83-CCF6244A1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Data Corporation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 American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 research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analysis and advisory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specializes in information technology,</a:t>
            </a:r>
          </a:p>
          <a:p>
            <a:r>
              <a:rPr lang="en-US" sz="1200" dirty="0" smtClean="0"/>
              <a:t>AT&amp;T reduces provisioning cycle by 95% with SDN</a:t>
            </a:r>
          </a:p>
          <a:p>
            <a:r>
              <a:rPr lang="en-US" sz="1200" dirty="0" smtClean="0"/>
              <a:t> reduction in the time spent </a:t>
            </a:r>
            <a:r>
              <a:rPr lang="en-US" sz="1200" b="1" dirty="0" smtClean="0"/>
              <a:t>ordering, managing and changing services </a:t>
            </a:r>
            <a:r>
              <a:rPr lang="en-US" sz="1200" dirty="0" smtClean="0"/>
              <a:t>by up </a:t>
            </a:r>
            <a:r>
              <a:rPr lang="en-US" sz="1200" dirty="0" err="1" smtClean="0"/>
              <a:t>up</a:t>
            </a:r>
            <a:r>
              <a:rPr lang="en-US" sz="1200" dirty="0" smtClean="0"/>
              <a:t> to 95%.</a:t>
            </a:r>
          </a:p>
          <a:p>
            <a:r>
              <a:rPr lang="en-US" sz="1200" i="1" dirty="0" smtClean="0"/>
              <a:t>“We have taken a process from low automation and weeks to complete to high automation and minutes to complete. We’re turning the industry on its head in an unprecedented way.”</a:t>
            </a:r>
            <a:r>
              <a:rPr lang="en-US" sz="1200" dirty="0" smtClean="0"/>
              <a:t> John Donovan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John Donovan : senior executive vice president of technology and network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11F75-2ABC-4530-AD83-CCF6244A1F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E852-EDE4-49A4-92A9-4B0E4D7AFE27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6C90-EB68-4FFA-837A-2D10340203F0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DA28-B7A0-49E7-8AEE-884DF230AE7E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172200" cy="6858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051561"/>
            <a:ext cx="8656320" cy="5029200"/>
          </a:xfrm>
        </p:spPr>
        <p:txBody>
          <a:bodyPr/>
          <a:lstStyle>
            <a:lvl2pPr marL="625475" indent="-288925">
              <a:defRPr/>
            </a:lvl2pPr>
            <a:lvl3pPr marL="854075" indent="-228600">
              <a:defRPr/>
            </a:lvl3pPr>
            <a:lvl4pPr marL="1036638" indent="-228600">
              <a:defRPr/>
            </a:lvl4pPr>
            <a:lvl5pPr marL="1265238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2279-379B-4436-9B33-F57B39C60782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2084387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55562" y="6172200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16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"/>
          <p:cNvSpPr txBox="1">
            <a:spLocks noChangeArrowheads="1"/>
          </p:cNvSpPr>
          <p:nvPr userDrawn="1"/>
        </p:nvSpPr>
        <p:spPr>
          <a:xfrm>
            <a:off x="2971800" y="6338887"/>
            <a:ext cx="3194050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t>World-Leading Research with Real-World Impact!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Calibri Light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403D-137A-48C5-9329-83500EAEB867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05C6-2950-4282-A96F-1CEC7CEBF561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1C3C-9D59-4C0B-8AA4-BCABF649D958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8AE3-36FE-41DF-9417-B746283965D5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BCB6-348B-40AB-922D-9A19C5501066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DB38-C8FE-43FD-8C92-DF4CD13CB2FF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4C89-89CE-4AD8-A7ED-70DBE1D4E35D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8570551D-BC83-47B9-AF79-B66E980A870F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 Light" pitchFamily="34" charset="0"/>
          <a:ea typeface="+mj-ea"/>
          <a:cs typeface="Calibri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b="1" i="1" dirty="0" smtClean="0"/>
              <a:t>Security Challenges in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Software Defined Networks (SDN)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Lecture 18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63"/>
            <a:r>
              <a:rPr lang="en-US" sz="2000" dirty="0" smtClean="0"/>
              <a:t>Application Plane </a:t>
            </a:r>
            <a:br>
              <a:rPr lang="en-US" sz="2000" dirty="0" smtClean="0"/>
            </a:br>
            <a:r>
              <a:rPr lang="en-US" sz="2000" dirty="0" smtClean="0"/>
              <a:t>Targeted Threat/Proposed 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0142" y="1953094"/>
            <a:ext cx="2431778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dirty="0" smtClean="0"/>
              <a:t>Security policy </a:t>
            </a:r>
          </a:p>
          <a:p>
            <a:pPr marL="0" lvl="1" algn="ctr"/>
            <a:r>
              <a:rPr lang="en-US" sz="1600" dirty="0" smtClean="0"/>
              <a:t>verification framework</a:t>
            </a:r>
          </a:p>
          <a:p>
            <a:pPr marL="0" lvl="1"/>
            <a:r>
              <a:rPr lang="en-US" sz="1600" dirty="0" smtClean="0"/>
              <a:t> </a:t>
            </a:r>
            <a:r>
              <a:rPr lang="en-US" sz="1600" b="1" dirty="0" smtClean="0"/>
              <a:t>-</a:t>
            </a:r>
            <a:r>
              <a:rPr lang="en-US" sz="1600" b="1" dirty="0" err="1" smtClean="0"/>
              <a:t>Flover</a:t>
            </a:r>
            <a:r>
              <a:rPr lang="en-US" sz="1600" dirty="0" smtClean="0"/>
              <a:t>: </a:t>
            </a:r>
          </a:p>
          <a:p>
            <a:pPr marL="0" lvl="1"/>
            <a:r>
              <a:rPr lang="en-US" sz="1600" dirty="0" smtClean="0"/>
              <a:t>  on controller </a:t>
            </a:r>
          </a:p>
          <a:p>
            <a:pPr marL="0" lvl="1"/>
            <a:r>
              <a:rPr lang="en-US" sz="1600" dirty="0" smtClean="0"/>
              <a:t>  new/old rules conflict</a:t>
            </a:r>
          </a:p>
          <a:p>
            <a:pPr marL="0" lvl="1"/>
            <a:r>
              <a:rPr lang="en-US" sz="1600" b="1" dirty="0" smtClean="0"/>
              <a:t>-</a:t>
            </a:r>
            <a:r>
              <a:rPr lang="en-US" sz="1600" b="1" dirty="0" err="1" smtClean="0"/>
              <a:t>ndb</a:t>
            </a:r>
            <a:r>
              <a:rPr lang="en-US" sz="1600" dirty="0" smtClean="0"/>
              <a:t>: root cause</a:t>
            </a:r>
          </a:p>
          <a:p>
            <a:pPr marL="0" lvl="1"/>
            <a:r>
              <a:rPr lang="en-US" sz="1600" b="1" dirty="0" smtClean="0"/>
              <a:t>-</a:t>
            </a:r>
            <a:r>
              <a:rPr lang="en-US" sz="1600" b="1" dirty="0" err="1" smtClean="0"/>
              <a:t>OFRewind</a:t>
            </a:r>
            <a:r>
              <a:rPr lang="en-US" sz="1600" b="1" dirty="0" smtClean="0"/>
              <a:t> : </a:t>
            </a:r>
            <a:r>
              <a:rPr lang="en-US" sz="1600" dirty="0" smtClean="0"/>
              <a:t>trace anomalies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7708" y="1267241"/>
            <a:ext cx="158478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-173038" algn="ctr"/>
            <a:r>
              <a:rPr lang="en-US" dirty="0" smtClean="0"/>
              <a:t>Security policy violation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713" y="1267243"/>
            <a:ext cx="185663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73038" algn="ctr"/>
            <a:r>
              <a:rPr lang="en-US" dirty="0" smtClean="0"/>
              <a:t>Threats within/from apps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1427" y="1279598"/>
            <a:ext cx="158478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-173038" algn="ctr"/>
            <a:r>
              <a:rPr lang="en-US" dirty="0" smtClean="0"/>
              <a:t>flow rules contradiction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8919" y="2002520"/>
            <a:ext cx="192765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-182563" algn="ctr"/>
            <a:r>
              <a:rPr lang="en-US" sz="1500" dirty="0" smtClean="0"/>
              <a:t>Framework for security apps development </a:t>
            </a:r>
          </a:p>
          <a:p>
            <a:pPr marL="0" lvl="1" indent="-182563" algn="ctr"/>
            <a:r>
              <a:rPr lang="en-US" sz="1500" b="1" dirty="0" smtClean="0"/>
              <a:t>(FRESCO </a:t>
            </a:r>
            <a:r>
              <a:rPr lang="en-US" sz="1400" dirty="0" smtClean="0"/>
              <a:t>Scripting language)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23289" y="1279598"/>
            <a:ext cx="158478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-173038" algn="ctr"/>
            <a:r>
              <a:rPr lang="en-US" dirty="0" smtClean="0"/>
              <a:t>Access control breach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4046" y="2014138"/>
            <a:ext cx="238438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b="1" dirty="0" smtClean="0"/>
              <a:t>Assertion-</a:t>
            </a:r>
            <a:r>
              <a:rPr lang="en-US" sz="1600" dirty="0" smtClean="0"/>
              <a:t>based language</a:t>
            </a:r>
          </a:p>
          <a:p>
            <a:pPr marL="0" lvl="1"/>
            <a:endParaRPr lang="en-US" sz="1600" dirty="0" smtClean="0"/>
          </a:p>
          <a:p>
            <a:pPr marL="0" lvl="1"/>
            <a:r>
              <a:rPr lang="en-US" sz="1600" dirty="0" smtClean="0"/>
              <a:t>-catch bugs before deployed</a:t>
            </a:r>
          </a:p>
          <a:p>
            <a:pPr marL="0" lvl="1"/>
            <a:r>
              <a:rPr lang="en-US" sz="1600" dirty="0" smtClean="0"/>
              <a:t> - forwarding loops </a:t>
            </a:r>
          </a:p>
          <a:p>
            <a:pPr marL="0" lvl="1"/>
            <a:r>
              <a:rPr lang="en-US" sz="1600" dirty="0" smtClean="0"/>
              <a:t> - black holes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66918" y="1977808"/>
            <a:ext cx="19647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dirty="0" smtClean="0"/>
              <a:t>Permission system (</a:t>
            </a:r>
            <a:r>
              <a:rPr lang="en-US" sz="1600" b="1" dirty="0" err="1" smtClean="0"/>
              <a:t>PermOF</a:t>
            </a:r>
            <a:r>
              <a:rPr lang="en-US" sz="1600" dirty="0" smtClean="0"/>
              <a:t> ):</a:t>
            </a:r>
          </a:p>
          <a:p>
            <a:pPr marL="0" lvl="1" algn="ctr"/>
            <a:r>
              <a:rPr lang="en-US" sz="1600" dirty="0" smtClean="0"/>
              <a:t>least privilege on apps</a:t>
            </a:r>
            <a:endParaRPr lang="en-US" sz="1600" dirty="0"/>
          </a:p>
        </p:txBody>
      </p:sp>
      <p:cxnSp>
        <p:nvCxnSpPr>
          <p:cNvPr id="41" name="Elbow Connector 40"/>
          <p:cNvCxnSpPr>
            <a:stCxn id="2" idx="2"/>
            <a:endCxn id="32" idx="0"/>
          </p:cNvCxnSpPr>
          <p:nvPr/>
        </p:nvCxnSpPr>
        <p:spPr>
          <a:xfrm rot="16200000" flipH="1">
            <a:off x="6154091" y="-781992"/>
            <a:ext cx="593798" cy="35293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2"/>
            <a:endCxn id="10" idx="0"/>
          </p:cNvCxnSpPr>
          <p:nvPr/>
        </p:nvCxnSpPr>
        <p:spPr>
          <a:xfrm rot="16200000" flipH="1">
            <a:off x="5048160" y="323939"/>
            <a:ext cx="593798" cy="13175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" idx="2"/>
            <a:endCxn id="8" idx="0"/>
          </p:cNvCxnSpPr>
          <p:nvPr/>
        </p:nvCxnSpPr>
        <p:spPr>
          <a:xfrm rot="5400000">
            <a:off x="3812480" y="393420"/>
            <a:ext cx="581441" cy="116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" idx="2"/>
            <a:endCxn id="9" idx="0"/>
          </p:cNvCxnSpPr>
          <p:nvPr/>
        </p:nvCxnSpPr>
        <p:spPr>
          <a:xfrm rot="5400000">
            <a:off x="2737444" y="-681614"/>
            <a:ext cx="581443" cy="33162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627" y="2427097"/>
            <a:ext cx="4175167" cy="346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7459" y="2326282"/>
            <a:ext cx="3233814" cy="353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1849" y="6216822"/>
            <a:ext cx="60300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 err="1" smtClean="0"/>
              <a:t>Wen</a:t>
            </a:r>
            <a:r>
              <a:rPr lang="en-US" sz="900" dirty="0" smtClean="0"/>
              <a:t>, </a:t>
            </a:r>
            <a:r>
              <a:rPr lang="en-US" sz="900" dirty="0" err="1" smtClean="0"/>
              <a:t>Xitao</a:t>
            </a:r>
            <a:r>
              <a:rPr lang="en-US" sz="900" dirty="0" smtClean="0"/>
              <a:t>, et al. "Towards a secure controller platform for </a:t>
            </a:r>
            <a:r>
              <a:rPr lang="en-US" sz="900" dirty="0" err="1" smtClean="0"/>
              <a:t>openflow</a:t>
            </a:r>
            <a:r>
              <a:rPr lang="en-US" sz="900" dirty="0" smtClean="0"/>
              <a:t> applications." </a:t>
            </a:r>
            <a:r>
              <a:rPr lang="en-US" sz="900" i="1" dirty="0" smtClean="0"/>
              <a:t>Proceedings of the second ACM SIGCOMM workshop on Hot topics in software defined networking</a:t>
            </a:r>
            <a:r>
              <a:rPr lang="en-US" sz="900" dirty="0" smtClean="0"/>
              <a:t>. ACM, 2013.</a:t>
            </a:r>
            <a:endParaRPr lang="en-US" sz="9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1342" y="963810"/>
            <a:ext cx="6598507" cy="1112125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design is based on a Set of permissions &amp; Isolation mechanisms</a:t>
            </a:r>
          </a:p>
          <a:p>
            <a:pPr marL="284163" lvl="1" indent="-125413"/>
            <a:r>
              <a:rPr lang="en-US" sz="1600" dirty="0" smtClean="0"/>
              <a:t>Ensures controller superiority over applications</a:t>
            </a:r>
          </a:p>
          <a:p>
            <a:pPr marL="284163" lvl="1" indent="-125413"/>
            <a:r>
              <a:rPr lang="en-US" sz="1600" dirty="0" smtClean="0"/>
              <a:t>Isolates control flow and data flow</a:t>
            </a:r>
          </a:p>
          <a:p>
            <a:pPr marL="284163" lvl="1" indent="-125413"/>
            <a:r>
              <a:rPr lang="en-US" sz="1600" dirty="0" smtClean="0"/>
              <a:t>controller should be able to mediate all the apps’ activity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281" y="2780270"/>
            <a:ext cx="1354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Availability of sensitive info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97708" y="3632886"/>
            <a:ext cx="1023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real time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60809" y="4949566"/>
            <a:ext cx="14630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controlled by the controller kernel</a:t>
            </a: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5103342" y="4109307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dynamic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61935" y="4942703"/>
            <a:ext cx="580768" cy="234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50726" y="4739501"/>
            <a:ext cx="6367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execute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002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Calibri Light" pitchFamily="34" charset="0"/>
              </a:rPr>
              <a:t>Control Plane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Calibri Light" pitchFamily="34" charset="0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Calibri Light" pitchFamily="34" charset="0"/>
              </a:rPr>
              <a:t>Security Challenges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Calibri Light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01624" y="1526730"/>
            <a:ext cx="158478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dirty="0" err="1" smtClean="0"/>
              <a:t>DoS</a:t>
            </a:r>
            <a:r>
              <a:rPr lang="en-US" dirty="0" smtClean="0"/>
              <a:t> Attacks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0136" y="1539089"/>
            <a:ext cx="185663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dirty="0" smtClean="0"/>
              <a:t>Threats due to Scalability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74120" y="1539087"/>
            <a:ext cx="1584784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dirty="0" smtClean="0"/>
              <a:t>Challenges in Distributed Control Plane</a:t>
            </a:r>
          </a:p>
        </p:txBody>
      </p:sp>
      <p:cxnSp>
        <p:nvCxnSpPr>
          <p:cNvPr id="20" name="Elbow Connector 19"/>
          <p:cNvCxnSpPr>
            <a:stCxn id="14" idx="2"/>
            <a:endCxn id="19" idx="0"/>
          </p:cNvCxnSpPr>
          <p:nvPr/>
        </p:nvCxnSpPr>
        <p:spPr>
          <a:xfrm rot="16200000" flipH="1">
            <a:off x="5449763" y="-77663"/>
            <a:ext cx="853287" cy="2380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2"/>
            <a:endCxn id="16" idx="0"/>
          </p:cNvCxnSpPr>
          <p:nvPr/>
        </p:nvCxnSpPr>
        <p:spPr>
          <a:xfrm rot="16200000" flipH="1">
            <a:off x="4269693" y="1102407"/>
            <a:ext cx="840930" cy="77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2"/>
            <a:endCxn id="17" idx="0"/>
          </p:cNvCxnSpPr>
          <p:nvPr/>
        </p:nvCxnSpPr>
        <p:spPr>
          <a:xfrm rot="5400000">
            <a:off x="2885732" y="-261480"/>
            <a:ext cx="853289" cy="27478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68819" y="1940734"/>
            <a:ext cx="19400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1" indent="-111125"/>
            <a:r>
              <a:rPr lang="en-US" sz="1500" dirty="0" smtClean="0"/>
              <a:t>-SDN response times</a:t>
            </a:r>
          </a:p>
          <a:p>
            <a:pPr marL="111125" lvl="1" indent="-111125"/>
            <a:r>
              <a:rPr lang="en-US" sz="1500" dirty="0" smtClean="0"/>
              <a:t>-IP packets with random headers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8548" y="2237297"/>
            <a:ext cx="1940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1" indent="-111125"/>
            <a:r>
              <a:rPr lang="en-US" sz="1600" dirty="0" smtClean="0"/>
              <a:t>-Huge # flow rules</a:t>
            </a:r>
          </a:p>
          <a:p>
            <a:pPr marL="111125" lvl="1" indent="-111125"/>
            <a:r>
              <a:rPr lang="en-US" sz="1600" dirty="0" smtClean="0"/>
              <a:t>    -saturation</a:t>
            </a:r>
            <a:endParaRPr lang="en-US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6002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Calibri Light" pitchFamily="34" charset="0"/>
              </a:rPr>
              <a:t>Control Plane </a:t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Calibri Light" pitchFamily="34" charset="0"/>
              </a:rPr>
            </a:b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Calibri Light" pitchFamily="34" charset="0"/>
              </a:rPr>
              <a:t>Targeted Threat/Proposed Solution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Calibri Light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89266" y="1341383"/>
            <a:ext cx="158478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-173038" algn="ctr"/>
            <a:r>
              <a:rPr lang="en-US" dirty="0" err="1" smtClean="0"/>
              <a:t>DDoS</a:t>
            </a:r>
            <a:r>
              <a:rPr lang="en-US" dirty="0" smtClean="0"/>
              <a:t> Attack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2551" y="1341385"/>
            <a:ext cx="2817352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-173038" algn="ctr">
              <a:buNone/>
            </a:pPr>
            <a:r>
              <a:rPr lang="en-US" dirty="0" smtClean="0"/>
              <a:t>Controller scalability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72984" y="1353740"/>
            <a:ext cx="2153177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-173038" algn="ctr">
              <a:buNone/>
            </a:pPr>
            <a:r>
              <a:rPr lang="en-US" dirty="0" smtClean="0"/>
              <a:t>Challenges in distributed control plane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4908" y="1854240"/>
            <a:ext cx="2780293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lvl="1" indent="-173038"/>
            <a:r>
              <a:rPr lang="en-US" sz="1600" dirty="0" smtClean="0"/>
              <a:t>1. Wildcards mechanism</a:t>
            </a:r>
          </a:p>
          <a:p>
            <a:pPr marL="173038" lvl="1" indent="-173038"/>
            <a:r>
              <a:rPr lang="en-US" sz="1600" dirty="0" smtClean="0"/>
              <a:t> -Load balancing: direct an aggregate of client requests to replicas</a:t>
            </a:r>
          </a:p>
          <a:p>
            <a:pPr marL="173038" lvl="1" indent="-173038"/>
            <a:r>
              <a:rPr lang="en-US" sz="1600" dirty="0" smtClean="0"/>
              <a:t>2. Increase the processing power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McNettle</a:t>
            </a:r>
            <a:r>
              <a:rPr lang="en-US" sz="1600" b="1" dirty="0" smtClean="0"/>
              <a:t> controller) </a:t>
            </a:r>
            <a:r>
              <a:rPr lang="en-US" sz="1600" dirty="0" smtClean="0"/>
              <a:t>parallelism</a:t>
            </a:r>
            <a:endParaRPr lang="en-US" sz="1600" b="1" dirty="0" smtClean="0"/>
          </a:p>
          <a:p>
            <a:pPr marL="173038" lvl="1" indent="-173038"/>
            <a:r>
              <a:rPr lang="en-US" sz="1600" dirty="0" smtClean="0"/>
              <a:t>3. Hybrid reactively/Proactive controller</a:t>
            </a:r>
            <a:endParaRPr lang="en-US" sz="1600" b="1" dirty="0" smtClean="0"/>
          </a:p>
        </p:txBody>
      </p:sp>
      <p:cxnSp>
        <p:nvCxnSpPr>
          <p:cNvPr id="31" name="Elbow Connector 30"/>
          <p:cNvCxnSpPr>
            <a:stCxn id="18" idx="2"/>
            <a:endCxn id="28" idx="0"/>
          </p:cNvCxnSpPr>
          <p:nvPr/>
        </p:nvCxnSpPr>
        <p:spPr>
          <a:xfrm rot="16200000" flipH="1">
            <a:off x="5733966" y="-361867"/>
            <a:ext cx="667940" cy="27632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8" idx="2"/>
            <a:endCxn id="20" idx="0"/>
          </p:cNvCxnSpPr>
          <p:nvPr/>
        </p:nvCxnSpPr>
        <p:spPr>
          <a:xfrm rot="5400000">
            <a:off x="4356188" y="1011270"/>
            <a:ext cx="655583" cy="46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2"/>
            <a:endCxn id="24" idx="0"/>
          </p:cNvCxnSpPr>
          <p:nvPr/>
        </p:nvCxnSpPr>
        <p:spPr>
          <a:xfrm rot="5400000">
            <a:off x="3040972" y="-303944"/>
            <a:ext cx="655585" cy="26350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85" y="4140284"/>
            <a:ext cx="3924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3744097" y="1854240"/>
            <a:ext cx="1804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lvl="1" indent="-173038"/>
            <a:r>
              <a:rPr lang="en-US" sz="1600" dirty="0" smtClean="0"/>
              <a:t>Detection Framework</a:t>
            </a:r>
          </a:p>
          <a:p>
            <a:pPr marL="173038" lvl="1" indent="-173038"/>
            <a:r>
              <a:rPr lang="en-US" sz="1600" b="1" dirty="0" smtClean="0"/>
              <a:t>SDN </a:t>
            </a:r>
            <a:r>
              <a:rPr lang="en-US" sz="1600" b="1" dirty="0" err="1" smtClean="0"/>
              <a:t>DDoSDetection</a:t>
            </a:r>
            <a:endParaRPr lang="en-US" sz="1600" b="1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6326660" y="2348511"/>
            <a:ext cx="25207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dirty="0" smtClean="0"/>
              <a:t>intra-domain &amp; inter-domain </a:t>
            </a:r>
          </a:p>
          <a:p>
            <a:pPr marL="0" lvl="1" algn="ctr"/>
            <a:r>
              <a:rPr lang="en-US" sz="1600" b="1" dirty="0" smtClean="0"/>
              <a:t>(DISO)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91535"/>
            <a:ext cx="4953000" cy="26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6553753" y="5517977"/>
            <a:ext cx="107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McNettle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45722" y="5846346"/>
            <a:ext cx="315410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http://haskell.cs.yale.edu/wp-content/uploads/2013/04/thesis-singlespace.pdf</a:t>
            </a:r>
            <a:endParaRPr lang="en-US" sz="105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50325" y="5210432"/>
            <a:ext cx="3373393" cy="80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/>
              <a:t>NOX-MT scales to 5m f/s at 10 CPU cores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/>
              <a:t>Beacon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n-US" sz="1200" dirty="0" smtClean="0"/>
              <a:t>13m f/s at 20 CPU cores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/>
              <a:t>McNettle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t>20</a:t>
            </a:r>
            <a:r>
              <a:rPr lang="en-US" sz="1200" dirty="0" smtClean="0"/>
              <a:t>m f/s at 46 CPU cores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Reactively  vs. Proactive Controller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00" smtClean="0"/>
              <a:pPr/>
              <a:t>14</a:t>
            </a:fld>
            <a:endParaRPr lang="en-US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69" y="1019433"/>
            <a:ext cx="4072271" cy="249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987" y="1028465"/>
            <a:ext cx="4146058" cy="253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102" y="3699287"/>
            <a:ext cx="3993669" cy="245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-1" y="6257174"/>
            <a:ext cx="465302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050" dirty="0" smtClean="0"/>
              <a:t>Marcial P. Fernandez, Evaluating OpenFlow Controller Paradigms, 2013</a:t>
            </a:r>
          </a:p>
          <a:p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7286" y="756413"/>
            <a:ext cx="4399006" cy="25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 err="1" smtClean="0"/>
              <a:t>DDoSDetection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051561"/>
            <a:ext cx="4139925" cy="1790493"/>
          </a:xfrm>
        </p:spPr>
        <p:txBody>
          <a:bodyPr>
            <a:noAutofit/>
          </a:bodyPr>
          <a:lstStyle/>
          <a:p>
            <a:pPr marL="568325" lvl="1" indent="-514350">
              <a:buFont typeface="+mj-lt"/>
              <a:buAutoNum type="arabicPeriod"/>
              <a:defRPr/>
            </a:pPr>
            <a:r>
              <a:rPr lang="en-US" sz="1600" b="1" dirty="0" smtClean="0"/>
              <a:t>Flow collector module</a:t>
            </a:r>
            <a:r>
              <a:rPr lang="en-US" sz="1600" dirty="0" smtClean="0"/>
              <a:t>: gathers flow entries within intervals.</a:t>
            </a:r>
          </a:p>
          <a:p>
            <a:pPr marL="568325" lvl="1" indent="-514350">
              <a:buFont typeface="+mj-lt"/>
              <a:buAutoNum type="arabicPeriod"/>
              <a:defRPr/>
            </a:pPr>
            <a:r>
              <a:rPr lang="en-US" sz="1600" b="1" dirty="0" smtClean="0"/>
              <a:t>Feature extractor</a:t>
            </a:r>
            <a:r>
              <a:rPr lang="en-US" sz="1600" dirty="0" smtClean="0"/>
              <a:t>:  Avg. packets/f, Avg. Bytes /f, </a:t>
            </a:r>
            <a:r>
              <a:rPr lang="en-US" sz="1600" dirty="0" err="1" smtClean="0"/>
              <a:t>avg</a:t>
            </a:r>
            <a:r>
              <a:rPr lang="en-US" sz="1600" dirty="0" smtClean="0"/>
              <a:t> duration/f, growth of single-flows, and growth of different ports.</a:t>
            </a:r>
          </a:p>
          <a:p>
            <a:pPr marL="568325" lvl="1" indent="-514350">
              <a:buFont typeface="+mj-lt"/>
              <a:buAutoNum type="arabicPeriod"/>
              <a:defRPr/>
            </a:pPr>
            <a:r>
              <a:rPr lang="en-US" sz="1600" b="1" dirty="0" smtClean="0"/>
              <a:t>Classifier</a:t>
            </a:r>
            <a:r>
              <a:rPr lang="en-US" sz="1600" dirty="0" smtClean="0"/>
              <a:t>: Analyzes </a:t>
            </a:r>
            <a:r>
              <a:rPr lang="en-US" sz="1600" dirty="0" smtClean="0">
                <a:sym typeface="Wingdings" pitchFamily="2" charset="2"/>
              </a:rPr>
              <a:t> Alarm?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39" y="2691712"/>
            <a:ext cx="3890253" cy="35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5749" y="6396335"/>
            <a:ext cx="760456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R. Braga, E. </a:t>
            </a:r>
            <a:r>
              <a:rPr lang="en-US" sz="1050" dirty="0" err="1" smtClean="0"/>
              <a:t>Mota</a:t>
            </a:r>
            <a:r>
              <a:rPr lang="en-US" sz="1050" dirty="0" smtClean="0"/>
              <a:t>, and A. </a:t>
            </a:r>
            <a:r>
              <a:rPr lang="en-US" sz="1050" dirty="0" err="1" smtClean="0"/>
              <a:t>Passito</a:t>
            </a:r>
            <a:r>
              <a:rPr lang="en-US" sz="1050" dirty="0" smtClean="0"/>
              <a:t>, “Lightweight </a:t>
            </a:r>
            <a:r>
              <a:rPr lang="en-US" sz="1050" dirty="0" err="1" smtClean="0"/>
              <a:t>DDoS</a:t>
            </a:r>
            <a:r>
              <a:rPr lang="en-US" sz="1050" dirty="0" smtClean="0"/>
              <a:t> flooding attack detection using NOX/</a:t>
            </a:r>
            <a:r>
              <a:rPr lang="en-US" sz="1050" dirty="0" err="1" smtClean="0"/>
              <a:t>OpenFlow</a:t>
            </a:r>
            <a:r>
              <a:rPr lang="en-US" sz="1050" dirty="0" smtClean="0"/>
              <a:t>,” in </a:t>
            </a:r>
            <a:r>
              <a:rPr lang="en-US" sz="1050" i="1" dirty="0" smtClean="0"/>
              <a:t>Proc. IEEE 35th Conf. LCN, </a:t>
            </a:r>
            <a:r>
              <a:rPr lang="en-US" sz="1050" dirty="0" smtClean="0"/>
              <a:t>Oct. 2010, pp. 408–415.</a:t>
            </a:r>
            <a:endParaRPr lang="en-US" sz="105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465" y="3175686"/>
            <a:ext cx="4997536" cy="289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ctr"/>
            <a:r>
              <a:rPr lang="en-US" dirty="0" smtClean="0"/>
              <a:t>intra-domain &amp; inter-domain </a:t>
            </a:r>
            <a:br>
              <a:rPr lang="en-US" dirty="0" smtClean="0"/>
            </a:br>
            <a:r>
              <a:rPr lang="en-US" b="1" dirty="0" smtClean="0"/>
              <a:t>(DISO)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051561"/>
            <a:ext cx="4473558" cy="50292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b="1" dirty="0" smtClean="0"/>
              <a:t>intra-domain : </a:t>
            </a:r>
            <a:r>
              <a:rPr lang="en-US" dirty="0" smtClean="0"/>
              <a:t>manages its own network domain </a:t>
            </a:r>
            <a:endParaRPr lang="en-US" b="1" dirty="0" smtClean="0"/>
          </a:p>
          <a:p>
            <a:pPr lvl="2"/>
            <a:r>
              <a:rPr lang="en-US" dirty="0" smtClean="0"/>
              <a:t>compute the paths of flows</a:t>
            </a:r>
          </a:p>
          <a:p>
            <a:pPr lvl="2"/>
            <a:r>
              <a:rPr lang="en-US" dirty="0" smtClean="0"/>
              <a:t>dynamically react to network issues (broken line, high latency, bandwidth cap exceeded)</a:t>
            </a:r>
          </a:p>
          <a:p>
            <a:pPr lvl="2"/>
            <a:r>
              <a:rPr lang="en-US" dirty="0" smtClean="0"/>
              <a:t>redirecting and/or stopping traffic</a:t>
            </a:r>
          </a:p>
          <a:p>
            <a:pPr lvl="1"/>
            <a:r>
              <a:rPr lang="en-US" b="1" dirty="0" smtClean="0"/>
              <a:t>inter-domain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discovers neighboring controllers and manages communication among controllers</a:t>
            </a:r>
          </a:p>
          <a:p>
            <a:pPr lvl="2"/>
            <a:r>
              <a:rPr lang="en-US" dirty="0" smtClean="0"/>
              <a:t>exchange aggregated network-wide information with others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5" name="Straight Arrow Connector 4"/>
          <p:cNvCxnSpPr>
            <a:stCxn id="50" idx="2"/>
          </p:cNvCxnSpPr>
          <p:nvPr/>
        </p:nvCxnSpPr>
        <p:spPr>
          <a:xfrm rot="5400000">
            <a:off x="6515101" y="2590790"/>
            <a:ext cx="60959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180624" y="4008914"/>
            <a:ext cx="127855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77000" y="2895591"/>
            <a:ext cx="6858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C2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86400" y="2895335"/>
            <a:ext cx="2743200" cy="256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15200" y="2895591"/>
            <a:ext cx="6858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C3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638800" y="2895591"/>
            <a:ext cx="6858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C1</a:t>
            </a:r>
            <a:endParaRPr lang="en-US" sz="2400" b="1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16200000" flipH="1">
            <a:off x="7277100" y="3733791"/>
            <a:ext cx="1295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620000" y="4648191"/>
            <a:ext cx="1143000" cy="762000"/>
            <a:chOff x="7543800" y="5486400"/>
            <a:chExt cx="1143000" cy="762000"/>
          </a:xfrm>
        </p:grpSpPr>
        <p:sp>
          <p:nvSpPr>
            <p:cNvPr id="13" name="Cube 12"/>
            <p:cNvSpPr/>
            <p:nvPr/>
          </p:nvSpPr>
          <p:spPr>
            <a:xfrm>
              <a:off x="8153400" y="5562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8153400" y="5943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7620000" y="5943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7620000" y="56388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4" idx="0"/>
              <a:endCxn id="13" idx="3"/>
            </p:cNvCxnSpPr>
            <p:nvPr/>
          </p:nvCxnSpPr>
          <p:spPr>
            <a:xfrm rot="16200000" flipV="1">
              <a:off x="8229600" y="5810250"/>
              <a:ext cx="228600" cy="3810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2"/>
              <a:endCxn id="16" idx="0"/>
            </p:cNvCxnSpPr>
            <p:nvPr/>
          </p:nvCxnSpPr>
          <p:spPr>
            <a:xfrm rot="10800000">
              <a:off x="7829550" y="5638800"/>
              <a:ext cx="323850" cy="1905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3"/>
              <a:endCxn id="15" idx="5"/>
            </p:cNvCxnSpPr>
            <p:nvPr/>
          </p:nvCxnSpPr>
          <p:spPr>
            <a:xfrm rot="5400000">
              <a:off x="8020050" y="5695950"/>
              <a:ext cx="285750" cy="32385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5" idx="1"/>
            </p:cNvCxnSpPr>
            <p:nvPr/>
          </p:nvCxnSpPr>
          <p:spPr>
            <a:xfrm rot="5400000">
              <a:off x="7696200" y="5886450"/>
              <a:ext cx="190500" cy="1588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543800" y="5486400"/>
              <a:ext cx="11430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8400" y="4724391"/>
            <a:ext cx="1143000" cy="762000"/>
            <a:chOff x="7543800" y="5486400"/>
            <a:chExt cx="1143000" cy="762000"/>
          </a:xfrm>
        </p:grpSpPr>
        <p:sp>
          <p:nvSpPr>
            <p:cNvPr id="23" name="Cube 22"/>
            <p:cNvSpPr/>
            <p:nvPr/>
          </p:nvSpPr>
          <p:spPr>
            <a:xfrm>
              <a:off x="8153400" y="5562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8153400" y="5943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7620000" y="5943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7620000" y="56388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4" idx="0"/>
              <a:endCxn id="23" idx="3"/>
            </p:cNvCxnSpPr>
            <p:nvPr/>
          </p:nvCxnSpPr>
          <p:spPr>
            <a:xfrm rot="16200000" flipV="1">
              <a:off x="8229600" y="5810250"/>
              <a:ext cx="228600" cy="3810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3" idx="2"/>
              <a:endCxn id="26" idx="0"/>
            </p:cNvCxnSpPr>
            <p:nvPr/>
          </p:nvCxnSpPr>
          <p:spPr>
            <a:xfrm rot="10800000">
              <a:off x="7829550" y="5638800"/>
              <a:ext cx="323850" cy="1905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3"/>
              <a:endCxn id="25" idx="5"/>
            </p:cNvCxnSpPr>
            <p:nvPr/>
          </p:nvCxnSpPr>
          <p:spPr>
            <a:xfrm rot="5400000">
              <a:off x="8020050" y="5695950"/>
              <a:ext cx="285750" cy="32385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  <a:endCxn id="25" idx="1"/>
            </p:cNvCxnSpPr>
            <p:nvPr/>
          </p:nvCxnSpPr>
          <p:spPr>
            <a:xfrm rot="5400000">
              <a:off x="7696200" y="5886450"/>
              <a:ext cx="190500" cy="1588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543800" y="5486400"/>
              <a:ext cx="11430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53000" y="4571991"/>
            <a:ext cx="1143000" cy="762000"/>
            <a:chOff x="7543800" y="5486400"/>
            <a:chExt cx="1143000" cy="762000"/>
          </a:xfrm>
        </p:grpSpPr>
        <p:sp>
          <p:nvSpPr>
            <p:cNvPr id="33" name="Cube 32"/>
            <p:cNvSpPr/>
            <p:nvPr/>
          </p:nvSpPr>
          <p:spPr>
            <a:xfrm>
              <a:off x="8153400" y="5562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8153400" y="5943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620000" y="59436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/>
            <p:cNvSpPr/>
            <p:nvPr/>
          </p:nvSpPr>
          <p:spPr>
            <a:xfrm>
              <a:off x="7620000" y="5638800"/>
              <a:ext cx="381000" cy="152400"/>
            </a:xfrm>
            <a:prstGeom prst="cub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4" idx="0"/>
              <a:endCxn id="33" idx="3"/>
            </p:cNvCxnSpPr>
            <p:nvPr/>
          </p:nvCxnSpPr>
          <p:spPr>
            <a:xfrm rot="16200000" flipV="1">
              <a:off x="8229600" y="5810250"/>
              <a:ext cx="228600" cy="3810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2"/>
              <a:endCxn id="36" idx="0"/>
            </p:cNvCxnSpPr>
            <p:nvPr/>
          </p:nvCxnSpPr>
          <p:spPr>
            <a:xfrm rot="10800000">
              <a:off x="7829550" y="5638800"/>
              <a:ext cx="323850" cy="1905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3"/>
              <a:endCxn id="35" idx="5"/>
            </p:cNvCxnSpPr>
            <p:nvPr/>
          </p:nvCxnSpPr>
          <p:spPr>
            <a:xfrm rot="5400000">
              <a:off x="8020050" y="5695950"/>
              <a:ext cx="285750" cy="323850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6" idx="3"/>
              <a:endCxn id="35" idx="1"/>
            </p:cNvCxnSpPr>
            <p:nvPr/>
          </p:nvCxnSpPr>
          <p:spPr>
            <a:xfrm rot="5400000">
              <a:off x="7696200" y="5886450"/>
              <a:ext cx="190500" cy="1588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543800" y="5486400"/>
              <a:ext cx="11430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6096000" y="4952991"/>
            <a:ext cx="152400" cy="15240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391400" y="5029191"/>
            <a:ext cx="228600" cy="7620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</p:cNvCxnSpPr>
          <p:nvPr/>
        </p:nvCxnSpPr>
        <p:spPr>
          <a:xfrm rot="5400000">
            <a:off x="5143500" y="3733791"/>
            <a:ext cx="12192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77200" y="5410191"/>
            <a:ext cx="61876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/>
              <a:t>SubD3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9400" y="5514192"/>
            <a:ext cx="61876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/>
              <a:t>SubD2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57800" y="5410191"/>
            <a:ext cx="61876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/>
              <a:t>SubD1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29185" y="1600191"/>
            <a:ext cx="207223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Traffic Optimization... 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7467600" y="2133591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Topology!</a:t>
            </a:r>
          </a:p>
          <a:p>
            <a:r>
              <a:rPr lang="en-US" sz="1600" dirty="0" smtClean="0"/>
              <a:t>Link information!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477000" y="1916659"/>
            <a:ext cx="685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7153326" y="2423945"/>
            <a:ext cx="7315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Data Plane </a:t>
            </a:r>
            <a:br>
              <a:rPr lang="en-US" sz="2000" dirty="0" smtClean="0"/>
            </a:br>
            <a:r>
              <a:rPr lang="en-US" sz="2000" dirty="0" smtClean="0"/>
              <a:t>Security Challenges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6139" y="1193099"/>
            <a:ext cx="278334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73038" algn="ctr"/>
            <a:r>
              <a:rPr lang="en-US" dirty="0" smtClean="0"/>
              <a:t>Switch-Controller link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2800" y="1168387"/>
            <a:ext cx="2641282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73038" algn="ctr"/>
            <a:r>
              <a:rPr lang="en-US" dirty="0" smtClean="0"/>
              <a:t>Flow rules installation </a:t>
            </a:r>
          </a:p>
        </p:txBody>
      </p:sp>
      <p:cxnSp>
        <p:nvCxnSpPr>
          <p:cNvPr id="10" name="Elbow Connector 9"/>
          <p:cNvCxnSpPr>
            <a:stCxn id="2" idx="2"/>
            <a:endCxn id="6" idx="0"/>
          </p:cNvCxnSpPr>
          <p:nvPr/>
        </p:nvCxnSpPr>
        <p:spPr>
          <a:xfrm rot="16200000" flipH="1">
            <a:off x="5298405" y="73694"/>
            <a:ext cx="507299" cy="17315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" idx="2"/>
            <a:endCxn id="7" idx="0"/>
          </p:cNvCxnSpPr>
          <p:nvPr/>
        </p:nvCxnSpPr>
        <p:spPr>
          <a:xfrm rot="5400000">
            <a:off x="3503578" y="-14336"/>
            <a:ext cx="482587" cy="18828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58091" y="1520603"/>
            <a:ext cx="25207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 smtClean="0"/>
              <a:t>Genuine vs. malicious rules</a:t>
            </a:r>
          </a:p>
          <a:p>
            <a:pPr marL="0" lvl="1"/>
            <a:r>
              <a:rPr lang="en-US" sz="1600" dirty="0" smtClean="0"/>
              <a:t>Limited table entries</a:t>
            </a:r>
          </a:p>
          <a:p>
            <a:pPr marL="0" lvl="1"/>
            <a:r>
              <a:rPr lang="en-US" sz="1600" dirty="0" smtClean="0"/>
              <a:t>Limited switch buffer</a:t>
            </a:r>
          </a:p>
          <a:p>
            <a:pPr marL="0" lvl="1"/>
            <a:endParaRPr lang="en-US" sz="15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004496" y="1594740"/>
            <a:ext cx="3015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 smtClean="0"/>
              <a:t>#switches per controller</a:t>
            </a:r>
          </a:p>
          <a:p>
            <a:pPr marL="0" lvl="1"/>
            <a:r>
              <a:rPr lang="en-US" sz="1600" dirty="0" smtClean="0"/>
              <a:t>path Length</a:t>
            </a:r>
            <a:endParaRPr lang="en-US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Data Plane </a:t>
            </a:r>
            <a:br>
              <a:rPr lang="en-US" sz="2000" dirty="0" smtClean="0"/>
            </a:br>
            <a:r>
              <a:rPr lang="en-US" sz="2000" dirty="0" smtClean="0"/>
              <a:t>Targeted Threat/Proposed Solution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4157" y="1953092"/>
            <a:ext cx="28049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 smtClean="0"/>
              <a:t>Real-time contradiction check</a:t>
            </a:r>
          </a:p>
          <a:p>
            <a:pPr marL="0" lvl="1" algn="ctr"/>
            <a:r>
              <a:rPr lang="en-US" sz="1500" b="1" dirty="0" err="1" smtClean="0"/>
              <a:t>FortNox</a:t>
            </a:r>
            <a:endParaRPr lang="en-US" sz="1500" b="1" dirty="0" smtClean="0"/>
          </a:p>
          <a:p>
            <a:pPr marL="0" lvl="1" algn="ctr"/>
            <a:endParaRPr lang="en-US" sz="15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89039" y="1156028"/>
            <a:ext cx="201726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73038" algn="ctr"/>
            <a:r>
              <a:rPr lang="en-US" dirty="0" smtClean="0"/>
              <a:t>man-in-the-middle attacks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5904" y="1168387"/>
            <a:ext cx="185663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73038" algn="ctr"/>
            <a:r>
              <a:rPr lang="en-US" dirty="0" smtClean="0"/>
              <a:t>flow rule contradiction</a:t>
            </a:r>
          </a:p>
        </p:txBody>
      </p:sp>
      <p:cxnSp>
        <p:nvCxnSpPr>
          <p:cNvPr id="10" name="Elbow Connector 9"/>
          <p:cNvCxnSpPr>
            <a:stCxn id="2" idx="2"/>
            <a:endCxn id="6" idx="0"/>
          </p:cNvCxnSpPr>
          <p:nvPr/>
        </p:nvCxnSpPr>
        <p:spPr>
          <a:xfrm rot="16200000" flipH="1">
            <a:off x="5106871" y="265228"/>
            <a:ext cx="470228" cy="13113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" idx="2"/>
            <a:endCxn id="7" idx="0"/>
          </p:cNvCxnSpPr>
          <p:nvPr/>
        </p:nvCxnSpPr>
        <p:spPr>
          <a:xfrm rot="5400000">
            <a:off x="3793967" y="276053"/>
            <a:ext cx="482587" cy="1302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High level points</a:t>
            </a:r>
          </a:p>
          <a:p>
            <a:pPr algn="ctr">
              <a:buNone/>
            </a:pPr>
            <a:r>
              <a:rPr lang="en-US" sz="4400" dirty="0" smtClean="0"/>
              <a:t>-- Debate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Market and SDN</a:t>
            </a:r>
          </a:p>
          <a:p>
            <a:r>
              <a:rPr lang="en-US" sz="2400" dirty="0" smtClean="0"/>
              <a:t>Conventional Networks </a:t>
            </a:r>
            <a:r>
              <a:rPr lang="en-US" sz="2400" dirty="0" err="1" smtClean="0"/>
              <a:t>v.s</a:t>
            </a:r>
            <a:r>
              <a:rPr lang="en-US" sz="2400" dirty="0" smtClean="0"/>
              <a:t> SDN</a:t>
            </a:r>
          </a:p>
          <a:p>
            <a:r>
              <a:rPr lang="en-US" sz="2400" dirty="0" err="1" smtClean="0"/>
              <a:t>OpenFlow</a:t>
            </a:r>
            <a:r>
              <a:rPr lang="en-US" sz="2400" dirty="0" smtClean="0"/>
              <a:t>-enabled SDN devices</a:t>
            </a:r>
          </a:p>
          <a:p>
            <a:r>
              <a:rPr lang="en-US" sz="2400" dirty="0" smtClean="0"/>
              <a:t>SDN Security Applications</a:t>
            </a:r>
          </a:p>
          <a:p>
            <a:r>
              <a:rPr lang="en-US" sz="2400" dirty="0" smtClean="0"/>
              <a:t>SDN Security Challenges</a:t>
            </a:r>
          </a:p>
          <a:p>
            <a:r>
              <a:rPr lang="en-US" sz="2400" dirty="0" smtClean="0"/>
              <a:t>Community Debate regarding Security in SDN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Centralization in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200" b="1" dirty="0" smtClean="0"/>
              <a:t>The Good: </a:t>
            </a:r>
          </a:p>
          <a:p>
            <a:r>
              <a:rPr lang="en-US" sz="2200" dirty="0" smtClean="0"/>
              <a:t>Fast responsiveness</a:t>
            </a:r>
          </a:p>
          <a:p>
            <a:r>
              <a:rPr lang="en-US" sz="2200" dirty="0" smtClean="0"/>
              <a:t>Easy to removing policy inconsistencies</a:t>
            </a:r>
          </a:p>
          <a:p>
            <a:pPr lvl="1"/>
            <a:r>
              <a:rPr lang="en-US" sz="1800" dirty="0" smtClean="0"/>
              <a:t>centralized routing algorithms</a:t>
            </a:r>
          </a:p>
          <a:p>
            <a:pPr lvl="1"/>
            <a:r>
              <a:rPr lang="en-US" sz="1800" dirty="0" smtClean="0"/>
              <a:t>Firewalls</a:t>
            </a:r>
          </a:p>
          <a:p>
            <a:pPr lvl="1"/>
            <a:r>
              <a:rPr lang="en-US" sz="1800" dirty="0" smtClean="0"/>
              <a:t>network-monitoring</a:t>
            </a:r>
          </a:p>
          <a:p>
            <a:pPr marL="342900" lvl="1" indent="-342900">
              <a:buNone/>
            </a:pPr>
            <a:r>
              <a:rPr lang="en-US" sz="2200" b="1" dirty="0" smtClean="0"/>
              <a:t>The Bad:</a:t>
            </a:r>
          </a:p>
          <a:p>
            <a:r>
              <a:rPr lang="en-US" sz="2200" dirty="0" smtClean="0"/>
              <a:t>Single point of failure may be exploited by an </a:t>
            </a:r>
            <a:r>
              <a:rPr lang="en-US" sz="2200" b="1" dirty="0" smtClean="0"/>
              <a:t>internal</a:t>
            </a:r>
            <a:r>
              <a:rPr lang="en-US" sz="2200" dirty="0" smtClean="0"/>
              <a:t> or </a:t>
            </a:r>
            <a:r>
              <a:rPr lang="en-US" sz="2200" b="1" dirty="0" smtClean="0"/>
              <a:t>external</a:t>
            </a:r>
            <a:r>
              <a:rPr lang="en-US" sz="2200" dirty="0" smtClean="0"/>
              <a:t> attacker </a:t>
            </a:r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000" b="1" dirty="0" smtClean="0"/>
              <a:t>Regarding </a:t>
            </a:r>
            <a:r>
              <a:rPr lang="en-US" sz="2000" b="1" dirty="0" err="1" smtClean="0"/>
              <a:t>DDoS</a:t>
            </a:r>
            <a:endParaRPr lang="en-US" sz="2000" b="1" dirty="0" smtClean="0"/>
          </a:p>
          <a:p>
            <a:pPr>
              <a:buNone/>
            </a:pPr>
            <a:r>
              <a:rPr lang="en-US" sz="2200" b="1" dirty="0" smtClean="0"/>
              <a:t>Bad</a:t>
            </a:r>
            <a:r>
              <a:rPr lang="en-US" sz="2200" dirty="0" smtClean="0"/>
              <a:t>: centralization added a new type of denial-of-service (</a:t>
            </a:r>
            <a:r>
              <a:rPr lang="en-US" sz="2200" dirty="0" err="1" smtClean="0"/>
              <a:t>DoS</a:t>
            </a:r>
            <a:r>
              <a:rPr lang="en-US" sz="2200" dirty="0" smtClean="0"/>
              <a:t>) vector.</a:t>
            </a:r>
          </a:p>
          <a:p>
            <a:pPr>
              <a:buNone/>
            </a:pPr>
            <a:r>
              <a:rPr lang="en-US" sz="2200" b="1" dirty="0" smtClean="0"/>
              <a:t>Good</a:t>
            </a:r>
            <a:r>
              <a:rPr lang="en-US" sz="2200" dirty="0" smtClean="0"/>
              <a:t>: Effective management of existing </a:t>
            </a:r>
            <a:r>
              <a:rPr lang="en-US" sz="2200" dirty="0" err="1" smtClean="0"/>
              <a:t>DoS</a:t>
            </a:r>
            <a:r>
              <a:rPr lang="en-US" sz="2200" dirty="0" smtClean="0"/>
              <a:t> attack types</a:t>
            </a:r>
          </a:p>
          <a:p>
            <a:pPr lvl="1"/>
            <a:r>
              <a:rPr lang="en-US" sz="2200" dirty="0" smtClean="0"/>
              <a:t>Using Global view </a:t>
            </a:r>
          </a:p>
          <a:p>
            <a:pPr lvl="1"/>
            <a:r>
              <a:rPr lang="en-US" sz="2200" dirty="0" smtClean="0"/>
              <a:t>Traffic analysis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New security challenges but benefits appear to be predominant!!!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529" y="6211669"/>
            <a:ext cx="839610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Marc C. </a:t>
            </a:r>
            <a:r>
              <a:rPr lang="en-US" sz="1050" dirty="0" err="1" smtClean="0"/>
              <a:t>Dacier</a:t>
            </a:r>
            <a:r>
              <a:rPr lang="en-US" sz="1050" dirty="0" smtClean="0"/>
              <a:t>, </a:t>
            </a:r>
            <a:r>
              <a:rPr lang="en-US" sz="1050" dirty="0" err="1" smtClean="0"/>
              <a:t>Hartmut</a:t>
            </a:r>
            <a:r>
              <a:rPr lang="en-US" sz="1050" dirty="0" smtClean="0"/>
              <a:t> </a:t>
            </a:r>
            <a:r>
              <a:rPr lang="en-US" sz="1050" dirty="0" err="1" smtClean="0"/>
              <a:t>Cwalinski</a:t>
            </a:r>
            <a:r>
              <a:rPr lang="en-US" sz="1050" dirty="0" smtClean="0"/>
              <a:t> , Frank </a:t>
            </a:r>
            <a:r>
              <a:rPr lang="en-US" sz="1050" dirty="0" err="1" smtClean="0"/>
              <a:t>Kargl</a:t>
            </a:r>
            <a:r>
              <a:rPr lang="en-US" sz="1050" dirty="0" smtClean="0"/>
              <a:t> , Sven Dietrich, Security Challenges and Opportunities of Software-Defined Networking, Apr 3, 2017</a:t>
            </a:r>
            <a:endParaRPr lang="en-US" sz="1050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322173" y="5795319"/>
            <a:ext cx="6437870" cy="1588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Attack Surface  vs. Defense Opportunities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Good:</a:t>
            </a:r>
            <a:endParaRPr lang="en-US" sz="2400" dirty="0" smtClean="0"/>
          </a:p>
          <a:p>
            <a:r>
              <a:rPr lang="en-US" sz="2400" dirty="0" smtClean="0"/>
              <a:t>In SDN defenders can create customized security solutions</a:t>
            </a:r>
          </a:p>
          <a:p>
            <a:r>
              <a:rPr lang="en-US" sz="2400" dirty="0" err="1" smtClean="0"/>
              <a:t>e.g</a:t>
            </a:r>
            <a:r>
              <a:rPr lang="en-US" sz="2400" dirty="0" smtClean="0"/>
              <a:t> Anomaly detection systems</a:t>
            </a:r>
          </a:p>
          <a:p>
            <a:pPr lvl="1"/>
            <a:r>
              <a:rPr lang="en-US" sz="2000" dirty="0" smtClean="0"/>
              <a:t>Global view</a:t>
            </a:r>
          </a:p>
          <a:p>
            <a:pPr lvl="1"/>
            <a:r>
              <a:rPr lang="en-US" sz="2000" dirty="0" smtClean="0"/>
              <a:t>Open hardware interfaces </a:t>
            </a:r>
          </a:p>
          <a:p>
            <a:pPr lvl="1"/>
            <a:r>
              <a:rPr lang="en-US" sz="2000" dirty="0" smtClean="0"/>
              <a:t>Centralized control</a:t>
            </a:r>
            <a:endParaRPr lang="en-US" sz="2200" dirty="0" smtClean="0"/>
          </a:p>
          <a:p>
            <a:pPr>
              <a:buNone/>
            </a:pPr>
            <a:r>
              <a:rPr lang="en-US" sz="2400" b="1" dirty="0" smtClean="0"/>
              <a:t>Bad: </a:t>
            </a:r>
          </a:p>
          <a:p>
            <a:r>
              <a:rPr lang="en-US" sz="2400" dirty="0" smtClean="0"/>
              <a:t>Benefit the attackers (</a:t>
            </a:r>
            <a:r>
              <a:rPr lang="en-US" sz="2400" b="1" dirty="0" smtClean="0"/>
              <a:t>zero day attacks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The centralized architecture</a:t>
            </a:r>
          </a:p>
          <a:p>
            <a:pPr lvl="1"/>
            <a:r>
              <a:rPr lang="en-US" sz="2000" dirty="0" smtClean="0"/>
              <a:t>Lack of defender expertise </a:t>
            </a:r>
          </a:p>
          <a:p>
            <a:pPr lvl="1"/>
            <a:r>
              <a:rPr lang="en-US" sz="2000" dirty="0" smtClean="0"/>
              <a:t>Still immature technology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529" y="6211669"/>
            <a:ext cx="839610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Marc C. </a:t>
            </a:r>
            <a:r>
              <a:rPr lang="en-US" sz="1050" dirty="0" err="1" smtClean="0"/>
              <a:t>Dacier</a:t>
            </a:r>
            <a:r>
              <a:rPr lang="en-US" sz="1050" dirty="0" smtClean="0"/>
              <a:t>, </a:t>
            </a:r>
            <a:r>
              <a:rPr lang="en-US" sz="1050" dirty="0" err="1" smtClean="0"/>
              <a:t>Hartmut</a:t>
            </a:r>
            <a:r>
              <a:rPr lang="en-US" sz="1050" dirty="0" smtClean="0"/>
              <a:t> </a:t>
            </a:r>
            <a:r>
              <a:rPr lang="en-US" sz="1050" dirty="0" err="1" smtClean="0"/>
              <a:t>Cwalinski</a:t>
            </a:r>
            <a:r>
              <a:rPr lang="en-US" sz="1050" dirty="0" smtClean="0"/>
              <a:t> , Frank </a:t>
            </a:r>
            <a:r>
              <a:rPr lang="en-US" sz="1050" dirty="0" err="1" smtClean="0"/>
              <a:t>Kargl</a:t>
            </a:r>
            <a:r>
              <a:rPr lang="en-US" sz="1050" dirty="0" smtClean="0"/>
              <a:t> , Sven Dietrich, Security Challenges and Opportunities of Software-Defined Networking, Apr 3, 2017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vs. Distributed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Good:</a:t>
            </a:r>
          </a:p>
          <a:p>
            <a:r>
              <a:rPr lang="en-US" sz="2400" dirty="0" smtClean="0"/>
              <a:t>Reduced complexity by splitting into planes.</a:t>
            </a:r>
          </a:p>
          <a:p>
            <a:pPr lvl="1"/>
            <a:r>
              <a:rPr lang="en-US" sz="2000" dirty="0" smtClean="0"/>
              <a:t>Easier testable</a:t>
            </a:r>
          </a:p>
          <a:p>
            <a:pPr lvl="1"/>
            <a:r>
              <a:rPr lang="en-US" sz="2000" dirty="0" err="1" smtClean="0"/>
              <a:t>E.g</a:t>
            </a:r>
            <a:r>
              <a:rPr lang="en-US" sz="2000" dirty="0" smtClean="0"/>
              <a:t>, routing algorithms simpler than the distributed approach in conventional networks.</a:t>
            </a:r>
          </a:p>
          <a:p>
            <a:pPr>
              <a:buNone/>
            </a:pPr>
            <a:r>
              <a:rPr lang="en-US" sz="2400" b="1" dirty="0" smtClean="0"/>
              <a:t>Bad:</a:t>
            </a:r>
          </a:p>
          <a:p>
            <a:r>
              <a:rPr lang="en-US" sz="2400" dirty="0" smtClean="0"/>
              <a:t>Stressed by two aspects that strongly call for the use of a distributed approach. </a:t>
            </a:r>
          </a:p>
          <a:p>
            <a:pPr lvl="1"/>
            <a:r>
              <a:rPr lang="en-US" sz="2000" dirty="0" smtClean="0"/>
              <a:t>The need for </a:t>
            </a:r>
            <a:r>
              <a:rPr lang="en-US" sz="2000" b="1" dirty="0" smtClean="0"/>
              <a:t>scalability</a:t>
            </a:r>
          </a:p>
          <a:p>
            <a:pPr lvl="1"/>
            <a:r>
              <a:rPr lang="en-US" sz="2000" b="1" dirty="0" smtClean="0"/>
              <a:t>Operational requirements (</a:t>
            </a:r>
            <a:r>
              <a:rPr lang="en-US" sz="2000" dirty="0" smtClean="0"/>
              <a:t>fault tolerance)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1529" y="6211669"/>
            <a:ext cx="839610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Marc C. </a:t>
            </a:r>
            <a:r>
              <a:rPr lang="en-US" sz="1050" dirty="0" err="1" smtClean="0"/>
              <a:t>Dacier</a:t>
            </a:r>
            <a:r>
              <a:rPr lang="en-US" sz="1050" dirty="0" smtClean="0"/>
              <a:t>, </a:t>
            </a:r>
            <a:r>
              <a:rPr lang="en-US" sz="1050" dirty="0" err="1" smtClean="0"/>
              <a:t>Hartmut</a:t>
            </a:r>
            <a:r>
              <a:rPr lang="en-US" sz="1050" dirty="0" smtClean="0"/>
              <a:t> </a:t>
            </a:r>
            <a:r>
              <a:rPr lang="en-US" sz="1050" dirty="0" err="1" smtClean="0"/>
              <a:t>Cwalinski</a:t>
            </a:r>
            <a:r>
              <a:rPr lang="en-US" sz="1050" dirty="0" smtClean="0"/>
              <a:t> , Frank </a:t>
            </a:r>
            <a:r>
              <a:rPr lang="en-US" sz="1050" dirty="0" err="1" smtClean="0"/>
              <a:t>Kargl</a:t>
            </a:r>
            <a:r>
              <a:rPr lang="en-US" sz="1050" dirty="0" smtClean="0"/>
              <a:t> , Sven Dietrich, Security Challenges and Opportunities of Software-Defined Networking, Apr 3, 2017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Is SDN More Complex?, or Is It Simpler?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Implementing the control plane completely in software </a:t>
            </a:r>
          </a:p>
          <a:p>
            <a:pPr>
              <a:buNone/>
            </a:pPr>
            <a:r>
              <a:rPr lang="en-US" sz="2400" b="1" dirty="0" smtClean="0"/>
              <a:t>Good :</a:t>
            </a:r>
          </a:p>
          <a:p>
            <a:r>
              <a:rPr lang="en-US" sz="2400" dirty="0" smtClean="0"/>
              <a:t>Programmability</a:t>
            </a:r>
          </a:p>
          <a:p>
            <a:pPr>
              <a:buNone/>
            </a:pPr>
            <a:r>
              <a:rPr lang="en-US" sz="2400" b="1" dirty="0" smtClean="0"/>
              <a:t>Bad:</a:t>
            </a:r>
          </a:p>
          <a:p>
            <a:r>
              <a:rPr lang="en-US" sz="2400" dirty="0" smtClean="0"/>
              <a:t>Opposes simplicity : raises issues about algorithmic complexity. </a:t>
            </a:r>
          </a:p>
          <a:p>
            <a:pPr lvl="1"/>
            <a:r>
              <a:rPr lang="en-US" sz="2000" b="1" dirty="0" smtClean="0"/>
              <a:t>Why</a:t>
            </a:r>
            <a:r>
              <a:rPr lang="en-US" sz="2000" dirty="0" smtClean="0"/>
              <a:t>: additional requirements that weren’t imposed on classical networks but are now thinkable in SDN. </a:t>
            </a:r>
          </a:p>
          <a:p>
            <a:pPr lvl="1"/>
            <a:r>
              <a:rPr lang="en-US" sz="2000" dirty="0" smtClean="0"/>
              <a:t>Simplicity is a key design principle in building secure systems.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SDN has the potential to be simple—but making it simple is quite complex.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529" y="6211669"/>
            <a:ext cx="839610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Marc C. </a:t>
            </a:r>
            <a:r>
              <a:rPr lang="en-US" sz="1050" dirty="0" err="1" smtClean="0"/>
              <a:t>Dacier</a:t>
            </a:r>
            <a:r>
              <a:rPr lang="en-US" sz="1050" dirty="0" smtClean="0"/>
              <a:t>, </a:t>
            </a:r>
            <a:r>
              <a:rPr lang="en-US" sz="1050" dirty="0" err="1" smtClean="0"/>
              <a:t>Hartmut</a:t>
            </a:r>
            <a:r>
              <a:rPr lang="en-US" sz="1050" dirty="0" smtClean="0"/>
              <a:t> </a:t>
            </a:r>
            <a:r>
              <a:rPr lang="en-US" sz="1050" dirty="0" err="1" smtClean="0"/>
              <a:t>Cwalinski</a:t>
            </a:r>
            <a:r>
              <a:rPr lang="en-US" sz="1050" dirty="0" smtClean="0"/>
              <a:t> , Frank </a:t>
            </a:r>
            <a:r>
              <a:rPr lang="en-US" sz="1050" dirty="0" err="1" smtClean="0"/>
              <a:t>Kargl</a:t>
            </a:r>
            <a:r>
              <a:rPr lang="en-US" sz="1050" dirty="0" smtClean="0"/>
              <a:t> , Sven Dietrich, Security Challenges and Opportunities of Software-Defined Networking, Apr 3, 2017</a:t>
            </a:r>
            <a:endParaRPr lang="en-US" sz="1050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787078" y="5046562"/>
            <a:ext cx="7569844" cy="1588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 &amp;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How to implement </a:t>
            </a:r>
            <a:r>
              <a:rPr lang="en-US" sz="2000" b="1" dirty="0" smtClean="0"/>
              <a:t>authentication and authorization </a:t>
            </a:r>
            <a:r>
              <a:rPr lang="en-US" sz="2000" dirty="0" smtClean="0"/>
              <a:t>to certify SDN applications.</a:t>
            </a:r>
          </a:p>
          <a:p>
            <a:r>
              <a:rPr lang="en-US" sz="2000" dirty="0" smtClean="0"/>
              <a:t>How to implement </a:t>
            </a:r>
            <a:r>
              <a:rPr lang="en-US" sz="2000" b="1" dirty="0" smtClean="0"/>
              <a:t>access control and accountability </a:t>
            </a:r>
            <a:r>
              <a:rPr lang="en-US" sz="2000" dirty="0" smtClean="0"/>
              <a:t>in SDN.</a:t>
            </a:r>
          </a:p>
          <a:p>
            <a:r>
              <a:rPr lang="en-US" sz="2000" dirty="0" smtClean="0"/>
              <a:t>How to implement customized </a:t>
            </a:r>
            <a:r>
              <a:rPr lang="en-US" sz="2000" b="1" dirty="0" smtClean="0"/>
              <a:t>security procedures </a:t>
            </a:r>
            <a:r>
              <a:rPr lang="en-US" sz="2000" dirty="0" smtClean="0"/>
              <a:t>based on the </a:t>
            </a:r>
            <a:r>
              <a:rPr lang="en-US" sz="2000" b="1" dirty="0" smtClean="0"/>
              <a:t>type or categories of applications.</a:t>
            </a:r>
          </a:p>
          <a:p>
            <a:r>
              <a:rPr lang="en-US" sz="2000" dirty="0" smtClean="0"/>
              <a:t>How can we find </a:t>
            </a:r>
            <a:r>
              <a:rPr lang="en-US" sz="2000" b="1" dirty="0" smtClean="0"/>
              <a:t>automated</a:t>
            </a:r>
            <a:r>
              <a:rPr lang="en-US" sz="2000" dirty="0" smtClean="0"/>
              <a:t> derivation of Secure SDN </a:t>
            </a:r>
            <a:r>
              <a:rPr lang="en-US" sz="2000" b="1" dirty="0" smtClean="0"/>
              <a:t>Configurations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How can we secure the </a:t>
            </a:r>
            <a:r>
              <a:rPr lang="en-US" sz="2000" b="1" dirty="0" smtClean="0"/>
              <a:t>controller-switches communication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000" dirty="0" smtClean="0"/>
              <a:t>How can we perform efficient </a:t>
            </a:r>
            <a:r>
              <a:rPr lang="en-US" sz="2000" b="1" dirty="0" smtClean="0"/>
              <a:t>intrusion detection </a:t>
            </a:r>
            <a:r>
              <a:rPr lang="en-US" sz="2000" dirty="0" smtClean="0"/>
              <a:t>and </a:t>
            </a:r>
            <a:r>
              <a:rPr lang="en-US" sz="2000" b="1" dirty="0" smtClean="0"/>
              <a:t>anomaly detection </a:t>
            </a:r>
            <a:r>
              <a:rPr lang="en-US" sz="2000" dirty="0" smtClean="0"/>
              <a:t>in SDNs?</a:t>
            </a:r>
          </a:p>
          <a:p>
            <a:r>
              <a:rPr lang="en-US" sz="2000" dirty="0" smtClean="0"/>
              <a:t>How can we </a:t>
            </a:r>
            <a:r>
              <a:rPr lang="en-US" sz="2000" b="1" dirty="0" smtClean="0"/>
              <a:t>operate SDN </a:t>
            </a:r>
            <a:r>
              <a:rPr lang="en-US" sz="2000" dirty="0" smtClean="0"/>
              <a:t>in presence of </a:t>
            </a:r>
            <a:r>
              <a:rPr lang="en-US" sz="2000" b="1" dirty="0" err="1" smtClean="0"/>
              <a:t>untrusted</a:t>
            </a:r>
            <a:r>
              <a:rPr lang="en-US" sz="2000" b="1" dirty="0" smtClean="0"/>
              <a:t> HW </a:t>
            </a:r>
            <a:r>
              <a:rPr lang="en-US" sz="2000" dirty="0" smtClean="0"/>
              <a:t>components?</a:t>
            </a:r>
          </a:p>
          <a:p>
            <a:r>
              <a:rPr lang="en-US" sz="2000" dirty="0" smtClean="0"/>
              <a:t>How can we </a:t>
            </a:r>
            <a:r>
              <a:rPr lang="en-US" sz="2000" b="1" dirty="0" smtClean="0"/>
              <a:t>protect the controller </a:t>
            </a:r>
            <a:r>
              <a:rPr lang="en-US" sz="2000" dirty="0" smtClean="0"/>
              <a:t>itself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2955" y="5184345"/>
            <a:ext cx="3955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Without security, SDN will not succeed!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9600" b="1" dirty="0" smtClean="0"/>
          </a:p>
          <a:p>
            <a:pPr algn="ctr">
              <a:buNone/>
            </a:pPr>
            <a:r>
              <a:rPr lang="en-US" sz="9600" b="1" dirty="0" smtClean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and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2016, the market research firm IDC predicted that the market for SDN network applications would reach </a:t>
            </a:r>
            <a:r>
              <a:rPr lang="en-US" sz="2800" b="1" dirty="0" smtClean="0"/>
              <a:t>US$3.5 </a:t>
            </a:r>
            <a:r>
              <a:rPr lang="en-US" sz="2800" dirty="0" smtClean="0"/>
              <a:t>billion by </a:t>
            </a:r>
            <a:r>
              <a:rPr lang="en-US" sz="2800" b="1" dirty="0" smtClean="0"/>
              <a:t>2020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Leading IT companies such as Nokia, Cisco, Dell, HP, Juniper, IBM, and VMware have developed their own SDN strategies.</a:t>
            </a:r>
          </a:p>
          <a:p>
            <a:endParaRPr lang="en-US" sz="1200" cap="all" dirty="0" smtClean="0"/>
          </a:p>
          <a:p>
            <a:r>
              <a:rPr lang="en-US" sz="2800" dirty="0" smtClean="0"/>
              <a:t>In 2015, AT&amp;T reduced provisioning cycle by 95% with SDN.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6880" y="3427829"/>
            <a:ext cx="532384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Marc C. </a:t>
            </a:r>
            <a:r>
              <a:rPr lang="en-US" sz="1050" dirty="0" err="1" smtClean="0"/>
              <a:t>Dacier</a:t>
            </a:r>
            <a:r>
              <a:rPr lang="en-US" sz="1050" dirty="0" smtClean="0"/>
              <a:t>, </a:t>
            </a:r>
            <a:r>
              <a:rPr lang="en-US" sz="1050" dirty="0" err="1" smtClean="0"/>
              <a:t>Hartmut</a:t>
            </a:r>
            <a:r>
              <a:rPr lang="en-US" sz="1050" dirty="0" smtClean="0"/>
              <a:t> </a:t>
            </a:r>
            <a:r>
              <a:rPr lang="en-US" sz="1050" dirty="0" err="1" smtClean="0"/>
              <a:t>Cwalinski</a:t>
            </a:r>
            <a:r>
              <a:rPr lang="en-US" sz="1050" dirty="0" smtClean="0"/>
              <a:t> , Frank </a:t>
            </a:r>
            <a:r>
              <a:rPr lang="en-US" sz="1050" dirty="0" err="1" smtClean="0"/>
              <a:t>Kargl</a:t>
            </a:r>
            <a:r>
              <a:rPr lang="en-US" sz="1050" dirty="0" smtClean="0"/>
              <a:t> , Sven Dietrich, Security Challenges and Opportunities of Software-Defined Networking, Apr 3, 2017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946770" y="4893639"/>
            <a:ext cx="6741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“We have taken a process from </a:t>
            </a:r>
            <a:r>
              <a:rPr lang="en-US" b="1" i="1" dirty="0" smtClean="0"/>
              <a:t>low automation </a:t>
            </a:r>
            <a:r>
              <a:rPr lang="en-US" i="1" dirty="0" smtClean="0"/>
              <a:t>and </a:t>
            </a:r>
            <a:r>
              <a:rPr lang="en-US" b="1" i="1" dirty="0" smtClean="0"/>
              <a:t>weeks</a:t>
            </a:r>
            <a:r>
              <a:rPr lang="en-US" i="1" dirty="0" smtClean="0"/>
              <a:t> to complete to </a:t>
            </a:r>
            <a:r>
              <a:rPr lang="en-US" b="1" i="1" dirty="0" smtClean="0"/>
              <a:t>high automation </a:t>
            </a:r>
            <a:r>
              <a:rPr lang="en-US" i="1" dirty="0" smtClean="0"/>
              <a:t>and </a:t>
            </a:r>
            <a:r>
              <a:rPr lang="en-US" b="1" i="1" dirty="0" smtClean="0"/>
              <a:t>minutes</a:t>
            </a:r>
            <a:r>
              <a:rPr lang="en-US" i="1" dirty="0" smtClean="0"/>
              <a:t> to complete. We’re turning the industry on its head in an unprecedented way.” John Donovan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46880" y="5735935"/>
            <a:ext cx="338328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smtClean="0"/>
              <a:t>AT&amp;T’s analyst conference in August 2015, John Donovan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111" y="3372461"/>
            <a:ext cx="3386552" cy="234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Conventional Networks vs. SDN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50" smtClean="0"/>
              <a:pPr/>
              <a:t>4</a:t>
            </a:fld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5901624" y="4986617"/>
            <a:ext cx="145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913" lvl="1"/>
            <a:r>
              <a:rPr lang="en-US" sz="1400" dirty="0" smtClean="0"/>
              <a:t>Customization</a:t>
            </a:r>
          </a:p>
          <a:p>
            <a:pPr marL="61913" lvl="1"/>
            <a:r>
              <a:rPr lang="en-US" sz="1400" dirty="0" smtClean="0"/>
              <a:t>Programmability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673" y="1798588"/>
            <a:ext cx="1752600" cy="694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873" y="1883202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Control Plane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873" y="2188002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 Plane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8860" y="2139085"/>
            <a:ext cx="864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Dumb, fast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2852235" y="2132221"/>
            <a:ext cx="1752600" cy="3605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28435" y="109237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Control Plane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28435" y="2188002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 Plane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stCxn id="25" idx="2"/>
          </p:cNvCxnSpPr>
          <p:nvPr/>
        </p:nvCxnSpPr>
        <p:spPr>
          <a:xfrm rot="5400000">
            <a:off x="3322910" y="1726595"/>
            <a:ext cx="81125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ight Arrow 70"/>
          <p:cNvSpPr/>
          <p:nvPr/>
        </p:nvSpPr>
        <p:spPr>
          <a:xfrm>
            <a:off x="2187147" y="2236573"/>
            <a:ext cx="457200" cy="2100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" name="Rectangle 72"/>
          <p:cNvSpPr/>
          <p:nvPr/>
        </p:nvSpPr>
        <p:spPr>
          <a:xfrm>
            <a:off x="7369637" y="1897456"/>
            <a:ext cx="740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Abstract </a:t>
            </a:r>
          </a:p>
          <a:p>
            <a:r>
              <a:rPr lang="en-US" sz="1200" dirty="0" smtClean="0"/>
              <a:t>view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7341030" y="2774778"/>
            <a:ext cx="1185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lvl="1"/>
            <a:r>
              <a:rPr lang="en-US" sz="1200" dirty="0" smtClean="0"/>
              <a:t>Global</a:t>
            </a:r>
          </a:p>
          <a:p>
            <a:pPr marL="61913" lvl="1"/>
            <a:r>
              <a:rPr lang="en-US" sz="1200" dirty="0" smtClean="0"/>
              <a:t>view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07533" y="2432375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Control Plane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 rot="5400000">
            <a:off x="6203612" y="3055874"/>
            <a:ext cx="798920" cy="9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832363" y="3855287"/>
            <a:ext cx="395416" cy="265844"/>
            <a:chOff x="6561438" y="4510216"/>
            <a:chExt cx="395416" cy="265844"/>
          </a:xfrm>
        </p:grpSpPr>
        <p:sp>
          <p:nvSpPr>
            <p:cNvPr id="33" name="Oval 3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25487" y="3632867"/>
            <a:ext cx="1062681" cy="438838"/>
            <a:chOff x="5894173" y="4337222"/>
            <a:chExt cx="1062681" cy="438838"/>
          </a:xfrm>
        </p:grpSpPr>
        <p:sp>
          <p:nvSpPr>
            <p:cNvPr id="38" name="Oval 37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894173" y="4337222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73917" y="4386649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74914" y="4300131"/>
            <a:ext cx="395416" cy="265844"/>
            <a:chOff x="6561438" y="4510216"/>
            <a:chExt cx="395416" cy="265844"/>
          </a:xfrm>
        </p:grpSpPr>
        <p:sp>
          <p:nvSpPr>
            <p:cNvPr id="41" name="Oval 40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Cloud 44"/>
          <p:cNvSpPr/>
          <p:nvPr/>
        </p:nvSpPr>
        <p:spPr>
          <a:xfrm>
            <a:off x="5523443" y="3422800"/>
            <a:ext cx="2384881" cy="154461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227779" y="3859779"/>
            <a:ext cx="255615" cy="12843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899721" y="4042314"/>
            <a:ext cx="361348" cy="42013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6096531" y="4054670"/>
            <a:ext cx="311922" cy="444843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07655" y="1000898"/>
            <a:ext cx="1594049" cy="59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Network 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>
            <a:stCxn id="57" idx="2"/>
            <a:endCxn id="43" idx="0"/>
          </p:cNvCxnSpPr>
          <p:nvPr/>
        </p:nvCxnSpPr>
        <p:spPr>
          <a:xfrm rot="16200000" flipH="1">
            <a:off x="6186981" y="2011723"/>
            <a:ext cx="838350" cy="29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437548" y="1848003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Open </a:t>
            </a:r>
          </a:p>
          <a:p>
            <a:r>
              <a:rPr lang="en-US" sz="1200" dirty="0" smtClean="0"/>
              <a:t>North-bound API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5412834" y="2750041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OpenFlow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South-bound API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5400000" flipH="1" flipV="1">
            <a:off x="7081001" y="3076630"/>
            <a:ext cx="444045" cy="1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7056288" y="2125155"/>
            <a:ext cx="444045" cy="1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20903" y="3765789"/>
            <a:ext cx="329756" cy="79004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447198" y="4074707"/>
            <a:ext cx="401420" cy="49427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380112" y="966956"/>
            <a:ext cx="1915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 smtClean="0"/>
              <a:t>Traffic </a:t>
            </a:r>
            <a:r>
              <a:rPr lang="en-US" sz="1200" dirty="0" err="1" smtClean="0"/>
              <a:t>mngmnt,QoS</a:t>
            </a:r>
            <a:endParaRPr lang="en-US" sz="1200" dirty="0" smtClean="0"/>
          </a:p>
          <a:p>
            <a:pPr marL="0" lvl="1"/>
            <a:r>
              <a:rPr lang="en-US" sz="1200" dirty="0" smtClean="0"/>
              <a:t>Policy Imp.</a:t>
            </a:r>
          </a:p>
          <a:p>
            <a:pPr marL="0" lvl="1"/>
            <a:r>
              <a:rPr lang="en-US" sz="1200" dirty="0" smtClean="0"/>
              <a:t>Security services</a:t>
            </a:r>
            <a:endParaRPr lang="en-US" sz="1200" dirty="0"/>
          </a:p>
        </p:txBody>
      </p:sp>
      <p:sp>
        <p:nvSpPr>
          <p:cNvPr id="87" name="Rectangle 86"/>
          <p:cNvSpPr/>
          <p:nvPr/>
        </p:nvSpPr>
        <p:spPr>
          <a:xfrm>
            <a:off x="3306909" y="3084009"/>
            <a:ext cx="178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Decentralized Control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306" y="2737673"/>
            <a:ext cx="232903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lvl="1" indent="-111125">
              <a:buFont typeface="Arial" pitchFamily="34" charset="0"/>
              <a:buChar char="•"/>
            </a:pPr>
            <a:r>
              <a:rPr lang="en-US" dirty="0" smtClean="0"/>
              <a:t>Limited visibility</a:t>
            </a:r>
          </a:p>
          <a:p>
            <a:pPr marL="111125" lvl="1" indent="-111125">
              <a:buFont typeface="Arial" pitchFamily="34" charset="0"/>
              <a:buChar char="•"/>
            </a:pPr>
            <a:r>
              <a:rPr lang="en-US" dirty="0" smtClean="0"/>
              <a:t>Vendor-</a:t>
            </a:r>
            <a:r>
              <a:rPr lang="en-US" dirty="0" err="1" smtClean="0"/>
              <a:t>specfic</a:t>
            </a:r>
            <a:endParaRPr lang="en-US" dirty="0" smtClean="0"/>
          </a:p>
          <a:p>
            <a:pPr marL="111125" lvl="1" indent="-111125">
              <a:buFont typeface="Arial" pitchFamily="34" charset="0"/>
              <a:buChar char="•"/>
            </a:pPr>
            <a:r>
              <a:rPr lang="en-US" dirty="0" err="1" smtClean="0"/>
              <a:t>Missconfiguration</a:t>
            </a:r>
            <a:endParaRPr lang="en-US" dirty="0" smtClean="0"/>
          </a:p>
          <a:p>
            <a:pPr marL="111125" lvl="1" indent="-111125">
              <a:buFont typeface="Arial" pitchFamily="34" charset="0"/>
              <a:buChar char="•"/>
            </a:pPr>
            <a:r>
              <a:rPr lang="en-US" dirty="0" smtClean="0"/>
              <a:t>Poor responses</a:t>
            </a:r>
          </a:p>
          <a:p>
            <a:pPr marL="111125" lvl="1" indent="-111125">
              <a:buFont typeface="Arial" pitchFamily="34" charset="0"/>
              <a:buChar char="•"/>
            </a:pPr>
            <a:r>
              <a:rPr lang="en-US" dirty="0" smtClean="0"/>
              <a:t>Policy conflicts</a:t>
            </a:r>
          </a:p>
          <a:p>
            <a:pPr marL="111125" lvl="1" indent="-111125">
              <a:buFont typeface="Arial" pitchFamily="34" charset="0"/>
              <a:buChar char="•"/>
            </a:pPr>
            <a:r>
              <a:rPr lang="en-US" dirty="0" smtClean="0"/>
              <a:t>Security breaches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/>
              <a:t>Decentralized.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/>
              <a:t>Complex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/>
              <a:t>Static architecture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/>
              <a:t>Innovation is difficult</a:t>
            </a:r>
          </a:p>
          <a:p>
            <a:pPr marL="111125" lvl="1" indent="-111125">
              <a:buFont typeface="Arial" pitchFamily="34" charset="0"/>
              <a:buChar char="•"/>
            </a:pPr>
            <a:r>
              <a:rPr lang="en-US" dirty="0" smtClean="0"/>
              <a:t>Costly</a:t>
            </a:r>
          </a:p>
          <a:p>
            <a:pPr marL="111125" lvl="1" indent="-111125">
              <a:buFont typeface="Arial" pitchFamily="34" charset="0"/>
              <a:buChar char="•"/>
            </a:pPr>
            <a:r>
              <a:rPr lang="en-US" dirty="0" smtClean="0"/>
              <a:t>Yes costly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2046" y="2777924"/>
            <a:ext cx="5289630" cy="3298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" name="Rectangle 96"/>
          <p:cNvSpPr/>
          <p:nvPr/>
        </p:nvSpPr>
        <p:spPr>
          <a:xfrm>
            <a:off x="353027" y="6440137"/>
            <a:ext cx="761035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 smtClean="0"/>
              <a:t>*Figure: </a:t>
            </a:r>
            <a:r>
              <a:rPr lang="en-US" sz="900" dirty="0" err="1" smtClean="0"/>
              <a:t>Kreutz</a:t>
            </a:r>
            <a:r>
              <a:rPr lang="en-US" sz="900" dirty="0" smtClean="0"/>
              <a:t>, Diego, et al. "Software-defined networking: A comprehensive survey." </a:t>
            </a:r>
            <a:r>
              <a:rPr lang="en-US" sz="900" i="1" dirty="0" smtClean="0"/>
              <a:t>Proceedings of the IEEE</a:t>
            </a:r>
            <a:r>
              <a:rPr lang="en-US" sz="900" dirty="0" smtClean="0"/>
              <a:t> 103.1 (2015): 14-76.</a:t>
            </a:r>
            <a:endParaRPr lang="en-US" sz="900" dirty="0"/>
          </a:p>
        </p:txBody>
      </p:sp>
      <p:sp>
        <p:nvSpPr>
          <p:cNvPr id="98" name="Rectangle 97"/>
          <p:cNvSpPr/>
          <p:nvPr/>
        </p:nvSpPr>
        <p:spPr>
          <a:xfrm>
            <a:off x="3378563" y="553612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1584883" y="5743431"/>
            <a:ext cx="247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 smtClean="0"/>
              <a:t>Conventional Networks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00881" y="4541796"/>
            <a:ext cx="989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Data Plane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39045" y="5743431"/>
            <a:ext cx="2827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 smtClean="0"/>
              <a:t>Software Defined Networks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045725" y="1484177"/>
            <a:ext cx="1142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Decoupling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4578860" y="1064047"/>
            <a:ext cx="55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Smart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7870238" y="2391719"/>
            <a:ext cx="1113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Policy </a:t>
            </a:r>
            <a:r>
              <a:rPr lang="en-US" sz="1200" dirty="0" err="1" smtClean="0"/>
              <a:t>mngmnt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6200000" flipV="1">
            <a:off x="7006282" y="2990335"/>
            <a:ext cx="370702" cy="222421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-enabled SDN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grayscl/>
            <a:lum contrast="20000"/>
          </a:blip>
          <a:srcRect l="50000" t="6000"/>
          <a:stretch>
            <a:fillRect/>
          </a:stretch>
        </p:blipFill>
        <p:spPr bwMode="auto">
          <a:xfrm>
            <a:off x="1273909" y="2073945"/>
            <a:ext cx="4571776" cy="282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4359340"/>
            <a:ext cx="1373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Match Fields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1400537" y="4831035"/>
            <a:ext cx="625033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013995" y="4831035"/>
            <a:ext cx="55558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00:2E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558005" y="4831035"/>
            <a:ext cx="55558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13590" y="4831035"/>
            <a:ext cx="462987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66160" y="4831035"/>
            <a:ext cx="548640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20587" y="4831035"/>
            <a:ext cx="38196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90976" y="4831035"/>
            <a:ext cx="38196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2941" y="4831035"/>
            <a:ext cx="486137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5928" y="4831035"/>
            <a:ext cx="451414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400537" y="5257755"/>
            <a:ext cx="625033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013995" y="5257755"/>
            <a:ext cx="55558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58005" y="5257755"/>
            <a:ext cx="55558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113590" y="5257755"/>
            <a:ext cx="462987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66160" y="5257755"/>
            <a:ext cx="548640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120587" y="5257755"/>
            <a:ext cx="38196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4.5.6.7</a:t>
            </a:r>
            <a:endParaRPr lang="en-US" sz="900" dirty="0"/>
          </a:p>
        </p:txBody>
      </p:sp>
      <p:sp>
        <p:nvSpPr>
          <p:cNvPr id="35" name="Rectangle 34"/>
          <p:cNvSpPr/>
          <p:nvPr/>
        </p:nvSpPr>
        <p:spPr>
          <a:xfrm>
            <a:off x="4490976" y="5257755"/>
            <a:ext cx="38196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2941" y="5257755"/>
            <a:ext cx="486137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35928" y="5257755"/>
            <a:ext cx="451414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400537" y="5653995"/>
            <a:ext cx="625033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013995" y="5653995"/>
            <a:ext cx="55558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58005" y="5653995"/>
            <a:ext cx="55558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113590" y="5653995"/>
            <a:ext cx="462987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566160" y="5653995"/>
            <a:ext cx="548640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20587" y="5653995"/>
            <a:ext cx="38196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490976" y="5653995"/>
            <a:ext cx="381965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872941" y="5653995"/>
            <a:ext cx="486137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335928" y="5653995"/>
            <a:ext cx="451414" cy="32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10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93128" y="4831035"/>
            <a:ext cx="688952" cy="32409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port3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5793128" y="5257755"/>
            <a:ext cx="688952" cy="32409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port5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5793128" y="5653995"/>
            <a:ext cx="688952" cy="32409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drop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0" y="4836860"/>
            <a:ext cx="1373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Switching</a:t>
            </a:r>
            <a:endParaRPr lang="en-US" sz="1600" b="1" dirty="0"/>
          </a:p>
        </p:txBody>
      </p:sp>
      <p:sp>
        <p:nvSpPr>
          <p:cNvPr id="57" name="Rectangle 56"/>
          <p:cNvSpPr/>
          <p:nvPr/>
        </p:nvSpPr>
        <p:spPr>
          <a:xfrm>
            <a:off x="182881" y="5233100"/>
            <a:ext cx="1127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Routing</a:t>
            </a:r>
            <a:endParaRPr lang="en-US" sz="1600" b="1" dirty="0"/>
          </a:p>
        </p:txBody>
      </p:sp>
      <p:sp>
        <p:nvSpPr>
          <p:cNvPr id="58" name="Rectangle 57"/>
          <p:cNvSpPr/>
          <p:nvPr/>
        </p:nvSpPr>
        <p:spPr>
          <a:xfrm>
            <a:off x="81280" y="5639500"/>
            <a:ext cx="1373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Firewall</a:t>
            </a:r>
            <a:endParaRPr lang="en-US" sz="1600" b="1" dirty="0"/>
          </a:p>
        </p:txBody>
      </p:sp>
      <p:sp>
        <p:nvSpPr>
          <p:cNvPr id="59" name="Rectangle 58"/>
          <p:cNvSpPr/>
          <p:nvPr/>
        </p:nvSpPr>
        <p:spPr>
          <a:xfrm>
            <a:off x="6487608" y="4831035"/>
            <a:ext cx="688952" cy="32409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300</a:t>
            </a:r>
            <a:endParaRPr lang="en-US" sz="1400" dirty="0"/>
          </a:p>
        </p:txBody>
      </p:sp>
      <p:sp>
        <p:nvSpPr>
          <p:cNvPr id="60" name="Rectangle 59"/>
          <p:cNvSpPr/>
          <p:nvPr/>
        </p:nvSpPr>
        <p:spPr>
          <a:xfrm>
            <a:off x="6487608" y="5257755"/>
            <a:ext cx="688952" cy="32409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250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6487608" y="5653995"/>
            <a:ext cx="688952" cy="32409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500</a:t>
            </a:r>
            <a:endParaRPr lang="en-US" sz="1400" dirty="0"/>
          </a:p>
        </p:txBody>
      </p:sp>
      <p:sp>
        <p:nvSpPr>
          <p:cNvPr id="72" name="Freeform 71"/>
          <p:cNvSpPr/>
          <p:nvPr/>
        </p:nvSpPr>
        <p:spPr>
          <a:xfrm>
            <a:off x="5162309" y="2898063"/>
            <a:ext cx="1815296" cy="1909822"/>
          </a:xfrm>
          <a:custGeom>
            <a:avLst/>
            <a:gdLst>
              <a:gd name="connsiteX0" fmla="*/ 0 w 1815296"/>
              <a:gd name="connsiteY0" fmla="*/ 0 h 1909822"/>
              <a:gd name="connsiteX1" fmla="*/ 1539433 w 1815296"/>
              <a:gd name="connsiteY1" fmla="*/ 555584 h 1909822"/>
              <a:gd name="connsiteX2" fmla="*/ 1655180 w 1815296"/>
              <a:gd name="connsiteY2" fmla="*/ 1909822 h 19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296" h="1909822">
                <a:moveTo>
                  <a:pt x="0" y="0"/>
                </a:moveTo>
                <a:cubicBezTo>
                  <a:pt x="631785" y="118640"/>
                  <a:pt x="1263570" y="237280"/>
                  <a:pt x="1539433" y="555584"/>
                </a:cubicBezTo>
                <a:cubicBezTo>
                  <a:pt x="1815296" y="873888"/>
                  <a:pt x="1735238" y="1391855"/>
                  <a:pt x="1655180" y="1909822"/>
                </a:cubicBezTo>
              </a:path>
            </a:pathLst>
          </a:cu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197033" y="3661992"/>
            <a:ext cx="1157469" cy="1169043"/>
          </a:xfrm>
          <a:custGeom>
            <a:avLst/>
            <a:gdLst>
              <a:gd name="connsiteX0" fmla="*/ 0 w 1157469"/>
              <a:gd name="connsiteY0" fmla="*/ 0 h 1169043"/>
              <a:gd name="connsiteX1" fmla="*/ 995423 w 1157469"/>
              <a:gd name="connsiteY1" fmla="*/ 243068 h 1169043"/>
              <a:gd name="connsiteX2" fmla="*/ 972273 w 1157469"/>
              <a:gd name="connsiteY2" fmla="*/ 1169043 h 116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469" h="1169043">
                <a:moveTo>
                  <a:pt x="0" y="0"/>
                </a:moveTo>
                <a:cubicBezTo>
                  <a:pt x="416689" y="24114"/>
                  <a:pt x="833378" y="48228"/>
                  <a:pt x="995423" y="243068"/>
                </a:cubicBezTo>
                <a:cubicBezTo>
                  <a:pt x="1157469" y="437909"/>
                  <a:pt x="1064871" y="803476"/>
                  <a:pt x="972273" y="1169043"/>
                </a:cubicBezTo>
              </a:path>
            </a:pathLst>
          </a:cu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8476" y="812109"/>
            <a:ext cx="7191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OpenFlow</a:t>
            </a:r>
            <a:r>
              <a:rPr lang="en-US" i="1" dirty="0" smtClean="0"/>
              <a:t> is: Enabler of SDN</a:t>
            </a:r>
          </a:p>
          <a:p>
            <a:pPr marL="519113" lvl="1" indent="-234950">
              <a:buFont typeface="Arial" pitchFamily="34" charset="0"/>
              <a:buChar char="•"/>
            </a:pPr>
            <a:r>
              <a:rPr lang="en-US" dirty="0" smtClean="0"/>
              <a:t>Protocol between the control plan and data plane</a:t>
            </a:r>
          </a:p>
          <a:p>
            <a:pPr marL="519113" lvl="1" indent="-234950">
              <a:buFont typeface="Arial" pitchFamily="34" charset="0"/>
              <a:buChar char="•"/>
            </a:pPr>
            <a:r>
              <a:rPr lang="en-US" dirty="0" smtClean="0"/>
              <a:t>Describes how controller and a network forwarding device should communicate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49825" y="2804984"/>
            <a:ext cx="177937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indent="22225"/>
            <a:r>
              <a:rPr lang="en-US" sz="1400" b="1" dirty="0" smtClean="0">
                <a:latin typeface="+mj-lt"/>
              </a:rPr>
              <a:t>Packet+ byte Counters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security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257" y="3519774"/>
            <a:ext cx="16002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Control Plane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9810" y="1161536"/>
            <a:ext cx="2471379" cy="12851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Application plane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50990" y="1267565"/>
            <a:ext cx="2646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Routing, Load Balancer, </a:t>
            </a:r>
          </a:p>
          <a:p>
            <a:r>
              <a:rPr lang="en-US" sz="1400" b="1" dirty="0" smtClean="0"/>
              <a:t>Access Control, monitoring, firewall, </a:t>
            </a:r>
            <a:r>
              <a:rPr lang="en-US" sz="1400" b="1" dirty="0" err="1" smtClean="0"/>
              <a:t>DDoS</a:t>
            </a:r>
            <a:r>
              <a:rPr lang="en-US" sz="1400" b="1" dirty="0" smtClean="0"/>
              <a:t> Mitigation, IDS/IPS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4778" y="1043362"/>
            <a:ext cx="467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examples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it-IT" b="1" dirty="0" smtClean="0"/>
              <a:t>Load Balancer</a:t>
            </a:r>
            <a:r>
              <a:rPr lang="it-IT" dirty="0" smtClean="0"/>
              <a:t>: send each HTTP request </a:t>
            </a:r>
            <a:r>
              <a:rPr lang="en-US" dirty="0" smtClean="0"/>
              <a:t>over lightly loaded path to lightly loaded server.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it-IT" b="1" dirty="0" smtClean="0"/>
              <a:t>Firewall</a:t>
            </a:r>
            <a:r>
              <a:rPr lang="it-IT" dirty="0" smtClean="0"/>
              <a:t>:  </a:t>
            </a:r>
            <a:r>
              <a:rPr lang="en-US" dirty="0" smtClean="0"/>
              <a:t>inform Central Controller about malware’s packets, controller pushes new rules to drop packets.</a:t>
            </a:r>
          </a:p>
          <a:p>
            <a:endParaRPr lang="it-IT" dirty="0" smtClean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572871" y="5226885"/>
            <a:ext cx="395416" cy="265844"/>
            <a:chOff x="6561438" y="4510216"/>
            <a:chExt cx="395416" cy="265844"/>
          </a:xfrm>
        </p:grpSpPr>
        <p:sp>
          <p:nvSpPr>
            <p:cNvPr id="30" name="Rectangle 9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33260" y="5177459"/>
            <a:ext cx="395416" cy="265844"/>
            <a:chOff x="6561438" y="4510216"/>
            <a:chExt cx="395416" cy="265844"/>
          </a:xfrm>
        </p:grpSpPr>
        <p:sp>
          <p:nvSpPr>
            <p:cNvPr id="33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15422" y="5671729"/>
            <a:ext cx="395416" cy="265844"/>
            <a:chOff x="6561438" y="4510216"/>
            <a:chExt cx="395416" cy="265844"/>
          </a:xfrm>
        </p:grpSpPr>
        <p:sp>
          <p:nvSpPr>
            <p:cNvPr id="36" name="Rectangle 15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16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/>
          <p:cNvCxnSpPr>
            <a:stCxn id="37" idx="0"/>
            <a:endCxn id="51" idx="4"/>
          </p:cNvCxnSpPr>
          <p:nvPr/>
        </p:nvCxnSpPr>
        <p:spPr>
          <a:xfrm rot="16200000" flipV="1">
            <a:off x="5968848" y="5267894"/>
            <a:ext cx="608602" cy="297922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640229" y="5413912"/>
            <a:ext cx="361348" cy="42013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837039" y="5426268"/>
            <a:ext cx="311922" cy="444843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450201" y="4707902"/>
            <a:ext cx="395416" cy="265844"/>
            <a:chOff x="6561438" y="4510216"/>
            <a:chExt cx="395416" cy="265844"/>
          </a:xfrm>
        </p:grpSpPr>
        <p:sp>
          <p:nvSpPr>
            <p:cNvPr id="42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81541" y="4683189"/>
            <a:ext cx="395416" cy="265844"/>
            <a:chOff x="6561438" y="4510216"/>
            <a:chExt cx="395416" cy="265844"/>
          </a:xfrm>
        </p:grpSpPr>
        <p:sp>
          <p:nvSpPr>
            <p:cNvPr id="45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64601" y="5016821"/>
            <a:ext cx="395416" cy="265844"/>
            <a:chOff x="6561438" y="4510216"/>
            <a:chExt cx="395416" cy="265844"/>
          </a:xfrm>
        </p:grpSpPr>
        <p:sp>
          <p:nvSpPr>
            <p:cNvPr id="48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26480" y="4846710"/>
            <a:ext cx="395416" cy="265844"/>
            <a:chOff x="6561438" y="4510216"/>
            <a:chExt cx="395416" cy="265844"/>
          </a:xfrm>
        </p:grpSpPr>
        <p:sp>
          <p:nvSpPr>
            <p:cNvPr id="51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72871" y="4547264"/>
            <a:ext cx="395416" cy="265844"/>
            <a:chOff x="6561438" y="4510216"/>
            <a:chExt cx="395416" cy="265844"/>
          </a:xfrm>
        </p:grpSpPr>
        <p:sp>
          <p:nvSpPr>
            <p:cNvPr id="54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04460" y="4905610"/>
            <a:ext cx="395416" cy="265844"/>
            <a:chOff x="6561438" y="4510216"/>
            <a:chExt cx="395416" cy="265844"/>
          </a:xfrm>
        </p:grpSpPr>
        <p:sp>
          <p:nvSpPr>
            <p:cNvPr id="57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28925" y="4349556"/>
            <a:ext cx="395416" cy="265844"/>
            <a:chOff x="6561438" y="4510216"/>
            <a:chExt cx="395416" cy="265844"/>
          </a:xfrm>
        </p:grpSpPr>
        <p:sp>
          <p:nvSpPr>
            <p:cNvPr id="60" name="Rectangle 12"/>
            <p:cNvSpPr/>
            <p:nvPr/>
          </p:nvSpPr>
          <p:spPr>
            <a:xfrm>
              <a:off x="6561438" y="4510216"/>
              <a:ext cx="395416" cy="2658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13"/>
            <p:cNvSpPr/>
            <p:nvPr/>
          </p:nvSpPr>
          <p:spPr>
            <a:xfrm>
              <a:off x="6641182" y="4559643"/>
              <a:ext cx="253888" cy="17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2" name="Straight Connector 61"/>
          <p:cNvCxnSpPr>
            <a:stCxn id="48" idx="3"/>
            <a:endCxn id="33" idx="6"/>
          </p:cNvCxnSpPr>
          <p:nvPr/>
        </p:nvCxnSpPr>
        <p:spPr>
          <a:xfrm rot="5400000">
            <a:off x="7292268" y="5180141"/>
            <a:ext cx="66648" cy="193832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0" idx="4"/>
            <a:endCxn id="42" idx="1"/>
          </p:cNvCxnSpPr>
          <p:nvPr/>
        </p:nvCxnSpPr>
        <p:spPr>
          <a:xfrm rot="16200000" flipH="1">
            <a:off x="6351653" y="4590379"/>
            <a:ext cx="131434" cy="181475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0" idx="6"/>
            <a:endCxn id="45" idx="1"/>
          </p:cNvCxnSpPr>
          <p:nvPr/>
        </p:nvCxnSpPr>
        <p:spPr>
          <a:xfrm>
            <a:off x="6524341" y="4482478"/>
            <a:ext cx="515107" cy="23964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3" idx="5"/>
            <a:endCxn id="34" idx="1"/>
          </p:cNvCxnSpPr>
          <p:nvPr/>
        </p:nvCxnSpPr>
        <p:spPr>
          <a:xfrm rot="16200000" flipH="1">
            <a:off x="6676732" y="4979565"/>
            <a:ext cx="343373" cy="203533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0" idx="3"/>
            <a:endCxn id="54" idx="6"/>
          </p:cNvCxnSpPr>
          <p:nvPr/>
        </p:nvCxnSpPr>
        <p:spPr>
          <a:xfrm rot="5400000">
            <a:off x="6025701" y="4519055"/>
            <a:ext cx="103718" cy="21854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2" idx="2"/>
            <a:endCxn id="51" idx="7"/>
          </p:cNvCxnSpPr>
          <p:nvPr/>
        </p:nvCxnSpPr>
        <p:spPr>
          <a:xfrm rot="10800000" flipV="1">
            <a:off x="6263989" y="4840824"/>
            <a:ext cx="186212" cy="44818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1"/>
            <a:endCxn id="57" idx="5"/>
          </p:cNvCxnSpPr>
          <p:nvPr/>
        </p:nvCxnSpPr>
        <p:spPr>
          <a:xfrm rot="16200000" flipV="1">
            <a:off x="5430922" y="5043570"/>
            <a:ext cx="169923" cy="347827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7" idx="7"/>
            <a:endCxn id="54" idx="3"/>
          </p:cNvCxnSpPr>
          <p:nvPr/>
        </p:nvCxnSpPr>
        <p:spPr>
          <a:xfrm rot="5400000" flipH="1" flipV="1">
            <a:off x="5401190" y="4714955"/>
            <a:ext cx="170366" cy="28880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7" idx="6"/>
            <a:endCxn id="51" idx="2"/>
          </p:cNvCxnSpPr>
          <p:nvPr/>
        </p:nvCxnSpPr>
        <p:spPr>
          <a:xfrm flipV="1">
            <a:off x="5399876" y="4979632"/>
            <a:ext cx="526604" cy="5890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0" idx="6"/>
            <a:endCxn id="33" idx="2"/>
          </p:cNvCxnSpPr>
          <p:nvPr/>
        </p:nvCxnSpPr>
        <p:spPr>
          <a:xfrm flipV="1">
            <a:off x="5968287" y="5310381"/>
            <a:ext cx="864973" cy="49426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5" idx="5"/>
            <a:endCxn id="48" idx="0"/>
          </p:cNvCxnSpPr>
          <p:nvPr/>
        </p:nvCxnSpPr>
        <p:spPr>
          <a:xfrm rot="16200000" flipH="1">
            <a:off x="7387319" y="4841831"/>
            <a:ext cx="106720" cy="243259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5" idx="4"/>
            <a:endCxn id="34" idx="0"/>
          </p:cNvCxnSpPr>
          <p:nvPr/>
        </p:nvCxnSpPr>
        <p:spPr>
          <a:xfrm rot="5400000">
            <a:off x="6970673" y="5018309"/>
            <a:ext cx="277853" cy="139301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Cloud 73"/>
          <p:cNvSpPr/>
          <p:nvPr/>
        </p:nvSpPr>
        <p:spPr>
          <a:xfrm>
            <a:off x="4930346" y="4164227"/>
            <a:ext cx="3002692" cy="194001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14734" y="3808626"/>
            <a:ext cx="946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A</a:t>
            </a:r>
            <a:r>
              <a:rPr lang="it-IT" sz="1400" dirty="0" smtClean="0">
                <a:sym typeface="Wingdings" pitchFamily="2" charset="2"/>
              </a:rPr>
              <a:t>B drop</a:t>
            </a:r>
            <a:endParaRPr lang="it-IT" sz="1400" dirty="0" smtClean="0"/>
          </a:p>
        </p:txBody>
      </p:sp>
      <p:sp>
        <p:nvSpPr>
          <p:cNvPr id="94" name="Rectangle 93"/>
          <p:cNvSpPr/>
          <p:nvPr/>
        </p:nvSpPr>
        <p:spPr>
          <a:xfrm>
            <a:off x="5140411" y="2815439"/>
            <a:ext cx="2224216" cy="286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Network Virtualization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000538" y="3120766"/>
            <a:ext cx="2570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513"/>
              </a:spcBef>
            </a:pPr>
            <a:r>
              <a:rPr lang="en-US" sz="1400" dirty="0" smtClean="0"/>
              <a:t>Up-to-date Global Network View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328402" y="2478215"/>
            <a:ext cx="1928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513"/>
              </a:spcBef>
            </a:pPr>
            <a:r>
              <a:rPr lang="en-US" sz="1400" dirty="0" smtClean="0"/>
              <a:t>Abstract Network View</a:t>
            </a:r>
            <a:endParaRPr lang="en-US" dirty="0"/>
          </a:p>
        </p:txBody>
      </p:sp>
      <p:sp>
        <p:nvSpPr>
          <p:cNvPr id="117" name="Parallelogram 116"/>
          <p:cNvSpPr/>
          <p:nvPr/>
        </p:nvSpPr>
        <p:spPr>
          <a:xfrm rot="5400000">
            <a:off x="8318252" y="4576454"/>
            <a:ext cx="243463" cy="295513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arallelogram 119"/>
          <p:cNvSpPr/>
          <p:nvPr/>
        </p:nvSpPr>
        <p:spPr>
          <a:xfrm rot="573856">
            <a:off x="8207742" y="4808674"/>
            <a:ext cx="392082" cy="143230"/>
          </a:xfrm>
          <a:prstGeom prst="parallelogram">
            <a:avLst>
              <a:gd name="adj" fmla="val 390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Parallelogram 123"/>
          <p:cNvSpPr/>
          <p:nvPr/>
        </p:nvSpPr>
        <p:spPr>
          <a:xfrm rot="5400000">
            <a:off x="8318252" y="5368934"/>
            <a:ext cx="243463" cy="295513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Parallelogram 124"/>
          <p:cNvSpPr/>
          <p:nvPr/>
        </p:nvSpPr>
        <p:spPr>
          <a:xfrm rot="573856">
            <a:off x="8207742" y="5601154"/>
            <a:ext cx="392082" cy="143230"/>
          </a:xfrm>
          <a:prstGeom prst="parallelogram">
            <a:avLst>
              <a:gd name="adj" fmla="val 390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2859725" y="5105592"/>
            <a:ext cx="392082" cy="349425"/>
            <a:chOff x="4387583" y="5394959"/>
            <a:chExt cx="392082" cy="349425"/>
          </a:xfrm>
        </p:grpSpPr>
        <p:sp>
          <p:nvSpPr>
            <p:cNvPr id="126" name="Parallelogram 125"/>
            <p:cNvSpPr/>
            <p:nvPr/>
          </p:nvSpPr>
          <p:spPr>
            <a:xfrm rot="5400000">
              <a:off x="4498093" y="5368934"/>
              <a:ext cx="243463" cy="295513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Parallelogram 126"/>
            <p:cNvSpPr/>
            <p:nvPr/>
          </p:nvSpPr>
          <p:spPr>
            <a:xfrm rot="573856">
              <a:off x="4387583" y="5601154"/>
              <a:ext cx="392082" cy="143230"/>
            </a:xfrm>
            <a:prstGeom prst="parallelogram">
              <a:avLst>
                <a:gd name="adj" fmla="val 3901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28" name="Parallelogram 127"/>
          <p:cNvSpPr/>
          <p:nvPr/>
        </p:nvSpPr>
        <p:spPr>
          <a:xfrm rot="5400000">
            <a:off x="4498092" y="4322455"/>
            <a:ext cx="243463" cy="295513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Parallelogram 128"/>
          <p:cNvSpPr/>
          <p:nvPr/>
        </p:nvSpPr>
        <p:spPr>
          <a:xfrm rot="573856">
            <a:off x="4387582" y="4554675"/>
            <a:ext cx="392082" cy="143230"/>
          </a:xfrm>
          <a:prstGeom prst="parallelogram">
            <a:avLst>
              <a:gd name="adj" fmla="val 390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>
            <a:stCxn id="48" idx="6"/>
            <a:endCxn id="120" idx="3"/>
          </p:cNvCxnSpPr>
          <p:nvPr/>
        </p:nvCxnSpPr>
        <p:spPr>
          <a:xfrm flipV="1">
            <a:off x="7760017" y="4946266"/>
            <a:ext cx="604314" cy="203477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5" idx="7"/>
          </p:cNvCxnSpPr>
          <p:nvPr/>
        </p:nvCxnSpPr>
        <p:spPr>
          <a:xfrm rot="5400000" flipH="1" flipV="1">
            <a:off x="7344163" y="4209954"/>
            <a:ext cx="487054" cy="53728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57" idx="1"/>
            <a:endCxn id="129" idx="2"/>
          </p:cNvCxnSpPr>
          <p:nvPr/>
        </p:nvCxnSpPr>
        <p:spPr>
          <a:xfrm rot="16200000" flipV="1">
            <a:off x="4760716" y="4642890"/>
            <a:ext cx="290322" cy="312981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30" idx="3"/>
            <a:endCxn id="127" idx="2"/>
          </p:cNvCxnSpPr>
          <p:nvPr/>
        </p:nvCxnSpPr>
        <p:spPr>
          <a:xfrm rot="5400000" flipH="1">
            <a:off x="4404921" y="4227941"/>
            <a:ext cx="42465" cy="2409249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48" idx="5"/>
            <a:endCxn id="124" idx="4"/>
          </p:cNvCxnSpPr>
          <p:nvPr/>
        </p:nvCxnSpPr>
        <p:spPr>
          <a:xfrm rot="16200000" flipH="1">
            <a:off x="7860689" y="5085153"/>
            <a:ext cx="272958" cy="590117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37" idx="5"/>
          </p:cNvCxnSpPr>
          <p:nvPr/>
        </p:nvCxnSpPr>
        <p:spPr>
          <a:xfrm rot="16200000" flipH="1">
            <a:off x="6375553" y="6009792"/>
            <a:ext cx="466367" cy="193727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55" idx="1"/>
            <a:endCxn id="152" idx="2"/>
          </p:cNvCxnSpPr>
          <p:nvPr/>
        </p:nvCxnSpPr>
        <p:spPr>
          <a:xfrm rot="16200000" flipV="1">
            <a:off x="5225129" y="4158157"/>
            <a:ext cx="344524" cy="58481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Parallelogram 150"/>
          <p:cNvSpPr/>
          <p:nvPr/>
        </p:nvSpPr>
        <p:spPr>
          <a:xfrm rot="5400000">
            <a:off x="4853692" y="3946535"/>
            <a:ext cx="243463" cy="295513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arallelogram 151"/>
          <p:cNvSpPr/>
          <p:nvPr/>
        </p:nvSpPr>
        <p:spPr>
          <a:xfrm rot="573856">
            <a:off x="4743182" y="4178755"/>
            <a:ext cx="392082" cy="143230"/>
          </a:xfrm>
          <a:prstGeom prst="parallelogram">
            <a:avLst>
              <a:gd name="adj" fmla="val 390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/>
          <p:cNvSpPr/>
          <p:nvPr/>
        </p:nvSpPr>
        <p:spPr>
          <a:xfrm rot="5400000">
            <a:off x="6702811" y="6100454"/>
            <a:ext cx="243463" cy="295513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Parallelogram 158"/>
          <p:cNvSpPr/>
          <p:nvPr/>
        </p:nvSpPr>
        <p:spPr>
          <a:xfrm rot="573856">
            <a:off x="6592301" y="6332674"/>
            <a:ext cx="392082" cy="143230"/>
          </a:xfrm>
          <a:prstGeom prst="parallelogram">
            <a:avLst>
              <a:gd name="adj" fmla="val 390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3194607" y="4919241"/>
            <a:ext cx="15625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Incoming packets</a:t>
            </a:r>
            <a:endParaRPr lang="en-US" sz="1400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3311415" y="5286937"/>
            <a:ext cx="832322" cy="269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8" name="Slide Number Placeholder 43"/>
          <p:cNvSpPr txBox="1">
            <a:spLocks/>
          </p:cNvSpPr>
          <p:nvPr/>
        </p:nvSpPr>
        <p:spPr>
          <a:xfrm>
            <a:off x="6481825" y="59300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Calibri Light" pitchFamily="34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364434" y="5614879"/>
            <a:ext cx="392082" cy="349425"/>
            <a:chOff x="4387583" y="5394959"/>
            <a:chExt cx="392082" cy="349425"/>
          </a:xfrm>
        </p:grpSpPr>
        <p:sp>
          <p:nvSpPr>
            <p:cNvPr id="187" name="Parallelogram 186"/>
            <p:cNvSpPr/>
            <p:nvPr/>
          </p:nvSpPr>
          <p:spPr>
            <a:xfrm rot="5400000">
              <a:off x="4498093" y="5368934"/>
              <a:ext cx="243463" cy="295513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 rot="573856">
              <a:off x="4387583" y="5601154"/>
              <a:ext cx="392082" cy="143230"/>
            </a:xfrm>
            <a:prstGeom prst="parallelogram">
              <a:avLst>
                <a:gd name="adj" fmla="val 3901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89" name="Straight Connector 188"/>
          <p:cNvCxnSpPr>
            <a:stCxn id="30" idx="3"/>
            <a:endCxn id="188" idx="2"/>
          </p:cNvCxnSpPr>
          <p:nvPr/>
        </p:nvCxnSpPr>
        <p:spPr>
          <a:xfrm rot="5400000">
            <a:off x="4945097" y="5234938"/>
            <a:ext cx="466822" cy="90454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2"/>
          </p:cNvCxnSpPr>
          <p:nvPr/>
        </p:nvCxnSpPr>
        <p:spPr>
          <a:xfrm rot="5400000">
            <a:off x="6042255" y="3977380"/>
            <a:ext cx="473109" cy="15097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2" idx="6"/>
            <a:endCxn id="45" idx="2"/>
          </p:cNvCxnSpPr>
          <p:nvPr/>
        </p:nvCxnSpPr>
        <p:spPr>
          <a:xfrm flipV="1">
            <a:off x="6845617" y="4816111"/>
            <a:ext cx="135924" cy="24713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Cube 111"/>
          <p:cNvSpPr/>
          <p:nvPr/>
        </p:nvSpPr>
        <p:spPr>
          <a:xfrm>
            <a:off x="7871460" y="3832860"/>
            <a:ext cx="259080" cy="4572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802880" y="3665220"/>
            <a:ext cx="449580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indent="22225"/>
            <a:r>
              <a:rPr lang="en-US" sz="1000" dirty="0" smtClean="0">
                <a:latin typeface="+mj-lt"/>
              </a:rPr>
              <a:t>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big Picture </a:t>
            </a:r>
            <a:br>
              <a:rPr lang="en-US" sz="2000" dirty="0" smtClean="0"/>
            </a:br>
            <a:r>
              <a:rPr lang="en-US" sz="2000" dirty="0" smtClean="0"/>
              <a:t>SDN </a:t>
            </a:r>
            <a:r>
              <a:rPr lang="en-US" sz="2000" dirty="0" err="1" smtClean="0"/>
              <a:t>Archetucture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867" y="766443"/>
            <a:ext cx="6754792" cy="55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5706" y="6408240"/>
            <a:ext cx="7355712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err="1" smtClean="0"/>
              <a:t>Alsmadi</a:t>
            </a:r>
            <a:r>
              <a:rPr lang="en-US" sz="1050" dirty="0" smtClean="0"/>
              <a:t>, </a:t>
            </a:r>
            <a:r>
              <a:rPr lang="en-US" sz="1050" dirty="0" err="1" smtClean="0"/>
              <a:t>Izzat</a:t>
            </a:r>
            <a:r>
              <a:rPr lang="en-US" sz="1050" dirty="0" smtClean="0"/>
              <a:t>, and </a:t>
            </a:r>
            <a:r>
              <a:rPr lang="en-US" sz="1050" dirty="0" err="1" smtClean="0"/>
              <a:t>Dianxiang</a:t>
            </a:r>
            <a:r>
              <a:rPr lang="en-US" sz="1050" dirty="0" smtClean="0"/>
              <a:t> </a:t>
            </a:r>
            <a:r>
              <a:rPr lang="en-US" sz="1050" dirty="0" err="1" smtClean="0"/>
              <a:t>Xu</a:t>
            </a:r>
            <a:r>
              <a:rPr lang="en-US" sz="1050" dirty="0" smtClean="0"/>
              <a:t>. "Security of software defined networks: A survey." </a:t>
            </a:r>
            <a:r>
              <a:rPr lang="en-US" sz="1050" i="1" dirty="0" smtClean="0"/>
              <a:t>Computers &amp; security</a:t>
            </a:r>
            <a:r>
              <a:rPr lang="en-US" sz="1050" dirty="0" smtClean="0"/>
              <a:t> 53 (2015): 79-108.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SDN Security Challenges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Application Plane </a:t>
            </a:r>
            <a:br>
              <a:rPr lang="en-US" sz="2000" dirty="0" smtClean="0"/>
            </a:br>
            <a:r>
              <a:rPr lang="en-US" sz="2000" dirty="0" smtClean="0"/>
              <a:t>Security Challenges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5758" y="2138443"/>
            <a:ext cx="28420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500" dirty="0" smtClean="0"/>
              <a:t>SDN aware &amp; SDN unaware apps</a:t>
            </a:r>
          </a:p>
          <a:p>
            <a:pPr marL="0" lvl="1"/>
            <a:r>
              <a:rPr lang="en-US" sz="1500" dirty="0" smtClean="0"/>
              <a:t>Nested 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2195" y="1156028"/>
            <a:ext cx="1584784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Lack of Access Control and Accountability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9060" y="1168387"/>
            <a:ext cx="1856631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73038" algn="ctr"/>
            <a:r>
              <a:rPr lang="en-US" dirty="0" smtClean="0"/>
              <a:t>Lack of Authentication and Authorization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8833" y="1168385"/>
            <a:ext cx="1584784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73038" algn="ctr"/>
            <a:r>
              <a:rPr lang="en-US" dirty="0" smtClean="0"/>
              <a:t>Fraudulent flow rule insertion</a:t>
            </a:r>
          </a:p>
        </p:txBody>
      </p:sp>
      <p:cxnSp>
        <p:nvCxnSpPr>
          <p:cNvPr id="15" name="Elbow Connector 14"/>
          <p:cNvCxnSpPr>
            <a:endCxn id="11" idx="0"/>
          </p:cNvCxnSpPr>
          <p:nvPr/>
        </p:nvCxnSpPr>
        <p:spPr>
          <a:xfrm rot="16200000" flipH="1">
            <a:off x="5621222" y="-301618"/>
            <a:ext cx="490494" cy="2449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8" idx="0"/>
          </p:cNvCxnSpPr>
          <p:nvPr/>
        </p:nvCxnSpPr>
        <p:spPr>
          <a:xfrm rot="16200000" flipH="1">
            <a:off x="4404082" y="915522"/>
            <a:ext cx="478137" cy="28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0" idx="0"/>
          </p:cNvCxnSpPr>
          <p:nvPr/>
        </p:nvCxnSpPr>
        <p:spPr>
          <a:xfrm rot="5400000">
            <a:off x="3199297" y="-274029"/>
            <a:ext cx="490496" cy="23943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61" y="2347783"/>
            <a:ext cx="2615532" cy="36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705600" y="4206240"/>
            <a:ext cx="124968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algn="ctr">
              <a:buNone/>
            </a:pP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355080" y="3901440"/>
            <a:ext cx="1356360" cy="102108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algn="ctr">
              <a:buNone/>
            </a:pPr>
            <a:endParaRPr lang="en-U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446520" y="4732496"/>
            <a:ext cx="222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Path characteristics</a:t>
            </a:r>
          </a:p>
          <a:p>
            <a:r>
              <a:rPr lang="en-US" dirty="0" smtClean="0"/>
              <a:t>Access ports</a:t>
            </a:r>
          </a:p>
          <a:p>
            <a:r>
              <a:rPr lang="en-US" dirty="0" smtClean="0"/>
              <a:t>Monitor traffic</a:t>
            </a:r>
          </a:p>
          <a:p>
            <a:r>
              <a:rPr lang="en-US" dirty="0" smtClean="0"/>
              <a:t>Reject/Accept flows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67972" y="4341614"/>
            <a:ext cx="149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sensitive apps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16326" y="4341614"/>
            <a:ext cx="140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Service apps </a:t>
            </a:r>
            <a:endParaRPr lang="en-US" dirty="0"/>
          </a:p>
        </p:txBody>
      </p:sp>
      <p:cxnSp>
        <p:nvCxnSpPr>
          <p:cNvPr id="20" name="Shape 26"/>
          <p:cNvCxnSpPr>
            <a:stCxn id="22" idx="2"/>
            <a:endCxn id="16" idx="0"/>
          </p:cNvCxnSpPr>
          <p:nvPr/>
        </p:nvCxnSpPr>
        <p:spPr>
          <a:xfrm rot="16200000" flipH="1">
            <a:off x="6573040" y="3698015"/>
            <a:ext cx="514588" cy="7726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hape 30"/>
          <p:cNvCxnSpPr>
            <a:stCxn id="22" idx="2"/>
            <a:endCxn id="18" idx="0"/>
          </p:cNvCxnSpPr>
          <p:nvPr/>
        </p:nvCxnSpPr>
        <p:spPr>
          <a:xfrm rot="5400000">
            <a:off x="5824663" y="3722248"/>
            <a:ext cx="514588" cy="7241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59162" y="3457694"/>
            <a:ext cx="1369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Apps classes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>
          <a:buNone/>
          <a:defRPr sz="2400" dirty="0" smtClean="0"/>
        </a:defPPr>
      </a:lstStyle>
    </a:spDef>
    <a:lnDef>
      <a:spPr>
        <a:ln>
          <a:tailEnd type="non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noFill/>
        </a:ln>
      </a:spPr>
      <a:bodyPr wrap="square" lIns="0" tIns="0" rIns="0" bIns="0" rtlCol="0">
        <a:spAutoFit/>
      </a:bodyPr>
      <a:lstStyle>
        <a:defPPr indent="22225">
          <a:defRPr sz="1000" dirty="0" smtClean="0">
            <a:latin typeface="+mj-lt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18050</TotalTime>
  <Words>1408</Words>
  <Application>Microsoft Office PowerPoint</Application>
  <PresentationFormat>On-screen Show (4:3)</PresentationFormat>
  <Paragraphs>351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Outline</vt:lpstr>
      <vt:lpstr>Market and SDN</vt:lpstr>
      <vt:lpstr>Conventional Networks vs. SDN</vt:lpstr>
      <vt:lpstr>OpenFlow-enabled SDN devices</vt:lpstr>
      <vt:lpstr>SDN security applications</vt:lpstr>
      <vt:lpstr>The big Picture  SDN Archetucture</vt:lpstr>
      <vt:lpstr>PowerPoint Presentation</vt:lpstr>
      <vt:lpstr>Application Plane  Security Challenges</vt:lpstr>
      <vt:lpstr>Application Plane  Targeted Threat/Proposed Solution </vt:lpstr>
      <vt:lpstr>PermOF</vt:lpstr>
      <vt:lpstr>PowerPoint Presentation</vt:lpstr>
      <vt:lpstr>PowerPoint Presentation</vt:lpstr>
      <vt:lpstr>Reactively  vs. Proactive Controller</vt:lpstr>
      <vt:lpstr>SDN DDoSDetection</vt:lpstr>
      <vt:lpstr>intra-domain &amp; inter-domain  (DISO)</vt:lpstr>
      <vt:lpstr>Data Plane  Security Challenges</vt:lpstr>
      <vt:lpstr>Data Plane  Targeted Threat/Proposed Solution </vt:lpstr>
      <vt:lpstr>PowerPoint Presentation</vt:lpstr>
      <vt:lpstr>Centralization in SDN</vt:lpstr>
      <vt:lpstr>Attack Surface  vs. Defense Opportunities </vt:lpstr>
      <vt:lpstr>Centralized vs. Distributed Approach</vt:lpstr>
      <vt:lpstr>Is SDN More Complex?, or Is It Simpler?</vt:lpstr>
      <vt:lpstr>Open problems &amp; research 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Networking (SDN)</dc:title>
  <dc:creator>Abdullah</dc:creator>
  <cp:lastModifiedBy>Ravi Sandhu</cp:lastModifiedBy>
  <cp:revision>349</cp:revision>
  <dcterms:created xsi:type="dcterms:W3CDTF">2006-08-16T00:00:00Z</dcterms:created>
  <dcterms:modified xsi:type="dcterms:W3CDTF">2017-05-12T21:21:14Z</dcterms:modified>
</cp:coreProperties>
</file>