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41"/>
  </p:notesMasterIdLst>
  <p:handoutMasterIdLst>
    <p:handoutMasterId r:id="rId42"/>
  </p:handoutMasterIdLst>
  <p:sldIdLst>
    <p:sldId id="392" r:id="rId6"/>
    <p:sldId id="413" r:id="rId7"/>
    <p:sldId id="414" r:id="rId8"/>
    <p:sldId id="415" r:id="rId9"/>
    <p:sldId id="416" r:id="rId10"/>
    <p:sldId id="417" r:id="rId11"/>
    <p:sldId id="418" r:id="rId12"/>
    <p:sldId id="419" r:id="rId13"/>
    <p:sldId id="420" r:id="rId14"/>
    <p:sldId id="421" r:id="rId15"/>
    <p:sldId id="422" r:id="rId16"/>
    <p:sldId id="423" r:id="rId17"/>
    <p:sldId id="424" r:id="rId18"/>
    <p:sldId id="404" r:id="rId19"/>
    <p:sldId id="393" r:id="rId20"/>
    <p:sldId id="394" r:id="rId21"/>
    <p:sldId id="395" r:id="rId22"/>
    <p:sldId id="396" r:id="rId23"/>
    <p:sldId id="397" r:id="rId24"/>
    <p:sldId id="398" r:id="rId25"/>
    <p:sldId id="399" r:id="rId26"/>
    <p:sldId id="400" r:id="rId27"/>
    <p:sldId id="401" r:id="rId28"/>
    <p:sldId id="402" r:id="rId29"/>
    <p:sldId id="403" r:id="rId30"/>
    <p:sldId id="408" r:id="rId31"/>
    <p:sldId id="409" r:id="rId32"/>
    <p:sldId id="406" r:id="rId33"/>
    <p:sldId id="407" r:id="rId34"/>
    <p:sldId id="410" r:id="rId35"/>
    <p:sldId id="411" r:id="rId36"/>
    <p:sldId id="412" r:id="rId37"/>
    <p:sldId id="426" r:id="rId38"/>
    <p:sldId id="427" r:id="rId39"/>
    <p:sldId id="425" r:id="rId40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 userDrawn="1">
          <p15:clr>
            <a:srgbClr val="A4A3A4"/>
          </p15:clr>
        </p15:guide>
        <p15:guide id="2" pos="195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1290" y="17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3678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1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2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7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31339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8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3133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9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14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1/12/2017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Discretionary Access Control (DAC)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Lecture 2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ravi.utsa@gmail.com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5323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Password Attacks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18618" y="1285875"/>
            <a:ext cx="30198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Password Attacks</a:t>
            </a:r>
            <a:endParaRPr lang="en-US" sz="2800" dirty="0"/>
          </a:p>
        </p:txBody>
      </p:sp>
      <p:cxnSp>
        <p:nvCxnSpPr>
          <p:cNvPr id="17" name="Straight Connector 16"/>
          <p:cNvCxnSpPr>
            <a:stCxn id="13" idx="2"/>
          </p:cNvCxnSpPr>
          <p:nvPr/>
        </p:nvCxnSpPr>
        <p:spPr bwMode="auto">
          <a:xfrm>
            <a:off x="5028519" y="1809095"/>
            <a:ext cx="681" cy="705505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200275" y="2514600"/>
            <a:ext cx="5657850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219959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785744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1465788" y="3143250"/>
            <a:ext cx="14686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Online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Lock out</a:t>
            </a:r>
          </a:p>
          <a:p>
            <a:pPr algn="ctr"/>
            <a:r>
              <a:rPr lang="en-US" sz="2400" dirty="0" smtClean="0"/>
              <a:t>Throttling</a:t>
            </a:r>
            <a:endParaRPr lang="en-US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6031532" y="3143250"/>
            <a:ext cx="36518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Offline (Dictionary Attack)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Complex passwords</a:t>
            </a:r>
          </a:p>
          <a:p>
            <a:pPr algn="ctr"/>
            <a:r>
              <a:rPr lang="en-US" sz="2400" dirty="0" smtClean="0"/>
              <a:t>Salting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Password Storage and Verification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076325" y="2219325"/>
            <a:ext cx="1028700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User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sz="1400" dirty="0" smtClean="0"/>
              <a:t>ID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419476" y="2219325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Plaintext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Password</a:t>
            </a:r>
          </a:p>
        </p:txBody>
      </p:sp>
      <p:grpSp>
        <p:nvGrpSpPr>
          <p:cNvPr id="2" name="Group 99"/>
          <p:cNvGrpSpPr/>
          <p:nvPr/>
        </p:nvGrpSpPr>
        <p:grpSpPr>
          <a:xfrm>
            <a:off x="1152524" y="4314825"/>
            <a:ext cx="3419475" cy="523875"/>
            <a:chOff x="1076324" y="4314825"/>
            <a:chExt cx="3419475" cy="523875"/>
          </a:xfrm>
        </p:grpSpPr>
        <p:sp>
          <p:nvSpPr>
            <p:cNvPr id="27" name="Rectangle 26"/>
            <p:cNvSpPr/>
            <p:nvPr/>
          </p:nvSpPr>
          <p:spPr bwMode="auto">
            <a:xfrm>
              <a:off x="1076324" y="4324350"/>
              <a:ext cx="3419475" cy="504825"/>
            </a:xfrm>
            <a:prstGeom prst="rect">
              <a:avLst/>
            </a:prstGeom>
            <a:noFill/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endParaRPr lang="en-US" sz="1400" dirty="0" smtClean="0"/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>
              <a:off x="2867025" y="4314825"/>
              <a:ext cx="0" cy="504825"/>
            </a:xfrm>
            <a:prstGeom prst="line">
              <a:avLst/>
            </a:prstGeom>
            <a:solidFill>
              <a:srgbClr val="00B8FF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0" name="Rectangle 29"/>
            <p:cNvSpPr/>
            <p:nvPr/>
          </p:nvSpPr>
          <p:spPr bwMode="auto">
            <a:xfrm>
              <a:off x="1133475" y="4314826"/>
              <a:ext cx="914400" cy="51435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hangingPunct="0">
                <a:buClr>
                  <a:srgbClr val="000000"/>
                </a:buClr>
                <a:buSzPct val="45000"/>
              </a:pPr>
              <a:r>
                <a:rPr lang="en-US" sz="1400" dirty="0" smtClean="0"/>
                <a:t>User</a:t>
              </a:r>
            </a:p>
            <a:p>
              <a:pPr algn="ctr" hangingPunct="0">
                <a:buClr>
                  <a:srgbClr val="000000"/>
                </a:buClr>
                <a:buSzPct val="45000"/>
              </a:pPr>
              <a:r>
                <a:rPr lang="en-US" sz="1400" dirty="0" smtClean="0"/>
                <a:t>ID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3371851" y="4324350"/>
              <a:ext cx="1066800" cy="514350"/>
            </a:xfrm>
            <a:prstGeom prst="rect">
              <a:avLst/>
            </a:prstGeom>
            <a:noFill/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hangingPunct="0">
                <a:buClr>
                  <a:srgbClr val="000000"/>
                </a:buClr>
                <a:buSzPct val="45000"/>
              </a:pPr>
              <a:r>
                <a:rPr lang="en-US" sz="1400" dirty="0" smtClean="0"/>
                <a:t>Stored</a:t>
              </a:r>
            </a:p>
            <a:p>
              <a:pPr algn="ctr" hangingPunct="0">
                <a:buClr>
                  <a:srgbClr val="000000"/>
                </a:buClr>
                <a:buSzPct val="45000"/>
              </a:pPr>
              <a:r>
                <a:rPr lang="en-US" sz="1400" dirty="0" smtClean="0"/>
                <a:t>Password</a:t>
              </a:r>
            </a:p>
          </p:txBody>
        </p:sp>
      </p:grpSp>
      <p:sp>
        <p:nvSpPr>
          <p:cNvPr id="38" name="Rectangle 37"/>
          <p:cNvSpPr/>
          <p:nvPr/>
        </p:nvSpPr>
        <p:spPr bwMode="auto">
          <a:xfrm>
            <a:off x="2095500" y="1123950"/>
            <a:ext cx="1381125" cy="5619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Password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Storage</a:t>
            </a:r>
          </a:p>
        </p:txBody>
      </p:sp>
      <p:cxnSp>
        <p:nvCxnSpPr>
          <p:cNvPr id="40" name="Straight Arrow Connector 39"/>
          <p:cNvCxnSpPr>
            <a:stCxn id="16" idx="2"/>
          </p:cNvCxnSpPr>
          <p:nvPr/>
        </p:nvCxnSpPr>
        <p:spPr bwMode="auto">
          <a:xfrm flipH="1">
            <a:off x="1571625" y="2724150"/>
            <a:ext cx="19050" cy="16002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flipH="1">
            <a:off x="3863975" y="2724150"/>
            <a:ext cx="19504" cy="162877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2" name="Rectangle 61"/>
          <p:cNvSpPr/>
          <p:nvPr/>
        </p:nvSpPr>
        <p:spPr bwMode="auto">
          <a:xfrm>
            <a:off x="7924801" y="2219325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Plaintext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Password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6600825" y="1123950"/>
            <a:ext cx="1381125" cy="5619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Password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Verification</a:t>
            </a:r>
          </a:p>
        </p:txBody>
      </p:sp>
      <p:sp>
        <p:nvSpPr>
          <p:cNvPr id="81" name="Flowchart: Decision 80"/>
          <p:cNvSpPr/>
          <p:nvPr/>
        </p:nvSpPr>
        <p:spPr bwMode="auto">
          <a:xfrm>
            <a:off x="7978775" y="3286124"/>
            <a:ext cx="914400" cy="438151"/>
          </a:xfrm>
          <a:prstGeom prst="flowChartDecision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=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lang="en-US" sz="1400" dirty="0" smtClean="0"/>
              <a:t>?</a:t>
            </a:r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95" name="Straight Arrow Connector 94"/>
          <p:cNvCxnSpPr>
            <a:stCxn id="62" idx="2"/>
          </p:cNvCxnSpPr>
          <p:nvPr/>
        </p:nvCxnSpPr>
        <p:spPr bwMode="auto">
          <a:xfrm flipH="1">
            <a:off x="8443913" y="2724150"/>
            <a:ext cx="19050" cy="60007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/>
          <p:nvPr/>
        </p:nvCxnSpPr>
        <p:spPr bwMode="auto">
          <a:xfrm flipH="1">
            <a:off x="8443913" y="3733800"/>
            <a:ext cx="9525" cy="58102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grpSp>
        <p:nvGrpSpPr>
          <p:cNvPr id="3" name="Group 106"/>
          <p:cNvGrpSpPr/>
          <p:nvPr/>
        </p:nvGrpSpPr>
        <p:grpSpPr>
          <a:xfrm>
            <a:off x="5581650" y="2219325"/>
            <a:ext cx="3495674" cy="2619375"/>
            <a:chOff x="5581650" y="2219325"/>
            <a:chExt cx="3495674" cy="2619375"/>
          </a:xfrm>
        </p:grpSpPr>
        <p:sp>
          <p:nvSpPr>
            <p:cNvPr id="61" name="Rectangle 60"/>
            <p:cNvSpPr/>
            <p:nvPr/>
          </p:nvSpPr>
          <p:spPr bwMode="auto">
            <a:xfrm>
              <a:off x="5581650" y="2219325"/>
              <a:ext cx="1028700" cy="504825"/>
            </a:xfrm>
            <a:prstGeom prst="rect">
              <a:avLst/>
            </a:prstGeom>
            <a:noFill/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rPr>
                <a:t>User</a:t>
              </a:r>
            </a:p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400" dirty="0" smtClean="0"/>
                <a:t>ID</a:t>
              </a:r>
            </a:p>
          </p:txBody>
        </p:sp>
        <p:cxnSp>
          <p:nvCxnSpPr>
            <p:cNvPr id="55" name="Straight Arrow Connector 54"/>
            <p:cNvCxnSpPr>
              <a:stCxn id="61" idx="2"/>
            </p:cNvCxnSpPr>
            <p:nvPr/>
          </p:nvCxnSpPr>
          <p:spPr bwMode="auto">
            <a:xfrm>
              <a:off x="6096000" y="2724150"/>
              <a:ext cx="0" cy="1628775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4" name="Group 100"/>
            <p:cNvGrpSpPr/>
            <p:nvPr/>
          </p:nvGrpSpPr>
          <p:grpSpPr>
            <a:xfrm>
              <a:off x="5657849" y="4314825"/>
              <a:ext cx="3419475" cy="523875"/>
              <a:chOff x="1076324" y="4314825"/>
              <a:chExt cx="3419475" cy="523875"/>
            </a:xfrm>
          </p:grpSpPr>
          <p:sp>
            <p:nvSpPr>
              <p:cNvPr id="102" name="Rectangle 101"/>
              <p:cNvSpPr/>
              <p:nvPr/>
            </p:nvSpPr>
            <p:spPr bwMode="auto">
              <a:xfrm>
                <a:off x="1076324" y="4324350"/>
                <a:ext cx="3419475" cy="504825"/>
              </a:xfrm>
              <a:prstGeom prst="rect">
                <a:avLst/>
              </a:prstGeom>
              <a:noFill/>
              <a:ln w="2540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</a:pPr>
                <a:endParaRPr lang="en-US" sz="1400" dirty="0" smtClean="0"/>
              </a:p>
            </p:txBody>
          </p:sp>
          <p:cxnSp>
            <p:nvCxnSpPr>
              <p:cNvPr id="103" name="Straight Connector 102"/>
              <p:cNvCxnSpPr/>
              <p:nvPr/>
            </p:nvCxnSpPr>
            <p:spPr bwMode="auto">
              <a:xfrm>
                <a:off x="2867025" y="4314825"/>
                <a:ext cx="0" cy="504825"/>
              </a:xfrm>
              <a:prstGeom prst="line">
                <a:avLst/>
              </a:prstGeom>
              <a:solidFill>
                <a:srgbClr val="00B8FF"/>
              </a:solidFill>
              <a:ln w="2540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4" name="Rectangle 103"/>
              <p:cNvSpPr/>
              <p:nvPr/>
            </p:nvSpPr>
            <p:spPr bwMode="auto">
              <a:xfrm>
                <a:off x="1133475" y="4314826"/>
                <a:ext cx="914400" cy="514350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hangingPunct="0">
                  <a:buClr>
                    <a:srgbClr val="000000"/>
                  </a:buClr>
                  <a:buSzPct val="45000"/>
                </a:pPr>
                <a:r>
                  <a:rPr lang="en-US" sz="1400" dirty="0" smtClean="0"/>
                  <a:t>User</a:t>
                </a:r>
              </a:p>
              <a:p>
                <a:pPr algn="ctr" hangingPunct="0">
                  <a:buClr>
                    <a:srgbClr val="000000"/>
                  </a:buClr>
                  <a:buSzPct val="45000"/>
                </a:pPr>
                <a:r>
                  <a:rPr lang="en-US" sz="1400" dirty="0" smtClean="0"/>
                  <a:t>ID</a:t>
                </a:r>
                <a:endPara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Arial" charset="0"/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 bwMode="auto">
              <a:xfrm>
                <a:off x="3371851" y="4324350"/>
                <a:ext cx="1066800" cy="514350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hangingPunct="0">
                  <a:buClr>
                    <a:srgbClr val="000000"/>
                  </a:buClr>
                  <a:buSzPct val="45000"/>
                </a:pPr>
                <a:r>
                  <a:rPr lang="en-US" sz="1400" dirty="0" smtClean="0"/>
                  <a:t>Stored</a:t>
                </a:r>
              </a:p>
              <a:p>
                <a:pPr algn="ctr" hangingPunct="0">
                  <a:buClr>
                    <a:srgbClr val="000000"/>
                  </a:buClr>
                  <a:buSzPct val="45000"/>
                </a:pPr>
                <a:r>
                  <a:rPr lang="en-US" sz="1400" dirty="0" smtClean="0"/>
                  <a:t>Password</a:t>
                </a:r>
              </a:p>
            </p:txBody>
          </p:sp>
        </p:grpSp>
      </p:grpSp>
      <p:sp>
        <p:nvSpPr>
          <p:cNvPr id="113" name="TextBox 112"/>
          <p:cNvSpPr txBox="1"/>
          <p:nvPr/>
        </p:nvSpPr>
        <p:spPr>
          <a:xfrm>
            <a:off x="1385686" y="5429250"/>
            <a:ext cx="2999539" cy="646331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Loss of stored passwords =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Catastrophic failure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Password Storage and Verification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076325" y="2219325"/>
            <a:ext cx="1028700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User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sz="1400" dirty="0" smtClean="0"/>
              <a:t>ID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419476" y="2219325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Plaintext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Password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1076324" y="3305175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 smtClean="0"/>
          </a:p>
        </p:txBody>
      </p:sp>
      <p:sp>
        <p:nvSpPr>
          <p:cNvPr id="24" name="Rectangle 23"/>
          <p:cNvSpPr/>
          <p:nvPr/>
        </p:nvSpPr>
        <p:spPr bwMode="auto">
          <a:xfrm>
            <a:off x="3371850" y="3305175"/>
            <a:ext cx="1114425" cy="5048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Hashing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Process</a:t>
            </a:r>
          </a:p>
        </p:txBody>
      </p:sp>
      <p:cxnSp>
        <p:nvCxnSpPr>
          <p:cNvPr id="26" name="Straight Connector 25"/>
          <p:cNvCxnSpPr/>
          <p:nvPr/>
        </p:nvCxnSpPr>
        <p:spPr bwMode="auto">
          <a:xfrm>
            <a:off x="3305175" y="33147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Rectangle 26"/>
          <p:cNvSpPr/>
          <p:nvPr/>
        </p:nvSpPr>
        <p:spPr bwMode="auto">
          <a:xfrm>
            <a:off x="1076324" y="4324350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 smtClean="0"/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2847975" y="43053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Rectangle 29"/>
          <p:cNvSpPr/>
          <p:nvPr/>
        </p:nvSpPr>
        <p:spPr bwMode="auto">
          <a:xfrm>
            <a:off x="1133475" y="4314826"/>
            <a:ext cx="914400" cy="5143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User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ID</a:t>
            </a:r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3371851" y="4324350"/>
            <a:ext cx="1066800" cy="51435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Stored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Hash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095500" y="1123950"/>
            <a:ext cx="1381125" cy="5619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Password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Storage</a:t>
            </a:r>
          </a:p>
        </p:txBody>
      </p:sp>
      <p:cxnSp>
        <p:nvCxnSpPr>
          <p:cNvPr id="40" name="Straight Arrow Connector 39"/>
          <p:cNvCxnSpPr>
            <a:stCxn id="16" idx="2"/>
          </p:cNvCxnSpPr>
          <p:nvPr/>
        </p:nvCxnSpPr>
        <p:spPr bwMode="auto">
          <a:xfrm flipH="1">
            <a:off x="1571625" y="2724150"/>
            <a:ext cx="19050" cy="16002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flipH="1">
            <a:off x="3863975" y="3810000"/>
            <a:ext cx="19504" cy="54292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/>
          <p:nvPr/>
        </p:nvCxnSpPr>
        <p:spPr bwMode="auto">
          <a:xfrm>
            <a:off x="3930650" y="2724150"/>
            <a:ext cx="0" cy="5715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Rectangle 60"/>
          <p:cNvSpPr/>
          <p:nvPr/>
        </p:nvSpPr>
        <p:spPr bwMode="auto">
          <a:xfrm>
            <a:off x="5581650" y="2219325"/>
            <a:ext cx="1028700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User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sz="1400" dirty="0" smtClean="0"/>
              <a:t>ID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7924801" y="2219325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Plaintext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Password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5581649" y="3305175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 smtClean="0"/>
          </a:p>
        </p:txBody>
      </p:sp>
      <p:sp>
        <p:nvSpPr>
          <p:cNvPr id="65" name="Rectangle 64"/>
          <p:cNvSpPr/>
          <p:nvPr/>
        </p:nvSpPr>
        <p:spPr bwMode="auto">
          <a:xfrm>
            <a:off x="7877175" y="3305175"/>
            <a:ext cx="1114425" cy="5048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Hashing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Process</a:t>
            </a:r>
          </a:p>
        </p:txBody>
      </p:sp>
      <p:cxnSp>
        <p:nvCxnSpPr>
          <p:cNvPr id="66" name="Straight Connector 65"/>
          <p:cNvCxnSpPr/>
          <p:nvPr/>
        </p:nvCxnSpPr>
        <p:spPr bwMode="auto">
          <a:xfrm>
            <a:off x="7810500" y="33147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Rectangle 66"/>
          <p:cNvSpPr/>
          <p:nvPr/>
        </p:nvSpPr>
        <p:spPr bwMode="auto">
          <a:xfrm>
            <a:off x="5581649" y="5810250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 smtClean="0"/>
          </a:p>
        </p:txBody>
      </p:sp>
      <p:cxnSp>
        <p:nvCxnSpPr>
          <p:cNvPr id="68" name="Straight Connector 67"/>
          <p:cNvCxnSpPr/>
          <p:nvPr/>
        </p:nvCxnSpPr>
        <p:spPr bwMode="auto">
          <a:xfrm>
            <a:off x="7372350" y="57912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0" name="Rectangle 69"/>
          <p:cNvSpPr/>
          <p:nvPr/>
        </p:nvSpPr>
        <p:spPr bwMode="auto">
          <a:xfrm>
            <a:off x="5638800" y="5800726"/>
            <a:ext cx="914400" cy="5143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User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ID</a:t>
            </a:r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7877176" y="5810250"/>
            <a:ext cx="1066800" cy="51435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Stored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Hash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6600825" y="1123950"/>
            <a:ext cx="1381125" cy="5619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Password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Verification</a:t>
            </a:r>
          </a:p>
        </p:txBody>
      </p:sp>
      <p:cxnSp>
        <p:nvCxnSpPr>
          <p:cNvPr id="55" name="Straight Arrow Connector 54"/>
          <p:cNvCxnSpPr>
            <a:stCxn id="61" idx="2"/>
            <a:endCxn id="70" idx="0"/>
          </p:cNvCxnSpPr>
          <p:nvPr/>
        </p:nvCxnSpPr>
        <p:spPr bwMode="auto">
          <a:xfrm>
            <a:off x="6096000" y="2724150"/>
            <a:ext cx="0" cy="3076576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Straight Arrow Connector 57"/>
          <p:cNvCxnSpPr/>
          <p:nvPr/>
        </p:nvCxnSpPr>
        <p:spPr bwMode="auto">
          <a:xfrm>
            <a:off x="8645525" y="2724150"/>
            <a:ext cx="0" cy="5715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6" name="Rectangle 75"/>
          <p:cNvSpPr/>
          <p:nvPr/>
        </p:nvSpPr>
        <p:spPr bwMode="auto">
          <a:xfrm>
            <a:off x="7934326" y="4171950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Computed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Hash</a:t>
            </a:r>
          </a:p>
        </p:txBody>
      </p:sp>
      <p:sp>
        <p:nvSpPr>
          <p:cNvPr id="81" name="Flowchart: Decision 80"/>
          <p:cNvSpPr/>
          <p:nvPr/>
        </p:nvSpPr>
        <p:spPr bwMode="auto">
          <a:xfrm>
            <a:off x="7978775" y="4981574"/>
            <a:ext cx="914400" cy="438151"/>
          </a:xfrm>
          <a:prstGeom prst="flowChartDecision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=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lang="en-US" sz="1400" dirty="0" smtClean="0"/>
              <a:t>?</a:t>
            </a:r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94" name="Straight Arrow Connector 93"/>
          <p:cNvCxnSpPr>
            <a:stCxn id="65" idx="2"/>
          </p:cNvCxnSpPr>
          <p:nvPr/>
        </p:nvCxnSpPr>
        <p:spPr bwMode="auto">
          <a:xfrm>
            <a:off x="8434388" y="3810000"/>
            <a:ext cx="0" cy="3619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/>
          <p:nvPr/>
        </p:nvCxnSpPr>
        <p:spPr bwMode="auto">
          <a:xfrm>
            <a:off x="8443913" y="4667250"/>
            <a:ext cx="0" cy="3619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/>
          <p:nvPr/>
        </p:nvCxnSpPr>
        <p:spPr bwMode="auto">
          <a:xfrm>
            <a:off x="8453438" y="5438775"/>
            <a:ext cx="0" cy="3619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1459425" y="5429250"/>
            <a:ext cx="2852063" cy="646331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Loss of stored hashes =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Attack by single dictionary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Password Storage and Verification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271712" y="2219325"/>
            <a:ext cx="1028700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Random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Salt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076325" y="2219325"/>
            <a:ext cx="1028700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User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sz="1400" dirty="0" smtClean="0"/>
              <a:t>ID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419476" y="2219325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Plaintext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Password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1076324" y="3305175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 smtClean="0"/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2105025" y="3305175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Rectangle 23"/>
          <p:cNvSpPr/>
          <p:nvPr/>
        </p:nvSpPr>
        <p:spPr bwMode="auto">
          <a:xfrm>
            <a:off x="3371850" y="3305175"/>
            <a:ext cx="1114425" cy="5048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Hashing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Process</a:t>
            </a:r>
          </a:p>
        </p:txBody>
      </p:sp>
      <p:cxnSp>
        <p:nvCxnSpPr>
          <p:cNvPr id="26" name="Straight Connector 25"/>
          <p:cNvCxnSpPr/>
          <p:nvPr/>
        </p:nvCxnSpPr>
        <p:spPr bwMode="auto">
          <a:xfrm>
            <a:off x="3305175" y="33147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Rectangle 26"/>
          <p:cNvSpPr/>
          <p:nvPr/>
        </p:nvSpPr>
        <p:spPr bwMode="auto">
          <a:xfrm>
            <a:off x="1076324" y="4324350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 smtClean="0"/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2105025" y="43053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3305175" y="4314825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Rectangle 29"/>
          <p:cNvSpPr/>
          <p:nvPr/>
        </p:nvSpPr>
        <p:spPr bwMode="auto">
          <a:xfrm>
            <a:off x="1133475" y="4314826"/>
            <a:ext cx="914400" cy="5143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User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ID</a:t>
            </a:r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2095499" y="4305300"/>
            <a:ext cx="1387476" cy="5048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Stored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Salt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3371851" y="4324350"/>
            <a:ext cx="1066800" cy="51435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Stored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Hash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095500" y="1123950"/>
            <a:ext cx="1381125" cy="5619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Password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Storage</a:t>
            </a:r>
          </a:p>
        </p:txBody>
      </p:sp>
      <p:cxnSp>
        <p:nvCxnSpPr>
          <p:cNvPr id="40" name="Straight Arrow Connector 39"/>
          <p:cNvCxnSpPr>
            <a:stCxn id="16" idx="2"/>
          </p:cNvCxnSpPr>
          <p:nvPr/>
        </p:nvCxnSpPr>
        <p:spPr bwMode="auto">
          <a:xfrm flipH="1">
            <a:off x="1571625" y="2724150"/>
            <a:ext cx="19050" cy="16002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 flipH="1">
            <a:off x="2705100" y="2724150"/>
            <a:ext cx="19050" cy="16002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flipH="1">
            <a:off x="3863975" y="3810000"/>
            <a:ext cx="19504" cy="54292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/>
          <p:nvPr/>
        </p:nvCxnSpPr>
        <p:spPr bwMode="auto">
          <a:xfrm>
            <a:off x="4140200" y="2724150"/>
            <a:ext cx="0" cy="5715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endCxn id="24" idx="0"/>
          </p:cNvCxnSpPr>
          <p:nvPr/>
        </p:nvCxnSpPr>
        <p:spPr bwMode="auto">
          <a:xfrm>
            <a:off x="2982913" y="2724150"/>
            <a:ext cx="946150" cy="58102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Rectangle 60"/>
          <p:cNvSpPr/>
          <p:nvPr/>
        </p:nvSpPr>
        <p:spPr bwMode="auto">
          <a:xfrm>
            <a:off x="5581650" y="2219325"/>
            <a:ext cx="1028700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User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sz="1400" dirty="0" smtClean="0"/>
              <a:t>ID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7924801" y="2219325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Plaintext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Password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5581649" y="3305175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 smtClean="0"/>
          </a:p>
        </p:txBody>
      </p:sp>
      <p:cxnSp>
        <p:nvCxnSpPr>
          <p:cNvPr id="64" name="Straight Connector 63"/>
          <p:cNvCxnSpPr/>
          <p:nvPr/>
        </p:nvCxnSpPr>
        <p:spPr bwMode="auto">
          <a:xfrm>
            <a:off x="6610350" y="3305175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5" name="Rectangle 64"/>
          <p:cNvSpPr/>
          <p:nvPr/>
        </p:nvSpPr>
        <p:spPr bwMode="auto">
          <a:xfrm>
            <a:off x="7877175" y="3305175"/>
            <a:ext cx="1114425" cy="5048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Hashing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Process</a:t>
            </a:r>
          </a:p>
        </p:txBody>
      </p:sp>
      <p:cxnSp>
        <p:nvCxnSpPr>
          <p:cNvPr id="66" name="Straight Connector 65"/>
          <p:cNvCxnSpPr/>
          <p:nvPr/>
        </p:nvCxnSpPr>
        <p:spPr bwMode="auto">
          <a:xfrm>
            <a:off x="7810500" y="33147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Rectangle 66"/>
          <p:cNvSpPr/>
          <p:nvPr/>
        </p:nvSpPr>
        <p:spPr bwMode="auto">
          <a:xfrm>
            <a:off x="5581649" y="5810250"/>
            <a:ext cx="3419475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lang="en-US" sz="1400" dirty="0" smtClean="0"/>
          </a:p>
        </p:txBody>
      </p:sp>
      <p:cxnSp>
        <p:nvCxnSpPr>
          <p:cNvPr id="68" name="Straight Connector 67"/>
          <p:cNvCxnSpPr/>
          <p:nvPr/>
        </p:nvCxnSpPr>
        <p:spPr bwMode="auto">
          <a:xfrm>
            <a:off x="6610350" y="5791200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/>
          <p:nvPr/>
        </p:nvCxnSpPr>
        <p:spPr bwMode="auto">
          <a:xfrm>
            <a:off x="7810500" y="5800725"/>
            <a:ext cx="0" cy="504825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0" name="Rectangle 69"/>
          <p:cNvSpPr/>
          <p:nvPr/>
        </p:nvSpPr>
        <p:spPr bwMode="auto">
          <a:xfrm>
            <a:off x="5638800" y="5800726"/>
            <a:ext cx="914400" cy="5143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User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ID</a:t>
            </a:r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6600824" y="5791200"/>
            <a:ext cx="1387476" cy="50482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Stored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Salt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7877176" y="5810250"/>
            <a:ext cx="1066800" cy="514350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Stored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Hash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6600825" y="1123950"/>
            <a:ext cx="1381125" cy="56197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Password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Verification</a:t>
            </a:r>
          </a:p>
        </p:txBody>
      </p:sp>
      <p:cxnSp>
        <p:nvCxnSpPr>
          <p:cNvPr id="55" name="Straight Arrow Connector 54"/>
          <p:cNvCxnSpPr>
            <a:stCxn id="61" idx="2"/>
            <a:endCxn id="70" idx="0"/>
          </p:cNvCxnSpPr>
          <p:nvPr/>
        </p:nvCxnSpPr>
        <p:spPr bwMode="auto">
          <a:xfrm>
            <a:off x="6096000" y="2724150"/>
            <a:ext cx="0" cy="3076576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6" name="Straight Arrow Connector 55"/>
          <p:cNvCxnSpPr/>
          <p:nvPr/>
        </p:nvCxnSpPr>
        <p:spPr bwMode="auto">
          <a:xfrm flipH="1">
            <a:off x="6877050" y="2724150"/>
            <a:ext cx="611190" cy="30861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58" name="Straight Arrow Connector 57"/>
          <p:cNvCxnSpPr/>
          <p:nvPr/>
        </p:nvCxnSpPr>
        <p:spPr bwMode="auto">
          <a:xfrm>
            <a:off x="8645525" y="2724150"/>
            <a:ext cx="0" cy="5715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9" name="Straight Arrow Connector 58"/>
          <p:cNvCxnSpPr>
            <a:endCxn id="65" idx="0"/>
          </p:cNvCxnSpPr>
          <p:nvPr/>
        </p:nvCxnSpPr>
        <p:spPr bwMode="auto">
          <a:xfrm>
            <a:off x="7488238" y="2724150"/>
            <a:ext cx="946150" cy="58102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6" name="Rectangle 75"/>
          <p:cNvSpPr/>
          <p:nvPr/>
        </p:nvSpPr>
        <p:spPr bwMode="auto">
          <a:xfrm>
            <a:off x="7934326" y="4171950"/>
            <a:ext cx="1076324" cy="504825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Computed</a:t>
            </a:r>
          </a:p>
          <a:p>
            <a:pPr algn="ctr" hangingPunct="0">
              <a:buClr>
                <a:srgbClr val="000000"/>
              </a:buClr>
              <a:buSzPct val="45000"/>
            </a:pPr>
            <a:r>
              <a:rPr lang="en-US" sz="1400" dirty="0" smtClean="0"/>
              <a:t>Hash</a:t>
            </a:r>
          </a:p>
        </p:txBody>
      </p:sp>
      <p:sp>
        <p:nvSpPr>
          <p:cNvPr id="81" name="Flowchart: Decision 80"/>
          <p:cNvSpPr/>
          <p:nvPr/>
        </p:nvSpPr>
        <p:spPr bwMode="auto">
          <a:xfrm>
            <a:off x="7978775" y="4981574"/>
            <a:ext cx="914400" cy="438151"/>
          </a:xfrm>
          <a:prstGeom prst="flowChartDecision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=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lang="en-US" sz="1400" dirty="0" smtClean="0"/>
              <a:t>?</a:t>
            </a:r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94" name="Straight Arrow Connector 93"/>
          <p:cNvCxnSpPr>
            <a:stCxn id="65" idx="2"/>
          </p:cNvCxnSpPr>
          <p:nvPr/>
        </p:nvCxnSpPr>
        <p:spPr bwMode="auto">
          <a:xfrm>
            <a:off x="8434388" y="3810000"/>
            <a:ext cx="0" cy="3619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/>
          <p:nvPr/>
        </p:nvCxnSpPr>
        <p:spPr bwMode="auto">
          <a:xfrm>
            <a:off x="8443913" y="4667250"/>
            <a:ext cx="0" cy="3619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/>
          <p:nvPr/>
        </p:nvCxnSpPr>
        <p:spPr bwMode="auto">
          <a:xfrm>
            <a:off x="8453438" y="5438775"/>
            <a:ext cx="0" cy="3619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1346093" y="5429250"/>
            <a:ext cx="3078728" cy="923330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Loss of stored hashes =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Attack by different dictionary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for each salt value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14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7891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Access Matrix Model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chemeClr val="tx2"/>
                </a:solidFill>
              </a:rPr>
              <a:t> 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Access Matrix Model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559050" y="2314575"/>
            <a:ext cx="5588000" cy="32258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4"/>
          <p:cNvSpPr>
            <a:spLocks noChangeShapeType="1"/>
          </p:cNvSpPr>
          <p:nvPr/>
        </p:nvSpPr>
        <p:spPr bwMode="auto">
          <a:xfrm>
            <a:off x="2533650" y="2746375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2012950" y="2911475"/>
            <a:ext cx="34766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U</a:t>
            </a:r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>
            <a:off x="2533650" y="3495675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4071938" y="2759075"/>
            <a:ext cx="735012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r w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own</a:t>
            </a:r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2533650" y="4041775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2012950" y="4206875"/>
            <a:ext cx="330200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V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>
            <a:off x="2533650" y="4727575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4298950" y="1844675"/>
            <a:ext cx="3127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F</a:t>
            </a:r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>
            <a:off x="4057650" y="2289175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13"/>
          <p:cNvSpPr>
            <a:spLocks noChangeShapeType="1"/>
          </p:cNvSpPr>
          <p:nvPr/>
        </p:nvSpPr>
        <p:spPr bwMode="auto">
          <a:xfrm>
            <a:off x="4819650" y="2289175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Rectangle 14"/>
          <p:cNvSpPr>
            <a:spLocks noChangeArrowheads="1"/>
          </p:cNvSpPr>
          <p:nvPr/>
        </p:nvSpPr>
        <p:spPr bwMode="auto">
          <a:xfrm>
            <a:off x="1149350" y="2835275"/>
            <a:ext cx="330200" cy="25908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u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b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j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e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c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t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s</a:t>
            </a:r>
          </a:p>
        </p:txBody>
      </p:sp>
      <p:sp>
        <p:nvSpPr>
          <p:cNvPr id="31" name="Rectangle 15"/>
          <p:cNvSpPr>
            <a:spLocks noChangeArrowheads="1"/>
          </p:cNvSpPr>
          <p:nvPr/>
        </p:nvSpPr>
        <p:spPr bwMode="auto">
          <a:xfrm>
            <a:off x="3994150" y="1387475"/>
            <a:ext cx="342741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Objects (and Subjects)</a:t>
            </a:r>
          </a:p>
        </p:txBody>
      </p:sp>
      <p:sp>
        <p:nvSpPr>
          <p:cNvPr id="32" name="Line 16"/>
          <p:cNvSpPr>
            <a:spLocks noChangeShapeType="1"/>
          </p:cNvSpPr>
          <p:nvPr/>
        </p:nvSpPr>
        <p:spPr bwMode="auto">
          <a:xfrm>
            <a:off x="2533650" y="1603375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Line 17"/>
          <p:cNvSpPr>
            <a:spLocks noChangeShapeType="1"/>
          </p:cNvSpPr>
          <p:nvPr/>
        </p:nvSpPr>
        <p:spPr bwMode="auto">
          <a:xfrm>
            <a:off x="7397750" y="1603375"/>
            <a:ext cx="1524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Line 18"/>
          <p:cNvSpPr>
            <a:spLocks noChangeShapeType="1"/>
          </p:cNvSpPr>
          <p:nvPr/>
        </p:nvSpPr>
        <p:spPr bwMode="auto">
          <a:xfrm>
            <a:off x="1314450" y="2365375"/>
            <a:ext cx="0" cy="381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Line 19"/>
          <p:cNvSpPr>
            <a:spLocks noChangeShapeType="1"/>
          </p:cNvSpPr>
          <p:nvPr/>
        </p:nvSpPr>
        <p:spPr bwMode="auto">
          <a:xfrm>
            <a:off x="1301750" y="5591175"/>
            <a:ext cx="0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" name="Rectangle 20"/>
          <p:cNvSpPr>
            <a:spLocks noChangeArrowheads="1"/>
          </p:cNvSpPr>
          <p:nvPr/>
        </p:nvSpPr>
        <p:spPr bwMode="auto">
          <a:xfrm>
            <a:off x="5621338" y="4041775"/>
            <a:ext cx="735012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r w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own</a:t>
            </a:r>
          </a:p>
        </p:txBody>
      </p:sp>
      <p:sp>
        <p:nvSpPr>
          <p:cNvPr id="37" name="Rectangle 21"/>
          <p:cNvSpPr>
            <a:spLocks noChangeArrowheads="1"/>
          </p:cNvSpPr>
          <p:nvPr/>
        </p:nvSpPr>
        <p:spPr bwMode="auto">
          <a:xfrm>
            <a:off x="5848350" y="1831975"/>
            <a:ext cx="3635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G</a:t>
            </a:r>
          </a:p>
        </p:txBody>
      </p:sp>
      <p:sp>
        <p:nvSpPr>
          <p:cNvPr id="38" name="Line 22"/>
          <p:cNvSpPr>
            <a:spLocks noChangeShapeType="1"/>
          </p:cNvSpPr>
          <p:nvPr/>
        </p:nvSpPr>
        <p:spPr bwMode="auto">
          <a:xfrm>
            <a:off x="5607050" y="2314575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23"/>
          <p:cNvSpPr>
            <a:spLocks noChangeShapeType="1"/>
          </p:cNvSpPr>
          <p:nvPr/>
        </p:nvSpPr>
        <p:spPr bwMode="auto">
          <a:xfrm>
            <a:off x="6369050" y="2314575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Rectangle 24"/>
          <p:cNvSpPr>
            <a:spLocks noChangeArrowheads="1"/>
          </p:cNvSpPr>
          <p:nvPr/>
        </p:nvSpPr>
        <p:spPr bwMode="auto">
          <a:xfrm>
            <a:off x="5822950" y="2873375"/>
            <a:ext cx="24606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r</a:t>
            </a:r>
          </a:p>
        </p:txBody>
      </p:sp>
      <p:sp>
        <p:nvSpPr>
          <p:cNvPr id="41" name="Line 25"/>
          <p:cNvSpPr>
            <a:spLocks noChangeShapeType="1"/>
          </p:cNvSpPr>
          <p:nvPr/>
        </p:nvSpPr>
        <p:spPr bwMode="auto">
          <a:xfrm flipH="1" flipV="1">
            <a:off x="6165850" y="3228975"/>
            <a:ext cx="1854200" cy="261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Rectangle 26"/>
          <p:cNvSpPr>
            <a:spLocks noChangeArrowheads="1"/>
          </p:cNvSpPr>
          <p:nvPr/>
        </p:nvSpPr>
        <p:spPr bwMode="auto">
          <a:xfrm>
            <a:off x="8185150" y="5718175"/>
            <a:ext cx="973138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rights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Basic Abstractions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Subjects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Objects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Rights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The rights in a cell specify the access of the subject (row) to the object (column)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Access Matrix Model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1403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A subject is a program (application) executing on behalf of a user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A user may at any time be idle, or have one or more subjects executing on its behalf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User-subject distinction is important if subject’s rights are different from a user’s rights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Usually a subset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In many systems a subject has all the rights of a user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A human user may manifest as multiple users (accounts, principals) in the system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Users and Subjects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Users and Subjects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184400" y="2927350"/>
            <a:ext cx="736600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JOE</a:t>
            </a: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 flipV="1">
            <a:off x="3136900" y="1555750"/>
            <a:ext cx="1549400" cy="152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851400" y="1479550"/>
            <a:ext cx="278447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JOE.TOP-SECRET</a:t>
            </a: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V="1">
            <a:off x="3187700" y="2622550"/>
            <a:ext cx="1524000" cy="457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4902200" y="2368550"/>
            <a:ext cx="2057400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JOE.SECRET</a:t>
            </a:r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>
            <a:off x="3162300" y="3054350"/>
            <a:ext cx="1397000" cy="1397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4876800" y="4197350"/>
            <a:ext cx="3073400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JOE.UNCLASSIFIED</a:t>
            </a: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4902200" y="3282950"/>
            <a:ext cx="308927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JOE.CONFIDENTIAL</a:t>
            </a:r>
          </a:p>
        </p:txBody>
      </p:sp>
      <p:sp>
        <p:nvSpPr>
          <p:cNvPr id="16" name="Line 11"/>
          <p:cNvSpPr>
            <a:spLocks noChangeShapeType="1"/>
          </p:cNvSpPr>
          <p:nvPr/>
        </p:nvSpPr>
        <p:spPr bwMode="auto">
          <a:xfrm>
            <a:off x="3162300" y="3079750"/>
            <a:ext cx="14224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2019300" y="5124450"/>
            <a:ext cx="1025525" cy="4445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/>
              <a:t>USER</a:t>
            </a:r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4940300" y="5124450"/>
            <a:ext cx="1736053" cy="39844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 dirty="0" smtClean="0"/>
              <a:t>SUBJECTS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Users and Subjects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2054225" y="2965450"/>
            <a:ext cx="941388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JANE</a:t>
            </a:r>
          </a:p>
        </p:txBody>
      </p:sp>
      <p:sp>
        <p:nvSpPr>
          <p:cNvPr id="20" name="Line 4"/>
          <p:cNvSpPr>
            <a:spLocks noChangeShapeType="1"/>
          </p:cNvSpPr>
          <p:nvPr/>
        </p:nvSpPr>
        <p:spPr bwMode="auto">
          <a:xfrm flipV="1">
            <a:off x="3133725" y="1593850"/>
            <a:ext cx="1549400" cy="152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4848225" y="1517650"/>
            <a:ext cx="327977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JANE.CHAIRPERSON</a:t>
            </a:r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 flipV="1">
            <a:off x="3184525" y="2660650"/>
            <a:ext cx="1524000" cy="457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4899025" y="2406650"/>
            <a:ext cx="244792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JANE.FACULTY</a:t>
            </a:r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3159125" y="3092450"/>
            <a:ext cx="1397000" cy="1397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4873625" y="4235450"/>
            <a:ext cx="302577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JANE.SUPER-USER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4899025" y="3321050"/>
            <a:ext cx="2801938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JANE. EMPLOYEE</a:t>
            </a:r>
          </a:p>
        </p:txBody>
      </p:sp>
      <p:sp>
        <p:nvSpPr>
          <p:cNvPr id="27" name="Line 11"/>
          <p:cNvSpPr>
            <a:spLocks noChangeShapeType="1"/>
          </p:cNvSpPr>
          <p:nvPr/>
        </p:nvSpPr>
        <p:spPr bwMode="auto">
          <a:xfrm>
            <a:off x="3159125" y="3117850"/>
            <a:ext cx="14224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2016125" y="5162550"/>
            <a:ext cx="1025525" cy="4445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/>
              <a:t>USER</a:t>
            </a: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4937125" y="5162550"/>
            <a:ext cx="1736053" cy="39844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 dirty="0" smtClean="0"/>
              <a:t>SUBJECTS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7891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Authentication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chemeClr val="tx2"/>
                </a:solidFill>
              </a:rPr>
              <a:t> 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1403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An object is anything on which a subject can perform operations (mediated by rights)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Usually objects are passive, for example: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File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Directory (or Folder)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Memory segment</a:t>
            </a:r>
          </a:p>
          <a:p>
            <a:pPr lvl="1">
              <a:buSzPct val="90000"/>
              <a:buNone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with CRUD operations (create, read, update, delete)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But, subjects can also be objects, with operations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kill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suspend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resume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Objects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Access Matrix Model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" name="Rectangle 3"/>
          <p:cNvSpPr>
            <a:spLocks noChangeArrowheads="1"/>
          </p:cNvSpPr>
          <p:nvPr/>
        </p:nvSpPr>
        <p:spPr bwMode="auto">
          <a:xfrm>
            <a:off x="2587625" y="2247900"/>
            <a:ext cx="5588000" cy="32258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4"/>
          <p:cNvSpPr>
            <a:spLocks noChangeShapeType="1"/>
          </p:cNvSpPr>
          <p:nvPr/>
        </p:nvSpPr>
        <p:spPr bwMode="auto">
          <a:xfrm>
            <a:off x="2562225" y="2679700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Rectangle 5"/>
          <p:cNvSpPr>
            <a:spLocks noChangeArrowheads="1"/>
          </p:cNvSpPr>
          <p:nvPr/>
        </p:nvSpPr>
        <p:spPr bwMode="auto">
          <a:xfrm>
            <a:off x="2041525" y="2844800"/>
            <a:ext cx="34766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U</a:t>
            </a:r>
          </a:p>
        </p:txBody>
      </p:sp>
      <p:sp>
        <p:nvSpPr>
          <p:cNvPr id="46" name="Line 6"/>
          <p:cNvSpPr>
            <a:spLocks noChangeShapeType="1"/>
          </p:cNvSpPr>
          <p:nvPr/>
        </p:nvSpPr>
        <p:spPr bwMode="auto">
          <a:xfrm>
            <a:off x="2562225" y="3429000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Rectangle 7"/>
          <p:cNvSpPr>
            <a:spLocks noChangeArrowheads="1"/>
          </p:cNvSpPr>
          <p:nvPr/>
        </p:nvSpPr>
        <p:spPr bwMode="auto">
          <a:xfrm>
            <a:off x="4100513" y="2692400"/>
            <a:ext cx="735012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r w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own</a:t>
            </a:r>
          </a:p>
        </p:txBody>
      </p:sp>
      <p:sp>
        <p:nvSpPr>
          <p:cNvPr id="48" name="Line 8"/>
          <p:cNvSpPr>
            <a:spLocks noChangeShapeType="1"/>
          </p:cNvSpPr>
          <p:nvPr/>
        </p:nvSpPr>
        <p:spPr bwMode="auto">
          <a:xfrm>
            <a:off x="2562225" y="3975100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Rectangle 9"/>
          <p:cNvSpPr>
            <a:spLocks noChangeArrowheads="1"/>
          </p:cNvSpPr>
          <p:nvPr/>
        </p:nvSpPr>
        <p:spPr bwMode="auto">
          <a:xfrm>
            <a:off x="2041525" y="4140200"/>
            <a:ext cx="4143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W</a:t>
            </a:r>
          </a:p>
        </p:txBody>
      </p:sp>
      <p:sp>
        <p:nvSpPr>
          <p:cNvPr id="50" name="Line 10"/>
          <p:cNvSpPr>
            <a:spLocks noChangeShapeType="1"/>
          </p:cNvSpPr>
          <p:nvPr/>
        </p:nvSpPr>
        <p:spPr bwMode="auto">
          <a:xfrm>
            <a:off x="2562225" y="4660900"/>
            <a:ext cx="563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" name="Rectangle 11"/>
          <p:cNvSpPr>
            <a:spLocks noChangeArrowheads="1"/>
          </p:cNvSpPr>
          <p:nvPr/>
        </p:nvSpPr>
        <p:spPr bwMode="auto">
          <a:xfrm>
            <a:off x="4327525" y="1778000"/>
            <a:ext cx="3127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F</a:t>
            </a:r>
          </a:p>
        </p:txBody>
      </p:sp>
      <p:sp>
        <p:nvSpPr>
          <p:cNvPr id="52" name="Line 12"/>
          <p:cNvSpPr>
            <a:spLocks noChangeShapeType="1"/>
          </p:cNvSpPr>
          <p:nvPr/>
        </p:nvSpPr>
        <p:spPr bwMode="auto">
          <a:xfrm>
            <a:off x="4086225" y="2222500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" name="Line 13"/>
          <p:cNvSpPr>
            <a:spLocks noChangeShapeType="1"/>
          </p:cNvSpPr>
          <p:nvPr/>
        </p:nvSpPr>
        <p:spPr bwMode="auto">
          <a:xfrm>
            <a:off x="4848225" y="2222500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" name="Rectangle 14"/>
          <p:cNvSpPr>
            <a:spLocks noChangeArrowheads="1"/>
          </p:cNvSpPr>
          <p:nvPr/>
        </p:nvSpPr>
        <p:spPr bwMode="auto">
          <a:xfrm>
            <a:off x="1177925" y="2768600"/>
            <a:ext cx="330200" cy="25908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u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b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j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e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c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t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s</a:t>
            </a:r>
          </a:p>
        </p:txBody>
      </p:sp>
      <p:sp>
        <p:nvSpPr>
          <p:cNvPr id="55" name="Rectangle 15"/>
          <p:cNvSpPr>
            <a:spLocks noChangeArrowheads="1"/>
          </p:cNvSpPr>
          <p:nvPr/>
        </p:nvSpPr>
        <p:spPr bwMode="auto">
          <a:xfrm>
            <a:off x="4022725" y="1320800"/>
            <a:ext cx="342741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Objects (and Subjects)</a:t>
            </a:r>
          </a:p>
        </p:txBody>
      </p:sp>
      <p:sp>
        <p:nvSpPr>
          <p:cNvPr id="56" name="Line 16"/>
          <p:cNvSpPr>
            <a:spLocks noChangeShapeType="1"/>
          </p:cNvSpPr>
          <p:nvPr/>
        </p:nvSpPr>
        <p:spPr bwMode="auto">
          <a:xfrm>
            <a:off x="2562225" y="153670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" name="Line 17"/>
          <p:cNvSpPr>
            <a:spLocks noChangeShapeType="1"/>
          </p:cNvSpPr>
          <p:nvPr/>
        </p:nvSpPr>
        <p:spPr bwMode="auto">
          <a:xfrm>
            <a:off x="7426325" y="1536700"/>
            <a:ext cx="1524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" name="Line 18"/>
          <p:cNvSpPr>
            <a:spLocks noChangeShapeType="1"/>
          </p:cNvSpPr>
          <p:nvPr/>
        </p:nvSpPr>
        <p:spPr bwMode="auto">
          <a:xfrm>
            <a:off x="1343025" y="2298700"/>
            <a:ext cx="0" cy="381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" name="Line 19"/>
          <p:cNvSpPr>
            <a:spLocks noChangeShapeType="1"/>
          </p:cNvSpPr>
          <p:nvPr/>
        </p:nvSpPr>
        <p:spPr bwMode="auto">
          <a:xfrm>
            <a:off x="1330325" y="5524500"/>
            <a:ext cx="0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" name="Rectangle 20"/>
          <p:cNvSpPr>
            <a:spLocks noChangeArrowheads="1"/>
          </p:cNvSpPr>
          <p:nvPr/>
        </p:nvSpPr>
        <p:spPr bwMode="auto">
          <a:xfrm>
            <a:off x="6130925" y="1765300"/>
            <a:ext cx="4143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W</a:t>
            </a:r>
          </a:p>
        </p:txBody>
      </p:sp>
      <p:sp>
        <p:nvSpPr>
          <p:cNvPr id="61" name="Line 21"/>
          <p:cNvSpPr>
            <a:spLocks noChangeShapeType="1"/>
          </p:cNvSpPr>
          <p:nvPr/>
        </p:nvSpPr>
        <p:spPr bwMode="auto">
          <a:xfrm>
            <a:off x="5635625" y="2247900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" name="Line 22"/>
          <p:cNvSpPr>
            <a:spLocks noChangeShapeType="1"/>
          </p:cNvSpPr>
          <p:nvPr/>
        </p:nvSpPr>
        <p:spPr bwMode="auto">
          <a:xfrm>
            <a:off x="7058025" y="2247900"/>
            <a:ext cx="0" cy="327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" name="Rectangle 23"/>
          <p:cNvSpPr>
            <a:spLocks noChangeArrowheads="1"/>
          </p:cNvSpPr>
          <p:nvPr/>
        </p:nvSpPr>
        <p:spPr bwMode="auto">
          <a:xfrm>
            <a:off x="5851525" y="2806700"/>
            <a:ext cx="105886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parent</a:t>
            </a:r>
          </a:p>
        </p:txBody>
      </p:sp>
      <p:sp>
        <p:nvSpPr>
          <p:cNvPr id="64" name="Rectangle 24"/>
          <p:cNvSpPr>
            <a:spLocks noChangeArrowheads="1"/>
          </p:cNvSpPr>
          <p:nvPr/>
        </p:nvSpPr>
        <p:spPr bwMode="auto">
          <a:xfrm>
            <a:off x="4100513" y="3987800"/>
            <a:ext cx="735012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r w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Access Control Lists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Capabilities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Relations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Implementation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Access Control Lists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540000" y="1514475"/>
            <a:ext cx="1625600" cy="19018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482600" indent="-482600">
              <a:lnSpc>
                <a:spcPct val="92000"/>
              </a:lnSpc>
              <a:spcBef>
                <a:spcPct val="46000"/>
              </a:spcBef>
            </a:pPr>
            <a:r>
              <a:rPr lang="en-US" sz="2400"/>
              <a:t>F</a:t>
            </a:r>
          </a:p>
          <a:p>
            <a:pPr marL="482600" indent="-482600">
              <a:lnSpc>
                <a:spcPct val="92000"/>
              </a:lnSpc>
              <a:spcBef>
                <a:spcPct val="46000"/>
              </a:spcBef>
            </a:pPr>
            <a:r>
              <a:rPr lang="en-US" sz="2400"/>
              <a:t>U:r</a:t>
            </a:r>
          </a:p>
          <a:p>
            <a:pPr marL="482600" indent="-482600">
              <a:lnSpc>
                <a:spcPct val="92000"/>
              </a:lnSpc>
              <a:spcBef>
                <a:spcPct val="46000"/>
              </a:spcBef>
            </a:pPr>
            <a:r>
              <a:rPr lang="en-US" sz="2400"/>
              <a:t>U:w</a:t>
            </a:r>
          </a:p>
          <a:p>
            <a:pPr marL="482600" indent="-482600">
              <a:lnSpc>
                <a:spcPct val="92000"/>
              </a:lnSpc>
              <a:spcBef>
                <a:spcPct val="46000"/>
              </a:spcBef>
            </a:pPr>
            <a:r>
              <a:rPr lang="en-US" sz="2400"/>
              <a:t>U:own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527300" y="1958975"/>
            <a:ext cx="1663700" cy="1473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5880100" y="1539875"/>
            <a:ext cx="1625600" cy="23542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482600" indent="-482600">
              <a:spcBef>
                <a:spcPct val="45000"/>
              </a:spcBef>
            </a:pPr>
            <a:r>
              <a:rPr lang="en-US" sz="2400"/>
              <a:t>G</a:t>
            </a:r>
          </a:p>
          <a:p>
            <a:pPr marL="482600" indent="-482600">
              <a:spcBef>
                <a:spcPct val="45000"/>
              </a:spcBef>
            </a:pPr>
            <a:r>
              <a:rPr lang="en-US" sz="2400"/>
              <a:t>U:r</a:t>
            </a:r>
          </a:p>
          <a:p>
            <a:pPr marL="482600" indent="-482600">
              <a:spcBef>
                <a:spcPct val="45000"/>
              </a:spcBef>
            </a:pPr>
            <a:r>
              <a:rPr lang="en-US" sz="2400"/>
              <a:t>V:r</a:t>
            </a:r>
          </a:p>
          <a:p>
            <a:pPr marL="482600" indent="-482600">
              <a:spcBef>
                <a:spcPct val="45000"/>
              </a:spcBef>
            </a:pPr>
            <a:r>
              <a:rPr lang="en-US" sz="2400"/>
              <a:t>V:w</a:t>
            </a:r>
          </a:p>
          <a:p>
            <a:pPr marL="482600" indent="-482600">
              <a:spcBef>
                <a:spcPct val="45000"/>
              </a:spcBef>
            </a:pPr>
            <a:r>
              <a:rPr lang="en-US" sz="2400"/>
              <a:t>V:own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5867400" y="1984374"/>
            <a:ext cx="1689100" cy="21685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7"/>
          <p:cNvSpPr txBox="1">
            <a:spLocks noChangeArrowheads="1"/>
          </p:cNvSpPr>
          <p:nvPr/>
        </p:nvSpPr>
        <p:spPr bwMode="auto">
          <a:xfrm>
            <a:off x="1778000" y="4448175"/>
            <a:ext cx="6756400" cy="120180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each column of the access matrix is stored with the object corresponding to that column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Capabilities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190875" y="1927225"/>
            <a:ext cx="3044825" cy="4826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190875" y="2714625"/>
            <a:ext cx="3044825" cy="457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5"/>
          <p:cNvSpPr txBox="1">
            <a:spLocks noChangeArrowheads="1"/>
          </p:cNvSpPr>
          <p:nvPr/>
        </p:nvSpPr>
        <p:spPr bwMode="auto">
          <a:xfrm>
            <a:off x="1574800" y="4213225"/>
            <a:ext cx="6756400" cy="75247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each row of the access matrix is stored with the subject corresponding to that row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741614" y="1966913"/>
            <a:ext cx="3408362" cy="45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r>
              <a:rPr lang="en-US" sz="2400" dirty="0"/>
              <a:t>U	F/r, F/w, F/own, G/r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792413" y="2754313"/>
            <a:ext cx="3357562" cy="41751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V	G/r, G/w, G/own</a:t>
            </a: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Relations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743200" y="1244600"/>
            <a:ext cx="4914900" cy="431669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Subject	Access	Object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r		F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w		F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own		F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U		r		G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V		r		G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V		w		G</a:t>
            </a:r>
          </a:p>
          <a:p>
            <a:pPr marL="482600" marR="0" lvl="0" indent="-482600" algn="l" defTabSz="457200" rtl="0" eaLnBrk="0" fontAlgn="base" latinLnBrk="0" hangingPunct="0">
              <a:lnSpc>
                <a:spcPct val="87000"/>
              </a:lnSpc>
              <a:spcBef>
                <a:spcPct val="42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533400" algn="l"/>
                <a:tab pos="1854200" algn="l"/>
                <a:tab pos="2171700" algn="l"/>
                <a:tab pos="3683000" algn="l"/>
                <a:tab pos="4191000" algn="l"/>
              </a:tabLst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	V		own		G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2730500" y="1651000"/>
            <a:ext cx="49911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4216400" y="1206499"/>
            <a:ext cx="0" cy="435479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6172200" y="1219200"/>
            <a:ext cx="0" cy="4342094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705100" y="5778500"/>
            <a:ext cx="4978400" cy="75247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3500" tIns="25400" rIns="63500" bIns="25400">
            <a:spAutoFit/>
          </a:bodyPr>
          <a:lstStyle/>
          <a:p>
            <a:pPr marL="25400" indent="-25400" algn="ctr">
              <a:lnSpc>
                <a:spcPct val="89000"/>
              </a:lnSpc>
              <a:spcBef>
                <a:spcPct val="43000"/>
              </a:spcBef>
            </a:pPr>
            <a:r>
              <a:rPr lang="en-US" sz="2400"/>
              <a:t>commonly used in relational database management systems</a:t>
            </a: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283233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ea typeface="ＭＳ Ｐゴシック" pitchFamily="34" charset="-128"/>
              </a:rPr>
              <a:t> Authentication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 ACL's require authentication of subjects and ACL integrity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 Capabilities require integrity and propagation control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ea typeface="ＭＳ Ｐゴシック" pitchFamily="34" charset="-128"/>
              </a:rPr>
              <a:t> Access review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ACL's are superior on a per-object basis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Capabilities are superior on a per-subject basis</a:t>
            </a:r>
          </a:p>
          <a:p>
            <a:pPr marL="431800" lvl="1" indent="-323850">
              <a:buSzPct val="9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  <a:cs typeface="ＭＳ Ｐゴシック" charset="-128"/>
              </a:rPr>
              <a:t> Revocation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ACL's are superior on a per-object basis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Capabilities are superior on a per-subject basis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Least privilege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Capabilities provide for finer grained least privilege control with respect to subjects, especially dynamic short-lived subjects created for specific tasks</a:t>
            </a:r>
          </a:p>
          <a:p>
            <a:pPr>
              <a:buSzPct val="90000"/>
              <a:buNone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ACLs versus Capabilities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283233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ea typeface="ＭＳ Ｐゴシック" pitchFamily="34" charset="-128"/>
              </a:rPr>
              <a:t> Authentication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 ACL's require authentication of subjects and ACL integrity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 Capabilities require integrity and propagation control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ea typeface="ＭＳ Ｐゴシック" pitchFamily="34" charset="-128"/>
              </a:rPr>
              <a:t> Access review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ACL's are superior on a per-object basis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Capabilities are superior on a per-subject basis</a:t>
            </a:r>
          </a:p>
          <a:p>
            <a:pPr marL="431800" lvl="1" indent="-323850">
              <a:buSzPct val="9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  <a:cs typeface="ＭＳ Ｐゴシック" charset="-128"/>
              </a:rPr>
              <a:t> Revocation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ACL's are superior on a per-object basis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Capabilities are superior on a per-subject basis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 Least privilege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Capabilities provide for finer grained least privilege control with respect to subjects, especially dynamic short-lived subjects created for specific tasks</a:t>
            </a:r>
          </a:p>
          <a:p>
            <a:pPr>
              <a:buSzPct val="90000"/>
              <a:buNone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ACLs versus Capabilities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2736" y="5648325"/>
            <a:ext cx="4652964" cy="646331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Most Operating Systems use ACLs often in abbreviated form: owner, group, world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content dependent controls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you can only see salaries less than 50K, or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you can only see salaries of employees who report to you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beyond the scope of Operating Systems and are provided by Database Management Systems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Content-Dependent Controls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392113" y="1330858"/>
            <a:ext cx="9561512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context dependent controls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cannot access classified information via remote login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salary information can be updated only at year end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 company's earnings report is confidential until announced at the stockholders meeting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can be partially provided by the Operating System and partially by the Database Management System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more sophisticated context dependent controls such as based on past history of accesses definitely require Database support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Context-Dependent Controls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Authentication, Authorization, Audit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74519" y="128587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AAA</a:t>
            </a:r>
            <a:endParaRPr lang="en-US" sz="3600" dirty="0"/>
          </a:p>
        </p:txBody>
      </p:sp>
      <p:cxnSp>
        <p:nvCxnSpPr>
          <p:cNvPr id="17" name="Straight Connector 16"/>
          <p:cNvCxnSpPr>
            <a:stCxn id="13" idx="2"/>
          </p:cNvCxnSpPr>
          <p:nvPr/>
        </p:nvCxnSpPr>
        <p:spPr bwMode="auto">
          <a:xfrm>
            <a:off x="5028517" y="1932206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200275" y="2514600"/>
            <a:ext cx="5657850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5027834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219959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785744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3918894" y="3143250"/>
            <a:ext cx="22573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Authorization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What are You</a:t>
            </a:r>
          </a:p>
          <a:p>
            <a:pPr algn="ctr"/>
            <a:r>
              <a:rPr lang="en-US" sz="2400" dirty="0" smtClean="0"/>
              <a:t>Allowed to Do?</a:t>
            </a:r>
            <a:endParaRPr lang="en-US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1131562" y="3143250"/>
            <a:ext cx="21371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Authentication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Who are You?</a:t>
            </a:r>
            <a:endParaRPr lang="en-US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6506851" y="3143250"/>
            <a:ext cx="27011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Audit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What Did You Do?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Information from an object which can be read can be copied to any other object which can be written by a subject 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Suppose our users are trusted not to do this deliberately.  It is still possible for Trojan Horses to copy information from one object to another.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Trojan Horse Vulnerability of DAC 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Trojan Horse Vulnerability of DAC 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832350" y="187642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F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7296150" y="1876425"/>
            <a:ext cx="876300" cy="860172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 dirty="0"/>
              <a:t>A:r</a:t>
            </a:r>
          </a:p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endParaRPr lang="en-US" sz="2400" dirty="0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883150" y="370522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G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7270750" y="3705225"/>
            <a:ext cx="914400" cy="900113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/>
              <a:t>B:r</a:t>
            </a:r>
          </a:p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/>
              <a:t>A:w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933450" y="5280025"/>
            <a:ext cx="3717925" cy="430213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 lIns="63500" tIns="25400" rIns="63500" bIns="25400">
            <a:spAutoFit/>
          </a:bodyPr>
          <a:lstStyle/>
          <a:p>
            <a:pPr algn="ctr">
              <a:spcBef>
                <a:spcPct val="45000"/>
              </a:spcBef>
            </a:pPr>
            <a:r>
              <a:rPr lang="en-US" sz="2400" dirty="0" smtClean="0"/>
              <a:t>User B </a:t>
            </a:r>
            <a:r>
              <a:rPr lang="en-US" sz="2400" dirty="0"/>
              <a:t>cannot read file F</a:t>
            </a: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7283450" y="1266825"/>
            <a:ext cx="75406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ACL</a:t>
            </a: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Trojan Horse Vulnerability of DAC 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5800725" y="212407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F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8264525" y="2124075"/>
            <a:ext cx="876300" cy="860172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 dirty="0" smtClean="0"/>
              <a:t>A:r</a:t>
            </a:r>
          </a:p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endParaRPr lang="en-US" sz="2400" dirty="0"/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5851525" y="395287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G</a:t>
            </a: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8239125" y="3952875"/>
            <a:ext cx="914400" cy="900113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/>
              <a:t>B:r</a:t>
            </a:r>
          </a:p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/>
              <a:t>A:w</a:t>
            </a:r>
          </a:p>
        </p:txBody>
      </p:sp>
      <p:sp>
        <p:nvSpPr>
          <p:cNvPr id="18" name="Rectangle 7"/>
          <p:cNvSpPr txBox="1">
            <a:spLocks noChangeArrowheads="1"/>
          </p:cNvSpPr>
          <p:nvPr/>
        </p:nvSpPr>
        <p:spPr bwMode="auto">
          <a:xfrm>
            <a:off x="971550" y="5565775"/>
            <a:ext cx="7931149" cy="482183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User B can read contents of file F copied to file G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8251825" y="1514475"/>
            <a:ext cx="75406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ACL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292225" y="1590675"/>
            <a:ext cx="1052211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 smtClean="0"/>
              <a:t>User A</a:t>
            </a:r>
            <a:endParaRPr lang="en-US" sz="2400" dirty="0"/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1749425" y="2670175"/>
            <a:ext cx="2806700" cy="13716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482600" indent="-482600">
              <a:lnSpc>
                <a:spcPct val="88000"/>
              </a:lnSpc>
              <a:spcBef>
                <a:spcPct val="42000"/>
              </a:spcBef>
            </a:pPr>
            <a:r>
              <a:rPr lang="en-US" sz="2400"/>
              <a:t>Program Goodies</a:t>
            </a:r>
          </a:p>
          <a:p>
            <a:pPr marL="482600" indent="-482600">
              <a:lnSpc>
                <a:spcPct val="88000"/>
              </a:lnSpc>
              <a:spcBef>
                <a:spcPct val="42000"/>
              </a:spcBef>
            </a:pPr>
            <a:endParaRPr lang="en-US" sz="2400"/>
          </a:p>
          <a:p>
            <a:pPr marL="482600" indent="-482600" eaLnBrk="1">
              <a:lnSpc>
                <a:spcPct val="88000"/>
              </a:lnSpc>
              <a:spcBef>
                <a:spcPct val="42000"/>
              </a:spcBef>
            </a:pPr>
            <a:endParaRPr lang="en-US" sz="2400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2473325" y="3609975"/>
            <a:ext cx="2057400" cy="4445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/>
              <a:t>Trojan Horse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>
            <a:off x="2828925" y="2073275"/>
            <a:ext cx="558800" cy="558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3273425" y="1920875"/>
            <a:ext cx="143351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executes</a:t>
            </a:r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 flipH="1">
            <a:off x="4581525" y="2682875"/>
            <a:ext cx="119380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15"/>
          <p:cNvSpPr>
            <a:spLocks noChangeShapeType="1"/>
          </p:cNvSpPr>
          <p:nvPr/>
        </p:nvSpPr>
        <p:spPr bwMode="auto">
          <a:xfrm>
            <a:off x="4581525" y="3876675"/>
            <a:ext cx="1244600" cy="635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4746625" y="2454275"/>
            <a:ext cx="77152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read</a:t>
            </a:r>
          </a:p>
        </p:txBody>
      </p:sp>
      <p:sp>
        <p:nvSpPr>
          <p:cNvPr id="28" name="Rectangle 17"/>
          <p:cNvSpPr>
            <a:spLocks noChangeArrowheads="1"/>
          </p:cNvSpPr>
          <p:nvPr/>
        </p:nvSpPr>
        <p:spPr bwMode="auto">
          <a:xfrm>
            <a:off x="4645025" y="4486275"/>
            <a:ext cx="838200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write</a:t>
            </a:r>
          </a:p>
        </p:txBody>
      </p:sp>
    </p:spTree>
    <p:extLst>
      <p:ext uri="{BB962C8B-B14F-4D97-AF65-F5344CB8AC3E}">
        <p14:creationId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Read of a digital copy is as good as read of original</a:t>
            </a:r>
          </a:p>
          <a:p>
            <a:pPr>
              <a:buSzPct val="90000"/>
              <a:buFont typeface="Wingdings" pitchFamily="2" charset="2"/>
              <a:buChar char="Ø"/>
            </a:pPr>
            <a:endParaRPr lang="en-US" sz="3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Write to a digital copy is not so useful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Copy Difference for </a:t>
            </a:r>
            <a:r>
              <a:rPr lang="en-US" sz="4000" dirty="0" err="1" smtClean="0"/>
              <a:t>rw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385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Chains of grants and revokes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Inheritance of permissions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Negative rights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dirty="0" smtClean="0"/>
              <a:t>DAC Subtleties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742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HRU Model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20950" y="2118023"/>
            <a:ext cx="5038725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Harrison, M. A., </a:t>
            </a:r>
            <a:r>
              <a:rPr lang="en-US" dirty="0" err="1" smtClean="0"/>
              <a:t>Ruzzo</a:t>
            </a:r>
            <a:r>
              <a:rPr lang="en-US" dirty="0" smtClean="0"/>
              <a:t>, W. L., &amp; </a:t>
            </a:r>
            <a:r>
              <a:rPr lang="en-US" dirty="0" err="1" smtClean="0"/>
              <a:t>Ullman</a:t>
            </a:r>
            <a:r>
              <a:rPr lang="en-US" dirty="0" smtClean="0"/>
              <a:t>, J. D. (1976). Protection in operating systems. Communications of the ACM, 19(8), 461-471.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Authentication, Authorization, Audit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74519" y="128587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AAA</a:t>
            </a:r>
            <a:endParaRPr lang="en-US" sz="3600" dirty="0"/>
          </a:p>
        </p:txBody>
      </p:sp>
      <p:cxnSp>
        <p:nvCxnSpPr>
          <p:cNvPr id="17" name="Straight Connector 16"/>
          <p:cNvCxnSpPr>
            <a:stCxn id="13" idx="2"/>
          </p:cNvCxnSpPr>
          <p:nvPr/>
        </p:nvCxnSpPr>
        <p:spPr bwMode="auto">
          <a:xfrm>
            <a:off x="5028517" y="1932206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200275" y="2514600"/>
            <a:ext cx="5657850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5027834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219959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785744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3918894" y="3143250"/>
            <a:ext cx="22573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Authorization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What are You</a:t>
            </a:r>
          </a:p>
          <a:p>
            <a:pPr algn="ctr"/>
            <a:r>
              <a:rPr lang="en-US" sz="2400" dirty="0" smtClean="0"/>
              <a:t>Allowed to Do?</a:t>
            </a:r>
            <a:endParaRPr lang="en-US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1131562" y="3143250"/>
            <a:ext cx="21371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Authentication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Who are You?</a:t>
            </a:r>
            <a:endParaRPr lang="en-US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6506851" y="3143250"/>
            <a:ext cx="27011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Audit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What Did You Do?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2747961" y="5395912"/>
            <a:ext cx="1624014" cy="400110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rgbClr val="FF0000"/>
                </a:solidFill>
              </a:rPr>
              <a:t>siloed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29311" y="5395912"/>
            <a:ext cx="1624014" cy="400110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integrated</a:t>
            </a:r>
            <a:endParaRPr lang="en-US" sz="2000" b="1" dirty="0">
              <a:solidFill>
                <a:srgbClr val="FF000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>
            <a:off x="4121944" y="5595967"/>
            <a:ext cx="1807367" cy="1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Authentication Techniques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74246" y="1285875"/>
            <a:ext cx="3108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Authentication</a:t>
            </a:r>
            <a:endParaRPr lang="en-US" sz="3600" dirty="0"/>
          </a:p>
        </p:txBody>
      </p:sp>
      <p:cxnSp>
        <p:nvCxnSpPr>
          <p:cNvPr id="17" name="Straight Connector 16"/>
          <p:cNvCxnSpPr>
            <a:stCxn id="13" idx="2"/>
          </p:cNvCxnSpPr>
          <p:nvPr/>
        </p:nvCxnSpPr>
        <p:spPr bwMode="auto">
          <a:xfrm>
            <a:off x="5028518" y="1932206"/>
            <a:ext cx="682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200275" y="2514600"/>
            <a:ext cx="5657850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5027834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219959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785744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3781839" y="3143250"/>
            <a:ext cx="253146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Something </a:t>
            </a:r>
          </a:p>
          <a:p>
            <a:pPr algn="ctr"/>
            <a:r>
              <a:rPr lang="en-US" sz="2400" dirty="0" smtClean="0"/>
              <a:t>you have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err="1" smtClean="0"/>
              <a:t>smartphone</a:t>
            </a:r>
            <a:endParaRPr lang="en-US" sz="2400" dirty="0" smtClean="0"/>
          </a:p>
          <a:p>
            <a:pPr algn="ctr"/>
            <a:r>
              <a:rPr lang="en-US" sz="2400" dirty="0" smtClean="0"/>
              <a:t>registered device</a:t>
            </a:r>
            <a:endParaRPr lang="en-US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883903" y="3143250"/>
            <a:ext cx="263245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Something </a:t>
            </a:r>
          </a:p>
          <a:p>
            <a:pPr algn="ctr"/>
            <a:r>
              <a:rPr lang="en-US" sz="2400" dirty="0" smtClean="0"/>
              <a:t>you know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password</a:t>
            </a:r>
          </a:p>
          <a:p>
            <a:pPr algn="ctr"/>
            <a:r>
              <a:rPr lang="en-US" sz="2400" dirty="0" smtClean="0"/>
              <a:t>“secret” questions</a:t>
            </a:r>
            <a:endParaRPr lang="en-US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6437827" y="3143250"/>
            <a:ext cx="283924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Something </a:t>
            </a:r>
          </a:p>
          <a:p>
            <a:pPr algn="ctr"/>
            <a:r>
              <a:rPr lang="en-US" sz="2400" dirty="0" smtClean="0"/>
              <a:t>you are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fingerprint</a:t>
            </a:r>
          </a:p>
          <a:p>
            <a:pPr algn="ctr"/>
            <a:r>
              <a:rPr lang="en-US" sz="2400" dirty="0" smtClean="0"/>
              <a:t>iris</a:t>
            </a:r>
          </a:p>
          <a:p>
            <a:pPr algn="ctr"/>
            <a:r>
              <a:rPr lang="en-US" sz="2400" dirty="0" smtClean="0"/>
              <a:t>keyboard dynamics</a:t>
            </a:r>
          </a:p>
          <a:p>
            <a:pPr algn="ctr"/>
            <a:r>
              <a:rPr lang="en-US" sz="2400" dirty="0" smtClean="0"/>
              <a:t>signature dynamics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Authentication Techniques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74246" y="1285875"/>
            <a:ext cx="3108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Authentication</a:t>
            </a:r>
            <a:endParaRPr lang="en-US" sz="3600" dirty="0"/>
          </a:p>
        </p:txBody>
      </p:sp>
      <p:cxnSp>
        <p:nvCxnSpPr>
          <p:cNvPr id="17" name="Straight Connector 16"/>
          <p:cNvCxnSpPr>
            <a:stCxn id="13" idx="2"/>
          </p:cNvCxnSpPr>
          <p:nvPr/>
        </p:nvCxnSpPr>
        <p:spPr bwMode="auto">
          <a:xfrm>
            <a:off x="5028518" y="1932206"/>
            <a:ext cx="682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200275" y="2514600"/>
            <a:ext cx="5657850" cy="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5027834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219959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7857442" y="2514600"/>
            <a:ext cx="683" cy="582394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3781839" y="3143250"/>
            <a:ext cx="253146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Something </a:t>
            </a:r>
          </a:p>
          <a:p>
            <a:pPr algn="ctr"/>
            <a:r>
              <a:rPr lang="en-US" sz="2400" dirty="0" smtClean="0"/>
              <a:t>you have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err="1" smtClean="0"/>
              <a:t>smartphone</a:t>
            </a:r>
            <a:endParaRPr lang="en-US" sz="2400" dirty="0" smtClean="0"/>
          </a:p>
          <a:p>
            <a:pPr algn="ctr"/>
            <a:r>
              <a:rPr lang="en-US" sz="2400" dirty="0" smtClean="0"/>
              <a:t>registered device</a:t>
            </a:r>
            <a:endParaRPr lang="en-US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883903" y="3143250"/>
            <a:ext cx="263245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Something </a:t>
            </a:r>
          </a:p>
          <a:p>
            <a:pPr algn="ctr"/>
            <a:r>
              <a:rPr lang="en-US" sz="2400" dirty="0" smtClean="0"/>
              <a:t>you know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password</a:t>
            </a:r>
          </a:p>
          <a:p>
            <a:pPr algn="ctr"/>
            <a:r>
              <a:rPr lang="en-US" sz="2400" dirty="0" smtClean="0"/>
              <a:t>“secret” questions</a:t>
            </a:r>
            <a:endParaRPr lang="en-US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6437827" y="3143250"/>
            <a:ext cx="283924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Something </a:t>
            </a:r>
          </a:p>
          <a:p>
            <a:pPr algn="ctr"/>
            <a:r>
              <a:rPr lang="en-US" sz="2400" dirty="0" smtClean="0"/>
              <a:t>you are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fingerprint</a:t>
            </a:r>
          </a:p>
          <a:p>
            <a:pPr algn="ctr"/>
            <a:r>
              <a:rPr lang="en-US" sz="2400" dirty="0" smtClean="0"/>
              <a:t>iris</a:t>
            </a:r>
          </a:p>
          <a:p>
            <a:pPr algn="ctr"/>
            <a:r>
              <a:rPr lang="en-US" sz="2400" dirty="0" smtClean="0"/>
              <a:t>keyboard dynamics</a:t>
            </a:r>
          </a:p>
          <a:p>
            <a:pPr algn="ctr"/>
            <a:r>
              <a:rPr lang="en-US" sz="2400" dirty="0" smtClean="0"/>
              <a:t>signature dynamics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2747961" y="5948362"/>
            <a:ext cx="1624014" cy="707886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single factor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29311" y="5948362"/>
            <a:ext cx="1624014" cy="707886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multi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factor</a:t>
            </a:r>
            <a:endParaRPr lang="en-US" sz="2000" b="1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4121944" y="6302305"/>
            <a:ext cx="1807367" cy="1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7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Phishing</a:t>
            </a:r>
          </a:p>
        </p:txBody>
      </p:sp>
      <p:pic>
        <p:nvPicPr>
          <p:cNvPr id="16" name="Picture 15" descr="C93-Microsoft-phishing-campain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01837" y="1208087"/>
            <a:ext cx="6027738" cy="452080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195311" y="6076950"/>
            <a:ext cx="5686172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Personalized image to authenticate </a:t>
            </a:r>
            <a:r>
              <a:rPr lang="en-US" dirty="0" err="1" smtClean="0">
                <a:solidFill>
                  <a:srgbClr val="FF0000"/>
                </a:solidFill>
              </a:rPr>
              <a:t>webserver</a:t>
            </a:r>
            <a:r>
              <a:rPr lang="en-US" dirty="0" smtClean="0">
                <a:solidFill>
                  <a:srgbClr val="FF0000"/>
                </a:solidFill>
              </a:rPr>
              <a:t> to user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8835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8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Phishing Man in the Middle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00186" y="5638800"/>
            <a:ext cx="3865161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Personalized image passed through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8" name="Picture 7" descr="Man-in-the-middle-phishing-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66663" y="1495425"/>
            <a:ext cx="4544409" cy="3217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8835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9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7891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Passwords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chemeClr val="tx2"/>
                </a:solidFill>
              </a:rPr>
              <a:t> 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9785</TotalTime>
  <Words>1436</Words>
  <Application>Microsoft Office PowerPoint</Application>
  <PresentationFormat>Custom</PresentationFormat>
  <Paragraphs>570</Paragraphs>
  <Slides>35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35</vt:i4>
      </vt:variant>
    </vt:vector>
  </HeadingPairs>
  <TitlesOfParts>
    <vt:vector size="48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1157</cp:revision>
  <cp:lastPrinted>2017-01-11T19:05:41Z</cp:lastPrinted>
  <dcterms:created xsi:type="dcterms:W3CDTF">2010-02-19T20:53:39Z</dcterms:created>
  <dcterms:modified xsi:type="dcterms:W3CDTF">2017-01-13T00:02:08Z</dcterms:modified>
</cp:coreProperties>
</file>