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2" r:id="rId1"/>
    <p:sldMasterId id="2147483684" r:id="rId2"/>
    <p:sldMasterId id="2147483696" r:id="rId3"/>
    <p:sldMasterId id="2147483660" r:id="rId4"/>
    <p:sldMasterId id="2147484044" r:id="rId5"/>
  </p:sldMasterIdLst>
  <p:notesMasterIdLst>
    <p:notesMasterId r:id="rId63"/>
  </p:notesMasterIdLst>
  <p:handoutMasterIdLst>
    <p:handoutMasterId r:id="rId64"/>
  </p:handoutMasterIdLst>
  <p:sldIdLst>
    <p:sldId id="468" r:id="rId6"/>
    <p:sldId id="478" r:id="rId7"/>
    <p:sldId id="537" r:id="rId8"/>
    <p:sldId id="449" r:id="rId9"/>
    <p:sldId id="448" r:id="rId10"/>
    <p:sldId id="523" r:id="rId11"/>
    <p:sldId id="410" r:id="rId12"/>
    <p:sldId id="503" r:id="rId13"/>
    <p:sldId id="530" r:id="rId14"/>
    <p:sldId id="483" r:id="rId15"/>
    <p:sldId id="484" r:id="rId16"/>
    <p:sldId id="500" r:id="rId17"/>
    <p:sldId id="501" r:id="rId18"/>
    <p:sldId id="502" r:id="rId19"/>
    <p:sldId id="505" r:id="rId20"/>
    <p:sldId id="506" r:id="rId21"/>
    <p:sldId id="504" r:id="rId22"/>
    <p:sldId id="507" r:id="rId23"/>
    <p:sldId id="508" r:id="rId24"/>
    <p:sldId id="550" r:id="rId25"/>
    <p:sldId id="524" r:id="rId26"/>
    <p:sldId id="515" r:id="rId27"/>
    <p:sldId id="516" r:id="rId28"/>
    <p:sldId id="517" r:id="rId29"/>
    <p:sldId id="518" r:id="rId30"/>
    <p:sldId id="519" r:id="rId31"/>
    <p:sldId id="521" r:id="rId32"/>
    <p:sldId id="551" r:id="rId33"/>
    <p:sldId id="552" r:id="rId34"/>
    <p:sldId id="553" r:id="rId35"/>
    <p:sldId id="554" r:id="rId36"/>
    <p:sldId id="525" r:id="rId37"/>
    <p:sldId id="532" r:id="rId38"/>
    <p:sldId id="533" r:id="rId39"/>
    <p:sldId id="534" r:id="rId40"/>
    <p:sldId id="538" r:id="rId41"/>
    <p:sldId id="539" r:id="rId42"/>
    <p:sldId id="540" r:id="rId43"/>
    <p:sldId id="541" r:id="rId44"/>
    <p:sldId id="526" r:id="rId45"/>
    <p:sldId id="542" r:id="rId46"/>
    <p:sldId id="543" r:id="rId47"/>
    <p:sldId id="544" r:id="rId48"/>
    <p:sldId id="545" r:id="rId49"/>
    <p:sldId id="546" r:id="rId50"/>
    <p:sldId id="548" r:id="rId51"/>
    <p:sldId id="547" r:id="rId52"/>
    <p:sldId id="549" r:id="rId53"/>
    <p:sldId id="527" r:id="rId54"/>
    <p:sldId id="487" r:id="rId55"/>
    <p:sldId id="485" r:id="rId56"/>
    <p:sldId id="464" r:id="rId57"/>
    <p:sldId id="465" r:id="rId58"/>
    <p:sldId id="466" r:id="rId59"/>
    <p:sldId id="529" r:id="rId60"/>
    <p:sldId id="531" r:id="rId61"/>
    <p:sldId id="555" r:id="rId62"/>
  </p:sldIdLst>
  <p:sldSz cx="10080625" cy="7559675"/>
  <p:notesSz cx="7019925" cy="9305925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4" userDrawn="1">
          <p15:clr>
            <a:srgbClr val="A4A3A4"/>
          </p15:clr>
        </p15:guide>
        <p15:guide id="2" pos="195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3300"/>
    <a:srgbClr val="131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458" y="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936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4"/>
        <p:guide pos="195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3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6129" y="0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9EFA1752-2B6F-40E1-9F93-0C9DB23DB42C}" type="datetime1">
              <a:rPr lang="en-US"/>
              <a:pPr>
                <a:defRPr/>
              </a:pPr>
              <a:t>2/2/2017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3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6129" y="8838167"/>
            <a:ext cx="3042273" cy="466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3624" tIns="41812" rIns="83624" bIns="41812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>
                <a:latin typeface="Arial" pitchFamily="34" charset="0"/>
              </a:defRPr>
            </a:lvl1pPr>
          </a:lstStyle>
          <a:p>
            <a:pPr>
              <a:defRPr/>
            </a:pPr>
            <a:fld id="{5DDCD5CE-D939-433D-9705-3D24953AD6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560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706438"/>
            <a:ext cx="4649788" cy="3487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2301" y="4419083"/>
            <a:ext cx="5615331" cy="41867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73083" y="3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73083" y="8839709"/>
            <a:ext cx="3045320" cy="464681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41546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60733" algn="l"/>
                <a:tab pos="1324640" algn="l"/>
                <a:tab pos="1985374" algn="l"/>
                <a:tab pos="2649284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EE6703E5-A21F-4313-BA9E-B2DFCA6C23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7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2732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32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35790533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3579053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3579053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35790533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40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49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5357674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19000783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590931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324905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6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3334340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14655153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21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3579053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440982">
              <a:tabLst>
                <a:tab pos="656879" algn="l"/>
                <a:tab pos="1321414" algn="l"/>
                <a:tab pos="1982887" algn="l"/>
                <a:tab pos="2645889" algn="l"/>
              </a:tabLst>
            </a:pPr>
            <a:fld id="{0C137A8E-DCD0-4026-8679-7DAC59B2E3EE}" type="slidenum">
              <a:rPr lang="en-GB" smtClean="0"/>
              <a:pPr defTabSz="440982">
                <a:tabLst>
                  <a:tab pos="656879" algn="l"/>
                  <a:tab pos="1321414" algn="l"/>
                  <a:tab pos="1982887" algn="l"/>
                  <a:tab pos="2645889" algn="l"/>
                </a:tabLst>
              </a:pPr>
              <a:t>28</a:t>
            </a:fld>
            <a:endParaRPr lang="en-GB" dirty="0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6438"/>
            <a:ext cx="4651375" cy="348932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2297" y="4419087"/>
            <a:ext cx="5616854" cy="4188282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33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1675"/>
            <a:ext cx="4637087" cy="3479800"/>
          </a:xfrm>
          <a:ln w="12700" cap="flat">
            <a:solidFill>
              <a:schemeClr val="tx1"/>
            </a:solidFill>
          </a:ln>
        </p:spPr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98274" y="5759273"/>
            <a:ext cx="5010533" cy="134048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63120" tIns="25897" rIns="63120" bIns="25897">
            <a:spAutoFit/>
          </a:bodyPr>
          <a:lstStyle/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This is a somewhat busy slide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It shows a bird’s eye view of RBAC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There are many details that need to be debated and filled in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Some of these will be discussed in the subsequent panel</a:t>
            </a:r>
          </a:p>
          <a:p>
            <a:pPr marL="482482" indent="-482482" defTabSz="909822" eaLnBrk="0">
              <a:lnSpc>
                <a:spcPct val="92000"/>
              </a:lnSpc>
              <a:spcBef>
                <a:spcPct val="46000"/>
              </a:spcBef>
              <a:buFontTx/>
              <a:buChar char="•"/>
            </a:pPr>
            <a:r>
              <a:rPr lang="en-US" sz="1300" b="1" dirty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For our purpose the bird’s eye view will suffice</a:t>
            </a:r>
          </a:p>
        </p:txBody>
      </p:sp>
    </p:spTree>
    <p:extLst>
      <p:ext uri="{BB962C8B-B14F-4D97-AF65-F5344CB8AC3E}">
        <p14:creationId xmlns:p14="http://schemas.microsoft.com/office/powerpoint/2010/main" val="3334340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A8533-5538-4759-B24B-7285295CFABD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29D39-929B-47D6-9F07-C55381DFF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FD001-DF5A-49ED-8BC5-7BBFC3FB44F9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882D-BA0E-4156-A3F2-6CCA4F2A5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0AE7-28DD-4852-BA3E-E7905EE3F562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7BA52-FCD2-45E7-A9BF-0C63A4B2F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042CA-B8CD-41D9-8949-D03C1566A0E3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80607-37F1-48F1-8925-DA1C269E8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0B157-99C1-4433-B83A-B82C44B5479D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C474C-46B2-4446-BA07-B1E887D7E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D56CB-245D-4A10-8A5C-92A415482CCA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62919-9C21-4FD6-9997-562236006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F5EE-C6D4-4B1E-92E0-D20E05AE8C1C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5F226-6A3A-4E06-99F4-9A0F29AB9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AABD7-C966-40EA-9470-64EDB373436E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E3DD5-0851-4F4F-8B79-CE1028EA4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71528-2F75-40B3-83AB-5E0C7F5FFE00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7CE04-270F-489C-8609-BD36C5210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8B1DD-2EEB-4C92-A939-6E15ED568C0A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53FF5-46BB-4294-AE5B-96801AF98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42173-893D-43B8-953F-46F57DCD2CB1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EA9B-512A-4AF6-A1FD-0DBF8A248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2D772-0122-45E8-9279-27AD1ACB66F5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6AEA6-42C7-4650-B746-966DF6EC9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E7923-3BD9-4E2C-AE2B-C103004F0883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B6617-A612-4062-BE23-203378EC98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BDA36-4BE0-4353-AAC4-0131C4D69FDB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FA396-2E9F-423F-9BC1-B3A4D9506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ED28-C685-4939-A5D5-27F99889AF6E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231E-3063-4692-B6D4-1D3D91F98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EE209-7275-4909-97D1-F8A0D95EA75C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E322-F0BB-4838-9F63-EA2CAAE09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EA9BE-16EF-489E-BF20-57B585EC6CC9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539CF-4739-4542-A10F-6B52583B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990B6-74C3-4125-8F0F-2C933149C71B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E3A25-ABD4-406C-921E-0CAE11307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68C61-A4FA-4602-8348-0356D25F60A7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5FCEB-737C-4861-AE0F-6165CC74C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0D1B-60A9-4757-876A-FFBF061455A1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A9942-232C-4926-BADB-CDF670E440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A543-36D1-482B-A6B0-8C3E0820FA1B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76DA8-8693-4B28-B910-D6DD04FCC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DB5A-AD82-43C4-97F9-539A7A86B068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7F81A-DF60-4D16-865A-3A33A6246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AB87-838F-438F-A3CF-FC5CD66EB65C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9FE96-4C50-4285-9E4E-F42E734AF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34E17-700E-40E7-83AE-664FDDCCB4AC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0C0D1-6E3E-472C-AEE1-64D973207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B8E3B-C21E-43E0-B284-FCB59AA662D1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AA86-94FB-44EB-82C9-7716D90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E7DA-F81F-4ED0-827C-311EF0D810C4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D3A46-114A-4AC1-9A9D-A12BBCC19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3DC3-E015-46ED-85A6-ABF7C5FE13F1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B850B-2489-4CB1-A1EC-995AFD52B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9B26-E0FC-40AE-902A-28747004F551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E78E-8BD0-4625-9C22-F59FBA683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9BA3-C815-46C5-8537-EB5659753393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2595-7489-4763-8ADA-B5EE6F5EA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5FAA4-AE56-406D-A66B-666E6023E096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87D8-701F-416A-8323-77B07D210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81480-BFB3-4DDE-90CB-E57E0443E987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75CBD-E781-4854-A4A8-CCC5BD2D21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D003F-A569-490B-8E1A-16CC19E2F27E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D51AA-89A7-4D93-93B2-B313D917B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D87FF-43A9-4947-B646-01BBB80BF1A4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26D9-F268-4FBB-8041-B6F369E1A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FC324-FA63-48F7-87F3-755973C2A6EE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40098-0EFE-4E55-9AF4-9BECC105A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EEF30-4D1C-473C-A9C2-E2E15F758D89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F39-4DA2-41D0-91FF-0E5EE6338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3CE4-0665-4827-A05B-586F539067A6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5DA87-D9B2-4A0B-ACAD-A7263E500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4C9D-9DC9-447E-B9D7-AD3799284B23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FC467-D2A4-4587-BFD3-35FED9BBF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9E979-A7A0-4DFD-8016-FAA76B28996F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656D5-3B46-4F42-8E53-4A737C0415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2033-AE60-4856-97CF-28E50271BBE1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B727F-B332-4C9F-93EC-2F16F7EAC2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C0AC0B-A916-4877-ADE0-E50404926DAE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D5EB0-CF48-4948-8478-82307DB621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1FEAC-EFBC-4F59-9ED1-883C63297C14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BB1D-2AFD-4006-B095-647BD40C7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BC112-D9B6-4B9C-86C3-4D8E2649AA72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EB1F-37DE-4C51-9E66-337583CBB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95961-C4CA-42E6-96F8-89428B0DC235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8F701-7412-4176-B81B-535EC073A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D9104-C032-4CBE-8F37-8867382B493F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894E-BB77-4D63-A5EA-B83339D01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92EC7E-925E-4441-B13E-B43806856169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0E3F-7349-4CB6-9CDC-27BB8E8AD5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58642E3D-FE0C-4A26-BB08-3B273E1EEAC9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A962563-6407-4E9B-88F1-1AD04C99F4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  <p:sldLayoutId id="2147484347" r:id="rId6"/>
    <p:sldLayoutId id="2147484348" r:id="rId7"/>
    <p:sldLayoutId id="2147484349" r:id="rId8"/>
    <p:sldLayoutId id="2147484350" r:id="rId9"/>
    <p:sldLayoutId id="2147484351" r:id="rId10"/>
    <p:sldLayoutId id="214748435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474FC442-BB0D-4A0D-884B-021EE3E35A59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E32EDE55-3144-4269-9BDB-65928EBB1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3" r:id="rId1"/>
    <p:sldLayoutId id="2147484354" r:id="rId2"/>
    <p:sldLayoutId id="2147484355" r:id="rId3"/>
    <p:sldLayoutId id="2147484356" r:id="rId4"/>
    <p:sldLayoutId id="2147484357" r:id="rId5"/>
    <p:sldLayoutId id="2147484358" r:id="rId6"/>
    <p:sldLayoutId id="2147484359" r:id="rId7"/>
    <p:sldLayoutId id="2147484360" r:id="rId8"/>
    <p:sldLayoutId id="2147484361" r:id="rId9"/>
    <p:sldLayoutId id="2147484362" r:id="rId10"/>
    <p:sldLayoutId id="214748436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7007225"/>
            <a:ext cx="2351088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D53CCD91-9A9B-449B-AA0D-FBBFCB6024C2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875" y="7007225"/>
            <a:ext cx="31908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BB840911-77F9-430E-9286-9CE0CF8B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690813" y="57150"/>
            <a:ext cx="472122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1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825" y="6980238"/>
            <a:ext cx="2351088" cy="401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E6E2357-4B04-4F99-AF83-0C6F0A23AA75}" type="datetime1">
              <a:rPr lang="en-US"/>
              <a:pPr>
                <a:defRPr/>
              </a:pPr>
              <a:t>2/2/2017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14700" y="7007225"/>
            <a:ext cx="3321050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pic>
        <p:nvPicPr>
          <p:cNvPr id="4102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1588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0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 hangingPunct="0">
              <a:buClr>
                <a:srgbClr val="000000"/>
              </a:buClr>
              <a:buSzPct val="45000"/>
              <a:buFont typeface="Wingdings" charset="2"/>
              <a:buNone/>
              <a:defRPr/>
            </a:pPr>
            <a:endParaRPr lang="en-US">
              <a:ea typeface="+mn-ea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4713" y="7007225"/>
            <a:ext cx="2352675" cy="401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23B8BEDD-5D90-4C8F-A080-7865D9DB2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6" r:id="rId2"/>
    <p:sldLayoutId id="2147484377" r:id="rId3"/>
    <p:sldLayoutId id="2147484378" r:id="rId4"/>
    <p:sldLayoutId id="2147484379" r:id="rId5"/>
    <p:sldLayoutId id="2147484380" r:id="rId6"/>
    <p:sldLayoutId id="2147484381" r:id="rId7"/>
    <p:sldLayoutId id="2147484382" r:id="rId8"/>
    <p:sldLayoutId id="2147484383" r:id="rId9"/>
    <p:sldLayoutId id="2147484384" r:id="rId10"/>
    <p:sldLayoutId id="214748438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914400"/>
            <a:ext cx="9069387" cy="584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779B0FFF-52D7-4B48-8273-CB03D59A2296}" type="datetime1">
              <a:rPr lang="en-US"/>
              <a:pPr>
                <a:defRPr/>
              </a:pPr>
              <a:t>2/2/2017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7084A2E2-4245-4880-AA04-A3886BD21E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6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3600" indent="-287338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2800" dirty="0" smtClean="0">
                <a:solidFill>
                  <a:srgbClr val="131F49"/>
                </a:solidFill>
              </a:rPr>
              <a:t>CS 5323</a:t>
            </a:r>
            <a:endParaRPr lang="en-US" sz="2400" dirty="0">
              <a:solidFill>
                <a:srgbClr val="131F49"/>
              </a:solidFill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392113" y="11128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3200" dirty="0" smtClean="0"/>
              <a:t>Role-Based Access Control (RBAC)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Prof</a:t>
            </a:r>
            <a:r>
              <a:rPr lang="en-US" sz="2400" dirty="0">
                <a:solidFill>
                  <a:schemeClr val="tx2"/>
                </a:solidFill>
              </a:rPr>
              <a:t>. Ravi Sandhu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Executive Director </a:t>
            </a:r>
            <a:r>
              <a:rPr lang="en-US" sz="2400" dirty="0" smtClean="0">
                <a:solidFill>
                  <a:schemeClr val="tx2"/>
                </a:solidFill>
              </a:rPr>
              <a:t>and Endowed Chair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000" dirty="0" smtClean="0">
                <a:solidFill>
                  <a:schemeClr val="tx2"/>
                </a:solidFill>
              </a:rPr>
              <a:t>Lecture 4</a:t>
            </a:r>
            <a:endParaRPr lang="en-US" sz="2000" b="1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ravi.utsa@gmail.com</a:t>
            </a:r>
            <a:endParaRPr lang="en-US" sz="16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600" dirty="0" smtClean="0">
                <a:solidFill>
                  <a:schemeClr val="tx2"/>
                </a:solidFill>
              </a:rPr>
              <a:t>www.profsandhu.com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16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2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2400" dirty="0">
                <a:solidFill>
                  <a:schemeClr val="tx2"/>
                </a:solidFill>
              </a:rPr>
              <a:t> </a:t>
            </a:r>
            <a:endParaRPr lang="en-GB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0807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sz="2400" dirty="0" smtClean="0"/>
              <a:t>ROLES AS POLICY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352550"/>
            <a:ext cx="9261475" cy="5403850"/>
          </a:xfrm>
        </p:spPr>
        <p:txBody>
          <a:bodyPr/>
          <a:lstStyle/>
          <a:p>
            <a:r>
              <a:rPr lang="en-US" dirty="0" smtClean="0"/>
              <a:t>A role brings together</a:t>
            </a:r>
          </a:p>
          <a:p>
            <a:pPr lvl="1"/>
            <a:r>
              <a:rPr lang="en-US" dirty="0" smtClean="0"/>
              <a:t>a collection of users and</a:t>
            </a:r>
          </a:p>
          <a:p>
            <a:pPr lvl="1"/>
            <a:r>
              <a:rPr lang="en-US" dirty="0" smtClean="0"/>
              <a:t>a collection of permissions</a:t>
            </a:r>
          </a:p>
          <a:p>
            <a:r>
              <a:rPr lang="en-US" dirty="0" smtClean="0"/>
              <a:t>These collections will vary over time</a:t>
            </a:r>
          </a:p>
          <a:p>
            <a:pPr lvl="1"/>
            <a:r>
              <a:rPr lang="en-US" dirty="0" smtClean="0"/>
              <a:t>A role has significance and meaning beyond the particular users and permissions brought together at any moment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10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7803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sz="2400" dirty="0" smtClean="0"/>
              <a:t>ROLES VERSUS GROUPS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352550"/>
            <a:ext cx="9261475" cy="5403850"/>
          </a:xfrm>
        </p:spPr>
        <p:txBody>
          <a:bodyPr/>
          <a:lstStyle/>
          <a:p>
            <a:r>
              <a:rPr lang="en-US" dirty="0" smtClean="0"/>
              <a:t>Groups are often defined as</a:t>
            </a:r>
          </a:p>
          <a:p>
            <a:pPr lvl="1"/>
            <a:r>
              <a:rPr lang="en-US" dirty="0" smtClean="0"/>
              <a:t>a collection of users</a:t>
            </a:r>
          </a:p>
          <a:p>
            <a:r>
              <a:rPr lang="en-US" dirty="0" smtClean="0"/>
              <a:t>A role is</a:t>
            </a:r>
          </a:p>
          <a:p>
            <a:pPr lvl="1"/>
            <a:r>
              <a:rPr lang="en-US" dirty="0" smtClean="0"/>
              <a:t>a collection of users and</a:t>
            </a:r>
          </a:p>
          <a:p>
            <a:pPr lvl="1"/>
            <a:r>
              <a:rPr lang="en-US" dirty="0" smtClean="0"/>
              <a:t>a collection of permissions</a:t>
            </a:r>
          </a:p>
          <a:p>
            <a:r>
              <a:rPr lang="en-US" dirty="0" smtClean="0"/>
              <a:t>Some authors define role as </a:t>
            </a:r>
          </a:p>
          <a:p>
            <a:pPr lvl="1"/>
            <a:r>
              <a:rPr lang="en-US" dirty="0" smtClean="0"/>
              <a:t>a collection of permissions</a:t>
            </a:r>
          </a:p>
          <a:p>
            <a:endParaRPr lang="en-US" sz="2400" dirty="0" smtClean="0"/>
          </a:p>
          <a:p>
            <a:r>
              <a:rPr lang="en-US" dirty="0" smtClean="0"/>
              <a:t>Most Operating Systems support groups</a:t>
            </a:r>
          </a:p>
          <a:p>
            <a:pPr lvl="1"/>
            <a:r>
              <a:rPr lang="en-US" sz="2000" dirty="0" smtClean="0"/>
              <a:t>BUT do not support selective activation of groups</a:t>
            </a:r>
          </a:p>
          <a:p>
            <a:r>
              <a:rPr lang="en-US" dirty="0" smtClean="0"/>
              <a:t>Selective activation conflicts with negative groups (or roles)</a:t>
            </a: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11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7803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HIERARCHICAL ROLES</a:t>
            </a: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764833" y="5351369"/>
            <a:ext cx="2496940" cy="34825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defTabSz="986944">
              <a:lnSpc>
                <a:spcPct val="90000"/>
              </a:lnSpc>
            </a:pPr>
            <a:r>
              <a:rPr lang="en-US" b="1" dirty="0">
                <a:latin typeface="Arial" charset="0"/>
              </a:rPr>
              <a:t>Health-Care Provider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356878" y="3788687"/>
            <a:ext cx="1278658" cy="348252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Physician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821137" y="1400038"/>
            <a:ext cx="1650555" cy="59755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Primary-Care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Physician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7067869" y="1400038"/>
            <a:ext cx="1278658" cy="59755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Specialist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Physician</a:t>
            </a: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5040312" y="4465907"/>
            <a:ext cx="0" cy="68422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2716412" y="2309999"/>
            <a:ext cx="2295901" cy="111995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>
            <a:off x="5012313" y="2309999"/>
            <a:ext cx="2407896" cy="111995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HIERARCHICAL ROLES</a:t>
            </a:r>
          </a:p>
        </p:txBody>
      </p:sp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1988445" y="1418308"/>
            <a:ext cx="6115987" cy="4306565"/>
            <a:chOff x="1136" y="1195"/>
            <a:chExt cx="3495" cy="2461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2557" y="3457"/>
              <a:ext cx="679" cy="19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defTabSz="986944">
                <a:lnSpc>
                  <a:spcPct val="90000"/>
                </a:lnSpc>
              </a:pPr>
              <a:r>
                <a:rPr lang="en-US" b="1" dirty="0">
                  <a:latin typeface="Arial" charset="0"/>
                </a:rPr>
                <a:t>Engineer</a:t>
              </a: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1136" y="2443"/>
              <a:ext cx="716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Hardware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</a:t>
              </a:r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3952" y="2443"/>
              <a:ext cx="679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Software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</a:t>
              </a:r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2445" y="1195"/>
              <a:ext cx="870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Supervising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</a:t>
              </a:r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 flipH="1">
              <a:off x="1726" y="1800"/>
              <a:ext cx="1170" cy="53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1711" y="2976"/>
              <a:ext cx="1153" cy="3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 flipV="1">
              <a:off x="2896" y="2944"/>
              <a:ext cx="1343" cy="4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1"/>
            <p:cNvSpPr>
              <a:spLocks noChangeShapeType="1"/>
            </p:cNvSpPr>
            <p:nvPr/>
          </p:nvSpPr>
          <p:spPr bwMode="auto">
            <a:xfrm>
              <a:off x="2896" y="1800"/>
              <a:ext cx="1343" cy="53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5694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600" dirty="0"/>
              <a:t>PRIVATE </a:t>
            </a: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ROLES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693006" y="1580331"/>
            <a:ext cx="8810870" cy="4317064"/>
            <a:chOff x="376" y="1189"/>
            <a:chExt cx="5035" cy="2467"/>
          </a:xfrm>
        </p:grpSpPr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2537" y="3457"/>
              <a:ext cx="679" cy="199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defTabSz="986944">
                <a:lnSpc>
                  <a:spcPct val="90000"/>
                </a:lnSpc>
              </a:pPr>
              <a:r>
                <a:rPr lang="en-US" b="1" dirty="0">
                  <a:latin typeface="Arial" charset="0"/>
                </a:rPr>
                <a:t>Engineer</a:t>
              </a:r>
            </a:p>
          </p:txBody>
        </p:sp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1136" y="2443"/>
              <a:ext cx="716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Hardware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</a:t>
              </a:r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3952" y="2443"/>
              <a:ext cx="679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Software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</a:t>
              </a: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2445" y="1195"/>
              <a:ext cx="870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Supervising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</a:t>
              </a:r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 flipH="1">
              <a:off x="1726" y="1800"/>
              <a:ext cx="1170" cy="53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1711" y="2976"/>
              <a:ext cx="1153" cy="34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10"/>
            <p:cNvSpPr>
              <a:spLocks noChangeShapeType="1"/>
            </p:cNvSpPr>
            <p:nvPr/>
          </p:nvSpPr>
          <p:spPr bwMode="auto">
            <a:xfrm flipV="1">
              <a:off x="2896" y="2944"/>
              <a:ext cx="1343" cy="4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11"/>
            <p:cNvSpPr>
              <a:spLocks noChangeShapeType="1"/>
            </p:cNvSpPr>
            <p:nvPr/>
          </p:nvSpPr>
          <p:spPr bwMode="auto">
            <a:xfrm>
              <a:off x="2896" y="1800"/>
              <a:ext cx="1343" cy="53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376" y="1189"/>
              <a:ext cx="721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Hardware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Engineer’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/>
          </p:nvSpPr>
          <p:spPr bwMode="auto">
            <a:xfrm>
              <a:off x="4690" y="1189"/>
              <a:ext cx="721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Software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Engineer’</a:t>
              </a:r>
            </a:p>
          </p:txBody>
        </p:sp>
        <p:sp>
          <p:nvSpPr>
            <p:cNvPr id="33" name="Line 14"/>
            <p:cNvSpPr>
              <a:spLocks noChangeShapeType="1"/>
            </p:cNvSpPr>
            <p:nvPr/>
          </p:nvSpPr>
          <p:spPr bwMode="auto">
            <a:xfrm flipH="1" flipV="1">
              <a:off x="810" y="1799"/>
              <a:ext cx="932" cy="54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Line 15"/>
            <p:cNvSpPr>
              <a:spLocks noChangeShapeType="1"/>
            </p:cNvSpPr>
            <p:nvPr/>
          </p:nvSpPr>
          <p:spPr bwMode="auto">
            <a:xfrm flipV="1">
              <a:off x="4287" y="1799"/>
              <a:ext cx="868" cy="549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571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/>
              <a:t>EXAMPLE ROLE HIERARCHY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134084" y="5897043"/>
            <a:ext cx="1812458" cy="40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Employee (E)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129803" y="4889086"/>
            <a:ext cx="3821021" cy="40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Engineering Department  (ED)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214888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(PL1)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433697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(E1)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59296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(P1)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2632464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(Q1)</a:t>
            </a: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1330471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H="1">
            <a:off x="2338428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H="1" flipV="1">
            <a:off x="1498464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H="1" flipV="1">
            <a:off x="2170435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282431" y="4507602"/>
            <a:ext cx="2743882" cy="307987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5040312" y="5347566"/>
            <a:ext cx="0" cy="559976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4111642" y="941256"/>
            <a:ext cx="1857342" cy="40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Director (DIR)</a:t>
            </a: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H="1">
            <a:off x="2254432" y="1315739"/>
            <a:ext cx="2799880" cy="307987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 flipH="1" flipV="1">
            <a:off x="5026312" y="1287741"/>
            <a:ext cx="2799880" cy="363984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 flipV="1">
            <a:off x="5054311" y="4479604"/>
            <a:ext cx="2743882" cy="363984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6926642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(PL2)</a:t>
            </a: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145452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(E2)</a:t>
            </a: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6171050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(P2)</a:t>
            </a: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8344219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(Q2)</a:t>
            </a: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 flipH="1">
            <a:off x="7042226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 flipH="1">
            <a:off x="8050182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H="1" flipV="1">
            <a:off x="7210219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H="1" flipV="1">
            <a:off x="7882190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8048433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2</a:t>
            </a: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572755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1</a:t>
            </a:r>
          </a:p>
        </p:txBody>
      </p:sp>
    </p:spTree>
    <p:extLst>
      <p:ext uri="{BB962C8B-B14F-4D97-AF65-F5344CB8AC3E}">
        <p14:creationId xmlns:p14="http://schemas.microsoft.com/office/powerpoint/2010/main" val="22716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/>
              <a:t>EXAMPLE ROLE HIERARCHY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134084" y="5897043"/>
            <a:ext cx="1812458" cy="40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Employee (E)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129803" y="4889086"/>
            <a:ext cx="3821021" cy="40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Engineering Department  (ED)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214888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(PL1)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433697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(E1)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59296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(P1)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2632464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(Q1)</a:t>
            </a: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1330471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H="1">
            <a:off x="2338428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H="1" flipV="1">
            <a:off x="1498464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H="1" flipV="1">
            <a:off x="2170435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282431" y="4507602"/>
            <a:ext cx="2743882" cy="307987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5040312" y="5347566"/>
            <a:ext cx="0" cy="559976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 flipV="1">
            <a:off x="5054311" y="4479604"/>
            <a:ext cx="2743882" cy="363984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6926642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(PL2)</a:t>
            </a: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145452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(E2)</a:t>
            </a: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6171050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(P2)</a:t>
            </a: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8344219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(Q2)</a:t>
            </a: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 flipH="1">
            <a:off x="7042226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 flipH="1">
            <a:off x="8050182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H="1" flipV="1">
            <a:off x="7210219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H="1" flipV="1">
            <a:off x="7882190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8048433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2</a:t>
            </a: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572755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1</a:t>
            </a:r>
          </a:p>
        </p:txBody>
      </p:sp>
    </p:spTree>
    <p:extLst>
      <p:ext uri="{BB962C8B-B14F-4D97-AF65-F5344CB8AC3E}">
        <p14:creationId xmlns:p14="http://schemas.microsoft.com/office/powerpoint/2010/main" val="55319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17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/>
              <a:t>EXAMPLE ROLE HIERARCHY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214888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(PL1)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433697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(E1)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59296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(P1)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2632464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(Q1)</a:t>
            </a: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1330471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H="1">
            <a:off x="2338428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H="1" flipV="1">
            <a:off x="1498464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H="1" flipV="1">
            <a:off x="2170435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4111642" y="941256"/>
            <a:ext cx="1857342" cy="40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Director (DIR)</a:t>
            </a: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H="1">
            <a:off x="2254432" y="1315739"/>
            <a:ext cx="2799880" cy="307987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 flipH="1" flipV="1">
            <a:off x="5026312" y="1287741"/>
            <a:ext cx="2799880" cy="363984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6926642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(PL2)</a:t>
            </a: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145452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(E2)</a:t>
            </a: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6171050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(P2)</a:t>
            </a: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8344219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(Q2)</a:t>
            </a: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 flipH="1">
            <a:off x="7042226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 flipH="1">
            <a:off x="8050182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H="1" flipV="1">
            <a:off x="7210219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H="1" flipV="1">
            <a:off x="7882190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8048433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2</a:t>
            </a: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572755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1</a:t>
            </a:r>
          </a:p>
        </p:txBody>
      </p:sp>
    </p:spTree>
    <p:extLst>
      <p:ext uri="{BB962C8B-B14F-4D97-AF65-F5344CB8AC3E}">
        <p14:creationId xmlns:p14="http://schemas.microsoft.com/office/powerpoint/2010/main" val="255285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18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/>
              <a:t>EXAMPLE ROLE HIERARCHY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214888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(PL1)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433697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(E1)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59296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(P1)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2632464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(Q1)</a:t>
            </a: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1330471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H="1">
            <a:off x="2338428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H="1" flipV="1">
            <a:off x="1498464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H="1" flipV="1">
            <a:off x="2170435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6926642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(PL2)</a:t>
            </a: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145452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(E2)</a:t>
            </a: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6171050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(P2)</a:t>
            </a: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8344219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(Q2)</a:t>
            </a: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 flipH="1">
            <a:off x="7042226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 flipH="1">
            <a:off x="8050182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H="1" flipV="1">
            <a:off x="7210219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H="1" flipV="1">
            <a:off x="7882190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8048433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2</a:t>
            </a: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572755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1</a:t>
            </a:r>
          </a:p>
        </p:txBody>
      </p:sp>
    </p:spTree>
    <p:extLst>
      <p:ext uri="{BB962C8B-B14F-4D97-AF65-F5344CB8AC3E}">
        <p14:creationId xmlns:p14="http://schemas.microsoft.com/office/powerpoint/2010/main" val="147733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sz="2400" dirty="0"/>
              <a:t>CONSTRAINTS</a:t>
            </a:r>
            <a:endParaRPr lang="en-US" sz="2400" dirty="0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05908"/>
            <a:ext cx="9261475" cy="5403850"/>
          </a:xfrm>
        </p:spPr>
        <p:txBody>
          <a:bodyPr/>
          <a:lstStyle/>
          <a:p>
            <a:r>
              <a:rPr lang="en-US" sz="2400" dirty="0"/>
              <a:t>Mutually Exclusive Roles</a:t>
            </a:r>
          </a:p>
          <a:p>
            <a:pPr lvl="1"/>
            <a:r>
              <a:rPr lang="en-US" sz="2000" dirty="0"/>
              <a:t>Static Exclusion: The same individual can never hold both roles</a:t>
            </a:r>
          </a:p>
          <a:p>
            <a:pPr lvl="1"/>
            <a:r>
              <a:rPr lang="en-US" sz="2000" dirty="0"/>
              <a:t>Dynamic Exclusion: The same individual can never hold both roles in the same </a:t>
            </a:r>
            <a:r>
              <a:rPr lang="en-US" sz="2000" dirty="0" smtClean="0"/>
              <a:t>context</a:t>
            </a:r>
          </a:p>
          <a:p>
            <a:r>
              <a:rPr lang="en-US" sz="2400" dirty="0"/>
              <a:t>Mutually Exclusive Permissions</a:t>
            </a:r>
          </a:p>
          <a:p>
            <a:pPr lvl="1"/>
            <a:r>
              <a:rPr lang="en-US" sz="2000" dirty="0"/>
              <a:t>Static Exclusion: The same role should never be assigned both permissions</a:t>
            </a:r>
          </a:p>
          <a:p>
            <a:pPr lvl="1"/>
            <a:r>
              <a:rPr lang="en-US" sz="2000" dirty="0"/>
              <a:t>Dynamic Exclusion: The same role can never hold both permissions in the same </a:t>
            </a:r>
            <a:r>
              <a:rPr lang="en-US" sz="2000" dirty="0" smtClean="0"/>
              <a:t>context</a:t>
            </a:r>
          </a:p>
          <a:p>
            <a:r>
              <a:rPr lang="en-US" sz="2400" dirty="0"/>
              <a:t>Cardinality Constraints on User-Role Assignment</a:t>
            </a:r>
          </a:p>
          <a:p>
            <a:pPr lvl="1"/>
            <a:r>
              <a:rPr lang="en-US" sz="2000" dirty="0"/>
              <a:t>At most k users can belong to the role</a:t>
            </a:r>
          </a:p>
          <a:p>
            <a:pPr lvl="1"/>
            <a:r>
              <a:rPr lang="en-US" sz="2000" dirty="0"/>
              <a:t>At least k users must belong to the role</a:t>
            </a:r>
          </a:p>
          <a:p>
            <a:pPr lvl="1"/>
            <a:r>
              <a:rPr lang="en-US" sz="2000" dirty="0"/>
              <a:t>Exactly k users must belong to the </a:t>
            </a:r>
            <a:r>
              <a:rPr lang="en-US" sz="2000" dirty="0" smtClean="0"/>
              <a:t>role</a:t>
            </a:r>
          </a:p>
          <a:p>
            <a:r>
              <a:rPr lang="en-US" sz="2400" dirty="0"/>
              <a:t>Cardinality Constraints on Permissions-Role Assignment</a:t>
            </a:r>
          </a:p>
          <a:p>
            <a:pPr lvl="1"/>
            <a:r>
              <a:rPr lang="en-US" sz="2000" dirty="0"/>
              <a:t>At most k roles can get the permission</a:t>
            </a:r>
          </a:p>
          <a:p>
            <a:pPr lvl="1"/>
            <a:r>
              <a:rPr lang="en-US" sz="2000" dirty="0"/>
              <a:t>At least k roles must get the permission</a:t>
            </a:r>
          </a:p>
          <a:p>
            <a:pPr lvl="1"/>
            <a:r>
              <a:rPr lang="en-US" sz="2000" dirty="0"/>
              <a:t>Exactly k roles must get the permission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000" dirty="0" smtClean="0"/>
          </a:p>
          <a:p>
            <a:pPr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19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7389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2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4156" y="1127763"/>
            <a:ext cx="85148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973" y="5852162"/>
            <a:ext cx="104384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7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sz="2400" dirty="0"/>
              <a:t>CONSTRAINTS</a:t>
            </a:r>
            <a:endParaRPr lang="en-US" sz="2400" dirty="0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05908"/>
            <a:ext cx="9261475" cy="5403850"/>
          </a:xfrm>
        </p:spPr>
        <p:txBody>
          <a:bodyPr/>
          <a:lstStyle/>
          <a:p>
            <a:r>
              <a:rPr lang="en-US" sz="3200" dirty="0" smtClean="0"/>
              <a:t>Formalized in RCL2000 paper</a:t>
            </a:r>
          </a:p>
          <a:p>
            <a:pPr lvl="1"/>
            <a:r>
              <a:rPr lang="en-US" sz="2000" dirty="0" err="1" smtClean="0"/>
              <a:t>Ahn</a:t>
            </a:r>
            <a:r>
              <a:rPr lang="en-US" sz="2000" dirty="0" smtClean="0"/>
              <a:t>, G. J., &amp; Sandhu, R. (2000). Role-based authorization constraints specification. </a:t>
            </a:r>
            <a:r>
              <a:rPr lang="en-US" sz="2000" i="1" dirty="0" smtClean="0"/>
              <a:t>ACM Transactions on Information and System Security (TISSEC)</a:t>
            </a:r>
            <a:r>
              <a:rPr lang="en-US" sz="2000" dirty="0" smtClean="0"/>
              <a:t>, </a:t>
            </a:r>
            <a:r>
              <a:rPr lang="en-US" sz="2000" i="1" dirty="0" smtClean="0"/>
              <a:t>3</a:t>
            </a:r>
            <a:r>
              <a:rPr lang="en-US" sz="2000" dirty="0" smtClean="0"/>
              <a:t>(4), 207-226.</a:t>
            </a:r>
            <a:endParaRPr lang="en-US" sz="20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20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7389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21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2652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/>
              <a:t>NIST RBAC Model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chemeClr val="tx2"/>
                </a:solidFill>
              </a:rPr>
              <a:t> 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22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NIST MODEL: CORE RBAC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994" y="1431140"/>
            <a:ext cx="9079119" cy="369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230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NIST MODEL: HIERARCHICAL RBAC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389" y="1407533"/>
            <a:ext cx="8861760" cy="4544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06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24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SSD IN HIERARCHICAL RBAC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799" y="1328076"/>
            <a:ext cx="9674304" cy="478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16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25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DSD IN HIERARCHICAL RBAC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763" y="1487438"/>
            <a:ext cx="9694076" cy="394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360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26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NIST MODEL FAMILY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769" y="1069281"/>
            <a:ext cx="6735773" cy="520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84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</p:spPr>
        <p:txBody>
          <a:bodyPr lIns="99745" tIns="48997" rIns="99745" bIns="48997" anchor="b"/>
          <a:lstStyle/>
          <a:p>
            <a:pPr algn="ctr"/>
            <a:r>
              <a:rPr lang="en-US" sz="2000" dirty="0" smtClean="0"/>
              <a:t>Compare RBAC96 </a:t>
            </a:r>
            <a:r>
              <a:rPr lang="en-US" sz="2000" dirty="0"/>
              <a:t>Model Family</a:t>
            </a:r>
            <a:endParaRPr lang="en-US" sz="2000" dirty="0" smtClean="0"/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27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4352180" y="5476996"/>
            <a:ext cx="1650555" cy="59755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RBAC0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BASIC RBAC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3831351" y="1327924"/>
            <a:ext cx="2695713" cy="8468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RBAC3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ROLE HIERARCHIES +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CONSTRAINTS</a:t>
            </a:r>
          </a:p>
        </p:txBody>
      </p:sp>
      <p:grpSp>
        <p:nvGrpSpPr>
          <p:cNvPr id="40" name="Group 5"/>
          <p:cNvGrpSpPr>
            <a:grpSpLocks/>
          </p:cNvGrpSpPr>
          <p:nvPr/>
        </p:nvGrpSpPr>
        <p:grpSpPr bwMode="auto">
          <a:xfrm>
            <a:off x="1442245" y="3315834"/>
            <a:ext cx="7458181" cy="846963"/>
            <a:chOff x="745" y="2304"/>
            <a:chExt cx="4262" cy="484"/>
          </a:xfrm>
        </p:grpSpPr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745" y="2304"/>
              <a:ext cx="1024" cy="484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RBAC1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ROLE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HIERARCHIES</a:t>
              </a:r>
            </a:p>
          </p:txBody>
        </p:sp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3939" y="2407"/>
              <a:ext cx="1068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RBAC2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CONSTRAINTS</a:t>
              </a:r>
            </a:p>
          </p:txBody>
        </p:sp>
      </p:grpSp>
      <p:sp>
        <p:nvSpPr>
          <p:cNvPr id="43" name="Line 8"/>
          <p:cNvSpPr>
            <a:spLocks noChangeShapeType="1"/>
          </p:cNvSpPr>
          <p:nvPr/>
        </p:nvSpPr>
        <p:spPr bwMode="auto">
          <a:xfrm flipH="1">
            <a:off x="2378454" y="2587869"/>
            <a:ext cx="2827878" cy="44798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5206332" y="2587869"/>
            <a:ext cx="2631887" cy="44798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 flipH="1" flipV="1">
            <a:off x="2294457" y="4463789"/>
            <a:ext cx="2911875" cy="89596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 flipV="1">
            <a:off x="5206332" y="4295796"/>
            <a:ext cx="2883876" cy="106395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2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28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2652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/>
              <a:t>RBAC Administration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chemeClr val="tx2"/>
                </a:solidFill>
              </a:rPr>
              <a:t> 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09826" y="0"/>
            <a:ext cx="5419724" cy="579438"/>
          </a:xfrm>
          <a:noFill/>
        </p:spPr>
        <p:txBody>
          <a:bodyPr lIns="99745" tIns="48997" rIns="99745" bIns="48997" anchor="b"/>
          <a:lstStyle/>
          <a:p>
            <a:pPr algn="ctr"/>
            <a:r>
              <a:rPr lang="en-US" dirty="0" smtClean="0"/>
              <a:t>ARBAC97 Model</a:t>
            </a:r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29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83" name="Content Placeholder 2"/>
          <p:cNvSpPr txBox="1">
            <a:spLocks/>
          </p:cNvSpPr>
          <p:nvPr/>
        </p:nvSpPr>
        <p:spPr bwMode="auto">
          <a:xfrm>
            <a:off x="503238" y="1205908"/>
            <a:ext cx="9261475" cy="5403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lang="en-US" sz="2800" kern="0" noProof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Separation of regular roles and administrative roles</a:t>
            </a: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tabLst/>
              <a:defRPr/>
            </a:pPr>
            <a:endParaRPr kumimoji="0" lang="en-US" sz="2800" b="0" i="0" u="none" strike="noStrike" kern="0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431800" indent="-323850" eaLnBrk="0" hangingPunct="0"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8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Formalized in ARBAC97 paper</a:t>
            </a:r>
          </a:p>
          <a:p>
            <a:pPr marL="863600" lvl="1" indent="-287338" eaLnBrk="0" hangingPunct="0">
              <a:buClr>
                <a:srgbClr val="000000"/>
              </a:buClr>
              <a:buSzPct val="75000"/>
              <a:buFont typeface="Symbol" pitchFamily="18" charset="2"/>
              <a:buChar char=""/>
            </a:pPr>
            <a:r>
              <a:rPr lang="en-US" dirty="0" smtClean="0"/>
              <a:t>Sandhu, R., </a:t>
            </a:r>
            <a:r>
              <a:rPr lang="en-US" dirty="0" err="1" smtClean="0"/>
              <a:t>Bhamidipati</a:t>
            </a:r>
            <a:r>
              <a:rPr lang="en-US" dirty="0" smtClean="0"/>
              <a:t>, V., &amp; </a:t>
            </a:r>
            <a:r>
              <a:rPr lang="en-US" dirty="0" err="1" smtClean="0"/>
              <a:t>Munawer</a:t>
            </a:r>
            <a:r>
              <a:rPr lang="en-US" dirty="0" smtClean="0"/>
              <a:t>, Q. (1999). The ARBAC97 model for role-based administration of roles. </a:t>
            </a:r>
            <a:r>
              <a:rPr lang="en-US" i="1" dirty="0" smtClean="0"/>
              <a:t>ACM Transactions on Information and System Security (TISSEC)</a:t>
            </a:r>
            <a:r>
              <a:rPr lang="en-US" dirty="0" smtClean="0"/>
              <a:t>, </a:t>
            </a:r>
            <a:r>
              <a:rPr lang="en-US" i="1" dirty="0" smtClean="0"/>
              <a:t>2</a:t>
            </a:r>
            <a:r>
              <a:rPr lang="en-US" dirty="0" smtClean="0"/>
              <a:t>(1), 105-135.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3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Access Control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08175" y="1714501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Discretionary Access Control (DAC), 1970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324065" y="17183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Mandatory Access Control (MAC), 1970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3858995" y="3470910"/>
            <a:ext cx="3383817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Role Based Access Control (RBAC), 1995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657600" y="5246370"/>
            <a:ext cx="3760470" cy="646313"/>
          </a:xfrm>
          <a:prstGeom prst="rect">
            <a:avLst/>
          </a:prstGeom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b="1" dirty="0" smtClean="0"/>
              <a:t>Attribute Based Access Control (ABAC), ????</a:t>
            </a:r>
            <a:endParaRPr lang="en-US" b="1" dirty="0"/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2994344" y="2548890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38434" y="2552699"/>
            <a:ext cx="2423478" cy="899160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5417820" y="4117241"/>
            <a:ext cx="0" cy="1129129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649892" y="1863092"/>
            <a:ext cx="0" cy="385191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224156" y="1127763"/>
            <a:ext cx="85148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Fixed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7973" y="5852162"/>
            <a:ext cx="1043841" cy="64631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Flexible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95205" y="1326320"/>
            <a:ext cx="3198278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Ownership gives discretion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47614" y="1326320"/>
            <a:ext cx="3865126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One-directional information flow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97813" y="3488495"/>
            <a:ext cx="1697867" cy="369314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Policy neutral</a:t>
            </a:r>
          </a:p>
        </p:txBody>
      </p:sp>
    </p:spTree>
    <p:extLst>
      <p:ext uri="{BB962C8B-B14F-4D97-AF65-F5344CB8AC3E}">
        <p14:creationId xmlns:p14="http://schemas.microsoft.com/office/powerpoint/2010/main" val="127471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30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/>
              <a:t>EXAMPLE </a:t>
            </a:r>
            <a:r>
              <a:rPr lang="en-US" sz="2400" dirty="0" smtClean="0"/>
              <a:t>REGULAR ROLE </a:t>
            </a:r>
            <a:r>
              <a:rPr lang="en-US" sz="2400" dirty="0"/>
              <a:t>HIERARCHY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134084" y="5897043"/>
            <a:ext cx="1812458" cy="40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Employee (E)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129803" y="4889086"/>
            <a:ext cx="3821021" cy="40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Engineering Department  (ED)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1214888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(PL1)</a:t>
            </a:r>
          </a:p>
        </p:txBody>
      </p: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1433697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(E1)</a:t>
            </a: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59296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(P1)</a:t>
            </a:r>
          </a:p>
        </p:txBody>
      </p:sp>
      <p:sp>
        <p:nvSpPr>
          <p:cNvPr id="36" name="Rectangle 8"/>
          <p:cNvSpPr>
            <a:spLocks noChangeArrowheads="1"/>
          </p:cNvSpPr>
          <p:nvPr/>
        </p:nvSpPr>
        <p:spPr bwMode="auto">
          <a:xfrm>
            <a:off x="2632464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1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(Q1)</a:t>
            </a:r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H="1">
            <a:off x="1330471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flipH="1">
            <a:off x="2338428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Line 11"/>
          <p:cNvSpPr>
            <a:spLocks noChangeShapeType="1"/>
          </p:cNvSpPr>
          <p:nvPr/>
        </p:nvSpPr>
        <p:spPr bwMode="auto">
          <a:xfrm flipH="1" flipV="1">
            <a:off x="1498464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H="1" flipV="1">
            <a:off x="2170435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13"/>
          <p:cNvSpPr>
            <a:spLocks noChangeShapeType="1"/>
          </p:cNvSpPr>
          <p:nvPr/>
        </p:nvSpPr>
        <p:spPr bwMode="auto">
          <a:xfrm>
            <a:off x="2282431" y="4507602"/>
            <a:ext cx="2743882" cy="307987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>
            <a:off x="5040312" y="5347566"/>
            <a:ext cx="0" cy="559976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4111642" y="941256"/>
            <a:ext cx="1857342" cy="40429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Director (DIR)</a:t>
            </a:r>
          </a:p>
        </p:txBody>
      </p:sp>
      <p:sp>
        <p:nvSpPr>
          <p:cNvPr id="44" name="Line 16"/>
          <p:cNvSpPr>
            <a:spLocks noChangeShapeType="1"/>
          </p:cNvSpPr>
          <p:nvPr/>
        </p:nvSpPr>
        <p:spPr bwMode="auto">
          <a:xfrm flipH="1">
            <a:off x="2254432" y="1315739"/>
            <a:ext cx="2799880" cy="307987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7"/>
          <p:cNvSpPr>
            <a:spLocks noChangeShapeType="1"/>
          </p:cNvSpPr>
          <p:nvPr/>
        </p:nvSpPr>
        <p:spPr bwMode="auto">
          <a:xfrm flipH="1" flipV="1">
            <a:off x="5026312" y="1287741"/>
            <a:ext cx="2799880" cy="363984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18"/>
          <p:cNvSpPr>
            <a:spLocks noChangeShapeType="1"/>
          </p:cNvSpPr>
          <p:nvPr/>
        </p:nvSpPr>
        <p:spPr bwMode="auto">
          <a:xfrm flipV="1">
            <a:off x="5054311" y="4479604"/>
            <a:ext cx="2743882" cy="363984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" name="Rectangle 19"/>
          <p:cNvSpPr>
            <a:spLocks noChangeArrowheads="1"/>
          </p:cNvSpPr>
          <p:nvPr/>
        </p:nvSpPr>
        <p:spPr bwMode="auto">
          <a:xfrm>
            <a:off x="6926642" y="1697223"/>
            <a:ext cx="1939095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Project Lead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(PL2)</a:t>
            </a:r>
          </a:p>
        </p:txBody>
      </p:sp>
      <p:sp>
        <p:nvSpPr>
          <p:cNvPr id="48" name="Rectangle 20"/>
          <p:cNvSpPr>
            <a:spLocks noChangeArrowheads="1"/>
          </p:cNvSpPr>
          <p:nvPr/>
        </p:nvSpPr>
        <p:spPr bwMode="auto">
          <a:xfrm>
            <a:off x="7145452" y="3797133"/>
            <a:ext cx="1501476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Engineer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(E2)</a:t>
            </a:r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6171050" y="2713930"/>
            <a:ext cx="1756353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Production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(P2)</a:t>
            </a:r>
          </a:p>
        </p:txBody>
      </p:sp>
      <p:sp>
        <p:nvSpPr>
          <p:cNvPr id="50" name="Rectangle 22"/>
          <p:cNvSpPr>
            <a:spLocks noChangeArrowheads="1"/>
          </p:cNvSpPr>
          <p:nvPr/>
        </p:nvSpPr>
        <p:spPr bwMode="auto">
          <a:xfrm>
            <a:off x="8344219" y="2713930"/>
            <a:ext cx="1273850" cy="7096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/>
            <a:r>
              <a:rPr lang="en-US" sz="1984" b="1">
                <a:solidFill>
                  <a:srgbClr val="007774"/>
                </a:solidFill>
              </a:rPr>
              <a:t>Quality 2</a:t>
            </a:r>
          </a:p>
          <a:p>
            <a:pPr algn="ctr"/>
            <a:r>
              <a:rPr lang="en-US" sz="1984" b="1">
                <a:solidFill>
                  <a:srgbClr val="007774"/>
                </a:solidFill>
              </a:rPr>
              <a:t>(Q2)</a:t>
            </a:r>
          </a:p>
        </p:txBody>
      </p:sp>
      <p:sp>
        <p:nvSpPr>
          <p:cNvPr id="51" name="Line 23"/>
          <p:cNvSpPr>
            <a:spLocks noChangeShapeType="1"/>
          </p:cNvSpPr>
          <p:nvPr/>
        </p:nvSpPr>
        <p:spPr bwMode="auto">
          <a:xfrm flipH="1">
            <a:off x="7042226" y="2407693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 flipH="1">
            <a:off x="8050182" y="3499646"/>
            <a:ext cx="867963" cy="223990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5"/>
          <p:cNvSpPr>
            <a:spLocks noChangeShapeType="1"/>
          </p:cNvSpPr>
          <p:nvPr/>
        </p:nvSpPr>
        <p:spPr bwMode="auto">
          <a:xfrm flipH="1" flipV="1">
            <a:off x="7210219" y="3471647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6"/>
          <p:cNvSpPr>
            <a:spLocks noChangeShapeType="1"/>
          </p:cNvSpPr>
          <p:nvPr/>
        </p:nvSpPr>
        <p:spPr bwMode="auto">
          <a:xfrm flipH="1" flipV="1">
            <a:off x="7882190" y="2379694"/>
            <a:ext cx="867963" cy="2799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Rectangle 27"/>
          <p:cNvSpPr>
            <a:spLocks noChangeArrowheads="1"/>
          </p:cNvSpPr>
          <p:nvPr/>
        </p:nvSpPr>
        <p:spPr bwMode="auto">
          <a:xfrm>
            <a:off x="8048433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2</a:t>
            </a: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572755" y="4948583"/>
            <a:ext cx="1772383" cy="4382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r>
              <a:rPr lang="en-US" sz="2205" b="1" u="sng">
                <a:solidFill>
                  <a:srgbClr val="08019D"/>
                </a:solidFill>
              </a:rPr>
              <a:t>PROJECT 1</a:t>
            </a:r>
          </a:p>
        </p:txBody>
      </p:sp>
    </p:spTree>
    <p:extLst>
      <p:ext uri="{BB962C8B-B14F-4D97-AF65-F5344CB8AC3E}">
        <p14:creationId xmlns:p14="http://schemas.microsoft.com/office/powerpoint/2010/main" val="22716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31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400" dirty="0"/>
              <a:t>EXAMPLE </a:t>
            </a:r>
            <a:r>
              <a:rPr lang="en-US" sz="2400" dirty="0" smtClean="0"/>
              <a:t>ADMIN ROLE </a:t>
            </a:r>
            <a:r>
              <a:rPr lang="en-US" sz="2400" dirty="0"/>
              <a:t>HIERARCHY</a:t>
            </a:r>
            <a:endParaRPr lang="en-US" sz="24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Rectangle 1027"/>
          <p:cNvSpPr>
            <a:spLocks noChangeArrowheads="1"/>
          </p:cNvSpPr>
          <p:nvPr/>
        </p:nvSpPr>
        <p:spPr bwMode="auto">
          <a:xfrm>
            <a:off x="3779838" y="1749425"/>
            <a:ext cx="3355975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Senior Security Officer (SSO)</a:t>
            </a:r>
          </a:p>
        </p:txBody>
      </p:sp>
      <p:sp>
        <p:nvSpPr>
          <p:cNvPr id="33" name="Rectangle 1028"/>
          <p:cNvSpPr>
            <a:spLocks noChangeArrowheads="1"/>
          </p:cNvSpPr>
          <p:nvPr/>
        </p:nvSpPr>
        <p:spPr bwMode="auto">
          <a:xfrm>
            <a:off x="3475038" y="2992438"/>
            <a:ext cx="39274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  <a:latin typeface="Arial" charset="0"/>
              </a:rPr>
              <a:t>Department Security Officer (DSO)</a:t>
            </a:r>
          </a:p>
        </p:txBody>
      </p:sp>
      <p:sp>
        <p:nvSpPr>
          <p:cNvPr id="34" name="Rectangle 1029"/>
          <p:cNvSpPr>
            <a:spLocks noChangeArrowheads="1"/>
          </p:cNvSpPr>
          <p:nvPr/>
        </p:nvSpPr>
        <p:spPr bwMode="auto">
          <a:xfrm>
            <a:off x="2528888" y="4592638"/>
            <a:ext cx="19335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b="1">
                <a:solidFill>
                  <a:schemeClr val="accent2"/>
                </a:solidFill>
                <a:latin typeface="Arial" charset="0"/>
              </a:rPr>
              <a:t>Project Security</a:t>
            </a:r>
          </a:p>
          <a:p>
            <a:pPr algn="ctr"/>
            <a:r>
              <a:rPr lang="en-US" sz="1800" b="1">
                <a:solidFill>
                  <a:schemeClr val="accent2"/>
                </a:solidFill>
                <a:latin typeface="Arial" charset="0"/>
              </a:rPr>
              <a:t>Officer 1 (PSO1)</a:t>
            </a:r>
          </a:p>
        </p:txBody>
      </p:sp>
      <p:sp>
        <p:nvSpPr>
          <p:cNvPr id="57" name="Rectangle 1030"/>
          <p:cNvSpPr>
            <a:spLocks noChangeArrowheads="1"/>
          </p:cNvSpPr>
          <p:nvPr/>
        </p:nvSpPr>
        <p:spPr bwMode="auto">
          <a:xfrm>
            <a:off x="6415088" y="4592638"/>
            <a:ext cx="193357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Project Security</a:t>
            </a:r>
          </a:p>
          <a:p>
            <a:pPr algn="ctr"/>
            <a:r>
              <a:rPr lang="en-US" sz="1800" b="1" dirty="0">
                <a:solidFill>
                  <a:schemeClr val="accent2"/>
                </a:solidFill>
                <a:latin typeface="Arial" charset="0"/>
              </a:rPr>
              <a:t>Officer 2 (PSO2)</a:t>
            </a:r>
          </a:p>
        </p:txBody>
      </p:sp>
      <p:sp>
        <p:nvSpPr>
          <p:cNvPr id="58" name="Line 1031"/>
          <p:cNvSpPr>
            <a:spLocks noChangeShapeType="1"/>
          </p:cNvSpPr>
          <p:nvPr/>
        </p:nvSpPr>
        <p:spPr bwMode="auto">
          <a:xfrm>
            <a:off x="5438775" y="2189163"/>
            <a:ext cx="0" cy="776287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1032"/>
          <p:cNvSpPr>
            <a:spLocks noChangeShapeType="1"/>
          </p:cNvSpPr>
          <p:nvPr/>
        </p:nvSpPr>
        <p:spPr bwMode="auto">
          <a:xfrm flipH="1">
            <a:off x="3519488" y="3408363"/>
            <a:ext cx="1944687" cy="1081087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1033"/>
          <p:cNvSpPr>
            <a:spLocks noChangeShapeType="1"/>
          </p:cNvSpPr>
          <p:nvPr/>
        </p:nvSpPr>
        <p:spPr bwMode="auto">
          <a:xfrm flipH="1" flipV="1">
            <a:off x="5419725" y="3352800"/>
            <a:ext cx="1944688" cy="1182688"/>
          </a:xfrm>
          <a:prstGeom prst="line">
            <a:avLst/>
          </a:prstGeom>
          <a:noFill/>
          <a:ln w="25400">
            <a:solidFill>
              <a:srgbClr val="FC0128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8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32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2652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/>
              <a:t>MAC in RBAC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chemeClr val="tx2"/>
                </a:solidFill>
              </a:rPr>
              <a:t> 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 smtClean="0">
                <a:solidFill>
                  <a:srgbClr val="131F49"/>
                </a:solidFill>
              </a:rPr>
              <a:t>MAC Liberal </a:t>
            </a:r>
            <a:r>
              <a:rPr lang="en-US" dirty="0" smtClean="0">
                <a:latin typeface="Wingdings"/>
              </a:rPr>
              <a:t></a:t>
            </a:r>
            <a:r>
              <a:rPr lang="en-US" dirty="0" smtClean="0">
                <a:latin typeface="Arial"/>
              </a:rPr>
              <a:t>-Property </a:t>
            </a:r>
            <a:r>
              <a:rPr lang="en-US" dirty="0" smtClean="0">
                <a:solidFill>
                  <a:srgbClr val="131F49"/>
                </a:solidFill>
              </a:rPr>
              <a:t>  </a:t>
            </a:r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33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grpSp>
        <p:nvGrpSpPr>
          <p:cNvPr id="15" name="Group 3"/>
          <p:cNvGrpSpPr>
            <a:grpSpLocks/>
          </p:cNvGrpSpPr>
          <p:nvPr/>
        </p:nvGrpSpPr>
        <p:grpSpPr bwMode="auto">
          <a:xfrm>
            <a:off x="989013" y="1531938"/>
            <a:ext cx="3957637" cy="3636962"/>
            <a:chOff x="623" y="1205"/>
            <a:chExt cx="2493" cy="2291"/>
          </a:xfrm>
        </p:grpSpPr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1190" y="1670"/>
              <a:ext cx="1360" cy="1360"/>
            </a:xfrm>
            <a:prstGeom prst="diamond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" name="Group 5"/>
            <p:cNvGrpSpPr>
              <a:grpSpLocks/>
            </p:cNvGrpSpPr>
            <p:nvPr/>
          </p:nvGrpSpPr>
          <p:grpSpPr bwMode="auto">
            <a:xfrm>
              <a:off x="1717" y="1205"/>
              <a:ext cx="307" cy="2291"/>
              <a:chOff x="1717" y="1205"/>
              <a:chExt cx="307" cy="2291"/>
            </a:xfrm>
          </p:grpSpPr>
          <p:sp>
            <p:nvSpPr>
              <p:cNvPr id="21" name="Rectangle 6"/>
              <p:cNvSpPr>
                <a:spLocks noChangeArrowheads="1"/>
              </p:cNvSpPr>
              <p:nvPr/>
            </p:nvSpPr>
            <p:spPr bwMode="auto">
              <a:xfrm>
                <a:off x="1717" y="1205"/>
                <a:ext cx="307" cy="3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3200" b="1">
                    <a:solidFill>
                      <a:schemeClr val="tx2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22" name="Rectangle 7"/>
              <p:cNvSpPr>
                <a:spLocks noChangeArrowheads="1"/>
              </p:cNvSpPr>
              <p:nvPr/>
            </p:nvSpPr>
            <p:spPr bwMode="auto">
              <a:xfrm>
                <a:off x="1717" y="3125"/>
                <a:ext cx="278" cy="3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3200" b="1">
                    <a:solidFill>
                      <a:schemeClr val="tx2"/>
                    </a:solidFill>
                    <a:latin typeface="Arial" charset="0"/>
                  </a:rPr>
                  <a:t>L</a:t>
                </a:r>
              </a:p>
            </p:txBody>
          </p:sp>
        </p:grpSp>
        <p:grpSp>
          <p:nvGrpSpPr>
            <p:cNvPr id="18" name="Group 8"/>
            <p:cNvGrpSpPr>
              <a:grpSpLocks/>
            </p:cNvGrpSpPr>
            <p:nvPr/>
          </p:nvGrpSpPr>
          <p:grpSpPr bwMode="auto">
            <a:xfrm>
              <a:off x="623" y="2165"/>
              <a:ext cx="2493" cy="371"/>
              <a:chOff x="623" y="2165"/>
              <a:chExt cx="2493" cy="371"/>
            </a:xfrm>
          </p:grpSpPr>
          <p:sp>
            <p:nvSpPr>
              <p:cNvPr id="19" name="Rectangle 9"/>
              <p:cNvSpPr>
                <a:spLocks noChangeArrowheads="1"/>
              </p:cNvSpPr>
              <p:nvPr/>
            </p:nvSpPr>
            <p:spPr bwMode="auto">
              <a:xfrm>
                <a:off x="623" y="2165"/>
                <a:ext cx="477" cy="3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3200" b="1">
                    <a:solidFill>
                      <a:schemeClr val="tx2"/>
                    </a:solidFill>
                    <a:latin typeface="Arial" charset="0"/>
                  </a:rPr>
                  <a:t>M1</a:t>
                </a:r>
              </a:p>
            </p:txBody>
          </p:sp>
          <p:sp>
            <p:nvSpPr>
              <p:cNvPr id="20" name="Rectangle 10"/>
              <p:cNvSpPr>
                <a:spLocks noChangeArrowheads="1"/>
              </p:cNvSpPr>
              <p:nvPr/>
            </p:nvSpPr>
            <p:spPr bwMode="auto">
              <a:xfrm>
                <a:off x="2639" y="2165"/>
                <a:ext cx="477" cy="3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3200" b="1">
                    <a:solidFill>
                      <a:schemeClr val="tx2"/>
                    </a:solidFill>
                    <a:latin typeface="Arial" charset="0"/>
                  </a:rPr>
                  <a:t>M2</a:t>
                </a:r>
              </a:p>
            </p:txBody>
          </p:sp>
        </p:grpSp>
      </p:grp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5940425" y="1733550"/>
            <a:ext cx="0" cy="274955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5346700" y="5064125"/>
            <a:ext cx="1185863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Arial" charset="0"/>
              </a:rPr>
              <a:t>Read</a:t>
            </a:r>
          </a:p>
        </p:txBody>
      </p:sp>
      <p:sp>
        <p:nvSpPr>
          <p:cNvPr id="25" name="Line 13"/>
          <p:cNvSpPr>
            <a:spLocks noChangeShapeType="1"/>
          </p:cNvSpPr>
          <p:nvPr/>
        </p:nvSpPr>
        <p:spPr bwMode="auto">
          <a:xfrm flipV="1">
            <a:off x="7540625" y="1733550"/>
            <a:ext cx="0" cy="274955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6946900" y="5064125"/>
            <a:ext cx="1209675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Arial" charset="0"/>
              </a:rPr>
              <a:t>Write</a:t>
            </a:r>
          </a:p>
        </p:txBody>
      </p:sp>
      <p:grpSp>
        <p:nvGrpSpPr>
          <p:cNvPr id="27" name="Group 15"/>
          <p:cNvGrpSpPr>
            <a:grpSpLocks/>
          </p:cNvGrpSpPr>
          <p:nvPr/>
        </p:nvGrpSpPr>
        <p:grpSpPr bwMode="auto">
          <a:xfrm>
            <a:off x="5770563" y="4398963"/>
            <a:ext cx="2120900" cy="771525"/>
            <a:chOff x="3635" y="3011"/>
            <a:chExt cx="1336" cy="486"/>
          </a:xfrm>
        </p:grpSpPr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3635" y="3011"/>
              <a:ext cx="239" cy="4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400" b="1">
                  <a:solidFill>
                    <a:schemeClr val="accent2"/>
                  </a:solidFill>
                  <a:latin typeface="Arial" charset="0"/>
                </a:rPr>
                <a:t>-</a:t>
              </a:r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4643" y="3011"/>
              <a:ext cx="328" cy="4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400" b="1" dirty="0">
                  <a:solidFill>
                    <a:schemeClr val="accent2"/>
                  </a:solidFill>
                  <a:latin typeface="Arial" charset="0"/>
                </a:rPr>
                <a:t>+</a:t>
              </a:r>
            </a:p>
          </p:txBody>
        </p:sp>
      </p:grpSp>
      <p:grpSp>
        <p:nvGrpSpPr>
          <p:cNvPr id="30" name="Group 18"/>
          <p:cNvGrpSpPr>
            <a:grpSpLocks/>
          </p:cNvGrpSpPr>
          <p:nvPr/>
        </p:nvGrpSpPr>
        <p:grpSpPr bwMode="auto">
          <a:xfrm>
            <a:off x="5694363" y="1055688"/>
            <a:ext cx="1979612" cy="771525"/>
            <a:chOff x="3587" y="899"/>
            <a:chExt cx="1247" cy="486"/>
          </a:xfrm>
        </p:grpSpPr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3587" y="899"/>
              <a:ext cx="328" cy="4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400" b="1" dirty="0">
                  <a:solidFill>
                    <a:schemeClr val="accent2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4595" y="899"/>
              <a:ext cx="239" cy="4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4400" b="1">
                  <a:solidFill>
                    <a:schemeClr val="accent2"/>
                  </a:solidFill>
                  <a:latin typeface="Arial" charset="0"/>
                </a:rPr>
                <a:t>-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742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RBAC96 Liberal </a:t>
            </a:r>
            <a:r>
              <a:rPr lang="en-US" sz="2800" dirty="0" smtClean="0">
                <a:latin typeface="Wingdings"/>
              </a:rPr>
              <a:t></a:t>
            </a:r>
            <a:r>
              <a:rPr lang="en-US" sz="2800" dirty="0" smtClean="0">
                <a:latin typeface="Arial"/>
              </a:rPr>
              <a:t>-Property </a:t>
            </a:r>
            <a:r>
              <a:rPr lang="en-US" sz="2800" dirty="0" smtClean="0">
                <a:solidFill>
                  <a:srgbClr val="131F49"/>
                </a:solidFill>
              </a:rPr>
              <a:t>  </a:t>
            </a:r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34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grpSp>
        <p:nvGrpSpPr>
          <p:cNvPr id="27" name="Group 3"/>
          <p:cNvGrpSpPr>
            <a:grpSpLocks/>
          </p:cNvGrpSpPr>
          <p:nvPr/>
        </p:nvGrpSpPr>
        <p:grpSpPr bwMode="auto">
          <a:xfrm>
            <a:off x="590550" y="1535113"/>
            <a:ext cx="4251325" cy="3636962"/>
            <a:chOff x="108" y="1351"/>
            <a:chExt cx="2678" cy="2291"/>
          </a:xfrm>
        </p:grpSpPr>
        <p:sp>
          <p:nvSpPr>
            <p:cNvPr id="30" name="AutoShape 4"/>
            <p:cNvSpPr>
              <a:spLocks noChangeArrowheads="1"/>
            </p:cNvSpPr>
            <p:nvPr/>
          </p:nvSpPr>
          <p:spPr bwMode="auto">
            <a:xfrm>
              <a:off x="767" y="1816"/>
              <a:ext cx="1360" cy="1360"/>
            </a:xfrm>
            <a:prstGeom prst="diamond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3" name="Group 5"/>
            <p:cNvGrpSpPr>
              <a:grpSpLocks/>
            </p:cNvGrpSpPr>
            <p:nvPr/>
          </p:nvGrpSpPr>
          <p:grpSpPr bwMode="auto">
            <a:xfrm>
              <a:off x="1201" y="1351"/>
              <a:ext cx="492" cy="2291"/>
              <a:chOff x="1201" y="1351"/>
              <a:chExt cx="492" cy="2291"/>
            </a:xfrm>
          </p:grpSpPr>
          <p:sp>
            <p:nvSpPr>
              <p:cNvPr id="38" name="Rectangle 6"/>
              <p:cNvSpPr>
                <a:spLocks noChangeArrowheads="1"/>
              </p:cNvSpPr>
              <p:nvPr/>
            </p:nvSpPr>
            <p:spPr bwMode="auto">
              <a:xfrm>
                <a:off x="1201" y="1351"/>
                <a:ext cx="492" cy="3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3200" b="1">
                    <a:solidFill>
                      <a:schemeClr val="tx2"/>
                    </a:solidFill>
                    <a:latin typeface="Arial" charset="0"/>
                  </a:rPr>
                  <a:t>HR</a:t>
                </a:r>
              </a:p>
            </p:txBody>
          </p:sp>
          <p:sp>
            <p:nvSpPr>
              <p:cNvPr id="39" name="Rectangle 7"/>
              <p:cNvSpPr>
                <a:spLocks noChangeArrowheads="1"/>
              </p:cNvSpPr>
              <p:nvPr/>
            </p:nvSpPr>
            <p:spPr bwMode="auto">
              <a:xfrm>
                <a:off x="1201" y="3271"/>
                <a:ext cx="463" cy="3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3200" b="1">
                    <a:solidFill>
                      <a:schemeClr val="tx2"/>
                    </a:solidFill>
                    <a:latin typeface="Arial" charset="0"/>
                  </a:rPr>
                  <a:t>LR</a:t>
                </a:r>
              </a:p>
            </p:txBody>
          </p:sp>
        </p:grpSp>
        <p:grpSp>
          <p:nvGrpSpPr>
            <p:cNvPr id="34" name="Group 8"/>
            <p:cNvGrpSpPr>
              <a:grpSpLocks/>
            </p:cNvGrpSpPr>
            <p:nvPr/>
          </p:nvGrpSpPr>
          <p:grpSpPr bwMode="auto">
            <a:xfrm>
              <a:off x="108" y="2311"/>
              <a:ext cx="2678" cy="371"/>
              <a:chOff x="108" y="2311"/>
              <a:chExt cx="2678" cy="371"/>
            </a:xfrm>
          </p:grpSpPr>
          <p:sp>
            <p:nvSpPr>
              <p:cNvPr id="35" name="Rectangle 9"/>
              <p:cNvSpPr>
                <a:spLocks noChangeArrowheads="1"/>
              </p:cNvSpPr>
              <p:nvPr/>
            </p:nvSpPr>
            <p:spPr bwMode="auto">
              <a:xfrm>
                <a:off x="108" y="2311"/>
                <a:ext cx="662" cy="3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3200" b="1">
                    <a:solidFill>
                      <a:schemeClr val="tx2"/>
                    </a:solidFill>
                    <a:latin typeface="Arial" charset="0"/>
                  </a:rPr>
                  <a:t>M1R</a:t>
                </a:r>
              </a:p>
            </p:txBody>
          </p:sp>
          <p:sp>
            <p:nvSpPr>
              <p:cNvPr id="36" name="Rectangle 10"/>
              <p:cNvSpPr>
                <a:spLocks noChangeArrowheads="1"/>
              </p:cNvSpPr>
              <p:nvPr/>
            </p:nvSpPr>
            <p:spPr bwMode="auto">
              <a:xfrm>
                <a:off x="2124" y="2311"/>
                <a:ext cx="662" cy="3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3200" b="1">
                    <a:solidFill>
                      <a:schemeClr val="tx2"/>
                    </a:solidFill>
                    <a:latin typeface="Arial" charset="0"/>
                  </a:rPr>
                  <a:t>M2R</a:t>
                </a:r>
              </a:p>
            </p:txBody>
          </p:sp>
        </p:grpSp>
      </p:grpSp>
      <p:sp>
        <p:nvSpPr>
          <p:cNvPr id="40" name="AutoShape 11"/>
          <p:cNvSpPr>
            <a:spLocks noChangeArrowheads="1"/>
          </p:cNvSpPr>
          <p:nvPr/>
        </p:nvSpPr>
        <p:spPr bwMode="auto">
          <a:xfrm>
            <a:off x="6284913" y="2273300"/>
            <a:ext cx="2159000" cy="2159000"/>
          </a:xfrm>
          <a:prstGeom prst="diamond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12"/>
          <p:cNvGrpSpPr>
            <a:grpSpLocks/>
          </p:cNvGrpSpPr>
          <p:nvPr/>
        </p:nvGrpSpPr>
        <p:grpSpPr bwMode="auto">
          <a:xfrm>
            <a:off x="6973888" y="1535113"/>
            <a:ext cx="871537" cy="3636962"/>
            <a:chOff x="4129" y="1351"/>
            <a:chExt cx="549" cy="2291"/>
          </a:xfrm>
        </p:grpSpPr>
        <p:sp>
          <p:nvSpPr>
            <p:cNvPr id="42" name="Rectangle 13"/>
            <p:cNvSpPr>
              <a:spLocks noChangeArrowheads="1"/>
            </p:cNvSpPr>
            <p:nvPr/>
          </p:nvSpPr>
          <p:spPr bwMode="auto">
            <a:xfrm>
              <a:off x="4129" y="1351"/>
              <a:ext cx="520" cy="3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200" b="1">
                  <a:solidFill>
                    <a:schemeClr val="tx2"/>
                  </a:solidFill>
                  <a:latin typeface="Arial" charset="0"/>
                </a:rPr>
                <a:t>LW</a:t>
              </a:r>
            </a:p>
          </p:txBody>
        </p:sp>
        <p:sp>
          <p:nvSpPr>
            <p:cNvPr id="43" name="Rectangle 14"/>
            <p:cNvSpPr>
              <a:spLocks noChangeArrowheads="1"/>
            </p:cNvSpPr>
            <p:nvPr/>
          </p:nvSpPr>
          <p:spPr bwMode="auto">
            <a:xfrm>
              <a:off x="4129" y="3271"/>
              <a:ext cx="549" cy="37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3200" b="1">
                  <a:solidFill>
                    <a:schemeClr val="tx2"/>
                  </a:solidFill>
                  <a:latin typeface="Arial" charset="0"/>
                </a:rPr>
                <a:t>HW</a:t>
              </a:r>
            </a:p>
          </p:txBody>
        </p:sp>
      </p:grp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5138738" y="3059113"/>
            <a:ext cx="1141412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Arial" charset="0"/>
              </a:rPr>
              <a:t>M1W</a:t>
            </a:r>
          </a:p>
        </p:txBody>
      </p:sp>
      <p:sp>
        <p:nvSpPr>
          <p:cNvPr id="45" name="Rectangle 16"/>
          <p:cNvSpPr>
            <a:spLocks noChangeArrowheads="1"/>
          </p:cNvSpPr>
          <p:nvPr/>
        </p:nvSpPr>
        <p:spPr bwMode="auto">
          <a:xfrm>
            <a:off x="8439150" y="3059113"/>
            <a:ext cx="1141413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Arial" charset="0"/>
              </a:rPr>
              <a:t>M2W</a:t>
            </a:r>
          </a:p>
        </p:txBody>
      </p:sp>
      <p:sp>
        <p:nvSpPr>
          <p:cNvPr id="46" name="Rectangle 17"/>
          <p:cNvSpPr>
            <a:spLocks noChangeArrowheads="1"/>
          </p:cNvSpPr>
          <p:nvPr/>
        </p:nvSpPr>
        <p:spPr bwMode="auto">
          <a:xfrm>
            <a:off x="3538538" y="5176838"/>
            <a:ext cx="29051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200" b="1">
                <a:solidFill>
                  <a:schemeClr val="tx2"/>
                </a:solidFill>
                <a:latin typeface="Arial" charset="0"/>
              </a:rPr>
              <a:t>Read      Write</a:t>
            </a:r>
          </a:p>
        </p:txBody>
      </p:sp>
      <p:sp>
        <p:nvSpPr>
          <p:cNvPr id="47" name="Line 18"/>
          <p:cNvSpPr>
            <a:spLocks noChangeShapeType="1"/>
          </p:cNvSpPr>
          <p:nvPr/>
        </p:nvSpPr>
        <p:spPr bwMode="auto">
          <a:xfrm flipV="1">
            <a:off x="4987925" y="1800225"/>
            <a:ext cx="0" cy="274955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4818063" y="4475163"/>
            <a:ext cx="379412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  <a:latin typeface="Arial" charset="0"/>
              </a:rPr>
              <a:t>-</a:t>
            </a: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auto">
          <a:xfrm>
            <a:off x="4741863" y="1122363"/>
            <a:ext cx="520700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  <a:latin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4742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131F49"/>
                </a:solidFill>
              </a:rPr>
              <a:t>RBAC96 Liberal </a:t>
            </a:r>
            <a:r>
              <a:rPr lang="en-US" sz="2800" dirty="0" smtClean="0">
                <a:latin typeface="Wingdings"/>
              </a:rPr>
              <a:t></a:t>
            </a:r>
            <a:r>
              <a:rPr lang="en-US" sz="2800" dirty="0" smtClean="0">
                <a:latin typeface="Arial"/>
              </a:rPr>
              <a:t>-Property</a:t>
            </a:r>
            <a:endParaRPr lang="en-US" sz="2800" dirty="0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352550"/>
            <a:ext cx="9261475" cy="5403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user </a:t>
            </a:r>
            <a:r>
              <a:rPr lang="en-US" sz="3600" dirty="0" smtClean="0">
                <a:latin typeface="Symbol" pitchFamily="18" charset="2"/>
              </a:rPr>
              <a:t></a:t>
            </a:r>
            <a:r>
              <a:rPr lang="en-US" sz="3600" dirty="0" smtClean="0"/>
              <a:t> </a:t>
            </a:r>
            <a:r>
              <a:rPr lang="en-US" sz="3600" dirty="0" err="1" smtClean="0"/>
              <a:t>xR</a:t>
            </a:r>
            <a:r>
              <a:rPr lang="en-US" sz="3600" dirty="0" smtClean="0"/>
              <a:t>, user has clearance x</a:t>
            </a:r>
          </a:p>
          <a:p>
            <a:pPr>
              <a:lnSpc>
                <a:spcPct val="90000"/>
              </a:lnSpc>
              <a:buNone/>
            </a:pPr>
            <a:r>
              <a:rPr lang="en-US" sz="3600" dirty="0" smtClean="0"/>
              <a:t>	user </a:t>
            </a:r>
            <a:r>
              <a:rPr lang="en-US" sz="3600" dirty="0" smtClean="0">
                <a:latin typeface="Symbol" pitchFamily="18" charset="2"/>
              </a:rPr>
              <a:t></a:t>
            </a:r>
            <a:r>
              <a:rPr lang="en-US" sz="3600" dirty="0" smtClean="0"/>
              <a:t> LW, independent of clearance</a:t>
            </a:r>
          </a:p>
          <a:p>
            <a:pPr>
              <a:lnSpc>
                <a:spcPct val="90000"/>
              </a:lnSpc>
              <a:buNone/>
            </a:pPr>
            <a:endParaRPr lang="en-US" sz="3600" dirty="0" smtClean="0"/>
          </a:p>
          <a:p>
            <a:pPr>
              <a:lnSpc>
                <a:spcPct val="90000"/>
              </a:lnSpc>
            </a:pPr>
            <a:r>
              <a:rPr lang="en-US" sz="3600" dirty="0" smtClean="0"/>
              <a:t>Constraints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session </a:t>
            </a:r>
            <a:r>
              <a:rPr lang="en-US" sz="3200" dirty="0" smtClean="0">
                <a:latin typeface="Symbol" pitchFamily="18" charset="2"/>
              </a:rPr>
              <a:t></a:t>
            </a:r>
            <a:r>
              <a:rPr lang="en-US" sz="3200" dirty="0" smtClean="0"/>
              <a:t> </a:t>
            </a:r>
            <a:r>
              <a:rPr lang="en-US" sz="3200" dirty="0" err="1" smtClean="0"/>
              <a:t>xR</a:t>
            </a:r>
            <a:r>
              <a:rPr lang="en-US" sz="3200" dirty="0" smtClean="0"/>
              <a:t> </a:t>
            </a:r>
            <a:r>
              <a:rPr lang="en-US" sz="3200" dirty="0" err="1" smtClean="0"/>
              <a:t>iff</a:t>
            </a:r>
            <a:r>
              <a:rPr lang="en-US" sz="3200" dirty="0" smtClean="0"/>
              <a:t> session </a:t>
            </a:r>
            <a:r>
              <a:rPr lang="en-US" sz="3200" dirty="0" smtClean="0">
                <a:latin typeface="Symbol" pitchFamily="18" charset="2"/>
              </a:rPr>
              <a:t></a:t>
            </a:r>
            <a:r>
              <a:rPr lang="en-US" sz="3200" dirty="0" smtClean="0"/>
              <a:t> </a:t>
            </a:r>
            <a:r>
              <a:rPr lang="en-US" sz="3200" dirty="0" err="1" smtClean="0"/>
              <a:t>xW</a:t>
            </a:r>
            <a:endParaRPr lang="en-US" sz="3200" dirty="0" smtClean="0"/>
          </a:p>
          <a:p>
            <a:pPr lvl="1">
              <a:lnSpc>
                <a:spcPct val="90000"/>
              </a:lnSpc>
            </a:pPr>
            <a:r>
              <a:rPr lang="en-US" sz="3200" dirty="0" smtClean="0"/>
              <a:t>read can be assigned only to </a:t>
            </a:r>
            <a:r>
              <a:rPr lang="en-US" sz="3200" dirty="0" err="1" smtClean="0"/>
              <a:t>xR</a:t>
            </a:r>
            <a:r>
              <a:rPr lang="en-US" sz="3200" dirty="0" smtClean="0"/>
              <a:t> roles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write can be assigned only to </a:t>
            </a:r>
            <a:r>
              <a:rPr lang="en-US" sz="3200" dirty="0" err="1" smtClean="0"/>
              <a:t>xW</a:t>
            </a:r>
            <a:r>
              <a:rPr lang="en-US" sz="3200" dirty="0" smtClean="0"/>
              <a:t> roles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(</a:t>
            </a:r>
            <a:r>
              <a:rPr lang="en-US" sz="3200" dirty="0" err="1" smtClean="0"/>
              <a:t>O,read</a:t>
            </a:r>
            <a:r>
              <a:rPr lang="en-US" sz="3200" dirty="0" smtClean="0"/>
              <a:t>) assigned to </a:t>
            </a:r>
            <a:r>
              <a:rPr lang="en-US" sz="3200" dirty="0" err="1" smtClean="0"/>
              <a:t>xR</a:t>
            </a:r>
            <a:r>
              <a:rPr lang="en-US" sz="3200" dirty="0" smtClean="0"/>
              <a:t> </a:t>
            </a:r>
            <a:r>
              <a:rPr lang="en-US" sz="3200" dirty="0" err="1" smtClean="0"/>
              <a:t>iff</a:t>
            </a:r>
            <a:endParaRPr lang="en-US" sz="3200" dirty="0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/>
              <a:t>	(</a:t>
            </a:r>
            <a:r>
              <a:rPr lang="en-US" sz="3200" dirty="0" err="1" smtClean="0"/>
              <a:t>O,write</a:t>
            </a:r>
            <a:r>
              <a:rPr lang="en-US" sz="3200" dirty="0" smtClean="0"/>
              <a:t>) assigned to </a:t>
            </a:r>
            <a:r>
              <a:rPr lang="en-US" sz="3200" dirty="0" err="1" smtClean="0"/>
              <a:t>xW</a:t>
            </a:r>
            <a:endParaRPr lang="en-US" sz="3200" dirty="0" smtClean="0"/>
          </a:p>
          <a:p>
            <a:pPr lvl="1">
              <a:buNone/>
            </a:pPr>
            <a:endParaRPr lang="en-US" sz="3200" dirty="0" smtClean="0"/>
          </a:p>
          <a:p>
            <a:endParaRPr lang="en-US" sz="3200" dirty="0" smtClean="0"/>
          </a:p>
          <a:p>
            <a:pPr>
              <a:buFont typeface="Wingdings" pitchFamily="2" charset="2"/>
              <a:buNone/>
            </a:pPr>
            <a:endParaRPr lang="en-US" sz="32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35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7803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131F49"/>
                </a:solidFill>
              </a:rPr>
              <a:t>RBAC96 Liberal </a:t>
            </a:r>
            <a:r>
              <a:rPr lang="en-US" sz="2800" dirty="0" smtClean="0">
                <a:latin typeface="Wingdings"/>
              </a:rPr>
              <a:t></a:t>
            </a:r>
            <a:r>
              <a:rPr lang="en-US" sz="2800" dirty="0" smtClean="0">
                <a:latin typeface="Arial"/>
              </a:rPr>
              <a:t>-Property</a:t>
            </a:r>
            <a:endParaRPr lang="en-US" sz="2800" dirty="0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352550"/>
            <a:ext cx="9261475" cy="5403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user </a:t>
            </a:r>
            <a:r>
              <a:rPr lang="en-US" sz="3600" dirty="0" smtClean="0">
                <a:latin typeface="Symbol" pitchFamily="18" charset="2"/>
              </a:rPr>
              <a:t></a:t>
            </a:r>
            <a:r>
              <a:rPr lang="en-US" sz="3600" dirty="0" smtClean="0"/>
              <a:t> </a:t>
            </a:r>
            <a:r>
              <a:rPr lang="en-US" sz="3600" dirty="0" err="1" smtClean="0"/>
              <a:t>xR</a:t>
            </a:r>
            <a:r>
              <a:rPr lang="en-US" sz="3600" dirty="0" smtClean="0"/>
              <a:t>, user has clearance x</a:t>
            </a:r>
          </a:p>
          <a:p>
            <a:pPr>
              <a:lnSpc>
                <a:spcPct val="90000"/>
              </a:lnSpc>
              <a:buNone/>
            </a:pPr>
            <a:r>
              <a:rPr lang="en-US" sz="3600" dirty="0" smtClean="0"/>
              <a:t>	user </a:t>
            </a:r>
            <a:r>
              <a:rPr lang="en-US" sz="3600" dirty="0" smtClean="0">
                <a:latin typeface="Symbol" pitchFamily="18" charset="2"/>
              </a:rPr>
              <a:t></a:t>
            </a:r>
            <a:r>
              <a:rPr lang="en-US" sz="3600" dirty="0" smtClean="0"/>
              <a:t> LW, independent of clearance</a:t>
            </a:r>
          </a:p>
          <a:p>
            <a:pPr>
              <a:lnSpc>
                <a:spcPct val="90000"/>
              </a:lnSpc>
              <a:buNone/>
            </a:pPr>
            <a:endParaRPr lang="en-US" sz="3600" dirty="0" smtClean="0"/>
          </a:p>
          <a:p>
            <a:pPr>
              <a:lnSpc>
                <a:spcPct val="90000"/>
              </a:lnSpc>
            </a:pPr>
            <a:r>
              <a:rPr lang="en-US" sz="3600" dirty="0" smtClean="0"/>
              <a:t>Constraints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session </a:t>
            </a:r>
            <a:r>
              <a:rPr lang="en-US" sz="3200" dirty="0" smtClean="0">
                <a:latin typeface="Symbol" pitchFamily="18" charset="2"/>
              </a:rPr>
              <a:t></a:t>
            </a:r>
            <a:r>
              <a:rPr lang="en-US" sz="3200" dirty="0" smtClean="0"/>
              <a:t> </a:t>
            </a:r>
            <a:r>
              <a:rPr lang="en-US" sz="3200" dirty="0" err="1" smtClean="0"/>
              <a:t>xR</a:t>
            </a:r>
            <a:r>
              <a:rPr lang="en-US" sz="3200" dirty="0" smtClean="0"/>
              <a:t> </a:t>
            </a:r>
            <a:r>
              <a:rPr lang="en-US" sz="3200" dirty="0" err="1" smtClean="0"/>
              <a:t>iff</a:t>
            </a:r>
            <a:r>
              <a:rPr lang="en-US" sz="3200" dirty="0" smtClean="0"/>
              <a:t> session </a:t>
            </a:r>
            <a:r>
              <a:rPr lang="en-US" sz="3200" dirty="0" smtClean="0">
                <a:latin typeface="Symbol" pitchFamily="18" charset="2"/>
              </a:rPr>
              <a:t></a:t>
            </a:r>
            <a:r>
              <a:rPr lang="en-US" sz="3200" dirty="0" smtClean="0"/>
              <a:t> </a:t>
            </a:r>
            <a:r>
              <a:rPr lang="en-US" sz="3200" dirty="0" err="1" smtClean="0"/>
              <a:t>xW</a:t>
            </a:r>
            <a:endParaRPr lang="en-US" sz="3200" dirty="0" smtClean="0"/>
          </a:p>
          <a:p>
            <a:pPr lvl="1">
              <a:lnSpc>
                <a:spcPct val="90000"/>
              </a:lnSpc>
            </a:pPr>
            <a:r>
              <a:rPr lang="en-US" sz="3200" dirty="0" smtClean="0"/>
              <a:t>read can be assigned only to </a:t>
            </a:r>
            <a:r>
              <a:rPr lang="en-US" sz="3200" dirty="0" err="1" smtClean="0"/>
              <a:t>xR</a:t>
            </a:r>
            <a:r>
              <a:rPr lang="en-US" sz="3200" dirty="0" smtClean="0"/>
              <a:t> roles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write can be assigned only to </a:t>
            </a:r>
            <a:r>
              <a:rPr lang="en-US" sz="3200" dirty="0" err="1" smtClean="0"/>
              <a:t>xW</a:t>
            </a:r>
            <a:r>
              <a:rPr lang="en-US" sz="3200" dirty="0" smtClean="0"/>
              <a:t> roles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(</a:t>
            </a:r>
            <a:r>
              <a:rPr lang="en-US" sz="3200" dirty="0" err="1" smtClean="0"/>
              <a:t>O,read</a:t>
            </a:r>
            <a:r>
              <a:rPr lang="en-US" sz="3200" dirty="0" smtClean="0"/>
              <a:t>) assigned to </a:t>
            </a:r>
            <a:r>
              <a:rPr lang="en-US" sz="3200" dirty="0" err="1" smtClean="0"/>
              <a:t>xR</a:t>
            </a:r>
            <a:r>
              <a:rPr lang="en-US" sz="3200" dirty="0" smtClean="0"/>
              <a:t> </a:t>
            </a:r>
            <a:r>
              <a:rPr lang="en-US" sz="3200" dirty="0" err="1" smtClean="0"/>
              <a:t>iff</a:t>
            </a:r>
            <a:endParaRPr lang="en-US" sz="3200" dirty="0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/>
              <a:t>	(</a:t>
            </a:r>
            <a:r>
              <a:rPr lang="en-US" sz="3200" dirty="0" err="1" smtClean="0"/>
              <a:t>O,write</a:t>
            </a:r>
            <a:r>
              <a:rPr lang="en-US" sz="3200" dirty="0" smtClean="0"/>
              <a:t>) assigned to </a:t>
            </a:r>
            <a:r>
              <a:rPr lang="en-US" sz="3200" dirty="0" err="1" smtClean="0"/>
              <a:t>xW</a:t>
            </a:r>
            <a:endParaRPr lang="en-US" sz="3200" dirty="0" smtClean="0"/>
          </a:p>
          <a:p>
            <a:pPr lvl="1">
              <a:buNone/>
            </a:pPr>
            <a:endParaRPr lang="en-US" sz="3200" dirty="0" smtClean="0"/>
          </a:p>
          <a:p>
            <a:endParaRPr lang="en-US" sz="3200" dirty="0" smtClean="0"/>
          </a:p>
          <a:p>
            <a:pPr>
              <a:buFont typeface="Wingdings" pitchFamily="2" charset="2"/>
              <a:buNone/>
            </a:pPr>
            <a:endParaRPr lang="en-US" sz="32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36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78338" y="5848350"/>
            <a:ext cx="5312071" cy="440333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1008063" hangingPunct="1">
              <a:buClrTx/>
              <a:buSzTx/>
              <a:buFontTx/>
              <a:buNone/>
            </a:pPr>
            <a:r>
              <a:rPr lang="en-US" sz="2200" dirty="0" smtClean="0">
                <a:solidFill>
                  <a:srgbClr val="CC3300"/>
                </a:solidFill>
                <a:latin typeface="Times" pitchFamily="18" charset="0"/>
                <a:cs typeface="Arial" charset="0"/>
              </a:rPr>
              <a:t>NIST Model cannot express these constraints</a:t>
            </a:r>
            <a:endParaRPr lang="en-US" sz="2200" dirty="0">
              <a:solidFill>
                <a:srgbClr val="CC3300"/>
              </a:solidFill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3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dirty="0" smtClean="0">
                <a:solidFill>
                  <a:srgbClr val="131F49"/>
                </a:solidFill>
              </a:rPr>
              <a:t>MAC Strict </a:t>
            </a:r>
            <a:r>
              <a:rPr lang="en-US" dirty="0" smtClean="0">
                <a:latin typeface="Wingdings"/>
              </a:rPr>
              <a:t></a:t>
            </a:r>
            <a:r>
              <a:rPr lang="en-US" dirty="0" smtClean="0">
                <a:latin typeface="Arial"/>
              </a:rPr>
              <a:t>-Property </a:t>
            </a:r>
            <a:r>
              <a:rPr lang="en-US" dirty="0" smtClean="0">
                <a:solidFill>
                  <a:srgbClr val="131F49"/>
                </a:solidFill>
              </a:rPr>
              <a:t>  </a:t>
            </a:r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37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89013" y="1531938"/>
            <a:ext cx="3957637" cy="3636962"/>
            <a:chOff x="623" y="1205"/>
            <a:chExt cx="2493" cy="2291"/>
          </a:xfrm>
        </p:grpSpPr>
        <p:sp>
          <p:nvSpPr>
            <p:cNvPr id="16" name="AutoShape 4"/>
            <p:cNvSpPr>
              <a:spLocks noChangeArrowheads="1"/>
            </p:cNvSpPr>
            <p:nvPr/>
          </p:nvSpPr>
          <p:spPr bwMode="auto">
            <a:xfrm>
              <a:off x="1190" y="1670"/>
              <a:ext cx="1360" cy="1360"/>
            </a:xfrm>
            <a:prstGeom prst="diamond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717" y="1205"/>
              <a:ext cx="307" cy="2291"/>
              <a:chOff x="1717" y="1205"/>
              <a:chExt cx="307" cy="2291"/>
            </a:xfrm>
          </p:grpSpPr>
          <p:sp>
            <p:nvSpPr>
              <p:cNvPr id="21" name="Rectangle 6"/>
              <p:cNvSpPr>
                <a:spLocks noChangeArrowheads="1"/>
              </p:cNvSpPr>
              <p:nvPr/>
            </p:nvSpPr>
            <p:spPr bwMode="auto">
              <a:xfrm>
                <a:off x="1717" y="1205"/>
                <a:ext cx="307" cy="3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3200" b="1">
                    <a:solidFill>
                      <a:schemeClr val="tx2"/>
                    </a:solidFill>
                    <a:latin typeface="Arial" charset="0"/>
                  </a:rPr>
                  <a:t>H</a:t>
                </a:r>
              </a:p>
            </p:txBody>
          </p:sp>
          <p:sp>
            <p:nvSpPr>
              <p:cNvPr id="22" name="Rectangle 7"/>
              <p:cNvSpPr>
                <a:spLocks noChangeArrowheads="1"/>
              </p:cNvSpPr>
              <p:nvPr/>
            </p:nvSpPr>
            <p:spPr bwMode="auto">
              <a:xfrm>
                <a:off x="1717" y="3125"/>
                <a:ext cx="278" cy="3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3200" b="1">
                    <a:solidFill>
                      <a:schemeClr val="tx2"/>
                    </a:solidFill>
                    <a:latin typeface="Arial" charset="0"/>
                  </a:rPr>
                  <a:t>L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623" y="2165"/>
              <a:ext cx="2493" cy="371"/>
              <a:chOff x="623" y="2165"/>
              <a:chExt cx="2493" cy="371"/>
            </a:xfrm>
          </p:grpSpPr>
          <p:sp>
            <p:nvSpPr>
              <p:cNvPr id="19" name="Rectangle 9"/>
              <p:cNvSpPr>
                <a:spLocks noChangeArrowheads="1"/>
              </p:cNvSpPr>
              <p:nvPr/>
            </p:nvSpPr>
            <p:spPr bwMode="auto">
              <a:xfrm>
                <a:off x="623" y="2165"/>
                <a:ext cx="477" cy="3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3200" b="1">
                    <a:solidFill>
                      <a:schemeClr val="tx2"/>
                    </a:solidFill>
                    <a:latin typeface="Arial" charset="0"/>
                  </a:rPr>
                  <a:t>M1</a:t>
                </a:r>
              </a:p>
            </p:txBody>
          </p:sp>
          <p:sp>
            <p:nvSpPr>
              <p:cNvPr id="20" name="Rectangle 10"/>
              <p:cNvSpPr>
                <a:spLocks noChangeArrowheads="1"/>
              </p:cNvSpPr>
              <p:nvPr/>
            </p:nvSpPr>
            <p:spPr bwMode="auto">
              <a:xfrm>
                <a:off x="2639" y="2165"/>
                <a:ext cx="477" cy="3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3200" b="1">
                    <a:solidFill>
                      <a:schemeClr val="tx2"/>
                    </a:solidFill>
                    <a:latin typeface="Arial" charset="0"/>
                  </a:rPr>
                  <a:t>M2</a:t>
                </a:r>
              </a:p>
            </p:txBody>
          </p:sp>
        </p:grpSp>
      </p:grpSp>
      <p:sp>
        <p:nvSpPr>
          <p:cNvPr id="23" name="Line 11"/>
          <p:cNvSpPr>
            <a:spLocks noChangeShapeType="1"/>
          </p:cNvSpPr>
          <p:nvPr/>
        </p:nvSpPr>
        <p:spPr bwMode="auto">
          <a:xfrm flipV="1">
            <a:off x="5940425" y="1733550"/>
            <a:ext cx="0" cy="274955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5346700" y="5064125"/>
            <a:ext cx="1185863" cy="588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Arial" charset="0"/>
              </a:rPr>
              <a:t>Read</a:t>
            </a:r>
          </a:p>
        </p:txBody>
      </p:sp>
      <p:sp>
        <p:nvSpPr>
          <p:cNvPr id="28" name="Rectangle 16"/>
          <p:cNvSpPr>
            <a:spLocks noChangeArrowheads="1"/>
          </p:cNvSpPr>
          <p:nvPr/>
        </p:nvSpPr>
        <p:spPr bwMode="auto">
          <a:xfrm>
            <a:off x="5770563" y="4398963"/>
            <a:ext cx="379413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4400" b="1">
                <a:solidFill>
                  <a:schemeClr val="accent2"/>
                </a:solidFill>
                <a:latin typeface="Arial" charset="0"/>
              </a:rPr>
              <a:t>-</a:t>
            </a:r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5694363" y="1055688"/>
            <a:ext cx="520700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  <a:latin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4742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800" dirty="0" smtClean="0">
                <a:solidFill>
                  <a:srgbClr val="131F49"/>
                </a:solidFill>
              </a:rPr>
              <a:t>RBAC96 Strict </a:t>
            </a:r>
            <a:r>
              <a:rPr lang="en-US" sz="2800" dirty="0" smtClean="0">
                <a:latin typeface="Wingdings"/>
              </a:rPr>
              <a:t></a:t>
            </a:r>
            <a:r>
              <a:rPr lang="en-US" sz="2800" dirty="0" smtClean="0">
                <a:latin typeface="Arial"/>
              </a:rPr>
              <a:t>-Property </a:t>
            </a:r>
            <a:r>
              <a:rPr lang="en-US" sz="2800" dirty="0" smtClean="0">
                <a:solidFill>
                  <a:srgbClr val="131F49"/>
                </a:solidFill>
              </a:rPr>
              <a:t>  </a:t>
            </a:r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38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0550" y="1535113"/>
            <a:ext cx="4251325" cy="3636962"/>
            <a:chOff x="108" y="1351"/>
            <a:chExt cx="2678" cy="2291"/>
          </a:xfrm>
        </p:grpSpPr>
        <p:sp>
          <p:nvSpPr>
            <p:cNvPr id="30" name="AutoShape 4"/>
            <p:cNvSpPr>
              <a:spLocks noChangeArrowheads="1"/>
            </p:cNvSpPr>
            <p:nvPr/>
          </p:nvSpPr>
          <p:spPr bwMode="auto">
            <a:xfrm>
              <a:off x="767" y="1816"/>
              <a:ext cx="1360" cy="1360"/>
            </a:xfrm>
            <a:prstGeom prst="diamond">
              <a:avLst/>
            </a:prstGeom>
            <a:noFill/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01" y="1351"/>
              <a:ext cx="492" cy="2291"/>
              <a:chOff x="1201" y="1351"/>
              <a:chExt cx="492" cy="2291"/>
            </a:xfrm>
          </p:grpSpPr>
          <p:sp>
            <p:nvSpPr>
              <p:cNvPr id="38" name="Rectangle 6"/>
              <p:cNvSpPr>
                <a:spLocks noChangeArrowheads="1"/>
              </p:cNvSpPr>
              <p:nvPr/>
            </p:nvSpPr>
            <p:spPr bwMode="auto">
              <a:xfrm>
                <a:off x="1201" y="1351"/>
                <a:ext cx="492" cy="3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3200" b="1">
                    <a:solidFill>
                      <a:schemeClr val="tx2"/>
                    </a:solidFill>
                    <a:latin typeface="Arial" charset="0"/>
                  </a:rPr>
                  <a:t>HR</a:t>
                </a:r>
              </a:p>
            </p:txBody>
          </p:sp>
          <p:sp>
            <p:nvSpPr>
              <p:cNvPr id="39" name="Rectangle 7"/>
              <p:cNvSpPr>
                <a:spLocks noChangeArrowheads="1"/>
              </p:cNvSpPr>
              <p:nvPr/>
            </p:nvSpPr>
            <p:spPr bwMode="auto">
              <a:xfrm>
                <a:off x="1201" y="3271"/>
                <a:ext cx="463" cy="3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3200" b="1">
                    <a:solidFill>
                      <a:schemeClr val="tx2"/>
                    </a:solidFill>
                    <a:latin typeface="Arial" charset="0"/>
                  </a:rPr>
                  <a:t>LR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08" y="2311"/>
              <a:ext cx="2678" cy="371"/>
              <a:chOff x="108" y="2311"/>
              <a:chExt cx="2678" cy="371"/>
            </a:xfrm>
          </p:grpSpPr>
          <p:sp>
            <p:nvSpPr>
              <p:cNvPr id="35" name="Rectangle 9"/>
              <p:cNvSpPr>
                <a:spLocks noChangeArrowheads="1"/>
              </p:cNvSpPr>
              <p:nvPr/>
            </p:nvSpPr>
            <p:spPr bwMode="auto">
              <a:xfrm>
                <a:off x="108" y="2311"/>
                <a:ext cx="662" cy="3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3200" b="1">
                    <a:solidFill>
                      <a:schemeClr val="tx2"/>
                    </a:solidFill>
                    <a:latin typeface="Arial" charset="0"/>
                  </a:rPr>
                  <a:t>M1R</a:t>
                </a:r>
              </a:p>
            </p:txBody>
          </p:sp>
          <p:sp>
            <p:nvSpPr>
              <p:cNvPr id="36" name="Rectangle 10"/>
              <p:cNvSpPr>
                <a:spLocks noChangeArrowheads="1"/>
              </p:cNvSpPr>
              <p:nvPr/>
            </p:nvSpPr>
            <p:spPr bwMode="auto">
              <a:xfrm>
                <a:off x="2124" y="2311"/>
                <a:ext cx="662" cy="3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3200" b="1">
                    <a:solidFill>
                      <a:schemeClr val="tx2"/>
                    </a:solidFill>
                    <a:latin typeface="Arial" charset="0"/>
                  </a:rPr>
                  <a:t>M2R</a:t>
                </a:r>
              </a:p>
            </p:txBody>
          </p:sp>
        </p:grpSp>
      </p:grpSp>
      <p:sp>
        <p:nvSpPr>
          <p:cNvPr id="42" name="Rectangle 13"/>
          <p:cNvSpPr>
            <a:spLocks noChangeArrowheads="1"/>
          </p:cNvSpPr>
          <p:nvPr/>
        </p:nvSpPr>
        <p:spPr bwMode="auto">
          <a:xfrm>
            <a:off x="6443663" y="3059113"/>
            <a:ext cx="825500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LW</a:t>
            </a:r>
          </a:p>
        </p:txBody>
      </p:sp>
      <p:sp>
        <p:nvSpPr>
          <p:cNvPr id="43" name="Rectangle 14"/>
          <p:cNvSpPr>
            <a:spLocks noChangeArrowheads="1"/>
          </p:cNvSpPr>
          <p:nvPr/>
        </p:nvSpPr>
        <p:spPr bwMode="auto">
          <a:xfrm>
            <a:off x="7409656" y="3059113"/>
            <a:ext cx="871537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HW</a:t>
            </a:r>
          </a:p>
        </p:txBody>
      </p:sp>
      <p:sp>
        <p:nvSpPr>
          <p:cNvPr id="44" name="Rectangle 15"/>
          <p:cNvSpPr>
            <a:spLocks noChangeArrowheads="1"/>
          </p:cNvSpPr>
          <p:nvPr/>
        </p:nvSpPr>
        <p:spPr bwMode="auto">
          <a:xfrm>
            <a:off x="5138738" y="3059113"/>
            <a:ext cx="1141412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Arial" charset="0"/>
              </a:rPr>
              <a:t>M1W</a:t>
            </a:r>
          </a:p>
        </p:txBody>
      </p:sp>
      <p:sp>
        <p:nvSpPr>
          <p:cNvPr id="45" name="Rectangle 16"/>
          <p:cNvSpPr>
            <a:spLocks noChangeArrowheads="1"/>
          </p:cNvSpPr>
          <p:nvPr/>
        </p:nvSpPr>
        <p:spPr bwMode="auto">
          <a:xfrm>
            <a:off x="8439150" y="3059113"/>
            <a:ext cx="1141413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3200" b="1">
                <a:solidFill>
                  <a:schemeClr val="tx2"/>
                </a:solidFill>
                <a:latin typeface="Arial" charset="0"/>
              </a:rPr>
              <a:t>M2W</a:t>
            </a:r>
          </a:p>
        </p:txBody>
      </p:sp>
      <p:sp>
        <p:nvSpPr>
          <p:cNvPr id="46" name="Rectangle 17"/>
          <p:cNvSpPr>
            <a:spLocks noChangeArrowheads="1"/>
          </p:cNvSpPr>
          <p:nvPr/>
        </p:nvSpPr>
        <p:spPr bwMode="auto">
          <a:xfrm>
            <a:off x="3538538" y="5176838"/>
            <a:ext cx="2905125" cy="588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Arial" charset="0"/>
              </a:rPr>
              <a:t>Read      Write</a:t>
            </a:r>
          </a:p>
        </p:txBody>
      </p:sp>
      <p:sp>
        <p:nvSpPr>
          <p:cNvPr id="47" name="Line 18"/>
          <p:cNvSpPr>
            <a:spLocks noChangeShapeType="1"/>
          </p:cNvSpPr>
          <p:nvPr/>
        </p:nvSpPr>
        <p:spPr bwMode="auto">
          <a:xfrm flipV="1">
            <a:off x="4987925" y="1800225"/>
            <a:ext cx="0" cy="274955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Rectangle 19"/>
          <p:cNvSpPr>
            <a:spLocks noChangeArrowheads="1"/>
          </p:cNvSpPr>
          <p:nvPr/>
        </p:nvSpPr>
        <p:spPr bwMode="auto">
          <a:xfrm>
            <a:off x="4818063" y="4475163"/>
            <a:ext cx="379412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  <a:latin typeface="Arial" charset="0"/>
              </a:rPr>
              <a:t>-</a:t>
            </a:r>
          </a:p>
        </p:txBody>
      </p:sp>
      <p:sp>
        <p:nvSpPr>
          <p:cNvPr id="49" name="Rectangle 20"/>
          <p:cNvSpPr>
            <a:spLocks noChangeArrowheads="1"/>
          </p:cNvSpPr>
          <p:nvPr/>
        </p:nvSpPr>
        <p:spPr bwMode="auto">
          <a:xfrm>
            <a:off x="4741863" y="1122363"/>
            <a:ext cx="520700" cy="77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  <a:latin typeface="Arial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4742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rgbClr val="131F49"/>
                </a:solidFill>
              </a:rPr>
              <a:t>RBAC96 Strict </a:t>
            </a:r>
            <a:r>
              <a:rPr lang="en-US" sz="2800" dirty="0" smtClean="0">
                <a:latin typeface="Wingdings"/>
              </a:rPr>
              <a:t></a:t>
            </a:r>
            <a:r>
              <a:rPr lang="en-US" sz="2800" dirty="0" smtClean="0">
                <a:latin typeface="Arial"/>
              </a:rPr>
              <a:t>-Property</a:t>
            </a:r>
            <a:endParaRPr lang="en-US" sz="2800" dirty="0" smtClean="0"/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352550"/>
            <a:ext cx="9261475" cy="5403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 dirty="0" smtClean="0"/>
              <a:t>user </a:t>
            </a:r>
            <a:r>
              <a:rPr lang="en-US" sz="3600" dirty="0" smtClean="0">
                <a:latin typeface="Symbol" pitchFamily="18" charset="2"/>
              </a:rPr>
              <a:t></a:t>
            </a:r>
            <a:r>
              <a:rPr lang="en-US" sz="3600" dirty="0" smtClean="0"/>
              <a:t> </a:t>
            </a:r>
            <a:r>
              <a:rPr lang="en-US" sz="3600" dirty="0" err="1" smtClean="0"/>
              <a:t>xR</a:t>
            </a:r>
            <a:r>
              <a:rPr lang="en-US" sz="3600" dirty="0" smtClean="0"/>
              <a:t>, user has clearance x</a:t>
            </a:r>
          </a:p>
          <a:p>
            <a:pPr>
              <a:lnSpc>
                <a:spcPct val="90000"/>
              </a:lnSpc>
              <a:buNone/>
            </a:pPr>
            <a:r>
              <a:rPr lang="en-US" sz="3600" dirty="0" smtClean="0"/>
              <a:t>	user </a:t>
            </a:r>
            <a:r>
              <a:rPr lang="en-US" sz="3600" dirty="0" smtClean="0">
                <a:latin typeface="Symbol" pitchFamily="18" charset="2"/>
              </a:rPr>
              <a:t></a:t>
            </a:r>
            <a:r>
              <a:rPr lang="en-US" sz="3600" dirty="0" smtClean="0"/>
              <a:t> {LW,HW,M1W,M2W}, independent of clearance</a:t>
            </a:r>
          </a:p>
          <a:p>
            <a:pPr>
              <a:lnSpc>
                <a:spcPct val="90000"/>
              </a:lnSpc>
              <a:buNone/>
            </a:pPr>
            <a:endParaRPr lang="en-US" sz="3600" dirty="0" smtClean="0"/>
          </a:p>
          <a:p>
            <a:pPr>
              <a:lnSpc>
                <a:spcPct val="90000"/>
              </a:lnSpc>
            </a:pPr>
            <a:r>
              <a:rPr lang="en-US" sz="3600" dirty="0" smtClean="0"/>
              <a:t>Constraints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session </a:t>
            </a:r>
            <a:r>
              <a:rPr lang="en-US" sz="3200" dirty="0" smtClean="0">
                <a:latin typeface="Symbol" pitchFamily="18" charset="2"/>
              </a:rPr>
              <a:t></a:t>
            </a:r>
            <a:r>
              <a:rPr lang="en-US" sz="3200" dirty="0" smtClean="0"/>
              <a:t> </a:t>
            </a:r>
            <a:r>
              <a:rPr lang="en-US" sz="3200" dirty="0" err="1" smtClean="0"/>
              <a:t>xR</a:t>
            </a:r>
            <a:r>
              <a:rPr lang="en-US" sz="3200" dirty="0" smtClean="0"/>
              <a:t> </a:t>
            </a:r>
            <a:r>
              <a:rPr lang="en-US" sz="3200" dirty="0" err="1" smtClean="0"/>
              <a:t>iff</a:t>
            </a:r>
            <a:r>
              <a:rPr lang="en-US" sz="3200" dirty="0" smtClean="0"/>
              <a:t> session </a:t>
            </a:r>
            <a:r>
              <a:rPr lang="en-US" sz="3200" dirty="0" smtClean="0">
                <a:latin typeface="Symbol" pitchFamily="18" charset="2"/>
              </a:rPr>
              <a:t></a:t>
            </a:r>
            <a:r>
              <a:rPr lang="en-US" sz="3200" dirty="0" smtClean="0"/>
              <a:t> </a:t>
            </a:r>
            <a:r>
              <a:rPr lang="en-US" sz="3200" dirty="0" err="1" smtClean="0"/>
              <a:t>xW</a:t>
            </a:r>
            <a:endParaRPr lang="en-US" sz="3200" dirty="0" smtClean="0"/>
          </a:p>
          <a:p>
            <a:pPr lvl="1">
              <a:lnSpc>
                <a:spcPct val="90000"/>
              </a:lnSpc>
            </a:pPr>
            <a:r>
              <a:rPr lang="en-US" sz="3200" dirty="0" smtClean="0"/>
              <a:t>read can be assigned only to </a:t>
            </a:r>
            <a:r>
              <a:rPr lang="en-US" sz="3200" dirty="0" err="1" smtClean="0"/>
              <a:t>xR</a:t>
            </a:r>
            <a:r>
              <a:rPr lang="en-US" sz="3200" dirty="0" smtClean="0"/>
              <a:t> roles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write can be assigned only to </a:t>
            </a:r>
            <a:r>
              <a:rPr lang="en-US" sz="3200" dirty="0" err="1" smtClean="0"/>
              <a:t>xW</a:t>
            </a:r>
            <a:r>
              <a:rPr lang="en-US" sz="3200" dirty="0" smtClean="0"/>
              <a:t> roles</a:t>
            </a:r>
          </a:p>
          <a:p>
            <a:pPr lvl="1">
              <a:lnSpc>
                <a:spcPct val="90000"/>
              </a:lnSpc>
            </a:pPr>
            <a:r>
              <a:rPr lang="en-US" sz="3200" dirty="0" smtClean="0"/>
              <a:t>(</a:t>
            </a:r>
            <a:r>
              <a:rPr lang="en-US" sz="3200" dirty="0" err="1" smtClean="0"/>
              <a:t>O,read</a:t>
            </a:r>
            <a:r>
              <a:rPr lang="en-US" sz="3200" dirty="0" smtClean="0"/>
              <a:t>) assigned to </a:t>
            </a:r>
            <a:r>
              <a:rPr lang="en-US" sz="3200" dirty="0" err="1" smtClean="0"/>
              <a:t>xR</a:t>
            </a:r>
            <a:r>
              <a:rPr lang="en-US" sz="3200" dirty="0" smtClean="0"/>
              <a:t> </a:t>
            </a:r>
            <a:r>
              <a:rPr lang="en-US" sz="3200" dirty="0" err="1" smtClean="0"/>
              <a:t>iff</a:t>
            </a:r>
            <a:endParaRPr lang="en-US" sz="3200" dirty="0" smtClean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3200" dirty="0" smtClean="0"/>
              <a:t>	(</a:t>
            </a:r>
            <a:r>
              <a:rPr lang="en-US" sz="3200" dirty="0" err="1" smtClean="0"/>
              <a:t>O,write</a:t>
            </a:r>
            <a:r>
              <a:rPr lang="en-US" sz="3200" dirty="0" smtClean="0"/>
              <a:t>) assigned to </a:t>
            </a:r>
            <a:r>
              <a:rPr lang="en-US" sz="3200" dirty="0" err="1" smtClean="0"/>
              <a:t>xW</a:t>
            </a:r>
            <a:endParaRPr lang="en-US" sz="3200" dirty="0" smtClean="0"/>
          </a:p>
          <a:p>
            <a:pPr lvl="1">
              <a:buNone/>
            </a:pPr>
            <a:endParaRPr lang="en-US" sz="3200" dirty="0" smtClean="0"/>
          </a:p>
          <a:p>
            <a:endParaRPr lang="en-US" sz="3200" dirty="0" smtClean="0"/>
          </a:p>
          <a:p>
            <a:pPr>
              <a:buFont typeface="Wingdings" pitchFamily="2" charset="2"/>
              <a:buNone/>
            </a:pPr>
            <a:endParaRPr lang="en-US" sz="32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39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7803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</p:spPr>
        <p:txBody>
          <a:bodyPr lIns="99745" tIns="48997" rIns="99745" bIns="48997" anchor="b"/>
          <a:lstStyle/>
          <a:p>
            <a:pPr algn="ctr"/>
            <a:r>
              <a:rPr lang="en-US" sz="2800" dirty="0" smtClean="0"/>
              <a:t>The RBAC Story</a:t>
            </a:r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4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8513" y="1036638"/>
            <a:ext cx="6235700" cy="552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Line 6"/>
          <p:cNvSpPr>
            <a:spLocks noChangeShapeType="1"/>
          </p:cNvSpPr>
          <p:nvPr/>
        </p:nvSpPr>
        <p:spPr bwMode="auto">
          <a:xfrm>
            <a:off x="3744913" y="339883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Text Box 5"/>
          <p:cNvSpPr txBox="1">
            <a:spLocks noChangeArrowheads="1"/>
          </p:cNvSpPr>
          <p:nvPr/>
        </p:nvSpPr>
        <p:spPr bwMode="auto">
          <a:xfrm>
            <a:off x="3059113" y="2789238"/>
            <a:ext cx="1495425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RBAC96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paper</a:t>
            </a: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5497513" y="1798638"/>
            <a:ext cx="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4811713" y="1189038"/>
            <a:ext cx="1495425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Proposed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6640513" y="884238"/>
            <a:ext cx="0" cy="5730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6716713" y="808038"/>
            <a:ext cx="1066800" cy="590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Standard</a:t>
            </a:r>
          </a:p>
          <a:p>
            <a:pPr algn="ctr" defTabSz="1008063" hangingPunct="1">
              <a:buClrTx/>
              <a:buSzTx/>
              <a:buFontTx/>
              <a:buNone/>
            </a:pPr>
            <a:r>
              <a:rPr lang="en-US" sz="1600">
                <a:solidFill>
                  <a:srgbClr val="000000"/>
                </a:solidFill>
                <a:latin typeface="Times" pitchFamily="18" charset="0"/>
                <a:cs typeface="Arial" charset="0"/>
              </a:rPr>
              <a:t>Adopted</a:t>
            </a:r>
          </a:p>
        </p:txBody>
      </p:sp>
      <p:sp>
        <p:nvSpPr>
          <p:cNvPr id="12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68751" y="3993253"/>
            <a:ext cx="2153561" cy="1169541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r>
              <a:rPr lang="en-US" sz="1000" dirty="0" smtClean="0"/>
              <a:t>Ludwig Fuchs, </a:t>
            </a:r>
            <a:r>
              <a:rPr lang="en-US" sz="1000" dirty="0" err="1" smtClean="0"/>
              <a:t>Gunther</a:t>
            </a:r>
            <a:r>
              <a:rPr lang="en-US" sz="1000" dirty="0" smtClean="0"/>
              <a:t> </a:t>
            </a:r>
            <a:r>
              <a:rPr lang="en-US" sz="1000" dirty="0" err="1" smtClean="0"/>
              <a:t>Pernul</a:t>
            </a:r>
            <a:r>
              <a:rPr lang="en-US" sz="1000" dirty="0" smtClean="0"/>
              <a:t> and Ravi Sandhu, Roles in Information Security-A Survey and Classification of the Research Area, Computers &amp; Security, Volume 30, Number 8, Nov. 2011, pages 748-76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40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2652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/>
              <a:t>DAC in RBAC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chemeClr val="tx2"/>
                </a:solidFill>
              </a:rPr>
              <a:t> 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sz="3600" dirty="0" smtClean="0"/>
              <a:t>Variations of Grant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352550"/>
            <a:ext cx="9261475" cy="5403850"/>
          </a:xfrm>
        </p:spPr>
        <p:txBody>
          <a:bodyPr/>
          <a:lstStyle/>
          <a:p>
            <a:r>
              <a:rPr lang="en-US" dirty="0" smtClean="0"/>
              <a:t>Strict DAC</a:t>
            </a:r>
          </a:p>
          <a:p>
            <a:pPr lvl="1"/>
            <a:r>
              <a:rPr lang="en-US" dirty="0" smtClean="0"/>
              <a:t>Only owner has discretionary authority to grant access to an object.</a:t>
            </a:r>
          </a:p>
          <a:p>
            <a:pPr lvl="1"/>
            <a:r>
              <a:rPr lang="en-US" dirty="0" smtClean="0"/>
              <a:t>Example:</a:t>
            </a:r>
          </a:p>
          <a:p>
            <a:pPr lvl="2"/>
            <a:r>
              <a:rPr lang="en-US" dirty="0" smtClean="0"/>
              <a:t>Alice has created an object (she is owner) and grants access to Bob. Now Bob cannot grant propagate the access to another user.</a:t>
            </a:r>
          </a:p>
          <a:p>
            <a:r>
              <a:rPr lang="en-US" dirty="0" smtClean="0"/>
              <a:t>Liberal DAC</a:t>
            </a:r>
          </a:p>
          <a:p>
            <a:pPr lvl="1"/>
            <a:r>
              <a:rPr lang="en-US" dirty="0" smtClean="0"/>
              <a:t>Owner can delegate discretionary authority for granting access to other users.</a:t>
            </a:r>
          </a:p>
          <a:p>
            <a:pPr lvl="2"/>
            <a:r>
              <a:rPr lang="en-US" dirty="0" smtClean="0"/>
              <a:t>One Level grant</a:t>
            </a:r>
          </a:p>
          <a:p>
            <a:pPr lvl="2"/>
            <a:r>
              <a:rPr lang="en-US" dirty="0" smtClean="0"/>
              <a:t>Two Level Grant</a:t>
            </a:r>
          </a:p>
          <a:p>
            <a:pPr lvl="2"/>
            <a:r>
              <a:rPr lang="en-US" dirty="0" smtClean="0"/>
              <a:t>Multilevel Grant</a:t>
            </a:r>
          </a:p>
          <a:p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41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7803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sz="2400" dirty="0" smtClean="0"/>
              <a:t>One-Level versus Two-Level-Grant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352550"/>
            <a:ext cx="9261475" cy="5403850"/>
          </a:xfrm>
        </p:spPr>
        <p:txBody>
          <a:bodyPr/>
          <a:lstStyle/>
          <a:p>
            <a:r>
              <a:rPr lang="en-US" dirty="0" smtClean="0"/>
              <a:t>Owner can delegate authority to another user but they cannot further delegate this power.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addition to a one level grant the owner can allow some users to delegate grant authority to other users.</a:t>
            </a:r>
          </a:p>
          <a:p>
            <a:endParaRPr lang="en-US" dirty="0" smtClean="0"/>
          </a:p>
          <a:p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42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466976" y="2544763"/>
            <a:ext cx="6003925" cy="682625"/>
            <a:chOff x="1738313" y="3963988"/>
            <a:chExt cx="6003925" cy="682625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2135188" y="4421188"/>
              <a:ext cx="149225" cy="22542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4497388" y="4421188"/>
              <a:ext cx="149225" cy="22542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6783388" y="4421188"/>
              <a:ext cx="149225" cy="22542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738313" y="4005263"/>
              <a:ext cx="839787" cy="454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/>
                <a:t>Alice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268788" y="3963988"/>
              <a:ext cx="688975" cy="454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/>
                <a:t>Bob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630988" y="3963988"/>
              <a:ext cx="1111250" cy="454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/>
                <a:t>Charles</a:t>
              </a:r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2301875" y="4572000"/>
              <a:ext cx="21812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4740275" y="4572000"/>
              <a:ext cx="20288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135188" y="5697538"/>
            <a:ext cx="149225" cy="2254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4192588" y="5697538"/>
            <a:ext cx="149225" cy="2254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6402388" y="5697538"/>
            <a:ext cx="149225" cy="2254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8383588" y="5697538"/>
            <a:ext cx="149225" cy="22542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1890713" y="5281613"/>
            <a:ext cx="8397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dirty="0"/>
              <a:t>Alice</a:t>
            </a: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3887788" y="5240338"/>
            <a:ext cx="688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Bob</a:t>
            </a:r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5868988" y="5240338"/>
            <a:ext cx="11112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Charles</a:t>
            </a: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7850188" y="5240338"/>
            <a:ext cx="1196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Dorothy</a:t>
            </a:r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2301875" y="5848350"/>
            <a:ext cx="18764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15"/>
          <p:cNvSpPr>
            <a:spLocks noChangeShapeType="1"/>
          </p:cNvSpPr>
          <p:nvPr/>
        </p:nvSpPr>
        <p:spPr bwMode="auto">
          <a:xfrm>
            <a:off x="4359275" y="5848350"/>
            <a:ext cx="2028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5"/>
          <p:cNvSpPr>
            <a:spLocks noChangeShapeType="1"/>
          </p:cNvSpPr>
          <p:nvPr/>
        </p:nvSpPr>
        <p:spPr bwMode="auto">
          <a:xfrm>
            <a:off x="6578601" y="5848350"/>
            <a:ext cx="18049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3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sz="3600" dirty="0" smtClean="0"/>
              <a:t>Variations of Revoke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352550"/>
            <a:ext cx="9261475" cy="5403850"/>
          </a:xfrm>
        </p:spPr>
        <p:txBody>
          <a:bodyPr/>
          <a:lstStyle/>
          <a:p>
            <a:r>
              <a:rPr lang="en-US" dirty="0" smtClean="0"/>
              <a:t>Grant-Independent Revocation</a:t>
            </a:r>
          </a:p>
          <a:p>
            <a:pPr lvl="1"/>
            <a:r>
              <a:rPr lang="en-US" dirty="0" smtClean="0"/>
              <a:t>Any authorized </a:t>
            </a:r>
            <a:r>
              <a:rPr lang="en-US" dirty="0" err="1" smtClean="0"/>
              <a:t>revoker</a:t>
            </a:r>
            <a:r>
              <a:rPr lang="en-US" dirty="0" smtClean="0"/>
              <a:t> can revoke</a:t>
            </a:r>
          </a:p>
          <a:p>
            <a:pPr lvl="1"/>
            <a:r>
              <a:rPr lang="en-US" dirty="0" smtClean="0"/>
              <a:t>Easier to do in RBAC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Grant-Dependent Revocation</a:t>
            </a:r>
          </a:p>
          <a:p>
            <a:pPr lvl="1"/>
            <a:r>
              <a:rPr lang="en-US" dirty="0" smtClean="0"/>
              <a:t>Only original grantor can revoke</a:t>
            </a:r>
          </a:p>
          <a:p>
            <a:pPr lvl="1"/>
            <a:r>
              <a:rPr lang="en-US" dirty="0" smtClean="0"/>
              <a:t>Need additional roles to accomplish in RBAC</a:t>
            </a:r>
          </a:p>
          <a:p>
            <a:endParaRPr lang="en-US" dirty="0" smtClean="0"/>
          </a:p>
          <a:p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43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7803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sz="3600" dirty="0" smtClean="0"/>
              <a:t>Common Aspects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352550"/>
            <a:ext cx="9261475" cy="5403850"/>
          </a:xfrm>
        </p:spPr>
        <p:txBody>
          <a:bodyPr/>
          <a:lstStyle/>
          <a:p>
            <a:r>
              <a:rPr lang="en-US" sz="2400" dirty="0" smtClean="0"/>
              <a:t>Creation of an object O in the system requires the simultaneous creation of </a:t>
            </a:r>
          </a:p>
          <a:p>
            <a:pPr lvl="1"/>
            <a:r>
              <a:rPr lang="en-US" sz="2000" dirty="0" smtClean="0"/>
              <a:t>3 administrative roles</a:t>
            </a:r>
          </a:p>
          <a:p>
            <a:pPr lvl="2"/>
            <a:r>
              <a:rPr lang="en-US" sz="2000" dirty="0" smtClean="0"/>
              <a:t>OWN_O, PARENT_O, </a:t>
            </a:r>
            <a:r>
              <a:rPr lang="en-US" sz="2000" dirty="0" err="1" smtClean="0"/>
              <a:t>PARENTwithGRANT_O</a:t>
            </a:r>
            <a:endParaRPr lang="en-US" sz="2000" dirty="0" smtClean="0"/>
          </a:p>
          <a:p>
            <a:pPr lvl="1"/>
            <a:r>
              <a:rPr lang="en-US" sz="2000" dirty="0" smtClean="0"/>
              <a:t>1 regular role</a:t>
            </a:r>
          </a:p>
          <a:p>
            <a:pPr lvl="2"/>
            <a:r>
              <a:rPr lang="en-US" sz="2000" dirty="0" smtClean="0"/>
              <a:t>READ_O</a:t>
            </a:r>
          </a:p>
          <a:p>
            <a:r>
              <a:rPr lang="en-US" sz="2400" dirty="0" smtClean="0"/>
              <a:t>Also simultaneous creation of 8 Permissions</a:t>
            </a:r>
          </a:p>
          <a:p>
            <a:pPr lvl="1"/>
            <a:r>
              <a:rPr lang="en-US" sz="2000" dirty="0" err="1" smtClean="0"/>
              <a:t>canRead_O</a:t>
            </a:r>
            <a:endParaRPr lang="en-US" sz="2000" dirty="0" smtClean="0"/>
          </a:p>
          <a:p>
            <a:pPr lvl="1"/>
            <a:r>
              <a:rPr lang="en-US" sz="2000" dirty="0" err="1" smtClean="0"/>
              <a:t>destroyObject_O</a:t>
            </a:r>
            <a:endParaRPr lang="en-US" sz="2000" dirty="0" smtClean="0"/>
          </a:p>
          <a:p>
            <a:pPr lvl="1"/>
            <a:r>
              <a:rPr lang="en-US" sz="2000" dirty="0" err="1" smtClean="0"/>
              <a:t>addReadUser_O</a:t>
            </a:r>
            <a:r>
              <a:rPr lang="en-US" sz="2000" dirty="0" smtClean="0"/>
              <a:t>, </a:t>
            </a:r>
            <a:r>
              <a:rPr lang="en-US" sz="2000" dirty="0" err="1" smtClean="0"/>
              <a:t>deleteReadUser_O</a:t>
            </a:r>
            <a:endParaRPr lang="en-US" sz="2000" dirty="0" smtClean="0"/>
          </a:p>
          <a:p>
            <a:pPr lvl="1"/>
            <a:r>
              <a:rPr lang="en-US" sz="2000" dirty="0" err="1" smtClean="0"/>
              <a:t>addParent_O</a:t>
            </a:r>
            <a:r>
              <a:rPr lang="en-US" sz="2000" dirty="0" smtClean="0"/>
              <a:t>, </a:t>
            </a:r>
            <a:r>
              <a:rPr lang="en-US" sz="2000" dirty="0" err="1" smtClean="0"/>
              <a:t>deleteParent_O</a:t>
            </a:r>
            <a:endParaRPr lang="en-US" sz="2000" dirty="0" smtClean="0"/>
          </a:p>
          <a:p>
            <a:pPr lvl="1"/>
            <a:r>
              <a:rPr lang="en-US" sz="2000" dirty="0" err="1" smtClean="0"/>
              <a:t>addParentWithGrant_O</a:t>
            </a:r>
            <a:r>
              <a:rPr lang="en-US" sz="2000" dirty="0" smtClean="0"/>
              <a:t>, </a:t>
            </a:r>
            <a:r>
              <a:rPr lang="en-US" sz="2000" dirty="0" err="1" smtClean="0"/>
              <a:t>deleteParentWithGrant_O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Destroying an object O requires deletion of 4 roles and 8 permissions in addition of destroying the object O</a:t>
            </a:r>
          </a:p>
          <a:p>
            <a:pPr lvl="1"/>
            <a:endParaRPr lang="en-US" sz="2000" dirty="0" smtClean="0"/>
          </a:p>
          <a:p>
            <a:pPr lvl="2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000" dirty="0" smtClean="0"/>
          </a:p>
          <a:p>
            <a:pPr>
              <a:buFont typeface="Wingdings" pitchFamily="2" charset="2"/>
              <a:buNone/>
            </a:pPr>
            <a:endParaRPr lang="en-US" sz="20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44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7803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sz="3600" dirty="0" smtClean="0"/>
              <a:t>Common Aspects</a:t>
            </a: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45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3984625" y="2386013"/>
            <a:ext cx="549116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b="1" dirty="0"/>
              <a:t>Administration of roles associated with object O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3421063" y="2887663"/>
            <a:ext cx="6618287" cy="682625"/>
            <a:chOff x="3421063" y="2563813"/>
            <a:chExt cx="6618287" cy="682625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3954463" y="3021013"/>
              <a:ext cx="149225" cy="22542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5783263" y="3021013"/>
              <a:ext cx="149225" cy="22542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7535863" y="3021013"/>
              <a:ext cx="149225" cy="22542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9364663" y="3021013"/>
              <a:ext cx="149225" cy="22542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421063" y="2563813"/>
              <a:ext cx="912812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dirty="0"/>
                <a:t>OWN_O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4716463" y="2563813"/>
              <a:ext cx="2274887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/>
                <a:t>PARENTwithGRANT_O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7383463" y="2563813"/>
              <a:ext cx="1216025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 dirty="0"/>
                <a:t>PARENT_O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9059863" y="2563813"/>
              <a:ext cx="979487" cy="3333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600"/>
                <a:t>READ_O</a:t>
              </a:r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4114800" y="3095625"/>
              <a:ext cx="16605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5943600" y="3095625"/>
              <a:ext cx="15843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2"/>
            <p:cNvSpPr>
              <a:spLocks noChangeShapeType="1"/>
            </p:cNvSpPr>
            <p:nvPr/>
          </p:nvSpPr>
          <p:spPr bwMode="auto">
            <a:xfrm>
              <a:off x="7696200" y="3095625"/>
              <a:ext cx="16605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30188" y="1973263"/>
            <a:ext cx="2655887" cy="3809241"/>
            <a:chOff x="2354263" y="2925763"/>
            <a:chExt cx="2655887" cy="3809241"/>
          </a:xfrm>
        </p:grpSpPr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2632869" y="6091238"/>
              <a:ext cx="2098675" cy="64376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pPr algn="ctr"/>
              <a:r>
                <a:rPr lang="en-US" b="1" dirty="0"/>
                <a:t>Administrative role hierarchy</a:t>
              </a: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2354263" y="2925763"/>
              <a:ext cx="2655887" cy="2771775"/>
              <a:chOff x="2354263" y="2925763"/>
              <a:chExt cx="2655887" cy="2771775"/>
            </a:xfrm>
          </p:grpSpPr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2354263" y="3001963"/>
                <a:ext cx="149225" cy="22542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354263" y="4221163"/>
                <a:ext cx="149225" cy="22542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354263" y="5364163"/>
                <a:ext cx="149225" cy="22542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/>
            </p:nvSpPr>
            <p:spPr bwMode="auto">
              <a:xfrm>
                <a:off x="2811463" y="2925763"/>
                <a:ext cx="912812" cy="3333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600"/>
                  <a:t>OWN_O</a:t>
                </a:r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2735263" y="4144963"/>
                <a:ext cx="2274887" cy="3333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600"/>
                  <a:t>PARENTwithGRANT_O</a:t>
                </a: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2811463" y="5364163"/>
                <a:ext cx="1216025" cy="33337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600"/>
                  <a:t>PARENT_O</a:t>
                </a:r>
              </a:p>
            </p:txBody>
          </p:sp>
          <p:sp>
            <p:nvSpPr>
              <p:cNvPr id="26" name="Line 23"/>
              <p:cNvSpPr>
                <a:spLocks noChangeShapeType="1"/>
              </p:cNvSpPr>
              <p:nvPr/>
            </p:nvSpPr>
            <p:spPr bwMode="auto">
              <a:xfrm>
                <a:off x="2428875" y="3162300"/>
                <a:ext cx="0" cy="10509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24"/>
              <p:cNvSpPr>
                <a:spLocks noChangeShapeType="1"/>
              </p:cNvSpPr>
              <p:nvPr/>
            </p:nvSpPr>
            <p:spPr bwMode="auto">
              <a:xfrm>
                <a:off x="2428875" y="4457700"/>
                <a:ext cx="0" cy="8985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" name="Rectangle 30"/>
          <p:cNvSpPr/>
          <p:nvPr/>
        </p:nvSpPr>
        <p:spPr>
          <a:xfrm>
            <a:off x="8771076" y="3988373"/>
            <a:ext cx="11400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/>
              <a:t>canRead_O</a:t>
            </a:r>
            <a:endParaRPr lang="en-US" sz="1400" dirty="0"/>
          </a:p>
        </p:txBody>
      </p:sp>
      <p:sp>
        <p:nvSpPr>
          <p:cNvPr id="32" name="Rectangle 31"/>
          <p:cNvSpPr/>
          <p:nvPr/>
        </p:nvSpPr>
        <p:spPr>
          <a:xfrm>
            <a:off x="6057107" y="3988373"/>
            <a:ext cx="3059906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>
              <a:lnSpc>
                <a:spcPct val="90000"/>
              </a:lnSpc>
            </a:pPr>
            <a:r>
              <a:rPr lang="en-US" sz="1400" dirty="0" err="1" smtClean="0"/>
              <a:t>addReadUser_O</a:t>
            </a:r>
            <a:endParaRPr lang="en-US" sz="1400" dirty="0" smtClean="0"/>
          </a:p>
          <a:p>
            <a:pPr lvl="3" algn="ctr">
              <a:lnSpc>
                <a:spcPct val="90000"/>
              </a:lnSpc>
            </a:pPr>
            <a:r>
              <a:rPr lang="en-US" sz="1400" dirty="0" err="1" smtClean="0"/>
              <a:t>deleteReadUser_O</a:t>
            </a:r>
            <a:endParaRPr lang="en-US" sz="1400" dirty="0" smtClean="0"/>
          </a:p>
        </p:txBody>
      </p:sp>
      <p:sp>
        <p:nvSpPr>
          <p:cNvPr id="33" name="Rectangle 32"/>
          <p:cNvSpPr/>
          <p:nvPr/>
        </p:nvSpPr>
        <p:spPr>
          <a:xfrm>
            <a:off x="5152149" y="3988373"/>
            <a:ext cx="14382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addParent_O</a:t>
            </a:r>
            <a:endParaRPr lang="en-US" sz="1400" dirty="0" smtClean="0"/>
          </a:p>
          <a:p>
            <a:pPr algn="ctr"/>
            <a:r>
              <a:rPr lang="en-US" sz="1400" dirty="0" err="1" smtClean="0"/>
              <a:t>deleteParent_O</a:t>
            </a:r>
            <a:endParaRPr lang="en-US" sz="1400" dirty="0"/>
          </a:p>
        </p:txBody>
      </p:sp>
      <p:sp>
        <p:nvSpPr>
          <p:cNvPr id="34" name="Rectangle 33"/>
          <p:cNvSpPr/>
          <p:nvPr/>
        </p:nvSpPr>
        <p:spPr>
          <a:xfrm>
            <a:off x="2244725" y="3988373"/>
            <a:ext cx="2994025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>
              <a:lnSpc>
                <a:spcPct val="90000"/>
              </a:lnSpc>
            </a:pPr>
            <a:r>
              <a:rPr lang="en-US" sz="1400" dirty="0" err="1" smtClean="0"/>
              <a:t>destroyObject_O</a:t>
            </a:r>
            <a:endParaRPr lang="en-US" sz="1400" dirty="0" smtClean="0"/>
          </a:p>
          <a:p>
            <a:pPr lvl="3" algn="ctr">
              <a:lnSpc>
                <a:spcPct val="90000"/>
              </a:lnSpc>
            </a:pPr>
            <a:r>
              <a:rPr lang="en-US" sz="1400" dirty="0" err="1" smtClean="0"/>
              <a:t>addParentWithGrant_O</a:t>
            </a:r>
            <a:endParaRPr lang="en-US" sz="1400" dirty="0" smtClean="0"/>
          </a:p>
          <a:p>
            <a:pPr lvl="3" algn="ctr">
              <a:lnSpc>
                <a:spcPct val="90000"/>
              </a:lnSpc>
            </a:pPr>
            <a:r>
              <a:rPr lang="en-US" sz="1400" dirty="0" err="1" smtClean="0"/>
              <a:t>deleteParentWithgrant_O</a:t>
            </a:r>
            <a:endParaRPr lang="en-US" sz="1400" dirty="0" smtClean="0"/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4137025" y="4891088"/>
            <a:ext cx="549116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b="1" dirty="0" smtClean="0"/>
              <a:t>Role permissions</a:t>
            </a:r>
            <a:endParaRPr lang="en-US" b="1" dirty="0"/>
          </a:p>
        </p:txBody>
      </p:sp>
      <p:sp>
        <p:nvSpPr>
          <p:cNvPr id="3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7803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dirty="0" smtClean="0"/>
              <a:t>Grant Variations in RBAC96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352550"/>
            <a:ext cx="9261475" cy="5403850"/>
          </a:xfrm>
        </p:spPr>
        <p:txBody>
          <a:bodyPr/>
          <a:lstStyle/>
          <a:p>
            <a:r>
              <a:rPr lang="en-US" dirty="0" smtClean="0"/>
              <a:t>Strict DAC cardinality constraints</a:t>
            </a:r>
          </a:p>
          <a:p>
            <a:pPr lvl="1"/>
            <a:r>
              <a:rPr lang="en-US" dirty="0" smtClean="0"/>
              <a:t>Role OWN_O = 1</a:t>
            </a:r>
          </a:p>
          <a:p>
            <a:pPr lvl="1"/>
            <a:r>
              <a:rPr lang="en-US" dirty="0" smtClean="0"/>
              <a:t>Role </a:t>
            </a:r>
            <a:r>
              <a:rPr lang="en-US" dirty="0" err="1" smtClean="0"/>
              <a:t>PARENTwithGRANT_O</a:t>
            </a:r>
            <a:r>
              <a:rPr lang="en-US" dirty="0" smtClean="0"/>
              <a:t> = 0</a:t>
            </a:r>
          </a:p>
          <a:p>
            <a:pPr lvl="1"/>
            <a:r>
              <a:rPr lang="en-US" dirty="0" smtClean="0"/>
              <a:t>Role PARENT_O = 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One-level grant cardinality constraints</a:t>
            </a:r>
          </a:p>
          <a:p>
            <a:pPr lvl="1"/>
            <a:r>
              <a:rPr lang="en-US" dirty="0" smtClean="0"/>
              <a:t>Role OWN_O = 1</a:t>
            </a:r>
          </a:p>
          <a:p>
            <a:pPr lvl="1"/>
            <a:r>
              <a:rPr lang="en-US" dirty="0" smtClean="0"/>
              <a:t>Role </a:t>
            </a:r>
            <a:r>
              <a:rPr lang="en-US" dirty="0" err="1" smtClean="0"/>
              <a:t>PARENTwithGRANT_O</a:t>
            </a:r>
            <a:r>
              <a:rPr lang="en-US" dirty="0" smtClean="0"/>
              <a:t> = 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Two-level grant cardinality constraints</a:t>
            </a:r>
          </a:p>
          <a:p>
            <a:pPr lvl="1"/>
            <a:r>
              <a:rPr lang="en-US" dirty="0" smtClean="0"/>
              <a:t>Role OWN_O = 1</a:t>
            </a:r>
          </a:p>
          <a:p>
            <a:pPr lvl="1">
              <a:buNone/>
            </a:pPr>
            <a:endParaRPr lang="en-US" dirty="0" smtClean="0"/>
          </a:p>
          <a:p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46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7803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dirty="0" smtClean="0"/>
              <a:t>Grant Variations in RBAC96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352550"/>
            <a:ext cx="9261475" cy="5403850"/>
          </a:xfrm>
        </p:spPr>
        <p:txBody>
          <a:bodyPr/>
          <a:lstStyle/>
          <a:p>
            <a:r>
              <a:rPr lang="en-US" dirty="0" smtClean="0"/>
              <a:t>Strict DAC cardinality constraints</a:t>
            </a:r>
          </a:p>
          <a:p>
            <a:pPr lvl="1"/>
            <a:r>
              <a:rPr lang="en-US" dirty="0" smtClean="0"/>
              <a:t>Role OWN_O = 1</a:t>
            </a:r>
          </a:p>
          <a:p>
            <a:pPr lvl="1"/>
            <a:r>
              <a:rPr lang="en-US" dirty="0" smtClean="0"/>
              <a:t>Role </a:t>
            </a:r>
            <a:r>
              <a:rPr lang="en-US" dirty="0" err="1" smtClean="0"/>
              <a:t>PARENTwithGRANT_O</a:t>
            </a:r>
            <a:r>
              <a:rPr lang="en-US" dirty="0" smtClean="0"/>
              <a:t> = 0</a:t>
            </a:r>
          </a:p>
          <a:p>
            <a:pPr lvl="1"/>
            <a:r>
              <a:rPr lang="en-US" dirty="0" smtClean="0"/>
              <a:t>Role PARENT_O = 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One-level grant cardinality constraints</a:t>
            </a:r>
          </a:p>
          <a:p>
            <a:pPr lvl="1"/>
            <a:r>
              <a:rPr lang="en-US" dirty="0" smtClean="0"/>
              <a:t>Role OWN_O = 1</a:t>
            </a:r>
          </a:p>
          <a:p>
            <a:pPr lvl="1"/>
            <a:r>
              <a:rPr lang="en-US" dirty="0" smtClean="0"/>
              <a:t>Role </a:t>
            </a:r>
            <a:r>
              <a:rPr lang="en-US" dirty="0" err="1" smtClean="0"/>
              <a:t>PARENTwithGRANT_O</a:t>
            </a:r>
            <a:r>
              <a:rPr lang="en-US" dirty="0" smtClean="0"/>
              <a:t> = 0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Two-level grant cardinality constraints</a:t>
            </a:r>
          </a:p>
          <a:p>
            <a:pPr lvl="1"/>
            <a:r>
              <a:rPr lang="en-US" dirty="0" smtClean="0"/>
              <a:t>Role OWN_O = 1</a:t>
            </a:r>
          </a:p>
          <a:p>
            <a:pPr lvl="1">
              <a:buNone/>
            </a:pPr>
            <a:endParaRPr lang="en-US" dirty="0" smtClean="0"/>
          </a:p>
          <a:p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47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478338" y="5848350"/>
            <a:ext cx="5312071" cy="440333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1008063" hangingPunct="1">
              <a:buClrTx/>
              <a:buSzTx/>
              <a:buFontTx/>
              <a:buNone/>
            </a:pPr>
            <a:r>
              <a:rPr lang="en-US" sz="2200" dirty="0" smtClean="0">
                <a:solidFill>
                  <a:srgbClr val="CC3300"/>
                </a:solidFill>
                <a:latin typeface="Times" pitchFamily="18" charset="0"/>
                <a:cs typeface="Arial" charset="0"/>
              </a:rPr>
              <a:t>NIST Model cannot express these constraints</a:t>
            </a:r>
            <a:endParaRPr lang="en-US" sz="2200" dirty="0">
              <a:solidFill>
                <a:srgbClr val="CC3300"/>
              </a:solidFill>
              <a:latin typeface="Times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3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sz="2400" dirty="0" smtClean="0"/>
              <a:t>Grant-Dependent Revoke in RBAC96</a:t>
            </a:r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48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2116194" y="5438775"/>
            <a:ext cx="609032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b="1" dirty="0"/>
              <a:t>READ_O role associated with members of PARENT_O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36340" y="1708150"/>
            <a:ext cx="6850030" cy="3273425"/>
            <a:chOff x="1675221" y="1546225"/>
            <a:chExt cx="6850030" cy="3273425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3897313" y="1774825"/>
              <a:ext cx="149225" cy="22542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8" name="Oval 5"/>
            <p:cNvSpPr>
              <a:spLocks noChangeArrowheads="1"/>
            </p:cNvSpPr>
            <p:nvPr/>
          </p:nvSpPr>
          <p:spPr bwMode="auto">
            <a:xfrm>
              <a:off x="6488113" y="1774825"/>
              <a:ext cx="149225" cy="22542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3897313" y="2689225"/>
              <a:ext cx="149225" cy="22542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0" name="Oval 7"/>
            <p:cNvSpPr>
              <a:spLocks noChangeArrowheads="1"/>
            </p:cNvSpPr>
            <p:nvPr/>
          </p:nvSpPr>
          <p:spPr bwMode="auto">
            <a:xfrm>
              <a:off x="6488113" y="2689225"/>
              <a:ext cx="149225" cy="22542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3897313" y="4594225"/>
              <a:ext cx="149225" cy="22542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6488113" y="4594225"/>
              <a:ext cx="149225" cy="22542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675221" y="1546225"/>
              <a:ext cx="1832746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/>
                <a:t>U1_PARENT_O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6962399" y="1622425"/>
              <a:ext cx="1554914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dirty="0"/>
                <a:t>U1_READ_O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1675221" y="2536825"/>
              <a:ext cx="1832746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/>
                <a:t>U2_PARENT_O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1692683" y="4441825"/>
              <a:ext cx="1832746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/>
                <a:t>Un_PARENT_O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6970337" y="2536825"/>
              <a:ext cx="1554914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dirty="0"/>
                <a:t>U2_READ_O</a:t>
              </a: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6962399" y="4441825"/>
              <a:ext cx="1554914" cy="3667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/>
                <a:t>Un_READ_O</a:t>
              </a: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4057650" y="1925637"/>
              <a:ext cx="24225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4057650" y="2840037"/>
              <a:ext cx="24225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>
              <a:off x="4057650" y="4745037"/>
              <a:ext cx="24225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>
              <a:off x="3971925" y="3078162"/>
              <a:ext cx="0" cy="1279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6562725" y="3078162"/>
              <a:ext cx="0" cy="1279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03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49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2652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/>
              <a:t>OM-AM and PEI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chemeClr val="tx2"/>
                </a:solidFill>
              </a:rPr>
              <a:t> 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2800" dirty="0" smtClean="0"/>
              <a:t>RBAC: Role-Based Access Control</a:t>
            </a:r>
            <a:endParaRPr lang="en-US" sz="2800" b="1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252413" y="1008063"/>
            <a:ext cx="6804025" cy="2238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953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Access is determined by roles</a:t>
            </a:r>
          </a:p>
          <a:p>
            <a:pPr marL="4953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 user’s roles are assigned by security administrators</a:t>
            </a: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4953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-128"/>
              </a:rPr>
              <a:t>A role’s permissions are assigned by security administrators</a:t>
            </a:r>
          </a:p>
          <a:p>
            <a:pPr marL="4953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  <a:p>
            <a:pPr marL="495300" marR="0" lvl="1" indent="-381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tabLst/>
              <a:defRPr/>
            </a:pPr>
            <a:endParaRPr kumimoji="0" lang="en-US" sz="4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-128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640513" y="1265238"/>
            <a:ext cx="3200400" cy="8096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defTabSz="1008063" hangingPunct="1">
              <a:buClrTx/>
              <a:buSzTx/>
              <a:buFontTx/>
              <a:buNone/>
            </a:pPr>
            <a:r>
              <a:rPr lang="en-US" sz="2200">
                <a:solidFill>
                  <a:srgbClr val="3333CC"/>
                </a:solidFill>
                <a:latin typeface="Times" pitchFamily="18" charset="0"/>
                <a:cs typeface="Arial" charset="0"/>
              </a:rPr>
              <a:t>First emerged: mid 1970s</a:t>
            </a:r>
          </a:p>
          <a:p>
            <a:pPr defTabSz="1008063" hangingPunct="1">
              <a:buClrTx/>
              <a:buSzTx/>
              <a:buFontTx/>
              <a:buNone/>
            </a:pPr>
            <a:r>
              <a:rPr lang="en-US" sz="2200">
                <a:solidFill>
                  <a:srgbClr val="3333CC"/>
                </a:solidFill>
                <a:latin typeface="Times" pitchFamily="18" charset="0"/>
                <a:cs typeface="Arial" charset="0"/>
              </a:rPr>
              <a:t>First models: mid 1990s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44513" y="3094038"/>
            <a:ext cx="4208462" cy="474662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none" lIns="100794" tIns="50397" rIns="100794" bIns="50397">
            <a:spAutoFit/>
          </a:bodyPr>
          <a:lstStyle/>
          <a:p>
            <a:pPr defTabSz="1008063" hangingPunct="1">
              <a:buClrTx/>
              <a:buSzTx/>
              <a:buFontTx/>
              <a:buNone/>
            </a:pPr>
            <a:r>
              <a:rPr lang="en-US" sz="2200">
                <a:solidFill>
                  <a:srgbClr val="CC3300"/>
                </a:solidFill>
                <a:latin typeface="Times" pitchFamily="18" charset="0"/>
                <a:cs typeface="Arial" charset="0"/>
              </a:rPr>
              <a:t>Is RBAC MAC or DAC or neither?</a:t>
            </a: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315913" y="3932238"/>
            <a:ext cx="6383337" cy="152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95300" lvl="1" indent="-381000" defTabSz="914400" eaLnBrk="0">
              <a:buSzPct val="75000"/>
              <a:buFont typeface="Symbol" pitchFamily="18" charset="2"/>
              <a:buChar char=""/>
            </a:pPr>
            <a:r>
              <a:rPr lang="en-US" sz="2800">
                <a:solidFill>
                  <a:srgbClr val="000000"/>
                </a:solidFill>
                <a:latin typeface="Bitstream Charter" pitchFamily="16" charset="0"/>
              </a:rPr>
              <a:t>RBAC can be configured to do MAC</a:t>
            </a:r>
          </a:p>
          <a:p>
            <a:pPr marL="495300" lvl="1" indent="-381000" defTabSz="914400" eaLnBrk="0">
              <a:buSzPct val="75000"/>
              <a:buFont typeface="Symbol" pitchFamily="18" charset="2"/>
              <a:buChar char=""/>
            </a:pPr>
            <a:r>
              <a:rPr lang="en-US" sz="2800">
                <a:solidFill>
                  <a:srgbClr val="000000"/>
                </a:solidFill>
                <a:latin typeface="Bitstream Charter" pitchFamily="16" charset="0"/>
              </a:rPr>
              <a:t>RBAC can be configured to do DAC</a:t>
            </a:r>
          </a:p>
          <a:p>
            <a:pPr marL="495300" lvl="1" indent="-381000" defTabSz="914400" eaLnBrk="0">
              <a:buSzPct val="75000"/>
              <a:buFont typeface="Symbol" pitchFamily="18" charset="2"/>
              <a:buChar char=""/>
            </a:pPr>
            <a:r>
              <a:rPr lang="en-US" sz="2800">
                <a:solidFill>
                  <a:srgbClr val="000000"/>
                </a:solidFill>
                <a:latin typeface="Bitstream Charter" pitchFamily="16" charset="0"/>
              </a:rPr>
              <a:t>RBAC is policy neutral</a:t>
            </a:r>
          </a:p>
          <a:p>
            <a:pPr marL="495300" lvl="1" indent="-381000" defTabSz="914400" eaLnBrk="0">
              <a:buSzPct val="75000"/>
              <a:buFont typeface="Symbol" pitchFamily="18" charset="2"/>
              <a:buChar char=""/>
            </a:pPr>
            <a:endParaRPr lang="en-US" sz="2800">
              <a:solidFill>
                <a:srgbClr val="000000"/>
              </a:solidFill>
              <a:latin typeface="Bitstream Charter" pitchFamily="16" charset="0"/>
            </a:endParaRPr>
          </a:p>
          <a:p>
            <a:pPr marL="495300" lvl="1" indent="-381000" defTabSz="914400" eaLnBrk="0">
              <a:buSzPct val="75000"/>
              <a:buFont typeface="Symbol" pitchFamily="18" charset="2"/>
              <a:buChar char=""/>
            </a:pPr>
            <a:endParaRPr lang="en-US" sz="48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44513" y="5456238"/>
            <a:ext cx="4495800" cy="474662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lIns="100794" tIns="50397" rIns="100794" bIns="50397">
            <a:spAutoFit/>
          </a:bodyPr>
          <a:lstStyle/>
          <a:p>
            <a:pPr defTabSz="1008063" hangingPunct="1">
              <a:buClrTx/>
              <a:buSzTx/>
              <a:buFontTx/>
              <a:buNone/>
            </a:pPr>
            <a:r>
              <a:rPr lang="en-US" sz="2200">
                <a:solidFill>
                  <a:srgbClr val="CC3300"/>
                </a:solidFill>
                <a:latin typeface="Times" pitchFamily="18" charset="0"/>
                <a:cs typeface="Arial" charset="0"/>
              </a:rPr>
              <a:t>RBAC is neither MAC nor DAC!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50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OM-AM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3528377" y="2575297"/>
            <a:ext cx="3359856" cy="2771881"/>
          </a:xfrm>
          <a:prstGeom prst="rect">
            <a:avLst/>
          </a:prstGeom>
        </p:spPr>
        <p:txBody>
          <a:bodyPr/>
          <a:lstStyle>
            <a:lvl1pPr marL="431800" indent="-3238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80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  <a:lvl2pPr marL="863600" indent="-287338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295400" indent="-215900" algn="l" defTabSz="457200" rtl="0" eaLnBrk="0" fontAlgn="base" hangingPunct="0"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4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1727200" indent="-215900" algn="l" defTabSz="457200" rtl="0" eaLnBrk="0" fontAlgn="base" hangingPunct="0"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75000"/>
              <a:buFont typeface="Symbol" pitchFamily="18" charset="2"/>
              <a:buChar char="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159000" indent="-215900" algn="l" defTabSz="457200" rtl="0" eaLnBrk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Char char=""/>
              <a:defRPr sz="20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26162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6pPr>
            <a:lvl7pPr marL="30734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7pPr>
            <a:lvl8pPr marL="35306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8pPr>
            <a:lvl9pPr marL="3987800" indent="-215900" algn="l" defTabSz="457200" rtl="0" fontAlgn="base" hangingPunct="0"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charset="2"/>
              <a:buChar char="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algn="ctr">
              <a:buFont typeface="Monotype Sorts" pitchFamily="2" charset="2"/>
              <a:buNone/>
            </a:pPr>
            <a:endParaRPr lang="en-US" kern="0" dirty="0" smtClean="0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2856406" y="2491301"/>
            <a:ext cx="0" cy="2771881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2100438" y="1651337"/>
            <a:ext cx="1564852" cy="635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527" b="1">
                <a:solidFill>
                  <a:schemeClr val="tx2"/>
                </a:solidFill>
              </a:rPr>
              <a:t>What?</a:t>
            </a:r>
            <a:endParaRPr lang="en-US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179071" y="5515171"/>
            <a:ext cx="1414169" cy="635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527" b="1">
                <a:solidFill>
                  <a:schemeClr val="tx2"/>
                </a:solidFill>
              </a:rPr>
              <a:t>How?</a:t>
            </a:r>
            <a:endParaRPr lang="en-US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3528377" y="2575297"/>
            <a:ext cx="3443852" cy="2771881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>
            <a:off x="3528377" y="3163272"/>
            <a:ext cx="344385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3528377" y="3919240"/>
            <a:ext cx="3443852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>
            <a:off x="3528377" y="4591211"/>
            <a:ext cx="344385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1176478" y="1431590"/>
            <a:ext cx="7979657" cy="4955787"/>
          </a:xfrm>
          <a:prstGeom prst="rect">
            <a:avLst/>
          </a:prstGeom>
          <a:noFill/>
          <a:ln w="38100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Text Box 12"/>
          <p:cNvSpPr txBox="1">
            <a:spLocks noChangeArrowheads="1"/>
          </p:cNvSpPr>
          <p:nvPr/>
        </p:nvSpPr>
        <p:spPr bwMode="auto">
          <a:xfrm>
            <a:off x="7832542" y="1483345"/>
            <a:ext cx="486030" cy="4977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527">
                <a:solidFill>
                  <a:schemeClr val="tx2"/>
                </a:solidFill>
              </a:rPr>
              <a:t>A</a:t>
            </a:r>
          </a:p>
          <a:p>
            <a:pPr algn="ctr"/>
            <a:r>
              <a:rPr lang="en-US" sz="3527">
                <a:solidFill>
                  <a:schemeClr val="tx2"/>
                </a:solidFill>
              </a:rPr>
              <a:t>s</a:t>
            </a:r>
          </a:p>
          <a:p>
            <a:pPr algn="ctr"/>
            <a:r>
              <a:rPr lang="en-US" sz="3527">
                <a:solidFill>
                  <a:schemeClr val="tx2"/>
                </a:solidFill>
              </a:rPr>
              <a:t>s</a:t>
            </a:r>
          </a:p>
          <a:p>
            <a:pPr algn="ctr"/>
            <a:r>
              <a:rPr lang="en-US" sz="3527">
                <a:solidFill>
                  <a:schemeClr val="tx2"/>
                </a:solidFill>
              </a:rPr>
              <a:t>u</a:t>
            </a:r>
          </a:p>
          <a:p>
            <a:pPr algn="ctr"/>
            <a:r>
              <a:rPr lang="en-US" sz="3527">
                <a:solidFill>
                  <a:schemeClr val="tx2"/>
                </a:solidFill>
              </a:rPr>
              <a:t>r</a:t>
            </a:r>
          </a:p>
          <a:p>
            <a:pPr algn="ctr"/>
            <a:r>
              <a:rPr lang="en-US" sz="3527">
                <a:solidFill>
                  <a:schemeClr val="tx2"/>
                </a:solidFill>
              </a:rPr>
              <a:t>a</a:t>
            </a:r>
          </a:p>
          <a:p>
            <a:pPr algn="ctr"/>
            <a:r>
              <a:rPr lang="en-US" sz="3527">
                <a:solidFill>
                  <a:schemeClr val="tx2"/>
                </a:solidFill>
              </a:rPr>
              <a:t>n</a:t>
            </a:r>
          </a:p>
          <a:p>
            <a:pPr algn="ctr"/>
            <a:r>
              <a:rPr lang="en-US" sz="3527">
                <a:solidFill>
                  <a:schemeClr val="tx2"/>
                </a:solidFill>
              </a:rPr>
              <a:t>c</a:t>
            </a:r>
          </a:p>
          <a:p>
            <a:pPr algn="ctr"/>
            <a:r>
              <a:rPr lang="en-US" sz="3527">
                <a:solidFill>
                  <a:schemeClr val="tx2"/>
                </a:solidFill>
              </a:rPr>
              <a:t>e</a:t>
            </a:r>
          </a:p>
        </p:txBody>
      </p:sp>
      <p:sp>
        <p:nvSpPr>
          <p:cNvPr id="2" name="Rectangle 1"/>
          <p:cNvSpPr/>
          <p:nvPr/>
        </p:nvSpPr>
        <p:spPr>
          <a:xfrm>
            <a:off x="4634168" y="3336164"/>
            <a:ext cx="1165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Model</a:t>
            </a:r>
            <a:endParaRPr lang="en-US" sz="2800" kern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165290" y="4023425"/>
            <a:ext cx="2103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Architecture</a:t>
            </a:r>
            <a:endParaRPr lang="en-US" sz="2800" kern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204564" y="4770800"/>
            <a:ext cx="20249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kern="0" dirty="0" smtClean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Mechanism</a:t>
            </a:r>
            <a:endParaRPr lang="en-US" sz="2800" kern="0" dirty="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85515" y="2651806"/>
            <a:ext cx="1863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kern="0" dirty="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40055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51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PEI </a:t>
            </a: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Models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1506030"/>
            <a:ext cx="6938962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196263" y="2533142"/>
            <a:ext cx="109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Idealized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8012113" y="3258630"/>
            <a:ext cx="1619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Enforceable</a:t>
            </a:r>
          </a:p>
          <a:p>
            <a:pPr eaLnBrk="1"/>
            <a:r>
              <a:rPr lang="en-US" altLang="en-US"/>
              <a:t>(Approximate)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8088313" y="4173030"/>
            <a:ext cx="1162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/>
            <a:r>
              <a:rPr lang="en-US" altLang="en-US"/>
              <a:t>Codeable</a:t>
            </a:r>
          </a:p>
        </p:txBody>
      </p:sp>
    </p:spTree>
    <p:extLst>
      <p:ext uri="{BB962C8B-B14F-4D97-AF65-F5344CB8AC3E}">
        <p14:creationId xmlns:p14="http://schemas.microsoft.com/office/powerpoint/2010/main" val="23332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</p:spPr>
        <p:txBody>
          <a:bodyPr lIns="99745" tIns="48997" rIns="99745" bIns="48997" anchor="b"/>
          <a:lstStyle/>
          <a:p>
            <a:pPr algn="ctr"/>
            <a:r>
              <a:rPr lang="en-US" sz="2800" dirty="0" smtClean="0"/>
              <a:t>RBAC: SERVER PULL</a:t>
            </a:r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52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392113" y="1211233"/>
            <a:ext cx="1189037" cy="40011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</a:rPr>
              <a:t>E model</a:t>
            </a:r>
            <a:endParaRPr lang="en-US" sz="2000" dirty="0">
              <a:solidFill>
                <a:srgbClr val="CC3300"/>
              </a:solidFill>
            </a:endParaRPr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2016126" y="2234142"/>
            <a:ext cx="1683604" cy="1259946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Client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6384397" y="2234142"/>
            <a:ext cx="1683604" cy="1259946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Server</a:t>
            </a:r>
          </a:p>
        </p:txBody>
      </p:sp>
      <p:sp>
        <p:nvSpPr>
          <p:cNvPr id="39" name="Line 5"/>
          <p:cNvSpPr>
            <a:spLocks noChangeShapeType="1"/>
          </p:cNvSpPr>
          <p:nvPr/>
        </p:nvSpPr>
        <p:spPr bwMode="auto">
          <a:xfrm>
            <a:off x="3696229" y="2822116"/>
            <a:ext cx="2688167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4032251" y="4670037"/>
            <a:ext cx="2103630" cy="1259946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User-role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Authorization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Server</a:t>
            </a:r>
          </a:p>
        </p:txBody>
      </p:sp>
      <p:sp>
        <p:nvSpPr>
          <p:cNvPr id="41" name="Line 7"/>
          <p:cNvSpPr>
            <a:spLocks noChangeShapeType="1"/>
          </p:cNvSpPr>
          <p:nvPr/>
        </p:nvSpPr>
        <p:spPr bwMode="auto">
          <a:xfrm flipV="1">
            <a:off x="5040313" y="3158102"/>
            <a:ext cx="1344083" cy="1427939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</p:spPr>
        <p:txBody>
          <a:bodyPr lIns="99745" tIns="48997" rIns="99745" bIns="48997" anchor="b"/>
          <a:lstStyle/>
          <a:p>
            <a:pPr algn="ctr"/>
            <a:r>
              <a:rPr lang="en-US" sz="2800" dirty="0" smtClean="0"/>
              <a:t>RBAC: CLIENT PULL</a:t>
            </a:r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53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392113" y="1211233"/>
            <a:ext cx="1189037" cy="40011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</a:rPr>
              <a:t>E model</a:t>
            </a:r>
            <a:endParaRPr lang="en-US" sz="2000" dirty="0">
              <a:solidFill>
                <a:srgbClr val="CC3300"/>
              </a:solidFill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2016126" y="2176992"/>
            <a:ext cx="1683604" cy="1259946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Client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6384397" y="2176992"/>
            <a:ext cx="1683604" cy="1259946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Server</a:t>
            </a: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3696229" y="2764966"/>
            <a:ext cx="2688167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032251" y="4612887"/>
            <a:ext cx="2103630" cy="1259946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User-role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Authorization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Server</a:t>
            </a: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 flipV="1">
            <a:off x="2940182" y="3520934"/>
            <a:ext cx="2100130" cy="1007957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</p:spPr>
        <p:txBody>
          <a:bodyPr lIns="99745" tIns="48997" rIns="99745" bIns="48997" anchor="b"/>
          <a:lstStyle/>
          <a:p>
            <a:pPr algn="ctr"/>
            <a:r>
              <a:rPr lang="en-US" sz="2800" dirty="0" smtClean="0"/>
              <a:t>RBAC: PROXY-BASED</a:t>
            </a:r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54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36" name="Text Box 5"/>
          <p:cNvSpPr txBox="1">
            <a:spLocks noChangeArrowheads="1"/>
          </p:cNvSpPr>
          <p:nvPr/>
        </p:nvSpPr>
        <p:spPr bwMode="auto">
          <a:xfrm>
            <a:off x="392113" y="1211233"/>
            <a:ext cx="1189037" cy="400110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C3300"/>
                </a:solidFill>
              </a:rPr>
              <a:t>E model</a:t>
            </a:r>
            <a:endParaRPr lang="en-US" sz="2000" dirty="0">
              <a:solidFill>
                <a:srgbClr val="CC3300"/>
              </a:solidFill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04032" y="2519892"/>
            <a:ext cx="1683604" cy="1259946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Client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728480" y="2519892"/>
            <a:ext cx="1683604" cy="1259946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Server</a:t>
            </a: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>
            <a:off x="2184136" y="3107866"/>
            <a:ext cx="2184135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368272" y="2519892"/>
            <a:ext cx="2103630" cy="1259946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Proxy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Server</a:t>
            </a:r>
          </a:p>
        </p:txBody>
      </p:sp>
      <p:sp>
        <p:nvSpPr>
          <p:cNvPr id="20" name="Line 8"/>
          <p:cNvSpPr>
            <a:spLocks noChangeShapeType="1"/>
          </p:cNvSpPr>
          <p:nvPr/>
        </p:nvSpPr>
        <p:spPr bwMode="auto">
          <a:xfrm>
            <a:off x="6468401" y="3107866"/>
            <a:ext cx="1260078" cy="0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5460339" y="3779837"/>
            <a:ext cx="0" cy="1259946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 type="triangle" w="med" len="med"/>
            <a:tailEnd type="triangle" w="med" len="med"/>
          </a:ln>
        </p:spPr>
        <p:txBody>
          <a:bodyPr wrap="none" lIns="100794" tIns="50397" rIns="100794" bIns="50397" anchor="ctr"/>
          <a:lstStyle/>
          <a:p>
            <a:endParaRPr lang="en-US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4452277" y="5039783"/>
            <a:ext cx="2103630" cy="1259946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</p:spPr>
        <p:txBody>
          <a:bodyPr wrap="none" lIns="100794" tIns="50397" rIns="100794" bIns="50397" anchor="ctr"/>
          <a:lstStyle/>
          <a:p>
            <a:pPr algn="ctr"/>
            <a:r>
              <a:rPr lang="en-US">
                <a:solidFill>
                  <a:schemeClr val="tx2"/>
                </a:solidFill>
              </a:rPr>
              <a:t>User-role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Authorization</a:t>
            </a:r>
          </a:p>
          <a:p>
            <a:pPr algn="ctr"/>
            <a:r>
              <a:rPr lang="en-US">
                <a:solidFill>
                  <a:schemeClr val="tx2"/>
                </a:solidFill>
              </a:rPr>
              <a:t>Server</a:t>
            </a:r>
          </a:p>
        </p:txBody>
      </p:sp>
      <p:sp>
        <p:nvSpPr>
          <p:cNvPr id="13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  <a:ea typeface="ＭＳ Ｐゴシック" charset="-128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C55B82BF-3B5A-457C-B93A-3BCFAEB56B4A}" type="slidenum">
              <a:rPr lang="en-GB" sz="14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55</a:t>
            </a:fld>
            <a:endParaRPr lang="en-GB" sz="14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200" dirty="0" smtClean="0"/>
              <a:t>MAC or LBAC or BLP (or </a:t>
            </a:r>
            <a:r>
              <a:rPr lang="en-US" sz="3200" dirty="0" err="1" smtClean="0"/>
              <a:t>Biba</a:t>
            </a:r>
            <a:r>
              <a:rPr lang="en-US" sz="3200" dirty="0" smtClean="0"/>
              <a:t>)</a:t>
            </a:r>
            <a:endParaRPr lang="en-US" sz="32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76079" y="1330858"/>
            <a:ext cx="9302750" cy="54255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82600" indent="-482600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Ø"/>
            </a:pPr>
            <a:r>
              <a:rPr lang="en-US" sz="3200" noProof="0" dirty="0" smtClean="0"/>
              <a:t>BLP enforces one-directional information flow in a lattice of security labels</a:t>
            </a:r>
          </a:p>
          <a:p>
            <a:pPr marL="482600" indent="-482600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Ø"/>
            </a:pPr>
            <a:r>
              <a:rPr kumimoji="0" lang="en-US" sz="3200" b="0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BLP </a:t>
            </a:r>
            <a:r>
              <a:rPr kumimoji="0" lang="en-US" sz="3200" b="0" i="0" u="none" strike="noStrike" kern="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can enforce one-directional information flow</a:t>
            </a:r>
            <a:r>
              <a:rPr lang="en-US" sz="3200" kern="0" dirty="0" smtClean="0"/>
              <a:t> policies for</a:t>
            </a:r>
          </a:p>
          <a:p>
            <a:pPr marL="914400" lvl="1" indent="-482600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Confidentiality</a:t>
            </a:r>
          </a:p>
          <a:p>
            <a:pPr marL="914400" lvl="1" indent="-482600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v"/>
            </a:pPr>
            <a:r>
              <a:rPr lang="en-US" sz="2800" kern="0" dirty="0" smtClean="0"/>
              <a:t>Integrity</a:t>
            </a:r>
          </a:p>
          <a:p>
            <a:pPr marL="914400" lvl="1" indent="-482600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v"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</a:rPr>
              <a:t>Separation of duty</a:t>
            </a:r>
          </a:p>
          <a:p>
            <a:pPr marL="914400" lvl="1" indent="-482600">
              <a:lnSpc>
                <a:spcPct val="98000"/>
              </a:lnSpc>
              <a:spcBef>
                <a:spcPct val="49000"/>
              </a:spcBef>
              <a:buFont typeface="Wingdings" pitchFamily="2" charset="2"/>
              <a:buChar char="v"/>
            </a:pPr>
            <a:r>
              <a:rPr lang="en-US" sz="2800" kern="0" dirty="0" smtClean="0"/>
              <a:t>Combinations thereof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863600" marR="0" lvl="1" indent="-287338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90000"/>
              <a:buFont typeface="Wingdings" pitchFamily="2" charset="2"/>
              <a:buChar char="v"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  <a:p>
            <a:pPr marL="431800" marR="0" lvl="0" indent="-32385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ＭＳ Ｐゴシック" charset="-128"/>
            </a:endParaRPr>
          </a:p>
        </p:txBody>
      </p:sp>
      <p:sp useBgFill="1">
        <p:nvSpPr>
          <p:cNvPr id="8" name="Rectangle 23"/>
          <p:cNvSpPr>
            <a:spLocks noChangeArrowheads="1"/>
          </p:cNvSpPr>
          <p:nvPr/>
        </p:nvSpPr>
        <p:spPr bwMode="auto">
          <a:xfrm>
            <a:off x="6967972" y="1957059"/>
            <a:ext cx="1828800" cy="469872"/>
          </a:xfrm>
          <a:prstGeom prst="rect">
            <a:avLst/>
          </a:prstGeom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marL="482600" indent="-482600" algn="ctr">
              <a:lnSpc>
                <a:spcPct val="85000"/>
              </a:lnSpc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Policy</a:t>
            </a:r>
            <a:endParaRPr lang="en-US" dirty="0" smtClean="0">
              <a:solidFill>
                <a:srgbClr val="FF0000"/>
              </a:solidFill>
            </a:endParaRPr>
          </a:p>
        </p:txBody>
      </p:sp>
      <p:sp useBgFill="1">
        <p:nvSpPr>
          <p:cNvPr id="10" name="Rectangle 23"/>
          <p:cNvSpPr>
            <a:spLocks noChangeArrowheads="1"/>
          </p:cNvSpPr>
          <p:nvPr/>
        </p:nvSpPr>
        <p:spPr bwMode="auto">
          <a:xfrm>
            <a:off x="6856064" y="4421869"/>
            <a:ext cx="2052617" cy="469872"/>
          </a:xfrm>
          <a:prstGeom prst="rect">
            <a:avLst/>
          </a:prstGeom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 lIns="63500" tIns="25400" rIns="63500" bIns="25400">
            <a:spAutoFit/>
          </a:bodyPr>
          <a:lstStyle/>
          <a:p>
            <a:pPr marL="482600" indent="-482600" algn="ctr">
              <a:lnSpc>
                <a:spcPct val="85000"/>
              </a:lnSpc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Objective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56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MAC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506030"/>
            <a:ext cx="6938962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533732" y="2618867"/>
            <a:ext cx="18902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en-US" altLang="en-US" dirty="0" smtClean="0"/>
              <a:t>One-Direction</a:t>
            </a:r>
          </a:p>
          <a:p>
            <a:pPr algn="ctr" eaLnBrk="1"/>
            <a:r>
              <a:rPr lang="en-US" altLang="en-US" dirty="0" smtClean="0"/>
              <a:t>Information Flow</a:t>
            </a:r>
            <a:endParaRPr lang="en-US" altLang="en-US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661972" y="1475867"/>
            <a:ext cx="163378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en-US" altLang="en-US" dirty="0" smtClean="0"/>
              <a:t>Confidentiality</a:t>
            </a:r>
          </a:p>
          <a:p>
            <a:pPr algn="ctr" eaLnBrk="1"/>
            <a:r>
              <a:rPr lang="en-US" altLang="en-US" dirty="0" smtClean="0"/>
              <a:t>Integrity</a:t>
            </a:r>
          </a:p>
          <a:p>
            <a:pPr algn="ctr" eaLnBrk="1"/>
            <a:r>
              <a:rPr lang="en-US" altLang="en-US" dirty="0" smtClean="0"/>
              <a:t>Separation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32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392114" y="6904038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-128"/>
              </a:rPr>
              <a:t>© Ravi 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-128"/>
              </a:rPr>
              <a:t>Sandhu</a:t>
            </a:r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6"/>
            <a:ext cx="2346325" cy="519112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762" algn="l"/>
                <a:tab pos="1447524" algn="l"/>
                <a:tab pos="2171287" algn="l"/>
              </a:tabLst>
              <a:defRPr/>
            </a:pPr>
            <a:fld id="{C55B82BF-3B5A-457C-B93A-3BCFAEB56B4A}" type="slidenum">
              <a:rPr lang="en-GB" sz="1500">
                <a:solidFill>
                  <a:srgbClr val="000000"/>
                </a:solidFill>
                <a:latin typeface="+mn-lt"/>
                <a:ea typeface="ＭＳ Ｐゴシック" charset="-128"/>
              </a:rPr>
              <a:pPr algn="r">
                <a:lnSpc>
                  <a:spcPct val="101000"/>
                </a:lnSpc>
                <a:tabLst>
                  <a:tab pos="723762" algn="l"/>
                  <a:tab pos="1447524" algn="l"/>
                  <a:tab pos="2171287" algn="l"/>
                </a:tabLst>
                <a:defRPr/>
              </a:pPr>
              <a:t>57</a:t>
            </a:fld>
            <a:endParaRPr lang="en-GB" sz="1500" dirty="0">
              <a:solidFill>
                <a:srgbClr val="000000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19461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00275" y="2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>
              <a:defRPr/>
            </a:pPr>
            <a:r>
              <a:rPr lang="en-US" sz="3500" kern="0" dirty="0" smtClean="0">
                <a:solidFill>
                  <a:srgbClr val="131F49"/>
                </a:solidFill>
                <a:ea typeface="ＭＳ Ｐゴシック" charset="-128"/>
                <a:cs typeface="ＭＳ Ｐゴシック" charset="-128"/>
              </a:rPr>
              <a:t>DAC</a:t>
            </a:r>
            <a:endParaRPr lang="en-US" sz="3500" kern="0" dirty="0">
              <a:solidFill>
                <a:srgbClr val="131F49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506030"/>
            <a:ext cx="6938962" cy="401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668382" y="2514092"/>
            <a:ext cx="16209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en-US" altLang="en-US" dirty="0" smtClean="0"/>
              <a:t>Access Matrix</a:t>
            </a:r>
            <a:endParaRPr lang="en-US" altLang="en-US" dirty="0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097713" y="3239580"/>
            <a:ext cx="276229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en-US" altLang="en-US" dirty="0" smtClean="0"/>
              <a:t>Capabilities,</a:t>
            </a:r>
          </a:p>
          <a:p>
            <a:pPr algn="ctr" eaLnBrk="1"/>
            <a:r>
              <a:rPr lang="en-US" altLang="en-US" dirty="0" smtClean="0"/>
              <a:t>Access Control Lists</a:t>
            </a:r>
          </a:p>
          <a:p>
            <a:pPr algn="ctr" eaLnBrk="1"/>
            <a:r>
              <a:rPr lang="en-US" altLang="en-US" dirty="0" smtClean="0"/>
              <a:t>Access Control Relations</a:t>
            </a:r>
            <a:endParaRPr lang="en-US" altLang="en-US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501670" y="1780667"/>
            <a:ext cx="19543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/>
            <a:r>
              <a:rPr lang="en-US" altLang="en-US" dirty="0" smtClean="0"/>
              <a:t>Owner Discretion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32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AD3DE2-BC5C-4E6B-AED0-00F882A9EDD7}" type="slidenum">
              <a:rPr lang="en-GB" smtClean="0">
                <a:latin typeface="Arial" charset="0"/>
                <a:ea typeface="ＭＳ Ｐゴシック" pitchFamily="34" charset="-128"/>
              </a:rPr>
              <a:pPr/>
              <a:t>6</a:t>
            </a:fld>
            <a:endParaRPr lang="en-GB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92113" y="1265238"/>
            <a:ext cx="91440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5400" dirty="0" smtClean="0"/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5400" dirty="0" smtClean="0"/>
              <a:t>RBAC96 Model</a:t>
            </a: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3200" dirty="0" smtClean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sz="4000" dirty="0">
              <a:solidFill>
                <a:schemeClr val="tx2"/>
              </a:solidFill>
            </a:endParaRPr>
          </a:p>
          <a:p>
            <a:pPr algn="ctr" eaLnBrk="0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4400" dirty="0">
                <a:solidFill>
                  <a:schemeClr val="tx2"/>
                </a:solidFill>
              </a:rPr>
              <a:t> </a:t>
            </a:r>
            <a:endParaRPr lang="en-GB" sz="4400" dirty="0">
              <a:solidFill>
                <a:schemeClr val="tx2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18437" name="Date Placeholder 3"/>
          <p:cNvSpPr txBox="1">
            <a:spLocks noGrp="1"/>
          </p:cNvSpPr>
          <p:nvPr/>
        </p:nvSpPr>
        <p:spPr bwMode="auto">
          <a:xfrm>
            <a:off x="392113" y="6904038"/>
            <a:ext cx="2346325" cy="519112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</a:rPr>
              <a:t>© Ravi  Sandhu</a:t>
            </a:r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8438" name="TextBox 41"/>
          <p:cNvSpPr txBox="1">
            <a:spLocks noChangeArrowheads="1"/>
          </p:cNvSpPr>
          <p:nvPr/>
        </p:nvSpPr>
        <p:spPr bwMode="auto">
          <a:xfrm>
            <a:off x="26019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18439" name="Title 1"/>
          <p:cNvSpPr>
            <a:spLocks/>
          </p:cNvSpPr>
          <p:nvPr/>
        </p:nvSpPr>
        <p:spPr bwMode="auto">
          <a:xfrm>
            <a:off x="2601913" y="15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2400" dirty="0">
              <a:solidFill>
                <a:srgbClr val="131F4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</p:spPr>
        <p:txBody>
          <a:bodyPr lIns="99745" tIns="48997" rIns="99745" bIns="48997" anchor="b"/>
          <a:lstStyle/>
          <a:p>
            <a:pPr algn="ctr"/>
            <a:r>
              <a:rPr lang="en-US" sz="2800" dirty="0" smtClean="0"/>
              <a:t>RBAC96 Model Family</a:t>
            </a:r>
          </a:p>
        </p:txBody>
      </p:sp>
      <p:sp>
        <p:nvSpPr>
          <p:cNvPr id="55299" name="Oval 3"/>
          <p:cNvSpPr>
            <a:spLocks noChangeArrowheads="1"/>
          </p:cNvSpPr>
          <p:nvPr/>
        </p:nvSpPr>
        <p:spPr bwMode="auto">
          <a:xfrm>
            <a:off x="3997325" y="2855913"/>
            <a:ext cx="1935163" cy="1262062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99745" tIns="48997" rIns="99745" bIns="48997" anchor="ctr"/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ROLES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1931988" y="3443288"/>
            <a:ext cx="2009775" cy="428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 flipH="1">
            <a:off x="5932488" y="3486150"/>
            <a:ext cx="163353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1616075" y="1882775"/>
            <a:ext cx="2438400" cy="8223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USER-ROLE</a:t>
            </a:r>
          </a:p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ASSIGNMENT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5776913" y="1882775"/>
            <a:ext cx="3576637" cy="8223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PERMISSIONS-ROLE</a:t>
            </a:r>
          </a:p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ASSIGNMENT</a:t>
            </a:r>
          </a:p>
        </p:txBody>
      </p:sp>
      <p:sp>
        <p:nvSpPr>
          <p:cNvPr id="55304" name="Oval 8"/>
          <p:cNvSpPr>
            <a:spLocks noChangeArrowheads="1"/>
          </p:cNvSpPr>
          <p:nvPr/>
        </p:nvSpPr>
        <p:spPr bwMode="auto">
          <a:xfrm>
            <a:off x="0" y="2887663"/>
            <a:ext cx="1933575" cy="1262062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99745" tIns="48997" rIns="99745" bIns="48997" anchor="ctr"/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USERS</a:t>
            </a:r>
          </a:p>
        </p:txBody>
      </p:sp>
      <p:sp>
        <p:nvSpPr>
          <p:cNvPr id="55305" name="Oval 9"/>
          <p:cNvSpPr>
            <a:spLocks noChangeArrowheads="1"/>
          </p:cNvSpPr>
          <p:nvPr/>
        </p:nvSpPr>
        <p:spPr bwMode="auto">
          <a:xfrm>
            <a:off x="7648575" y="2855913"/>
            <a:ext cx="2432050" cy="1262062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99745" tIns="48997" rIns="99745" bIns="48997" anchor="ctr"/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PERMISSIONS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 flipH="1">
            <a:off x="6265863" y="3486150"/>
            <a:ext cx="9667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2268538" y="3443288"/>
            <a:ext cx="1341437" cy="4286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Oval 12"/>
          <p:cNvSpPr>
            <a:spLocks noChangeArrowheads="1"/>
          </p:cNvSpPr>
          <p:nvPr/>
        </p:nvSpPr>
        <p:spPr bwMode="auto">
          <a:xfrm>
            <a:off x="2798763" y="4584700"/>
            <a:ext cx="606425" cy="1919288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lIns="100794" tIns="50397" rIns="100794" bIns="50397" anchor="ctr"/>
          <a:lstStyle/>
          <a:p>
            <a:pPr defTabSz="1008063" hangingPunct="1">
              <a:buClrTx/>
              <a:buSzTx/>
              <a:buFontTx/>
              <a:buNone/>
            </a:pPr>
            <a:endParaRPr lang="en-US" sz="260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743200" y="4830763"/>
            <a:ext cx="703263" cy="1427162"/>
            <a:chOff x="1515" y="3164"/>
            <a:chExt cx="402" cy="815"/>
          </a:xfrm>
        </p:grpSpPr>
        <p:sp>
          <p:nvSpPr>
            <p:cNvPr id="55328" name="Oval 14"/>
            <p:cNvSpPr>
              <a:spLocks noChangeArrowheads="1"/>
            </p:cNvSpPr>
            <p:nvPr/>
          </p:nvSpPr>
          <p:spPr bwMode="auto">
            <a:xfrm>
              <a:off x="1665" y="3164"/>
              <a:ext cx="111" cy="109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defTabSz="1008063" hangingPunct="1">
                <a:buClrTx/>
                <a:buSzTx/>
                <a:buFontTx/>
                <a:buNone/>
              </a:pPr>
              <a:endParaRPr lang="en-US" sz="2600">
                <a:solidFill>
                  <a:srgbClr val="000000"/>
                </a:solidFill>
                <a:latin typeface="Times" pitchFamily="18" charset="0"/>
                <a:cs typeface="Arial" charset="0"/>
              </a:endParaRPr>
            </a:p>
          </p:txBody>
        </p:sp>
        <p:sp>
          <p:nvSpPr>
            <p:cNvPr id="55329" name="Oval 15"/>
            <p:cNvSpPr>
              <a:spLocks noChangeArrowheads="1"/>
            </p:cNvSpPr>
            <p:nvPr/>
          </p:nvSpPr>
          <p:spPr bwMode="auto">
            <a:xfrm>
              <a:off x="1665" y="3399"/>
              <a:ext cx="111" cy="109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defTabSz="1008063" hangingPunct="1">
                <a:buClrTx/>
                <a:buSzTx/>
                <a:buFontTx/>
                <a:buNone/>
              </a:pPr>
              <a:endParaRPr lang="en-US" sz="2600">
                <a:solidFill>
                  <a:srgbClr val="000000"/>
                </a:solidFill>
                <a:latin typeface="Times" pitchFamily="18" charset="0"/>
                <a:cs typeface="Arial" charset="0"/>
              </a:endParaRPr>
            </a:p>
          </p:txBody>
        </p:sp>
        <p:sp>
          <p:nvSpPr>
            <p:cNvPr id="55330" name="Oval 16"/>
            <p:cNvSpPr>
              <a:spLocks noChangeArrowheads="1"/>
            </p:cNvSpPr>
            <p:nvPr/>
          </p:nvSpPr>
          <p:spPr bwMode="auto">
            <a:xfrm>
              <a:off x="1665" y="3870"/>
              <a:ext cx="111" cy="109"/>
            </a:xfrm>
            <a:prstGeom prst="ellipse">
              <a:avLst/>
            </a:prstGeom>
            <a:solidFill>
              <a:schemeClr val="accent1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00794" tIns="50397" rIns="100794" bIns="50397" anchor="ctr"/>
            <a:lstStyle/>
            <a:p>
              <a:pPr defTabSz="1008063" hangingPunct="1">
                <a:buClrTx/>
                <a:buSzTx/>
                <a:buFontTx/>
                <a:buNone/>
              </a:pPr>
              <a:endParaRPr lang="en-US" sz="2600">
                <a:solidFill>
                  <a:srgbClr val="000000"/>
                </a:solidFill>
                <a:latin typeface="Times" pitchFamily="18" charset="0"/>
                <a:cs typeface="Arial" charset="0"/>
              </a:endParaRPr>
            </a:p>
          </p:txBody>
        </p:sp>
        <p:sp>
          <p:nvSpPr>
            <p:cNvPr id="55331" name="Rectangle 17"/>
            <p:cNvSpPr>
              <a:spLocks noChangeArrowheads="1"/>
            </p:cNvSpPr>
            <p:nvPr/>
          </p:nvSpPr>
          <p:spPr bwMode="auto">
            <a:xfrm>
              <a:off x="1515" y="3401"/>
              <a:ext cx="402" cy="428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</p:spPr>
          <p:txBody>
            <a:bodyPr wrap="none" lIns="99745" tIns="48997" rIns="99745" bIns="48997">
              <a:spAutoFit/>
            </a:bodyPr>
            <a:lstStyle/>
            <a:p>
              <a:pPr defTabSz="987425" eaLnBrk="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sz="4700">
                  <a:solidFill>
                    <a:srgbClr val="000000"/>
                  </a:solidFill>
                  <a:cs typeface="Arial" charset="0"/>
                </a:rPr>
                <a:t>...</a:t>
              </a:r>
            </a:p>
          </p:txBody>
        </p:sp>
      </p:grpSp>
      <p:sp>
        <p:nvSpPr>
          <p:cNvPr id="55310" name="Line 18"/>
          <p:cNvSpPr>
            <a:spLocks noChangeShapeType="1"/>
          </p:cNvSpPr>
          <p:nvPr/>
        </p:nvSpPr>
        <p:spPr bwMode="auto">
          <a:xfrm flipH="1" flipV="1">
            <a:off x="1370013" y="4117975"/>
            <a:ext cx="1654175" cy="117316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Line 19"/>
          <p:cNvSpPr>
            <a:spLocks noChangeShapeType="1"/>
          </p:cNvSpPr>
          <p:nvPr/>
        </p:nvSpPr>
        <p:spPr bwMode="auto">
          <a:xfrm flipV="1">
            <a:off x="3192463" y="4035425"/>
            <a:ext cx="1330325" cy="1255713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2" name="Line 20"/>
          <p:cNvSpPr>
            <a:spLocks noChangeShapeType="1"/>
          </p:cNvSpPr>
          <p:nvPr/>
        </p:nvSpPr>
        <p:spPr bwMode="auto">
          <a:xfrm flipV="1">
            <a:off x="3529013" y="4281488"/>
            <a:ext cx="744537" cy="67468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3" name="Rectangle 21"/>
          <p:cNvSpPr>
            <a:spLocks noChangeArrowheads="1"/>
          </p:cNvSpPr>
          <p:nvPr/>
        </p:nvSpPr>
        <p:spPr bwMode="auto">
          <a:xfrm>
            <a:off x="3656013" y="5462588"/>
            <a:ext cx="1916112" cy="460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SESSIONS</a:t>
            </a:r>
          </a:p>
        </p:txBody>
      </p:sp>
      <p:sp>
        <p:nvSpPr>
          <p:cNvPr id="55314" name="Line 22"/>
          <p:cNvSpPr>
            <a:spLocks noChangeShapeType="1"/>
          </p:cNvSpPr>
          <p:nvPr/>
        </p:nvSpPr>
        <p:spPr bwMode="auto">
          <a:xfrm>
            <a:off x="4549775" y="1866900"/>
            <a:ext cx="0" cy="101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5" name="Line 23"/>
          <p:cNvSpPr>
            <a:spLocks noChangeShapeType="1"/>
          </p:cNvSpPr>
          <p:nvPr/>
        </p:nvSpPr>
        <p:spPr bwMode="auto">
          <a:xfrm>
            <a:off x="4549775" y="1784350"/>
            <a:ext cx="0" cy="7683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Line 24"/>
          <p:cNvSpPr>
            <a:spLocks noChangeShapeType="1"/>
          </p:cNvSpPr>
          <p:nvPr/>
        </p:nvSpPr>
        <p:spPr bwMode="auto">
          <a:xfrm>
            <a:off x="5546725" y="1866900"/>
            <a:ext cx="0" cy="101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Line 25"/>
          <p:cNvSpPr>
            <a:spLocks noChangeShapeType="1"/>
          </p:cNvSpPr>
          <p:nvPr/>
        </p:nvSpPr>
        <p:spPr bwMode="auto">
          <a:xfrm>
            <a:off x="5546725" y="1784350"/>
            <a:ext cx="0" cy="7683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Line 26"/>
          <p:cNvSpPr>
            <a:spLocks noChangeShapeType="1"/>
          </p:cNvSpPr>
          <p:nvPr/>
        </p:nvSpPr>
        <p:spPr bwMode="auto">
          <a:xfrm>
            <a:off x="4578350" y="1757363"/>
            <a:ext cx="939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Rectangle 27"/>
          <p:cNvSpPr>
            <a:spLocks noChangeArrowheads="1"/>
          </p:cNvSpPr>
          <p:nvPr/>
        </p:nvSpPr>
        <p:spPr bwMode="auto">
          <a:xfrm>
            <a:off x="3360738" y="1060450"/>
            <a:ext cx="3541712" cy="460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algn="ctr"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ROLE HIERARCHIES</a:t>
            </a:r>
          </a:p>
        </p:txBody>
      </p:sp>
      <p:sp>
        <p:nvSpPr>
          <p:cNvPr id="55320" name="Rectangle 28"/>
          <p:cNvSpPr>
            <a:spLocks noChangeArrowheads="1"/>
          </p:cNvSpPr>
          <p:nvPr/>
        </p:nvSpPr>
        <p:spPr bwMode="auto">
          <a:xfrm>
            <a:off x="6186488" y="5794375"/>
            <a:ext cx="2627312" cy="460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9745" tIns="48997" rIns="99745" bIns="48997">
            <a:spAutoFit/>
          </a:bodyPr>
          <a:lstStyle/>
          <a:p>
            <a:pPr defTabSz="987425" eaLnBrk="0">
              <a:lnSpc>
                <a:spcPct val="90000"/>
              </a:lnSpc>
              <a:buClrTx/>
              <a:buSzTx/>
              <a:buFontTx/>
              <a:buNone/>
            </a:pPr>
            <a:r>
              <a:rPr lang="en-US" sz="2600" b="1">
                <a:solidFill>
                  <a:srgbClr val="000000"/>
                </a:solidFill>
                <a:cs typeface="Arial" charset="0"/>
              </a:rPr>
              <a:t>CONSTRAINTS</a:t>
            </a:r>
          </a:p>
        </p:txBody>
      </p:sp>
      <p:sp>
        <p:nvSpPr>
          <p:cNvPr id="55321" name="Line 29"/>
          <p:cNvSpPr>
            <a:spLocks noChangeShapeType="1"/>
          </p:cNvSpPr>
          <p:nvPr/>
        </p:nvSpPr>
        <p:spPr bwMode="auto">
          <a:xfrm flipH="1" flipV="1">
            <a:off x="5518150" y="5597525"/>
            <a:ext cx="1963738" cy="138113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Line 30"/>
          <p:cNvSpPr>
            <a:spLocks noChangeShapeType="1"/>
          </p:cNvSpPr>
          <p:nvPr/>
        </p:nvSpPr>
        <p:spPr bwMode="auto">
          <a:xfrm flipH="1" flipV="1">
            <a:off x="6762750" y="2717800"/>
            <a:ext cx="719138" cy="3017838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Line 31"/>
          <p:cNvSpPr>
            <a:spLocks noChangeShapeType="1"/>
          </p:cNvSpPr>
          <p:nvPr/>
        </p:nvSpPr>
        <p:spPr bwMode="auto">
          <a:xfrm flipH="1" flipV="1">
            <a:off x="4025900" y="4940300"/>
            <a:ext cx="3373438" cy="795338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Line 32"/>
          <p:cNvSpPr>
            <a:spLocks noChangeShapeType="1"/>
          </p:cNvSpPr>
          <p:nvPr/>
        </p:nvSpPr>
        <p:spPr bwMode="auto">
          <a:xfrm flipH="1" flipV="1">
            <a:off x="3195638" y="3622675"/>
            <a:ext cx="4203700" cy="2112963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5" name="Line 33"/>
          <p:cNvSpPr>
            <a:spLocks noChangeShapeType="1"/>
          </p:cNvSpPr>
          <p:nvPr/>
        </p:nvSpPr>
        <p:spPr bwMode="auto">
          <a:xfrm flipH="1" flipV="1">
            <a:off x="5021263" y="1976438"/>
            <a:ext cx="2295525" cy="3678237"/>
          </a:xfrm>
          <a:prstGeom prst="line">
            <a:avLst/>
          </a:prstGeom>
          <a:noFill/>
          <a:ln w="50800">
            <a:pattFill prst="narVert">
              <a:fgClr>
                <a:schemeClr val="tx1"/>
              </a:fgClr>
              <a:bgClr>
                <a:schemeClr val="bg1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7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00350" y="0"/>
            <a:ext cx="4537075" cy="579438"/>
          </a:xfrm>
          <a:noFill/>
        </p:spPr>
        <p:txBody>
          <a:bodyPr lIns="99745" tIns="48997" rIns="99745" bIns="48997" anchor="b"/>
          <a:lstStyle/>
          <a:p>
            <a:pPr algn="ctr"/>
            <a:r>
              <a:rPr lang="en-US" sz="2800" dirty="0"/>
              <a:t>RBAC96 Model Family</a:t>
            </a:r>
            <a:endParaRPr lang="en-US" sz="2800" dirty="0" smtClean="0"/>
          </a:p>
        </p:txBody>
      </p:sp>
      <p:sp>
        <p:nvSpPr>
          <p:cNvPr id="55326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sz="1400">
                <a:solidFill>
                  <a:srgbClr val="000000"/>
                </a:solidFill>
                <a:latin typeface="Bitstream Charter" pitchFamily="16" charset="0"/>
              </a:rPr>
              <a:t>© Ravi  Sandhu</a:t>
            </a:r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5532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tabLst>
                <a:tab pos="723900" algn="l"/>
                <a:tab pos="1447800" algn="l"/>
                <a:tab pos="2171700" algn="l"/>
              </a:tabLst>
            </a:pPr>
            <a:fld id="{3B1454FD-053B-4FE5-AC77-29C2795DBB75}" type="slidenum">
              <a:rPr lang="en-GB" sz="1400">
                <a:solidFill>
                  <a:srgbClr val="000000"/>
                </a:solidFill>
                <a:latin typeface="Bitstream Charter" pitchFamily="16" charset="0"/>
              </a:rPr>
              <a:pPr algn="r">
                <a:lnSpc>
                  <a:spcPct val="101000"/>
                </a:lnSpc>
                <a:tabLst>
                  <a:tab pos="723900" algn="l"/>
                  <a:tab pos="1447800" algn="l"/>
                  <a:tab pos="2171700" algn="l"/>
                </a:tabLst>
              </a:pPr>
              <a:t>8</a:t>
            </a:fld>
            <a:endParaRPr lang="en-GB" sz="1400">
              <a:solidFill>
                <a:srgbClr val="000000"/>
              </a:solidFill>
              <a:latin typeface="Bitstream Charter" pitchFamily="16" charset="0"/>
            </a:endParaRPr>
          </a:p>
        </p:txBody>
      </p:sp>
      <p:sp>
        <p:nvSpPr>
          <p:cNvPr id="37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4352180" y="5476996"/>
            <a:ext cx="1650555" cy="59755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RBAC0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BASIC RBAC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3831351" y="1327924"/>
            <a:ext cx="2695713" cy="84685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 lIns="99746" tIns="48998" rIns="99746" bIns="48998">
            <a:spAutoFit/>
          </a:bodyPr>
          <a:lstStyle/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RBAC3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ROLE HIERARCHIES +</a:t>
            </a:r>
          </a:p>
          <a:p>
            <a:pPr algn="ctr" defTabSz="986944">
              <a:lnSpc>
                <a:spcPct val="90000"/>
              </a:lnSpc>
            </a:pPr>
            <a:r>
              <a:rPr lang="en-US" b="1">
                <a:latin typeface="Arial" charset="0"/>
              </a:rPr>
              <a:t>CONSTRAINTS</a:t>
            </a:r>
          </a:p>
        </p:txBody>
      </p:sp>
      <p:grpSp>
        <p:nvGrpSpPr>
          <p:cNvPr id="40" name="Group 5"/>
          <p:cNvGrpSpPr>
            <a:grpSpLocks/>
          </p:cNvGrpSpPr>
          <p:nvPr/>
        </p:nvGrpSpPr>
        <p:grpSpPr bwMode="auto">
          <a:xfrm>
            <a:off x="1442245" y="3315834"/>
            <a:ext cx="7458181" cy="846963"/>
            <a:chOff x="745" y="2304"/>
            <a:chExt cx="4262" cy="484"/>
          </a:xfrm>
        </p:grpSpPr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745" y="2304"/>
              <a:ext cx="1024" cy="484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RBAC1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ROLE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HIERARCHIES</a:t>
              </a:r>
            </a:p>
          </p:txBody>
        </p:sp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3939" y="2407"/>
              <a:ext cx="1068" cy="341"/>
            </a:xfrm>
            <a:prstGeom prst="rect">
              <a:avLst/>
            </a:prstGeom>
            <a:noFill/>
            <a:ln w="50800">
              <a:noFill/>
              <a:miter lim="800000"/>
              <a:headEnd/>
              <a:tailEnd/>
            </a:ln>
            <a:effectLst/>
          </p:spPr>
          <p:txBody>
            <a:bodyPr wrap="none" lIns="99746" tIns="48998" rIns="99746" bIns="48998">
              <a:spAutoFit/>
            </a:bodyPr>
            <a:lstStyle/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RBAC2</a:t>
              </a:r>
            </a:p>
            <a:p>
              <a:pPr algn="ctr" defTabSz="986944">
                <a:lnSpc>
                  <a:spcPct val="90000"/>
                </a:lnSpc>
              </a:pPr>
              <a:r>
                <a:rPr lang="en-US" b="1">
                  <a:latin typeface="Arial" charset="0"/>
                </a:rPr>
                <a:t>CONSTRAINTS</a:t>
              </a:r>
            </a:p>
          </p:txBody>
        </p:sp>
      </p:grpSp>
      <p:sp>
        <p:nvSpPr>
          <p:cNvPr id="43" name="Line 8"/>
          <p:cNvSpPr>
            <a:spLocks noChangeShapeType="1"/>
          </p:cNvSpPr>
          <p:nvPr/>
        </p:nvSpPr>
        <p:spPr bwMode="auto">
          <a:xfrm flipH="1">
            <a:off x="2378454" y="2587869"/>
            <a:ext cx="2827878" cy="44798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9"/>
          <p:cNvSpPr>
            <a:spLocks noChangeShapeType="1"/>
          </p:cNvSpPr>
          <p:nvPr/>
        </p:nvSpPr>
        <p:spPr bwMode="auto">
          <a:xfrm>
            <a:off x="5206332" y="2587869"/>
            <a:ext cx="2631887" cy="44798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0"/>
          <p:cNvSpPr>
            <a:spLocks noChangeShapeType="1"/>
          </p:cNvSpPr>
          <p:nvPr/>
        </p:nvSpPr>
        <p:spPr bwMode="auto">
          <a:xfrm flipH="1" flipV="1">
            <a:off x="2294457" y="4463789"/>
            <a:ext cx="2911875" cy="895961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Line 11"/>
          <p:cNvSpPr>
            <a:spLocks noChangeShapeType="1"/>
          </p:cNvSpPr>
          <p:nvPr/>
        </p:nvSpPr>
        <p:spPr bwMode="auto">
          <a:xfrm flipV="1">
            <a:off x="5206332" y="4295796"/>
            <a:ext cx="2883876" cy="106395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577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 idx="4294967295"/>
          </p:nvPr>
        </p:nvSpPr>
        <p:spPr>
          <a:xfrm>
            <a:off x="2533650" y="0"/>
            <a:ext cx="5197475" cy="684213"/>
          </a:xfrm>
        </p:spPr>
        <p:txBody>
          <a:bodyPr/>
          <a:lstStyle/>
          <a:p>
            <a:pPr algn="ctr"/>
            <a:r>
              <a:rPr lang="en-US" sz="2400" dirty="0" smtClean="0"/>
              <a:t>Founding Principles of RBAC96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4294967295"/>
          </p:nvPr>
        </p:nvSpPr>
        <p:spPr>
          <a:xfrm>
            <a:off x="503238" y="1257300"/>
            <a:ext cx="9261475" cy="5403850"/>
          </a:xfrm>
        </p:spPr>
        <p:txBody>
          <a:bodyPr/>
          <a:lstStyle/>
          <a:p>
            <a:pPr marL="495300" lvl="1" indent="-381000">
              <a:lnSpc>
                <a:spcPct val="80000"/>
              </a:lnSpc>
            </a:pPr>
            <a:r>
              <a:rPr lang="en-US" b="1" dirty="0" smtClean="0"/>
              <a:t>Abstraction</a:t>
            </a:r>
            <a:r>
              <a:rPr lang="en-US" dirty="0" smtClean="0"/>
              <a:t> of Privileges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 smtClean="0"/>
              <a:t>Credit is different from Debit even though both require read and write</a:t>
            </a:r>
          </a:p>
          <a:p>
            <a:pPr marL="495300" lvl="1" indent="-381000">
              <a:lnSpc>
                <a:spcPct val="80000"/>
              </a:lnSpc>
            </a:pPr>
            <a:r>
              <a:rPr lang="en-US" b="1" dirty="0" smtClean="0"/>
              <a:t>Separation</a:t>
            </a:r>
            <a:r>
              <a:rPr lang="en-US" dirty="0" smtClean="0"/>
              <a:t> of Administrative Functions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 smtClean="0"/>
              <a:t>Separation of user-role assignment from role-permission assignment</a:t>
            </a:r>
          </a:p>
          <a:p>
            <a:pPr marL="495300" lvl="1" indent="-381000">
              <a:lnSpc>
                <a:spcPct val="80000"/>
              </a:lnSpc>
            </a:pPr>
            <a:r>
              <a:rPr lang="en-US" b="1" dirty="0" smtClean="0"/>
              <a:t>Least Privilege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 smtClean="0"/>
              <a:t>Right-size the roles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 smtClean="0"/>
              <a:t>Don’t activate all roles all the time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 smtClean="0"/>
              <a:t>Limit roles of a user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 smtClean="0"/>
              <a:t>Limit users in a role</a:t>
            </a:r>
          </a:p>
          <a:p>
            <a:pPr marL="495300" lvl="1" indent="-381000">
              <a:lnSpc>
                <a:spcPct val="80000"/>
              </a:lnSpc>
            </a:pPr>
            <a:r>
              <a:rPr lang="en-US" b="1" dirty="0" smtClean="0"/>
              <a:t>Separation of Duty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 smtClean="0"/>
              <a:t>Static separation: purchasing manager versus accounts payable manager</a:t>
            </a:r>
          </a:p>
          <a:p>
            <a:pPr marL="793750" lvl="2" indent="227013">
              <a:lnSpc>
                <a:spcPct val="80000"/>
              </a:lnSpc>
            </a:pPr>
            <a:r>
              <a:rPr lang="en-US" sz="2000" dirty="0" smtClean="0"/>
              <a:t>Dynamic separation: cash-register clerk versus cash-register manager</a:t>
            </a:r>
            <a:endParaRPr lang="en-US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</p:txBody>
      </p:sp>
      <p:sp>
        <p:nvSpPr>
          <p:cNvPr id="11268" name="Date Placeholder 3"/>
          <p:cNvSpPr txBox="1">
            <a:spLocks noGrp="1"/>
          </p:cNvSpPr>
          <p:nvPr/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400">
                <a:solidFill>
                  <a:srgbClr val="000000"/>
                </a:solidFill>
                <a:latin typeface="+mn-lt"/>
              </a:rPr>
              <a:t>© Ravi  Sandhu</a:t>
            </a:r>
            <a:endParaRPr lang="en-GB" sz="140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1126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25835B1C-BA25-4B39-92E1-F97C9008D164}" type="slidenum">
              <a:rPr lang="en-GB" sz="1400">
                <a:solidFill>
                  <a:srgbClr val="000000"/>
                </a:solidFill>
                <a:latin typeface="+mn-lt"/>
              </a:rPr>
              <a:pPr algn="r">
                <a:lnSpc>
                  <a:spcPct val="101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9</a:t>
            </a:fld>
            <a:endParaRPr lang="en-GB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TextBox 41"/>
          <p:cNvSpPr txBox="1">
            <a:spLocks noChangeArrowheads="1"/>
          </p:cNvSpPr>
          <p:nvPr/>
        </p:nvSpPr>
        <p:spPr bwMode="auto">
          <a:xfrm>
            <a:off x="2525714" y="6904041"/>
            <a:ext cx="4734613" cy="34111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lIns="91423" tIns="45711" rIns="91423" bIns="45711">
            <a:spAutoFit/>
          </a:bodyPr>
          <a:lstStyle/>
          <a:p>
            <a:r>
              <a:rPr lang="en-US" sz="1600" i="1" dirty="0"/>
              <a:t>World-Leading Research with Real-World Impact!</a:t>
            </a:r>
          </a:p>
        </p:txBody>
      </p:sp>
    </p:spTree>
    <p:extLst>
      <p:ext uri="{BB962C8B-B14F-4D97-AF65-F5344CB8AC3E}">
        <p14:creationId xmlns:p14="http://schemas.microsoft.com/office/powerpoint/2010/main" val="17803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8096</TotalTime>
  <Words>2654</Words>
  <Application>Microsoft Office PowerPoint</Application>
  <PresentationFormat>Custom</PresentationFormat>
  <Paragraphs>819</Paragraphs>
  <Slides>57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57</vt:i4>
      </vt:variant>
    </vt:vector>
  </HeadingPairs>
  <TitlesOfParts>
    <vt:vector size="72" baseType="lpstr">
      <vt:lpstr>ＭＳ Ｐゴシック</vt:lpstr>
      <vt:lpstr>Arial</vt:lpstr>
      <vt:lpstr>Bitstream Charter</vt:lpstr>
      <vt:lpstr>Calibri</vt:lpstr>
      <vt:lpstr>Courier New</vt:lpstr>
      <vt:lpstr>Monotype Sorts</vt:lpstr>
      <vt:lpstr>Symbol</vt:lpstr>
      <vt:lpstr>Times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PowerPoint Presentation</vt:lpstr>
      <vt:lpstr>PowerPoint Presentation</vt:lpstr>
      <vt:lpstr>The RBAC Story</vt:lpstr>
      <vt:lpstr>PowerPoint Presentation</vt:lpstr>
      <vt:lpstr>PowerPoint Presentation</vt:lpstr>
      <vt:lpstr>RBAC96 Model Family</vt:lpstr>
      <vt:lpstr>RBAC96 Model Family</vt:lpstr>
      <vt:lpstr>Founding Principles of RBAC96</vt:lpstr>
      <vt:lpstr>ROLES AS POLICY</vt:lpstr>
      <vt:lpstr>ROLES VERSUS GROUPS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CONSTRAINTS</vt:lpstr>
      <vt:lpstr>CONSTRAINTS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Compare RBAC96 Model Family</vt:lpstr>
      <vt:lpstr>PowerPoint Presentation</vt:lpstr>
      <vt:lpstr>ARBAC97 Model</vt:lpstr>
      <vt:lpstr>PowerPoint Presentation</vt:lpstr>
      <vt:lpstr>PowerPoint Presentation</vt:lpstr>
      <vt:lpstr>PowerPoint Presentation</vt:lpstr>
      <vt:lpstr>MAC Liberal -Property   </vt:lpstr>
      <vt:lpstr>RBAC96 Liberal -Property   </vt:lpstr>
      <vt:lpstr>RBAC96 Liberal -Property</vt:lpstr>
      <vt:lpstr>RBAC96 Liberal -Property</vt:lpstr>
      <vt:lpstr>MAC Strict -Property   </vt:lpstr>
      <vt:lpstr>RBAC96 Strict -Property   </vt:lpstr>
      <vt:lpstr>RBAC96 Strict -Property</vt:lpstr>
      <vt:lpstr>PowerPoint Presentation</vt:lpstr>
      <vt:lpstr>Variations of Grant</vt:lpstr>
      <vt:lpstr>One-Level versus Two-Level-Grant</vt:lpstr>
      <vt:lpstr>Variations of Revoke</vt:lpstr>
      <vt:lpstr>Common Aspects</vt:lpstr>
      <vt:lpstr>Common Aspects</vt:lpstr>
      <vt:lpstr>Grant Variations in RBAC96</vt:lpstr>
      <vt:lpstr>Grant Variations in RBAC96</vt:lpstr>
      <vt:lpstr>Grant-Dependent Revoke in RBAC96</vt:lpstr>
      <vt:lpstr>PowerPoint Presentation</vt:lpstr>
      <vt:lpstr>PowerPoint Presentation</vt:lpstr>
      <vt:lpstr>PowerPoint Presentation</vt:lpstr>
      <vt:lpstr>RBAC: SERVER PULL</vt:lpstr>
      <vt:lpstr>RBAC: CLIENT PULL</vt:lpstr>
      <vt:lpstr>RBAC: PROXY-BASED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1059</cp:revision>
  <cp:lastPrinted>2016-01-28T19:44:52Z</cp:lastPrinted>
  <dcterms:created xsi:type="dcterms:W3CDTF">2010-02-19T20:53:39Z</dcterms:created>
  <dcterms:modified xsi:type="dcterms:W3CDTF">2017-02-02T19:03:40Z</dcterms:modified>
</cp:coreProperties>
</file>