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57"/>
  </p:notesMasterIdLst>
  <p:handoutMasterIdLst>
    <p:handoutMasterId r:id="rId58"/>
  </p:handoutMasterIdLst>
  <p:sldIdLst>
    <p:sldId id="468" r:id="rId6"/>
    <p:sldId id="540" r:id="rId7"/>
    <p:sldId id="551" r:id="rId8"/>
    <p:sldId id="542" r:id="rId9"/>
    <p:sldId id="543" r:id="rId10"/>
    <p:sldId id="544" r:id="rId11"/>
    <p:sldId id="545" r:id="rId12"/>
    <p:sldId id="546" r:id="rId13"/>
    <p:sldId id="547" r:id="rId14"/>
    <p:sldId id="548" r:id="rId15"/>
    <p:sldId id="549" r:id="rId16"/>
    <p:sldId id="523" r:id="rId17"/>
    <p:sldId id="556" r:id="rId18"/>
    <p:sldId id="552" r:id="rId19"/>
    <p:sldId id="557" r:id="rId20"/>
    <p:sldId id="558" r:id="rId21"/>
    <p:sldId id="559" r:id="rId22"/>
    <p:sldId id="553" r:id="rId23"/>
    <p:sldId id="554" r:id="rId24"/>
    <p:sldId id="550" r:id="rId25"/>
    <p:sldId id="588" r:id="rId26"/>
    <p:sldId id="592" r:id="rId27"/>
    <p:sldId id="589" r:id="rId28"/>
    <p:sldId id="593" r:id="rId29"/>
    <p:sldId id="590" r:id="rId30"/>
    <p:sldId id="594" r:id="rId31"/>
    <p:sldId id="591" r:id="rId32"/>
    <p:sldId id="587" r:id="rId33"/>
    <p:sldId id="563" r:id="rId34"/>
    <p:sldId id="564" r:id="rId35"/>
    <p:sldId id="565" r:id="rId36"/>
    <p:sldId id="566" r:id="rId37"/>
    <p:sldId id="567" r:id="rId38"/>
    <p:sldId id="568" r:id="rId39"/>
    <p:sldId id="569" r:id="rId40"/>
    <p:sldId id="570" r:id="rId41"/>
    <p:sldId id="571" r:id="rId42"/>
    <p:sldId id="572" r:id="rId43"/>
    <p:sldId id="573" r:id="rId44"/>
    <p:sldId id="574" r:id="rId45"/>
    <p:sldId id="575" r:id="rId46"/>
    <p:sldId id="576" r:id="rId47"/>
    <p:sldId id="577" r:id="rId48"/>
    <p:sldId id="578" r:id="rId49"/>
    <p:sldId id="579" r:id="rId50"/>
    <p:sldId id="580" r:id="rId51"/>
    <p:sldId id="581" r:id="rId52"/>
    <p:sldId id="582" r:id="rId53"/>
    <p:sldId id="583" r:id="rId54"/>
    <p:sldId id="584" r:id="rId55"/>
    <p:sldId id="586" r:id="rId56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3" autoAdjust="0"/>
  </p:normalViewPr>
  <p:slideViewPr>
    <p:cSldViewPr snapToGrid="0" snapToObjects="1">
      <p:cViewPr varScale="1">
        <p:scale>
          <a:sx n="100" d="100"/>
          <a:sy n="100" d="100"/>
        </p:scale>
        <p:origin x="162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96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4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emf"/><Relationship Id="rId6" Type="http://schemas.openxmlformats.org/officeDocument/2006/relationships/image" Target="../media/image28.w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3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</a:t>
            </a:r>
            <a:r>
              <a:rPr lang="en-US" dirty="0" err="1" smtClean="0"/>
              <a:t>abac</a:t>
            </a:r>
            <a:r>
              <a:rPr lang="en-US" dirty="0" smtClean="0"/>
              <a:t>-alpha  </a:t>
            </a:r>
          </a:p>
          <a:p>
            <a:r>
              <a:rPr lang="en-US" dirty="0" smtClean="0"/>
              <a:t>Then for</a:t>
            </a:r>
            <a:r>
              <a:rPr lang="en-US" baseline="0" dirty="0" smtClean="0"/>
              <a:t> each type of extension, highlight the extensions to ABAC</a:t>
            </a:r>
          </a:p>
          <a:p>
            <a:r>
              <a:rPr lang="en-US" baseline="0" dirty="0" smtClean="0"/>
              <a:t>23 and 24 integrated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972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7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64">
              <a:tabLst>
                <a:tab pos="656853" algn="l"/>
                <a:tab pos="1321361" algn="l"/>
                <a:tab pos="1982807" algn="l"/>
                <a:tab pos="2645783" algn="l"/>
              </a:tabLst>
            </a:pPr>
            <a:fld id="{0C137A8E-DCD0-4026-8679-7DAC59B2E3EE}" type="slidenum">
              <a:rPr lang="en-GB" smtClean="0"/>
              <a:pPr defTabSz="440964">
                <a:tabLst>
                  <a:tab pos="656853" algn="l"/>
                  <a:tab pos="1321361" algn="l"/>
                  <a:tab pos="1982807" algn="l"/>
                  <a:tab pos="2645783" algn="l"/>
                </a:tabLst>
              </a:pPr>
              <a:t>11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6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1712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examples about</a:t>
            </a:r>
            <a:r>
              <a:rPr lang="en-US" baseline="0" dirty="0" smtClean="0"/>
              <a:t> what is excluded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EE6703E5-A21F-4313-BA9E-B2DFCA6C23E3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561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2/1/2017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emf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6.emf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9.w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4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8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Attribute-Based Access Control (ABAC)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smtClean="0">
                <a:solidFill>
                  <a:schemeClr val="tx2"/>
                </a:solidFill>
              </a:rPr>
              <a:t>Lecture 5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Anonymous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190204" y="6886576"/>
            <a:ext cx="2346325" cy="519112"/>
          </a:xfrm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56019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22629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grpSp>
        <p:nvGrpSpPr>
          <p:cNvPr id="2" name="Group 25"/>
          <p:cNvGrpSpPr/>
          <p:nvPr/>
        </p:nvGrpSpPr>
        <p:grpSpPr>
          <a:xfrm>
            <a:off x="926951" y="2041094"/>
            <a:ext cx="1289940" cy="3690207"/>
            <a:chOff x="1311975" y="1687141"/>
            <a:chExt cx="1289940" cy="3690207"/>
          </a:xfrm>
        </p:grpSpPr>
        <p:sp>
          <p:nvSpPr>
            <p:cNvPr id="14" name="TextBox 13"/>
            <p:cNvSpPr txBox="1"/>
            <p:nvPr/>
          </p:nvSpPr>
          <p:spPr>
            <a:xfrm>
              <a:off x="1332055" y="168714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Action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28039" y="2332853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User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324023" y="2978565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Subject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20007" y="3624277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Object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315991" y="4269989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Context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11975" y="4915701"/>
              <a:ext cx="1269860" cy="461647"/>
            </a:xfrm>
            <a:prstGeom prst="rect">
              <a:avLst/>
            </a:prstGeom>
            <a:noFill/>
            <a:ln w="31750">
              <a:noFill/>
            </a:ln>
          </p:spPr>
          <p:txBody>
            <a:bodyPr wrap="square" lIns="91423" tIns="45711" rIns="91423" bIns="45711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131F49"/>
                  </a:solidFill>
                </a:rPr>
                <a:t>Policy</a:t>
              </a:r>
            </a:p>
          </p:txBody>
        </p:sp>
      </p:grpSp>
      <p:sp>
        <p:nvSpPr>
          <p:cNvPr id="24" name="Rectangle 23"/>
          <p:cNvSpPr/>
          <p:nvPr/>
        </p:nvSpPr>
        <p:spPr bwMode="auto">
          <a:xfrm>
            <a:off x="3970394" y="1913018"/>
            <a:ext cx="2695070" cy="394635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rPr>
              <a:t>Authorization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Decision</a:t>
            </a: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30663" y="3655374"/>
            <a:ext cx="1269860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Yes/No</a:t>
            </a:r>
          </a:p>
        </p:txBody>
      </p:sp>
      <p:grpSp>
        <p:nvGrpSpPr>
          <p:cNvPr id="3" name="Group 40"/>
          <p:cNvGrpSpPr/>
          <p:nvPr/>
        </p:nvGrpSpPr>
        <p:grpSpPr>
          <a:xfrm>
            <a:off x="2357345" y="2241837"/>
            <a:ext cx="1616978" cy="3288720"/>
            <a:chOff x="2353416" y="1997242"/>
            <a:chExt cx="1616978" cy="328872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>
              <a:off x="2353416" y="199724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Arrow Connector 34"/>
            <p:cNvCxnSpPr/>
            <p:nvPr/>
          </p:nvCxnSpPr>
          <p:spPr bwMode="auto">
            <a:xfrm>
              <a:off x="2353416" y="2654986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>
              <a:off x="2353416" y="3312730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3416" y="3970474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2353416" y="4628218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2353416" y="5285962"/>
              <a:ext cx="1616978" cy="0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40" name="Straight Arrow Connector 39"/>
          <p:cNvCxnSpPr/>
          <p:nvPr/>
        </p:nvCxnSpPr>
        <p:spPr bwMode="auto">
          <a:xfrm>
            <a:off x="6680920" y="3886197"/>
            <a:ext cx="1616978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2429882" y="1256990"/>
            <a:ext cx="1471904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131F49"/>
                </a:solidFill>
              </a:rPr>
              <a:t>Attributes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5158" y="6159029"/>
            <a:ext cx="3938791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Mature Internet, 2000s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27190" y="4898861"/>
            <a:ext cx="2622165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XACML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ABAC</a:t>
            </a:r>
            <a:r>
              <a:rPr lang="el-GR" sz="5400" dirty="0" smtClean="0"/>
              <a:t>α</a:t>
            </a:r>
            <a:r>
              <a:rPr lang="en-US" sz="5400" dirty="0" smtClean="0"/>
              <a:t> and ABAC</a:t>
            </a:r>
            <a:r>
              <a:rPr lang="el-GR" sz="5400" dirty="0" smtClean="0"/>
              <a:t>β</a:t>
            </a:r>
            <a:r>
              <a:rPr lang="en-US" sz="5400" dirty="0" smtClean="0"/>
              <a:t> Models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Features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03238" y="1132975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ABAC-alpha covers</a:t>
            </a:r>
          </a:p>
          <a:p>
            <a:pPr marL="1295400" marR="0" lvl="2" indent="-215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DAC: strict DAC</a:t>
            </a:r>
          </a:p>
          <a:p>
            <a:pPr marL="1295400" marR="0" lvl="2" indent="-215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MAC: LBAC with tranquility</a:t>
            </a:r>
          </a:p>
          <a:p>
            <a:pPr marL="1295400" marR="0" lvl="2" indent="-215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RBAC: RBAC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0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 and RBAC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1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graphicFrame>
        <p:nvGraphicFramePr>
          <p:cNvPr id="17" name="内容占位符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031030"/>
              </p:ext>
            </p:extLst>
          </p:nvPr>
        </p:nvGraphicFramePr>
        <p:xfrm>
          <a:off x="866899" y="2893190"/>
          <a:ext cx="8527597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647"/>
                <a:gridCol w="1361660"/>
                <a:gridCol w="1448115"/>
                <a:gridCol w="1036490"/>
                <a:gridCol w="1017212"/>
                <a:gridCol w="1339640"/>
                <a:gridCol w="1297833"/>
              </a:tblGrid>
              <a:tr h="1155766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Subject attribute</a:t>
                      </a:r>
                    </a:p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constrained  by creating user 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Object attribute value constrained by creating subject 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Attribute range ordered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Attribute function returns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set value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Object attribute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modification</a:t>
                      </a:r>
                      <a:r>
                        <a:rPr lang="en-US" altLang="zh-CN" sz="1400" baseline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Subject attribute modification by creating user</a:t>
                      </a:r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DAC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MAC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RBAC0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19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RBAC1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759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ABAC-alpha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Model Structure</a:t>
            </a:r>
            <a:endParaRPr lang="en-US" sz="3500" b="1" kern="0" dirty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7322" y="971551"/>
            <a:ext cx="8673472" cy="4617206"/>
            <a:chOff x="767322" y="971551"/>
            <a:chExt cx="8673472" cy="4617206"/>
          </a:xfrm>
        </p:grpSpPr>
        <p:pic>
          <p:nvPicPr>
            <p:cNvPr id="8" name="内容占位符 6" descr="未命名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7322" y="2012014"/>
              <a:ext cx="8673472" cy="357674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23261" y="971551"/>
              <a:ext cx="3211101" cy="369314"/>
            </a:xfrm>
            <a:prstGeom prst="rect">
              <a:avLst/>
            </a:prstGeom>
            <a:noFill/>
          </p:spPr>
          <p:txBody>
            <a:bodyPr wrap="none" lIns="91423" tIns="45711" rIns="91423" bIns="45711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Policy Configuration Points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9" idx="2"/>
            </p:cNvCxnSpPr>
            <p:nvPr/>
          </p:nvCxnSpPr>
          <p:spPr bwMode="auto">
            <a:xfrm flipH="1">
              <a:off x="3223263" y="1340865"/>
              <a:ext cx="1605549" cy="662003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9" idx="2"/>
            </p:cNvCxnSpPr>
            <p:nvPr/>
          </p:nvCxnSpPr>
          <p:spPr bwMode="auto">
            <a:xfrm>
              <a:off x="4828812" y="1340865"/>
              <a:ext cx="1331958" cy="662003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4828830" y="1340882"/>
              <a:ext cx="1605567" cy="2385298"/>
            </a:xfrm>
            <a:prstGeom prst="straightConnector1">
              <a:avLst/>
            </a:prstGeom>
            <a:solidFill>
              <a:srgbClr val="00B8FF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823886" y="5817691"/>
            <a:ext cx="4560345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Just sufficient mechanism to do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simple forms of DAC, MAC, RBAC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3500" dirty="0" smtClean="0"/>
              <a:t>ABAC</a:t>
            </a:r>
            <a:r>
              <a:rPr lang="el-GR" sz="3500" dirty="0" smtClean="0"/>
              <a:t>α</a:t>
            </a:r>
            <a:r>
              <a:rPr lang="en-US" sz="3500" dirty="0" smtClean="0"/>
              <a:t> </a:t>
            </a:r>
            <a:r>
              <a:rPr lang="en-US" sz="3600" dirty="0" smtClean="0"/>
              <a:t>Authorization Policy</a:t>
            </a:r>
            <a:endParaRPr lang="en-US" sz="36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457200" y="146976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dirty="0" smtClean="0"/>
              <a:t>DAC</a:t>
            </a: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dirty="0" smtClean="0"/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noProof="0" dirty="0" smtClean="0">
                <a:latin typeface="+mn-lt"/>
                <a:ea typeface="+mn-ea"/>
              </a:rPr>
              <a:t>MAC</a:t>
            </a: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RBAC0</a:t>
            </a: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kumimoji="0" lang="en-US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endParaRPr lang="en-US" noProof="0" dirty="0" smtClean="0">
              <a:latin typeface="+mn-lt"/>
              <a:ea typeface="+mn-ea"/>
            </a:endParaRPr>
          </a:p>
          <a:p>
            <a:pPr lvl="1">
              <a:buSzPct val="90000"/>
              <a:buFont typeface="Wingdings" pitchFamily="2" charset="2"/>
              <a:buChar char="v"/>
              <a:defRPr/>
            </a:pPr>
            <a:r>
              <a:rPr lang="en-US" sz="2800" noProof="0" dirty="0" smtClean="0">
                <a:latin typeface="+mn-lt"/>
                <a:ea typeface="+mn-ea"/>
              </a:rPr>
              <a:t>RBAC1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对象 9"/>
          <p:cNvGraphicFramePr>
            <a:graphicFrameLocks noChangeAspect="1"/>
          </p:cNvGraphicFramePr>
          <p:nvPr/>
        </p:nvGraphicFramePr>
        <p:xfrm>
          <a:off x="3100627" y="1399428"/>
          <a:ext cx="5387975" cy="77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187440" imgH="457200" progId="">
                  <p:embed/>
                </p:oleObj>
              </mc:Choice>
              <mc:Fallback>
                <p:oleObj name="Equation" r:id="rId3" imgW="3187440" imgH="457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627" y="1399428"/>
                        <a:ext cx="5387975" cy="77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0"/>
          <p:cNvGraphicFramePr>
            <a:graphicFrameLocks noChangeAspect="1"/>
          </p:cNvGraphicFramePr>
          <p:nvPr/>
        </p:nvGraphicFramePr>
        <p:xfrm>
          <a:off x="2992438" y="2456938"/>
          <a:ext cx="6704012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4216320" imgH="685800" progId="">
                  <p:embed/>
                </p:oleObj>
              </mc:Choice>
              <mc:Fallback>
                <p:oleObj name="Equation" r:id="rId5" imgW="4216320" imgH="685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2456938"/>
                        <a:ext cx="6704012" cy="1090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1"/>
          <p:cNvGraphicFramePr>
            <a:graphicFrameLocks noChangeAspect="1"/>
          </p:cNvGraphicFramePr>
          <p:nvPr/>
        </p:nvGraphicFramePr>
        <p:xfrm>
          <a:off x="3002151" y="3814400"/>
          <a:ext cx="5387975" cy="40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7" imgW="3060360" imgH="228600" progId="">
                  <p:embed/>
                </p:oleObj>
              </mc:Choice>
              <mc:Fallback>
                <p:oleObj name="Equation" r:id="rId7" imgW="3060360" imgH="2286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151" y="3814400"/>
                        <a:ext cx="5387975" cy="4030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2"/>
          <p:cNvGraphicFramePr>
            <a:graphicFrameLocks noChangeAspect="1"/>
          </p:cNvGraphicFramePr>
          <p:nvPr/>
        </p:nvGraphicFramePr>
        <p:xfrm>
          <a:off x="3002151" y="4785074"/>
          <a:ext cx="6145215" cy="378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9" imgW="3708360" imgH="228600" progId="">
                  <p:embed/>
                </p:oleObj>
              </mc:Choice>
              <mc:Fallback>
                <p:oleObj name="Equation" r:id="rId9" imgW="3708360" imgH="228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2151" y="4785074"/>
                        <a:ext cx="6145215" cy="3788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n-US" altLang="zh-CN" sz="2800" dirty="0" smtClean="0"/>
              <a:t>Subject  Attribute Constraints</a:t>
            </a:r>
            <a:endParaRPr lang="en-US" sz="28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6392" y="1595811"/>
            <a:ext cx="9803369" cy="3385614"/>
            <a:chOff x="38100" y="1776786"/>
            <a:chExt cx="9803369" cy="3385614"/>
          </a:xfrm>
        </p:grpSpPr>
        <p:sp>
          <p:nvSpPr>
            <p:cNvPr id="22" name="内容占位符 2"/>
            <p:cNvSpPr txBox="1">
              <a:spLocks/>
            </p:cNvSpPr>
            <p:nvPr/>
          </p:nvSpPr>
          <p:spPr>
            <a:xfrm>
              <a:off x="38100" y="1776786"/>
              <a:ext cx="8503920" cy="338561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/>
            <a:p>
              <a:pPr lvl="1">
                <a:buSzPct val="90000"/>
                <a:defRPr/>
              </a:pPr>
              <a:endParaRPr lang="en-US" dirty="0" smtClean="0"/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800" noProof="0" dirty="0" smtClean="0">
                  <a:latin typeface="+mn-lt"/>
                  <a:ea typeface="+mn-ea"/>
                </a:rPr>
                <a:t>MAC</a:t>
              </a:r>
              <a:r>
                <a:rPr lang="en-US" sz="2800" dirty="0" smtClean="0">
                  <a:latin typeface="+mn-lt"/>
                  <a:ea typeface="+mn-ea"/>
                </a:rPr>
                <a:t> creation</a:t>
              </a:r>
              <a:br>
                <a:rPr lang="en-US" sz="2800" dirty="0" smtClean="0">
                  <a:latin typeface="+mn-lt"/>
                  <a:ea typeface="+mn-ea"/>
                </a:rPr>
              </a:br>
              <a:r>
                <a:rPr lang="en-US" sz="2800" dirty="0" smtClean="0">
                  <a:latin typeface="+mn-lt"/>
                  <a:ea typeface="+mn-ea"/>
                </a:rPr>
                <a:t>              </a:t>
              </a:r>
              <a:br>
                <a:rPr lang="en-US" sz="2800" dirty="0" smtClean="0">
                  <a:latin typeface="+mn-lt"/>
                  <a:ea typeface="+mn-ea"/>
                </a:rPr>
              </a:br>
              <a:r>
                <a:rPr lang="en-US" sz="2800" dirty="0" smtClean="0">
                  <a:latin typeface="+mn-lt"/>
                  <a:ea typeface="+mn-ea"/>
                </a:rPr>
                <a:t>          modification     FALSE</a:t>
              </a: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defRPr/>
              </a:pPr>
              <a:r>
                <a:rPr lang="en-US" noProof="0" dirty="0" smtClean="0">
                  <a:latin typeface="+mn-lt"/>
                  <a:ea typeface="+mn-ea"/>
                </a:rPr>
                <a:t/>
              </a:r>
              <a:br>
                <a:rPr lang="en-US" noProof="0" dirty="0" smtClean="0">
                  <a:latin typeface="+mn-lt"/>
                  <a:ea typeface="+mn-ea"/>
                </a:rPr>
              </a:br>
              <a:r>
                <a:rPr lang="en-US" noProof="0" dirty="0" smtClean="0">
                  <a:latin typeface="+mn-lt"/>
                  <a:ea typeface="+mn-ea"/>
                </a:rPr>
                <a:t/>
              </a:r>
              <a:br>
                <a:rPr lang="en-US" noProof="0" dirty="0" smtClean="0">
                  <a:latin typeface="+mn-lt"/>
                  <a:ea typeface="+mn-ea"/>
                </a:rPr>
              </a:b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kumimoji="0" lang="en-US" sz="2800" b="0" i="0" u="none" strike="noStrike" kern="1200" cap="none" spc="0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RBAC0</a:t>
              </a: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800" noProof="0" dirty="0" smtClean="0">
                  <a:latin typeface="+mn-lt"/>
                  <a:ea typeface="+mn-ea"/>
                </a:rPr>
                <a:t>RBAC1</a:t>
              </a:r>
              <a:endPara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23" name="Object 6"/>
            <p:cNvGraphicFramePr>
              <a:graphicFrameLocks noChangeAspect="1"/>
            </p:cNvGraphicFramePr>
            <p:nvPr/>
          </p:nvGraphicFramePr>
          <p:xfrm>
            <a:off x="2912031" y="2017703"/>
            <a:ext cx="6929438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" name="Equation" r:id="rId3" imgW="3822480" imgH="203040" progId="">
                    <p:embed/>
                  </p:oleObj>
                </mc:Choice>
                <mc:Fallback>
                  <p:oleObj name="Equation" r:id="rId3" imgW="3822480" imgH="203040" progId="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2031" y="2017703"/>
                          <a:ext cx="6929438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7"/>
            <p:cNvGraphicFramePr>
              <a:graphicFrameLocks noChangeAspect="1"/>
            </p:cNvGraphicFramePr>
            <p:nvPr/>
          </p:nvGraphicFramePr>
          <p:xfrm>
            <a:off x="2903154" y="3770211"/>
            <a:ext cx="5467124" cy="367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5" imgW="3022560" imgH="203040" progId="">
                    <p:embed/>
                  </p:oleObj>
                </mc:Choice>
                <mc:Fallback>
                  <p:oleObj name="Equation" r:id="rId5" imgW="3022560" imgH="203040" progId="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154" y="3770211"/>
                          <a:ext cx="5467124" cy="3675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8"/>
            <p:cNvGraphicFramePr>
              <a:graphicFrameLocks noChangeAspect="1"/>
            </p:cNvGraphicFramePr>
            <p:nvPr/>
          </p:nvGraphicFramePr>
          <p:xfrm>
            <a:off x="2963526" y="4660891"/>
            <a:ext cx="6532171" cy="3268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7" imgW="4063680" imgH="203040" progId="">
                    <p:embed/>
                  </p:oleObj>
                </mc:Choice>
                <mc:Fallback>
                  <p:oleObj name="Equation" r:id="rId7" imgW="4063680" imgH="203040" progId="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3526" y="4660891"/>
                          <a:ext cx="6532171" cy="32689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defRPr/>
            </a:pPr>
            <a:r>
              <a:rPr lang="en-US" sz="2800" dirty="0" smtClean="0"/>
              <a:t>ABAC</a:t>
            </a:r>
            <a:r>
              <a:rPr lang="el-GR" sz="2800" dirty="0" smtClean="0"/>
              <a:t>α</a:t>
            </a:r>
            <a:r>
              <a:rPr lang="en-US" sz="2800" dirty="0" smtClean="0"/>
              <a:t> </a:t>
            </a:r>
            <a:r>
              <a:rPr lang="en-US" altLang="zh-CN" sz="2800" dirty="0" smtClean="0"/>
              <a:t>Object Attribute Constraints</a:t>
            </a:r>
            <a:endParaRPr lang="en-US" sz="2800" b="1" kern="0" dirty="0" smtClean="0">
              <a:solidFill>
                <a:srgbClr val="131F49"/>
              </a:solidFill>
              <a:latin typeface="Arial" pitchFamily="34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5009" y="1505940"/>
            <a:ext cx="9906233" cy="4398484"/>
            <a:chOff x="457199" y="1837524"/>
            <a:chExt cx="9906233" cy="4398484"/>
          </a:xfrm>
        </p:grpSpPr>
        <p:sp>
          <p:nvSpPr>
            <p:cNvPr id="8" name="内容占位符 2"/>
            <p:cNvSpPr txBox="1">
              <a:spLocks/>
            </p:cNvSpPr>
            <p:nvPr/>
          </p:nvSpPr>
          <p:spPr>
            <a:xfrm>
              <a:off x="457199" y="1837524"/>
              <a:ext cx="8743072" cy="439848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lvl="1">
                <a:buSzPct val="90000"/>
                <a:defRPr/>
              </a:pPr>
              <a:endParaRPr lang="en-US" sz="1600" dirty="0" smtClean="0"/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400" dirty="0" smtClean="0">
                  <a:latin typeface="+mn-lt"/>
                  <a:ea typeface="+mn-ea"/>
                </a:rPr>
                <a:t>D</a:t>
              </a:r>
              <a:r>
                <a:rPr lang="en-US" sz="2400" noProof="0" dirty="0" smtClean="0">
                  <a:latin typeface="+mn-lt"/>
                  <a:ea typeface="+mn-ea"/>
                </a:rPr>
                <a:t>AC Creation</a:t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/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/>
              </a:r>
              <a:br>
                <a:rPr lang="en-US" sz="2400" noProof="0" dirty="0" smtClean="0">
                  <a:latin typeface="+mn-lt"/>
                  <a:ea typeface="+mn-ea"/>
                </a:rPr>
              </a:br>
              <a:r>
                <a:rPr lang="en-US" sz="2400" noProof="0" dirty="0" smtClean="0">
                  <a:latin typeface="+mn-lt"/>
                  <a:ea typeface="+mn-ea"/>
                </a:rPr>
                <a:t>          Modification</a:t>
              </a: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r>
                <a:rPr lang="en-US" sz="2400" dirty="0" smtClean="0">
                  <a:latin typeface="+mn-lt"/>
                  <a:ea typeface="+mn-ea"/>
                </a:rPr>
                <a:t>M</a:t>
              </a:r>
              <a:r>
                <a:rPr lang="en-US" sz="2400" noProof="0" dirty="0" smtClean="0">
                  <a:latin typeface="+mn-lt"/>
                  <a:ea typeface="+mn-ea"/>
                </a:rPr>
                <a:t>AC</a:t>
              </a:r>
              <a:r>
                <a:rPr lang="en-US" sz="2400" dirty="0" smtClean="0"/>
                <a:t> Creation</a:t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/>
              </a:r>
              <a:br>
                <a:rPr lang="en-US" sz="2400" dirty="0" smtClean="0"/>
              </a:br>
              <a:r>
                <a:rPr lang="en-US" sz="2400" dirty="0" smtClean="0"/>
                <a:t>          Modification      FALSE</a:t>
              </a: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lang="en-US" sz="2400" noProof="0" dirty="0" smtClean="0">
                <a:latin typeface="+mn-lt"/>
                <a:ea typeface="+mn-ea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lvl="1">
                <a:buSzPct val="90000"/>
                <a:buFont typeface="Wingdings" pitchFamily="2" charset="2"/>
                <a:buChar char="v"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507149" y="2163855"/>
            <a:ext cx="66452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4" name="Equation" r:id="rId3" imgW="4076640" imgH="431640" progId="">
                    <p:embed/>
                  </p:oleObj>
                </mc:Choice>
                <mc:Fallback>
                  <p:oleObj name="Equation" r:id="rId3" imgW="4076640" imgH="431640" progId="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7149" y="2163855"/>
                          <a:ext cx="6645275" cy="703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708156" y="3265720"/>
            <a:ext cx="6645275" cy="703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5" name="Equation" r:id="rId5" imgW="4076640" imgH="431640" progId="">
                    <p:embed/>
                  </p:oleObj>
                </mc:Choice>
                <mc:Fallback>
                  <p:oleObj name="Equation" r:id="rId5" imgW="4076640" imgH="4316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156" y="3265720"/>
                          <a:ext cx="6645275" cy="703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3" name="Object 7"/>
            <p:cNvGraphicFramePr>
              <a:graphicFrameLocks noChangeAspect="1"/>
            </p:cNvGraphicFramePr>
            <p:nvPr/>
          </p:nvGraphicFramePr>
          <p:xfrm>
            <a:off x="3718157" y="4723063"/>
            <a:ext cx="6645275" cy="369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6" name="Equation" r:id="rId7" imgW="3644640" imgH="203040" progId="">
                    <p:embed/>
                  </p:oleObj>
                </mc:Choice>
                <mc:Fallback>
                  <p:oleObj name="Equation" r:id="rId7" imgW="3644640" imgH="203040" progId="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18157" y="4723063"/>
                          <a:ext cx="6645275" cy="3698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4294967295"/>
          </p:nvPr>
        </p:nvSpPr>
        <p:spPr>
          <a:xfrm>
            <a:off x="503239" y="1277938"/>
            <a:ext cx="9069388" cy="5201239"/>
          </a:xfrm>
        </p:spPr>
        <p:txBody>
          <a:bodyPr/>
          <a:lstStyle/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>
              <a:ea typeface="ＭＳ Ｐゴシック" pitchFamily="34" charset="-128"/>
            </a:endParaRPr>
          </a:p>
          <a:p>
            <a:pPr marL="576207" lvl="1" indent="0">
              <a:buSzPct val="90000"/>
              <a:buNone/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0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32" tIns="45715" rIns="91432" bIns="45715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1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Extensions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8" y="939078"/>
            <a:ext cx="9616118" cy="388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04156" y="6138043"/>
            <a:ext cx="4860388" cy="5847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3</a:t>
            </a:r>
            <a:r>
              <a:rPr lang="en-US" altLang="zh-CN" sz="1600" dirty="0" smtClean="0">
                <a:solidFill>
                  <a:srgbClr val="FF0000"/>
                </a:solidFill>
              </a:rPr>
              <a:t>. Subject attributes constrained by attributes of subjects created by the same user</a:t>
            </a:r>
            <a:r>
              <a:rPr lang="en-US" altLang="zh-CN" sz="16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7116" y="5968765"/>
            <a:ext cx="2299467" cy="341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5</a:t>
            </a:r>
            <a:r>
              <a:rPr lang="en-US" altLang="zh-CN" sz="1600" dirty="0" smtClean="0">
                <a:solidFill>
                  <a:srgbClr val="FF0000"/>
                </a:solidFill>
              </a:rPr>
              <a:t>. </a:t>
            </a:r>
            <a:r>
              <a:rPr lang="en-US" altLang="zh-CN" sz="1600" dirty="0">
                <a:solidFill>
                  <a:srgbClr val="FF0000"/>
                </a:solidFill>
              </a:rPr>
              <a:t>Meta-Attributes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156" y="5553269"/>
            <a:ext cx="486038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2. Subject attribute constraints policy are different at creation and modification time.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157" y="5178288"/>
            <a:ext cx="2592239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1. Context Attributes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37116" y="5553266"/>
            <a:ext cx="2150670" cy="3385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altLang="zh-CN" sz="1600" dirty="0" smtClean="0">
                <a:solidFill>
                  <a:srgbClr val="FF0000"/>
                </a:solidFill>
              </a:rPr>
              <a:t>4. Policy Language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1377" y="939080"/>
            <a:ext cx="110397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1, 2, 4, 5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01100" y="4542680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2433" y="3127095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4, 5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13656" y="754415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1,4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24341" y="963141"/>
            <a:ext cx="1163443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1, 4, 5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987786" y="3496429"/>
            <a:ext cx="1479600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 smtClean="0"/>
              <a:t>1, 2, 3, 4, 5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08517" y="4542680"/>
            <a:ext cx="581722" cy="369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32" tIns="45715" rIns="91432" bIns="45715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186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985052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831" algn="l"/>
                <a:tab pos="1447662" algn="l"/>
                <a:tab pos="2171494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831" algn="l"/>
                  <a:tab pos="1447662" algn="l"/>
                  <a:tab pos="2171494" algn="l"/>
                </a:tabLst>
                <a:defRPr/>
              </a:pPr>
              <a:t>19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-2813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</a:t>
            </a:r>
            <a:r>
              <a:rPr lang="el-GR" sz="3200" baseline="-25000" dirty="0" smtClean="0"/>
              <a:t>β</a:t>
            </a: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 Model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50" y="1096037"/>
            <a:ext cx="6804141" cy="461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99636" y="5890843"/>
            <a:ext cx="4082968" cy="738646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Can be configured to do many </a:t>
            </a:r>
          </a:p>
          <a:p>
            <a:pPr algn="ctr"/>
            <a:r>
              <a:rPr lang="en-US" sz="2100" b="1" dirty="0" smtClean="0">
                <a:solidFill>
                  <a:srgbClr val="CC3300"/>
                </a:solidFill>
              </a:rPr>
              <a:t>but not all RBAC extensions</a:t>
            </a:r>
            <a:endParaRPr lang="en-US" sz="2100" b="1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3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6800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752690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4287620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086225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3422969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667059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846445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Roles and Attributes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21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Roles and Attributes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200275" y="1198312"/>
            <a:ext cx="5657850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199592" y="1198312"/>
            <a:ext cx="683" cy="58239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857442" y="1198312"/>
            <a:ext cx="683" cy="582394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983820" y="182696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Attribute-</a:t>
            </a:r>
          </a:p>
          <a:p>
            <a:pPr algn="ctr"/>
            <a:r>
              <a:rPr lang="en-US" sz="2400" dirty="0" smtClean="0"/>
              <a:t>Centric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Role is just another attribute.  Nothing special about it.</a:t>
            </a:r>
            <a:endParaRPr lang="en-US" sz="2000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4955250" y="684213"/>
            <a:ext cx="683" cy="110822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748700" y="182864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Dynamic</a:t>
            </a:r>
          </a:p>
          <a:p>
            <a:pPr algn="ctr"/>
            <a:r>
              <a:rPr lang="en-US" sz="2400" dirty="0" smtClean="0"/>
              <a:t>Roles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Compute user roles from user attributes</a:t>
            </a:r>
          </a:p>
          <a:p>
            <a:pPr algn="ctr"/>
            <a:endParaRPr lang="en-US" sz="2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6644204" y="1830321"/>
            <a:ext cx="24225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Role-</a:t>
            </a:r>
          </a:p>
          <a:p>
            <a:pPr algn="ctr"/>
            <a:r>
              <a:rPr lang="en-US" sz="2400" dirty="0" smtClean="0"/>
              <a:t>Centric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000" dirty="0" smtClean="0"/>
              <a:t>Attributes constrain permissions of roles for each user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User-Role Assignment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23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Dynamic Roles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Rectangle 31"/>
          <p:cNvSpPr>
            <a:spLocks noChangeArrowheads="1"/>
          </p:cNvSpPr>
          <p:nvPr/>
        </p:nvSpPr>
        <p:spPr bwMode="auto">
          <a:xfrm>
            <a:off x="653120" y="1145512"/>
            <a:ext cx="9144000" cy="5302167"/>
          </a:xfrm>
          <a:prstGeom prst="rect">
            <a:avLst/>
          </a:prstGeom>
          <a:solidFill>
            <a:srgbClr val="00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177800" defTabSz="571500"/>
            <a:endParaRPr lang="en-US" sz="2800" b="1" dirty="0">
              <a:solidFill>
                <a:schemeClr val="bg1"/>
              </a:solidFill>
              <a:cs typeface="Times New Roman" pitchFamily="18" charset="0"/>
            </a:endParaRPr>
          </a:p>
          <a:p>
            <a:pPr marL="177800" defTabSz="571500">
              <a:buFontTx/>
              <a:buChar char="•"/>
            </a:pP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Times New Roman" pitchFamily="18" charset="0"/>
              </a:rPr>
              <a:t>Rule-Based RBAC (RB-RBAC)</a:t>
            </a:r>
          </a:p>
        </p:txBody>
      </p:sp>
      <p:grpSp>
        <p:nvGrpSpPr>
          <p:cNvPr id="49" name="Group 139"/>
          <p:cNvGrpSpPr>
            <a:grpSpLocks/>
          </p:cNvGrpSpPr>
          <p:nvPr/>
        </p:nvGrpSpPr>
        <p:grpSpPr bwMode="auto">
          <a:xfrm>
            <a:off x="2913160" y="2032843"/>
            <a:ext cx="4522788" cy="3881437"/>
            <a:chOff x="1615" y="1248"/>
            <a:chExt cx="2849" cy="2445"/>
          </a:xfrm>
        </p:grpSpPr>
        <p:sp>
          <p:nvSpPr>
            <p:cNvPr id="50" name="Text Box 140"/>
            <p:cNvSpPr txBox="1">
              <a:spLocks noChangeArrowheads="1"/>
            </p:cNvSpPr>
            <p:nvPr/>
          </p:nvSpPr>
          <p:spPr bwMode="auto">
            <a:xfrm>
              <a:off x="1669" y="1488"/>
              <a:ext cx="1027" cy="40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n-US" sz="1800" b="1" dirty="0">
                  <a:solidFill>
                    <a:srgbClr val="000000"/>
                  </a:solidFill>
                </a:rPr>
                <a:t>Attributes</a:t>
              </a:r>
            </a:p>
            <a:p>
              <a:pPr algn="ctr" eaLnBrk="0" hangingPunct="0"/>
              <a:r>
                <a:rPr lang="en-US" sz="1800" b="1" dirty="0" smtClean="0">
                  <a:solidFill>
                    <a:srgbClr val="000000"/>
                  </a:solidFill>
                </a:rPr>
                <a:t>Expressions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Text Box 141"/>
            <p:cNvSpPr txBox="1">
              <a:spLocks noChangeArrowheads="1"/>
            </p:cNvSpPr>
            <p:nvPr/>
          </p:nvSpPr>
          <p:spPr bwMode="auto">
            <a:xfrm>
              <a:off x="1845" y="3456"/>
              <a:ext cx="603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</a:rPr>
                <a:t>Users</a:t>
              </a:r>
            </a:p>
          </p:txBody>
        </p:sp>
        <p:sp>
          <p:nvSpPr>
            <p:cNvPr id="52" name="Text Box 142"/>
            <p:cNvSpPr txBox="1">
              <a:spLocks noChangeArrowheads="1"/>
            </p:cNvSpPr>
            <p:nvPr/>
          </p:nvSpPr>
          <p:spPr bwMode="auto">
            <a:xfrm>
              <a:off x="3573" y="1595"/>
              <a:ext cx="543" cy="23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</a:rPr>
                <a:t>Roles</a:t>
              </a:r>
            </a:p>
          </p:txBody>
        </p:sp>
        <p:sp>
          <p:nvSpPr>
            <p:cNvPr id="53" name="Text Box 143"/>
            <p:cNvSpPr txBox="1">
              <a:spLocks noChangeArrowheads="1"/>
            </p:cNvSpPr>
            <p:nvPr/>
          </p:nvSpPr>
          <p:spPr bwMode="auto">
            <a:xfrm>
              <a:off x="3350" y="2494"/>
              <a:ext cx="982" cy="2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</a:rPr>
                <a:t>Permissions</a:t>
              </a:r>
            </a:p>
          </p:txBody>
        </p:sp>
        <p:grpSp>
          <p:nvGrpSpPr>
            <p:cNvPr id="54" name="Group 144"/>
            <p:cNvGrpSpPr>
              <a:grpSpLocks/>
            </p:cNvGrpSpPr>
            <p:nvPr/>
          </p:nvGrpSpPr>
          <p:grpSpPr bwMode="auto">
            <a:xfrm rot="-5400000" flipH="1" flipV="1">
              <a:off x="3625" y="2106"/>
              <a:ext cx="619" cy="151"/>
              <a:chOff x="3334" y="969"/>
              <a:chExt cx="592" cy="0"/>
            </a:xfrm>
          </p:grpSpPr>
          <p:sp>
            <p:nvSpPr>
              <p:cNvPr id="74" name="Line 145"/>
              <p:cNvSpPr>
                <a:spLocks noChangeShapeType="1"/>
              </p:cNvSpPr>
              <p:nvPr/>
            </p:nvSpPr>
            <p:spPr bwMode="auto">
              <a:xfrm>
                <a:off x="3334" y="969"/>
                <a:ext cx="5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46"/>
              <p:cNvSpPr>
                <a:spLocks noChangeShapeType="1"/>
              </p:cNvSpPr>
              <p:nvPr/>
            </p:nvSpPr>
            <p:spPr bwMode="auto">
              <a:xfrm>
                <a:off x="3394" y="969"/>
                <a:ext cx="47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" name="Rectangle 147"/>
            <p:cNvSpPr>
              <a:spLocks noChangeArrowheads="1"/>
            </p:cNvSpPr>
            <p:nvPr/>
          </p:nvSpPr>
          <p:spPr bwMode="auto">
            <a:xfrm>
              <a:off x="1615" y="1248"/>
              <a:ext cx="2849" cy="1065"/>
            </a:xfrm>
            <a:prstGeom prst="rect">
              <a:avLst/>
            </a:prstGeom>
            <a:noFill/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" name="Group 148"/>
            <p:cNvGrpSpPr>
              <a:grpSpLocks/>
            </p:cNvGrpSpPr>
            <p:nvPr/>
          </p:nvGrpSpPr>
          <p:grpSpPr bwMode="auto">
            <a:xfrm rot="-5400000" flipH="1" flipV="1">
              <a:off x="1835" y="2238"/>
              <a:ext cx="736" cy="100"/>
              <a:chOff x="3334" y="969"/>
              <a:chExt cx="592" cy="0"/>
            </a:xfrm>
          </p:grpSpPr>
          <p:sp>
            <p:nvSpPr>
              <p:cNvPr id="72" name="Line 149"/>
              <p:cNvSpPr>
                <a:spLocks noChangeShapeType="1"/>
              </p:cNvSpPr>
              <p:nvPr/>
            </p:nvSpPr>
            <p:spPr bwMode="auto">
              <a:xfrm>
                <a:off x="3334" y="969"/>
                <a:ext cx="5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50"/>
              <p:cNvSpPr>
                <a:spLocks noChangeShapeType="1"/>
              </p:cNvSpPr>
              <p:nvPr/>
            </p:nvSpPr>
            <p:spPr bwMode="auto">
              <a:xfrm>
                <a:off x="3394" y="969"/>
                <a:ext cx="47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" name="Text Box 151"/>
            <p:cNvSpPr txBox="1">
              <a:spLocks noChangeArrowheads="1"/>
            </p:cNvSpPr>
            <p:nvPr/>
          </p:nvSpPr>
          <p:spPr bwMode="auto">
            <a:xfrm>
              <a:off x="2638" y="2000"/>
              <a:ext cx="950" cy="2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1800" b="1" dirty="0">
                  <a:solidFill>
                    <a:srgbClr val="000000"/>
                  </a:solidFill>
                </a:rPr>
                <a:t>Constraints</a:t>
              </a:r>
            </a:p>
          </p:txBody>
        </p:sp>
        <p:sp>
          <p:nvSpPr>
            <p:cNvPr id="58" name="Line 152"/>
            <p:cNvSpPr>
              <a:spLocks noChangeShapeType="1"/>
            </p:cNvSpPr>
            <p:nvPr/>
          </p:nvSpPr>
          <p:spPr bwMode="auto">
            <a:xfrm flipV="1">
              <a:off x="3027" y="1720"/>
              <a:ext cx="0" cy="2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153"/>
            <p:cNvGrpSpPr>
              <a:grpSpLocks/>
            </p:cNvGrpSpPr>
            <p:nvPr/>
          </p:nvGrpSpPr>
          <p:grpSpPr bwMode="auto">
            <a:xfrm>
              <a:off x="2688" y="1720"/>
              <a:ext cx="833" cy="96"/>
              <a:chOff x="3334" y="969"/>
              <a:chExt cx="592" cy="0"/>
            </a:xfrm>
          </p:grpSpPr>
          <p:sp>
            <p:nvSpPr>
              <p:cNvPr id="70" name="Line 154"/>
              <p:cNvSpPr>
                <a:spLocks noChangeShapeType="1"/>
              </p:cNvSpPr>
              <p:nvPr/>
            </p:nvSpPr>
            <p:spPr bwMode="auto">
              <a:xfrm>
                <a:off x="3334" y="969"/>
                <a:ext cx="5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55"/>
              <p:cNvSpPr>
                <a:spLocks noChangeShapeType="1"/>
              </p:cNvSpPr>
              <p:nvPr/>
            </p:nvSpPr>
            <p:spPr bwMode="auto">
              <a:xfrm>
                <a:off x="3394" y="969"/>
                <a:ext cx="47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0" name="Text Box 156"/>
            <p:cNvSpPr txBox="1">
              <a:spLocks noChangeArrowheads="1"/>
            </p:cNvSpPr>
            <p:nvPr/>
          </p:nvSpPr>
          <p:spPr bwMode="auto">
            <a:xfrm>
              <a:off x="1669" y="2656"/>
              <a:ext cx="969" cy="4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</a:rPr>
                <a:t>Attributes</a:t>
              </a:r>
            </a:p>
            <a:p>
              <a:pPr algn="ctr" eaLnBrk="0" hangingPunct="0"/>
              <a:r>
                <a:rPr lang="en-US" sz="1800" b="1">
                  <a:solidFill>
                    <a:srgbClr val="000000"/>
                  </a:solidFill>
                </a:rPr>
                <a:t>values</a:t>
              </a:r>
            </a:p>
          </p:txBody>
        </p:sp>
        <p:grpSp>
          <p:nvGrpSpPr>
            <p:cNvPr id="61" name="Group 157"/>
            <p:cNvGrpSpPr>
              <a:grpSpLocks/>
            </p:cNvGrpSpPr>
            <p:nvPr/>
          </p:nvGrpSpPr>
          <p:grpSpPr bwMode="auto">
            <a:xfrm rot="5400000">
              <a:off x="1898" y="3201"/>
              <a:ext cx="402" cy="94"/>
              <a:chOff x="3334" y="969"/>
              <a:chExt cx="592" cy="0"/>
            </a:xfrm>
          </p:grpSpPr>
          <p:sp>
            <p:nvSpPr>
              <p:cNvPr id="68" name="Line 158"/>
              <p:cNvSpPr>
                <a:spLocks noChangeShapeType="1"/>
              </p:cNvSpPr>
              <p:nvPr/>
            </p:nvSpPr>
            <p:spPr bwMode="auto">
              <a:xfrm>
                <a:off x="3334" y="969"/>
                <a:ext cx="59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Line 159"/>
              <p:cNvSpPr>
                <a:spLocks noChangeShapeType="1"/>
              </p:cNvSpPr>
              <p:nvPr/>
            </p:nvSpPr>
            <p:spPr bwMode="auto">
              <a:xfrm>
                <a:off x="3394" y="969"/>
                <a:ext cx="477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2" name="Group 160"/>
            <p:cNvGrpSpPr>
              <a:grpSpLocks/>
            </p:cNvGrpSpPr>
            <p:nvPr/>
          </p:nvGrpSpPr>
          <p:grpSpPr bwMode="auto">
            <a:xfrm>
              <a:off x="3525" y="1347"/>
              <a:ext cx="502" cy="236"/>
              <a:chOff x="2928" y="1296"/>
              <a:chExt cx="240" cy="192"/>
            </a:xfrm>
          </p:grpSpPr>
          <p:sp>
            <p:nvSpPr>
              <p:cNvPr id="63" name="Line 161"/>
              <p:cNvSpPr>
                <a:spLocks noChangeShapeType="1"/>
              </p:cNvSpPr>
              <p:nvPr/>
            </p:nvSpPr>
            <p:spPr bwMode="auto">
              <a:xfrm flipH="1">
                <a:off x="3072" y="129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162"/>
              <p:cNvSpPr>
                <a:spLocks noChangeShapeType="1"/>
              </p:cNvSpPr>
              <p:nvPr/>
            </p:nvSpPr>
            <p:spPr bwMode="auto">
              <a:xfrm>
                <a:off x="2928" y="1296"/>
                <a:ext cx="96" cy="192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163"/>
              <p:cNvSpPr>
                <a:spLocks noChangeShapeType="1"/>
              </p:cNvSpPr>
              <p:nvPr/>
            </p:nvSpPr>
            <p:spPr bwMode="auto">
              <a:xfrm>
                <a:off x="2928" y="1296"/>
                <a:ext cx="240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164"/>
              <p:cNvSpPr>
                <a:spLocks noChangeShapeType="1"/>
              </p:cNvSpPr>
              <p:nvPr/>
            </p:nvSpPr>
            <p:spPr bwMode="auto">
              <a:xfrm flipH="1">
                <a:off x="3092" y="1354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165"/>
              <p:cNvSpPr>
                <a:spLocks noChangeShapeType="1"/>
              </p:cNvSpPr>
              <p:nvPr/>
            </p:nvSpPr>
            <p:spPr bwMode="auto">
              <a:xfrm>
                <a:off x="2958" y="1356"/>
                <a:ext cx="48" cy="96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Role Explosion Problem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20" name="图片 4" descr="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7419" y="1323999"/>
            <a:ext cx="7023445" cy="3099272"/>
          </a:xfrm>
          <a:prstGeom prst="rect">
            <a:avLst/>
          </a:prstGeom>
        </p:spPr>
      </p:pic>
      <p:grpSp>
        <p:nvGrpSpPr>
          <p:cNvPr id="21" name="组合 10"/>
          <p:cNvGrpSpPr/>
          <p:nvPr/>
        </p:nvGrpSpPr>
        <p:grpSpPr>
          <a:xfrm>
            <a:off x="4684542" y="2988373"/>
            <a:ext cx="3896322" cy="2019673"/>
            <a:chOff x="4505146" y="3798277"/>
            <a:chExt cx="3896322" cy="2019673"/>
          </a:xfrm>
        </p:grpSpPr>
        <p:cxnSp>
          <p:nvCxnSpPr>
            <p:cNvPr id="22" name="直接箭头连接符 6"/>
            <p:cNvCxnSpPr/>
            <p:nvPr/>
          </p:nvCxnSpPr>
          <p:spPr bwMode="auto">
            <a:xfrm flipH="1" flipV="1">
              <a:off x="4505146" y="3798277"/>
              <a:ext cx="752633" cy="1434898"/>
            </a:xfrm>
            <a:prstGeom prst="straightConnector1">
              <a:avLst/>
            </a:prstGeom>
            <a:solidFill>
              <a:srgbClr val="00B8FF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5257778" y="5233175"/>
              <a:ext cx="31436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</a:rPr>
                <a:t>Role Explosion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79387" y="5078387"/>
            <a:ext cx="9745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Number of roles </a:t>
            </a:r>
            <a:r>
              <a:rPr lang="en-US" sz="2400" dirty="0" smtClean="0"/>
              <a:t>is supposed to be </a:t>
            </a:r>
            <a:r>
              <a:rPr lang="en-US" sz="2400" dirty="0" smtClean="0">
                <a:solidFill>
                  <a:schemeClr val="accent1"/>
                </a:solidFill>
              </a:rPr>
              <a:t>much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</a:rPr>
              <a:t>smaller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than number of users</a:t>
            </a:r>
            <a:r>
              <a:rPr lang="en-US" altLang="zh-CN" sz="2400" dirty="0" smtClean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9388" y="5619037"/>
            <a:ext cx="9400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Role Explosion </a:t>
            </a:r>
            <a:r>
              <a:rPr lang="en-US" altLang="zh-CN" sz="2400" dirty="0" smtClean="0"/>
              <a:t>: Different roles have to be defined for slightly different sets of permissions.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RABAC (Role-Centric ABAC)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pic>
        <p:nvPicPr>
          <p:cNvPr id="35" name="图片 6" descr="rabacmod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7757" y="1948546"/>
            <a:ext cx="8399123" cy="350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26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Example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03238" y="1277938"/>
            <a:ext cx="9069387" cy="4897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grpSp>
        <p:nvGrpSpPr>
          <p:cNvPr id="8" name="组合 91"/>
          <p:cNvGrpSpPr/>
          <p:nvPr/>
        </p:nvGrpSpPr>
        <p:grpSpPr>
          <a:xfrm>
            <a:off x="1267193" y="1500725"/>
            <a:ext cx="8002521" cy="4400503"/>
            <a:chOff x="309489" y="1282844"/>
            <a:chExt cx="8574261" cy="5286765"/>
          </a:xfrm>
        </p:grpSpPr>
        <p:grpSp>
          <p:nvGrpSpPr>
            <p:cNvPr id="9" name="组合 14"/>
            <p:cNvGrpSpPr/>
            <p:nvPr/>
          </p:nvGrpSpPr>
          <p:grpSpPr>
            <a:xfrm>
              <a:off x="661181" y="1282844"/>
              <a:ext cx="1364567" cy="1123071"/>
              <a:chOff x="703385" y="2188754"/>
              <a:chExt cx="1364567" cy="1123071"/>
            </a:xfrm>
          </p:grpSpPr>
          <p:grpSp>
            <p:nvGrpSpPr>
              <p:cNvPr id="49" name="组合 12"/>
              <p:cNvGrpSpPr/>
              <p:nvPr/>
            </p:nvGrpSpPr>
            <p:grpSpPr>
              <a:xfrm>
                <a:off x="703385" y="2188754"/>
                <a:ext cx="1364567" cy="1123071"/>
                <a:chOff x="253218" y="2025747"/>
                <a:chExt cx="1364567" cy="1123071"/>
              </a:xfrm>
            </p:grpSpPr>
            <p:sp>
              <p:nvSpPr>
                <p:cNvPr id="51" name="矩形 8"/>
                <p:cNvSpPr/>
                <p:nvPr/>
              </p:nvSpPr>
              <p:spPr bwMode="auto">
                <a:xfrm>
                  <a:off x="253218" y="2025747"/>
                  <a:ext cx="1364567" cy="112307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hangingPunct="0">
                    <a:buClr>
                      <a:srgbClr val="000000"/>
                    </a:buClr>
                    <a:buSzPct val="45000"/>
                  </a:pPr>
                  <a:r>
                    <a:rPr lang="en-US" sz="1400" i="1" dirty="0" smtClean="0"/>
                    <a:t>Doctor</a:t>
                  </a:r>
                </a:p>
                <a:p>
                  <a:pPr hangingPunct="0">
                    <a:buClr>
                      <a:srgbClr val="000000"/>
                    </a:buClr>
                    <a:buSzPct val="45000"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笑脸 9"/>
                <p:cNvSpPr/>
                <p:nvPr/>
              </p:nvSpPr>
              <p:spPr bwMode="auto">
                <a:xfrm>
                  <a:off x="794823" y="2611903"/>
                  <a:ext cx="323557" cy="354149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笑脸 11"/>
                <p:cNvSpPr/>
                <p:nvPr/>
              </p:nvSpPr>
              <p:spPr bwMode="auto">
                <a:xfrm>
                  <a:off x="351693" y="2611903"/>
                  <a:ext cx="351692" cy="369332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笑脸 13"/>
              <p:cNvSpPr/>
              <p:nvPr/>
            </p:nvSpPr>
            <p:spPr bwMode="auto">
              <a:xfrm>
                <a:off x="1692818" y="2786630"/>
                <a:ext cx="323557" cy="354149"/>
              </a:xfrm>
              <a:prstGeom prst="smileyFac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grpSp>
          <p:nvGrpSpPr>
            <p:cNvPr id="10" name="组合 15"/>
            <p:cNvGrpSpPr/>
            <p:nvPr/>
          </p:nvGrpSpPr>
          <p:grpSpPr>
            <a:xfrm>
              <a:off x="7519183" y="1309747"/>
              <a:ext cx="1364567" cy="1123071"/>
              <a:chOff x="703385" y="2188754"/>
              <a:chExt cx="1364567" cy="1123071"/>
            </a:xfrm>
          </p:grpSpPr>
          <p:grpSp>
            <p:nvGrpSpPr>
              <p:cNvPr id="44" name="组合 12"/>
              <p:cNvGrpSpPr/>
              <p:nvPr/>
            </p:nvGrpSpPr>
            <p:grpSpPr>
              <a:xfrm>
                <a:off x="703385" y="2188754"/>
                <a:ext cx="1364567" cy="1123071"/>
                <a:chOff x="253218" y="2025747"/>
                <a:chExt cx="1364567" cy="1123071"/>
              </a:xfrm>
            </p:grpSpPr>
            <p:sp>
              <p:nvSpPr>
                <p:cNvPr id="46" name="矩形 18"/>
                <p:cNvSpPr/>
                <p:nvPr/>
              </p:nvSpPr>
              <p:spPr bwMode="auto">
                <a:xfrm>
                  <a:off x="253218" y="2025747"/>
                  <a:ext cx="1364567" cy="1123071"/>
                </a:xfrm>
                <a:prstGeom prst="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hangingPunct="0">
                    <a:buClr>
                      <a:srgbClr val="000000"/>
                    </a:buClr>
                    <a:buSzPct val="45000"/>
                  </a:pPr>
                  <a:r>
                    <a:rPr lang="en-US" sz="1400" i="1" dirty="0" smtClean="0"/>
                    <a:t>Patient</a:t>
                  </a: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47" name="笑脸 19"/>
                <p:cNvSpPr/>
                <p:nvPr/>
              </p:nvSpPr>
              <p:spPr bwMode="auto">
                <a:xfrm>
                  <a:off x="794823" y="2611903"/>
                  <a:ext cx="323557" cy="354149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48" name="笑脸 20"/>
                <p:cNvSpPr/>
                <p:nvPr/>
              </p:nvSpPr>
              <p:spPr bwMode="auto">
                <a:xfrm>
                  <a:off x="351693" y="2611903"/>
                  <a:ext cx="351692" cy="369332"/>
                </a:xfrm>
                <a:prstGeom prst="smileyFac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45" name="笑脸 17"/>
              <p:cNvSpPr/>
              <p:nvPr/>
            </p:nvSpPr>
            <p:spPr bwMode="auto">
              <a:xfrm>
                <a:off x="1692818" y="2786630"/>
                <a:ext cx="323557" cy="354149"/>
              </a:xfrm>
              <a:prstGeom prst="smileyFac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grpSp>
          <p:nvGrpSpPr>
            <p:cNvPr id="11" name="组合 37"/>
            <p:cNvGrpSpPr/>
            <p:nvPr/>
          </p:nvGrpSpPr>
          <p:grpSpPr>
            <a:xfrm>
              <a:off x="4021028" y="2432818"/>
              <a:ext cx="1364567" cy="1123071"/>
              <a:chOff x="4213269" y="1478563"/>
              <a:chExt cx="1364567" cy="1123071"/>
            </a:xfrm>
          </p:grpSpPr>
          <p:sp>
            <p:nvSpPr>
              <p:cNvPr id="41" name="矩形 24"/>
              <p:cNvSpPr/>
              <p:nvPr/>
            </p:nvSpPr>
            <p:spPr bwMode="auto">
              <a:xfrm>
                <a:off x="4213269" y="1478563"/>
                <a:ext cx="1364567" cy="1123071"/>
              </a:xfrm>
              <a:prstGeom prst="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hangingPunct="0">
                  <a:buClr>
                    <a:srgbClr val="000000"/>
                  </a:buClr>
                  <a:buSzPct val="45000"/>
                </a:pPr>
                <a:r>
                  <a:rPr lang="en-US" sz="1400" i="1" dirty="0" smtClean="0"/>
                  <a:t>Patient Document</a:t>
                </a:r>
                <a:endParaRPr kumimoji="0" lang="en-US" sz="1400" b="0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42" name="剪去单角的矩形 28"/>
              <p:cNvSpPr/>
              <p:nvPr/>
            </p:nvSpPr>
            <p:spPr bwMode="auto">
              <a:xfrm>
                <a:off x="4325813" y="2223149"/>
                <a:ext cx="386866" cy="182766"/>
              </a:xfrm>
              <a:prstGeom prst="snip1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  <p:sp>
            <p:nvSpPr>
              <p:cNvPr id="43" name="剪去单角的矩形 29"/>
              <p:cNvSpPr/>
              <p:nvPr/>
            </p:nvSpPr>
            <p:spPr bwMode="auto">
              <a:xfrm>
                <a:off x="4886185" y="2220801"/>
                <a:ext cx="386866" cy="182766"/>
              </a:xfrm>
              <a:prstGeom prst="snip1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grpSp>
          <p:nvGrpSpPr>
            <p:cNvPr id="12" name="组合 31"/>
            <p:cNvGrpSpPr/>
            <p:nvPr/>
          </p:nvGrpSpPr>
          <p:grpSpPr>
            <a:xfrm>
              <a:off x="351693" y="4011653"/>
              <a:ext cx="1622479" cy="1123071"/>
              <a:chOff x="445474" y="2188754"/>
              <a:chExt cx="1622479" cy="1123071"/>
            </a:xfrm>
          </p:grpSpPr>
          <p:grpSp>
            <p:nvGrpSpPr>
              <p:cNvPr id="36" name="组合 12"/>
              <p:cNvGrpSpPr/>
              <p:nvPr/>
            </p:nvGrpSpPr>
            <p:grpSpPr>
              <a:xfrm>
                <a:off x="445474" y="2188754"/>
                <a:ext cx="1622479" cy="1123071"/>
                <a:chOff x="-4693" y="2025747"/>
                <a:chExt cx="1622479" cy="1123071"/>
              </a:xfrm>
            </p:grpSpPr>
            <p:sp>
              <p:nvSpPr>
                <p:cNvPr id="38" name="矩形 34"/>
                <p:cNvSpPr/>
                <p:nvPr/>
              </p:nvSpPr>
              <p:spPr bwMode="auto">
                <a:xfrm>
                  <a:off x="-4693" y="2025747"/>
                  <a:ext cx="1622479" cy="1123071"/>
                </a:xfrm>
                <a:prstGeom prst="rect">
                  <a:avLst/>
                </a:prstGeom>
                <a:solidFill>
                  <a:srgbClr val="FF0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hangingPunct="0">
                    <a:buClr>
                      <a:srgbClr val="000000"/>
                    </a:buClr>
                    <a:buSzPct val="45000"/>
                  </a:pPr>
                  <a:r>
                    <a:rPr lang="en-US" sz="1400" i="1" dirty="0" smtClean="0"/>
                    <a:t>Visit Doctor</a:t>
                  </a:r>
                </a:p>
                <a:p>
                  <a:pPr hangingPunct="0">
                    <a:buClr>
                      <a:srgbClr val="000000"/>
                    </a:buClr>
                    <a:buSzPct val="45000"/>
                  </a:pPr>
                  <a:endParaRPr kumimoji="0" lang="en-US" sz="1400" b="0" i="0" u="none" strike="noStrike" cap="none" normalizeH="0" baseline="0" dirty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笑脸 35"/>
                <p:cNvSpPr/>
                <p:nvPr/>
              </p:nvSpPr>
              <p:spPr bwMode="auto">
                <a:xfrm>
                  <a:off x="794823" y="2611903"/>
                  <a:ext cx="323557" cy="354149"/>
                </a:xfrm>
                <a:prstGeom prst="smileyFac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笑脸 36"/>
                <p:cNvSpPr/>
                <p:nvPr/>
              </p:nvSpPr>
              <p:spPr bwMode="auto">
                <a:xfrm>
                  <a:off x="351693" y="2611903"/>
                  <a:ext cx="351692" cy="369332"/>
                </a:xfrm>
                <a:prstGeom prst="smileyFace">
                  <a:avLst/>
                </a:prstGeom>
                <a:solidFill>
                  <a:srgbClr val="FFFF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57200" rtl="0" eaLnBrk="1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45000"/>
                    <a:buFont typeface="Wingdings" charset="2"/>
                    <a:buNone/>
                    <a:tabLst/>
                  </a:pPr>
                  <a:endParaRPr kumimoji="0" lang="en-US" sz="1800" b="0" i="0" u="none" strike="noStrike" cap="none" normalizeH="0" baseline="0" smtClean="0">
                    <a:ln>
                      <a:noFill/>
                    </a:ln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37" name="笑脸 33"/>
              <p:cNvSpPr/>
              <p:nvPr/>
            </p:nvSpPr>
            <p:spPr bwMode="auto">
              <a:xfrm>
                <a:off x="1692818" y="2786630"/>
                <a:ext cx="323557" cy="354149"/>
              </a:xfrm>
              <a:prstGeom prst="smileyFace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57200" rtl="0" eaLnBrk="1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45000"/>
                  <a:buFont typeface="Wingdings" charset="2"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effectLst/>
                  <a:latin typeface="Arial" charset="0"/>
                </a:endParaRPr>
              </a:p>
            </p:txBody>
          </p:sp>
        </p:grpSp>
        <p:cxnSp>
          <p:nvCxnSpPr>
            <p:cNvPr id="13" name="直接连接符 39"/>
            <p:cNvCxnSpPr>
              <a:stCxn id="51" idx="3"/>
            </p:cNvCxnSpPr>
            <p:nvPr/>
          </p:nvCxnSpPr>
          <p:spPr bwMode="auto">
            <a:xfrm>
              <a:off x="2025748" y="1844380"/>
              <a:ext cx="5493435" cy="0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3629464" y="1378640"/>
              <a:ext cx="2588456" cy="427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</a:t>
              </a:r>
              <a:r>
                <a:rPr lang="en-US" altLang="zh-CN" sz="1400" b="1" dirty="0" smtClean="0"/>
                <a:t>ttending Doctor</a:t>
              </a:r>
              <a:endParaRPr lang="en-US" sz="1400" b="1" dirty="0"/>
            </a:p>
          </p:txBody>
        </p:sp>
        <p:cxnSp>
          <p:nvCxnSpPr>
            <p:cNvPr id="15" name="直接连接符 45"/>
            <p:cNvCxnSpPr>
              <a:stCxn id="51" idx="3"/>
            </p:cNvCxnSpPr>
            <p:nvPr/>
          </p:nvCxnSpPr>
          <p:spPr bwMode="auto">
            <a:xfrm>
              <a:off x="2025748" y="1844380"/>
              <a:ext cx="1995280" cy="58843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接连接符 47"/>
            <p:cNvCxnSpPr>
              <a:endCxn id="46" idx="1"/>
            </p:cNvCxnSpPr>
            <p:nvPr/>
          </p:nvCxnSpPr>
          <p:spPr bwMode="auto">
            <a:xfrm flipV="1">
              <a:off x="5385595" y="1871283"/>
              <a:ext cx="2133588" cy="561535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椭圆 48"/>
            <p:cNvSpPr/>
            <p:nvPr/>
          </p:nvSpPr>
          <p:spPr bwMode="auto">
            <a:xfrm>
              <a:off x="5627077" y="3460635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prj1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" name="椭圆 56"/>
            <p:cNvSpPr/>
            <p:nvPr/>
          </p:nvSpPr>
          <p:spPr bwMode="auto">
            <a:xfrm>
              <a:off x="5627077" y="4332848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prj2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9" name="椭圆 57"/>
            <p:cNvSpPr/>
            <p:nvPr/>
          </p:nvSpPr>
          <p:spPr bwMode="auto">
            <a:xfrm>
              <a:off x="5627077" y="5244908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prj3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20" name="直接连接符 58"/>
            <p:cNvCxnSpPr>
              <a:stCxn id="38" idx="3"/>
              <a:endCxn id="17" idx="2"/>
            </p:cNvCxnSpPr>
            <p:nvPr/>
          </p:nvCxnSpPr>
          <p:spPr bwMode="auto">
            <a:xfrm flipV="1">
              <a:off x="1974173" y="3720888"/>
              <a:ext cx="3652904" cy="85230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接连接符 61"/>
            <p:cNvCxnSpPr>
              <a:stCxn id="17" idx="6"/>
              <a:endCxn id="46" idx="2"/>
            </p:cNvCxnSpPr>
            <p:nvPr/>
          </p:nvCxnSpPr>
          <p:spPr bwMode="auto">
            <a:xfrm flipV="1">
              <a:off x="6766560" y="2432818"/>
              <a:ext cx="1434907" cy="128806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直接连接符 64"/>
            <p:cNvCxnSpPr>
              <a:stCxn id="38" idx="3"/>
              <a:endCxn id="18" idx="2"/>
            </p:cNvCxnSpPr>
            <p:nvPr/>
          </p:nvCxnSpPr>
          <p:spPr bwMode="auto">
            <a:xfrm>
              <a:off x="1974173" y="4573189"/>
              <a:ext cx="3652904" cy="1991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直接连接符 68"/>
            <p:cNvCxnSpPr>
              <a:stCxn id="18" idx="6"/>
              <a:endCxn id="46" idx="2"/>
            </p:cNvCxnSpPr>
            <p:nvPr/>
          </p:nvCxnSpPr>
          <p:spPr bwMode="auto">
            <a:xfrm flipV="1">
              <a:off x="6766560" y="2432818"/>
              <a:ext cx="1434907" cy="216028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直接连接符 71"/>
            <p:cNvCxnSpPr>
              <a:stCxn id="38" idx="3"/>
              <a:endCxn id="19" idx="2"/>
            </p:cNvCxnSpPr>
            <p:nvPr/>
          </p:nvCxnSpPr>
          <p:spPr bwMode="auto">
            <a:xfrm>
              <a:off x="1974173" y="4573189"/>
              <a:ext cx="3652904" cy="931971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直接连接符 74"/>
            <p:cNvCxnSpPr>
              <a:stCxn id="19" idx="6"/>
              <a:endCxn id="46" idx="2"/>
            </p:cNvCxnSpPr>
            <p:nvPr/>
          </p:nvCxnSpPr>
          <p:spPr bwMode="auto">
            <a:xfrm flipV="1">
              <a:off x="6766560" y="2432818"/>
              <a:ext cx="1434907" cy="3072342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圆角矩形 78"/>
            <p:cNvSpPr/>
            <p:nvPr/>
          </p:nvSpPr>
          <p:spPr bwMode="auto">
            <a:xfrm>
              <a:off x="5526275" y="3387073"/>
              <a:ext cx="1324693" cy="3182536"/>
            </a:xfrm>
            <a:prstGeom prst="round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27" name="椭圆 79"/>
            <p:cNvSpPr/>
            <p:nvPr/>
          </p:nvSpPr>
          <p:spPr bwMode="auto">
            <a:xfrm>
              <a:off x="5648178" y="6049105"/>
              <a:ext cx="1139483" cy="520504"/>
            </a:xfrm>
            <a:prstGeom prst="ellips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lang="en-US" sz="1200" dirty="0" smtClean="0"/>
                <a:t>   </a:t>
              </a:r>
              <a:r>
                <a:rPr lang="en-US" sz="1200" dirty="0" err="1" smtClean="0"/>
                <a:t>prjn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cxnSp>
          <p:nvCxnSpPr>
            <p:cNvPr id="28" name="直接连接符 80"/>
            <p:cNvCxnSpPr>
              <a:stCxn id="38" idx="3"/>
              <a:endCxn id="27" idx="2"/>
            </p:cNvCxnSpPr>
            <p:nvPr/>
          </p:nvCxnSpPr>
          <p:spPr bwMode="auto">
            <a:xfrm>
              <a:off x="1974173" y="4573189"/>
              <a:ext cx="3674005" cy="1736168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接连接符 83"/>
            <p:cNvCxnSpPr>
              <a:stCxn id="27" idx="6"/>
              <a:endCxn id="46" idx="2"/>
            </p:cNvCxnSpPr>
            <p:nvPr/>
          </p:nvCxnSpPr>
          <p:spPr bwMode="auto">
            <a:xfrm flipV="1">
              <a:off x="6787661" y="2432818"/>
              <a:ext cx="1413806" cy="3876539"/>
            </a:xfrm>
            <a:prstGeom prst="line">
              <a:avLst/>
            </a:prstGeom>
            <a:solidFill>
              <a:srgbClr val="00B8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云形 87"/>
            <p:cNvSpPr/>
            <p:nvPr/>
          </p:nvSpPr>
          <p:spPr bwMode="auto">
            <a:xfrm>
              <a:off x="2737897" y="3981139"/>
              <a:ext cx="1782541" cy="1524021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hangingPunct="0">
                <a:buClr>
                  <a:srgbClr val="000000"/>
                </a:buClr>
                <a:buSzPct val="45000"/>
              </a:pPr>
              <a:r>
                <a:rPr lang="en-US" sz="1200" b="1" dirty="0" smtClean="0"/>
                <a:t>Time and </a:t>
              </a:r>
              <a:r>
                <a:rPr lang="en-US" altLang="zh-CN" sz="1200" b="1" dirty="0" smtClean="0"/>
                <a:t>devices </a:t>
              </a:r>
              <a:r>
                <a:rPr lang="en-US" sz="1200" b="1" dirty="0" smtClean="0"/>
                <a:t>constraints</a:t>
              </a:r>
              <a:r>
                <a:rPr lang="en-US" altLang="zh-CN" sz="1200" b="1" dirty="0" smtClean="0"/>
                <a:t>, etc.</a:t>
              </a:r>
              <a:endParaRPr lang="en-US" sz="1200" b="1" dirty="0" smtClean="0"/>
            </a:p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1" name="云形 88"/>
            <p:cNvSpPr/>
            <p:nvPr/>
          </p:nvSpPr>
          <p:spPr bwMode="auto">
            <a:xfrm>
              <a:off x="7019784" y="2597807"/>
              <a:ext cx="1782541" cy="1524021"/>
            </a:xfrm>
            <a:prstGeom prst="cloud">
              <a:avLst/>
            </a:prstGeom>
            <a:solidFill>
              <a:srgbClr val="00B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charset="2"/>
                <a:buNone/>
                <a:tabLst/>
              </a:pPr>
              <a:r>
                <a:rPr kumimoji="0" lang="en-US" sz="12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Revealed</a:t>
              </a:r>
              <a:r>
                <a:rPr kumimoji="0" lang="en-US" sz="12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 for specific project</a:t>
              </a:r>
              <a:r>
                <a:rPr kumimoji="0" lang="en-US" altLang="zh-CN" sz="1200" b="1" i="0" u="none" strike="noStrike" cap="none" normalizeH="0" dirty="0" smtClean="0">
                  <a:ln>
                    <a:noFill/>
                  </a:ln>
                  <a:effectLst/>
                  <a:latin typeface="Arial" charset="0"/>
                </a:rPr>
                <a:t>.</a:t>
              </a:r>
              <a:endParaRPr kumimoji="0" lang="en-US" sz="12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51692" y="2597807"/>
              <a:ext cx="2574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One doctor role for each set of patients</a:t>
              </a:r>
              <a:r>
                <a:rPr lang="en-US" altLang="zh-CN" b="1" i="1" dirty="0" smtClean="0">
                  <a:solidFill>
                    <a:srgbClr val="C00000"/>
                  </a:solidFill>
                </a:rPr>
                <a:t>.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9489" y="5505160"/>
              <a:ext cx="25743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One </a:t>
              </a:r>
              <a:r>
                <a:rPr lang="en-US" b="1" i="1" dirty="0" err="1" smtClean="0">
                  <a:solidFill>
                    <a:srgbClr val="C00000"/>
                  </a:solidFill>
                </a:rPr>
                <a:t>VisitDoctor</a:t>
              </a:r>
              <a:r>
                <a:rPr lang="en-US" b="1" i="1" dirty="0" smtClean="0">
                  <a:solidFill>
                    <a:srgbClr val="C00000"/>
                  </a:solidFill>
                </a:rPr>
                <a:t> role for each project</a:t>
              </a:r>
              <a:r>
                <a:rPr lang="en-US" altLang="zh-CN" b="1" i="1" dirty="0" smtClean="0">
                  <a:solidFill>
                    <a:srgbClr val="C00000"/>
                  </a:solidFill>
                </a:rPr>
                <a:t>.</a:t>
              </a:r>
              <a:endParaRPr lang="en-US" b="1" i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54" name="直接箭头连接符 100"/>
          <p:cNvCxnSpPr/>
          <p:nvPr/>
        </p:nvCxnSpPr>
        <p:spPr bwMode="auto">
          <a:xfrm>
            <a:off x="373794" y="2850643"/>
            <a:ext cx="8933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直接箭头连接符 101"/>
          <p:cNvCxnSpPr/>
          <p:nvPr/>
        </p:nvCxnSpPr>
        <p:spPr bwMode="auto">
          <a:xfrm>
            <a:off x="373794" y="5299164"/>
            <a:ext cx="893399" cy="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27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RABAC </a:t>
            </a:r>
            <a:r>
              <a:rPr lang="en-US" sz="2800" dirty="0" err="1" smtClean="0"/>
              <a:t>wrt</a:t>
            </a:r>
            <a:r>
              <a:rPr lang="en-US" sz="2800" dirty="0" smtClean="0"/>
              <a:t> NIST RBAC Model</a:t>
            </a:r>
            <a:endParaRPr lang="en-US" sz="28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图片 5" descr="pa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86" y="2206381"/>
            <a:ext cx="7978451" cy="2464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UCON Model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Usage Control (UCON)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956316" y="5957710"/>
            <a:ext cx="3443852" cy="58797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ko-KR" sz="2205" kern="0" smtClean="0">
                <a:solidFill>
                  <a:srgbClr val="C0504D"/>
                </a:solidFill>
                <a:ea typeface="굴림" charset="-127"/>
                <a:cs typeface="굴림" charset="-127"/>
              </a:rPr>
              <a:t>Security Architectures</a:t>
            </a:r>
            <a:endParaRPr lang="en-US" altLang="ko-KR" sz="2205" kern="0" dirty="0">
              <a:solidFill>
                <a:srgbClr val="C0504D"/>
              </a:solidFill>
              <a:ea typeface="굴림" charset="-127"/>
              <a:cs typeface="굴림" charset="-127"/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678449"/>
              </p:ext>
            </p:extLst>
          </p:nvPr>
        </p:nvGraphicFramePr>
        <p:xfrm>
          <a:off x="2184435" y="1001924"/>
          <a:ext cx="7139693" cy="50065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1" name="VISIO" r:id="rId3" imgW="8276400" imgH="4847400" progId="">
                  <p:embed/>
                </p:oleObj>
              </mc:Choice>
              <mc:Fallback>
                <p:oleObj name="VISIO" r:id="rId3" imgW="8276400" imgH="48474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35" y="1001924"/>
                        <a:ext cx="7139693" cy="50065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56496" y="3017837"/>
            <a:ext cx="1763924" cy="10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77979" indent="-377979" defTabSz="50397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5" dirty="0">
                <a:solidFill>
                  <a:srgbClr val="C0504D"/>
                </a:solidFill>
                <a:latin typeface="Calibri"/>
                <a:ea typeface="굴림" charset="-127"/>
                <a:cs typeface="굴림" charset="-127"/>
              </a:rPr>
              <a:t>Security</a:t>
            </a:r>
          </a:p>
          <a:p>
            <a:pPr marL="377979" indent="-377979" defTabSz="50397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2205" dirty="0">
                <a:solidFill>
                  <a:srgbClr val="C0504D"/>
                </a:solidFill>
                <a:latin typeface="Calibri"/>
                <a:ea typeface="굴림" charset="-127"/>
                <a:cs typeface="굴림" charset="-127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6648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723762" algn="l"/>
                <a:tab pos="1447524" algn="l"/>
                <a:tab pos="2171287" algn="l"/>
              </a:tabLst>
              <a:defRPr/>
            </a:pPr>
            <a:fld id="{AE6465F9-F51D-4261-B903-1E61C6D07A11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485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RBAC Shortcomings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</a:pPr>
            <a:r>
              <a:rPr lang="en-US" sz="1500" dirty="0">
                <a:solidFill>
                  <a:srgbClr val="000000"/>
                </a:solidFill>
              </a:rPr>
              <a:t>© </a:t>
            </a:r>
            <a:r>
              <a:rPr lang="en-US" sz="1500" dirty="0" smtClean="0">
                <a:solidFill>
                  <a:srgbClr val="000000"/>
                </a:solidFill>
              </a:rPr>
              <a:t>Ravi  </a:t>
            </a:r>
            <a:r>
              <a:rPr lang="en-US" sz="1500" dirty="0">
                <a:solidFill>
                  <a:srgbClr val="000000"/>
                </a:solidFill>
              </a:rPr>
              <a:t>Sandhu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042" y="1515921"/>
            <a:ext cx="8846522" cy="4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60340" y="5547751"/>
            <a:ext cx="1761675" cy="471110"/>
          </a:xfrm>
          <a:prstGeom prst="rect">
            <a:avLst/>
          </a:prstGeom>
          <a:noFill/>
        </p:spPr>
        <p:txBody>
          <a:bodyPr wrap="none" lIns="100774" tIns="50388" rIns="100774" bIns="50388" rtlCol="0">
            <a:spAutoFit/>
          </a:bodyPr>
          <a:lstStyle/>
          <a:p>
            <a:r>
              <a:rPr lang="en-US" sz="2400" dirty="0" smtClean="0"/>
              <a:t>Constraints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3780234" y="4959773"/>
            <a:ext cx="1680104" cy="67197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764109" y="4875776"/>
            <a:ext cx="3696229" cy="755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36281" y="3615831"/>
            <a:ext cx="924057" cy="201591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520156" y="3279848"/>
            <a:ext cx="2940182" cy="2351899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4620287" y="2439884"/>
            <a:ext cx="840052" cy="319186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1371600" y="1515921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53699" y="974561"/>
            <a:ext cx="1633764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Hard Enough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>
            <a:off x="5205793" y="1523937"/>
            <a:ext cx="828675" cy="108289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315863" y="982577"/>
            <a:ext cx="1390108" cy="369322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Impossible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dirty="0">
                <a:ea typeface="굴림" charset="-127"/>
                <a:cs typeface="굴림" charset="-127"/>
              </a:rPr>
              <a:t>Building UCON</a:t>
            </a:r>
            <a:r>
              <a:rPr lang="en-US" altLang="ko-KR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dirty="0">
                <a:ea typeface="굴림" charset="-127"/>
                <a:cs typeface="굴림" charset="-127"/>
              </a:rPr>
              <a:t> Models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355133"/>
              </p:ext>
            </p:extLst>
          </p:nvPr>
        </p:nvGraphicFramePr>
        <p:xfrm>
          <a:off x="528" y="1357420"/>
          <a:ext cx="5452766" cy="373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0" name="VISIO" r:id="rId3" imgW="5076000" imgH="3475800" progId="">
                  <p:embed/>
                </p:oleObj>
              </mc:Choice>
              <mc:Fallback>
                <p:oleObj name="VISIO" r:id="rId3" imgW="5076000" imgH="3475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" y="1357420"/>
                        <a:ext cx="5452766" cy="37343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306406"/>
              </p:ext>
            </p:extLst>
          </p:nvPr>
        </p:nvGraphicFramePr>
        <p:xfrm>
          <a:off x="1139730" y="4213296"/>
          <a:ext cx="1455937" cy="184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1" name="VISIO" r:id="rId5" imgW="1363204" imgH="1729575" progId="">
                  <p:embed/>
                </p:oleObj>
              </mc:Choice>
              <mc:Fallback>
                <p:oleObj name="VISIO" r:id="rId5" imgW="1363204" imgH="1729575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730" y="4213296"/>
                        <a:ext cx="1455937" cy="1847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819307"/>
              </p:ext>
            </p:extLst>
          </p:nvPr>
        </p:nvGraphicFramePr>
        <p:xfrm>
          <a:off x="2856406" y="4213296"/>
          <a:ext cx="1445438" cy="1847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VISIO" r:id="rId7" imgW="1358624" imgH="1735681" progId="">
                  <p:embed/>
                </p:oleObj>
              </mc:Choice>
              <mc:Fallback>
                <p:oleObj name="VISIO" r:id="rId7" imgW="1358624" imgH="173568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6406" y="4213296"/>
                        <a:ext cx="1445438" cy="18479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76297" y="3793314"/>
            <a:ext cx="4703798" cy="2146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 dirty="0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Continuity </a:t>
            </a:r>
            <a:endParaRPr lang="en-US" altLang="ko-KR" sz="2205" dirty="0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 dirty="0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Decision can be made during usage for continuous enforcement</a:t>
            </a:r>
          </a:p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 dirty="0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Mutability</a:t>
            </a:r>
            <a:endParaRPr lang="en-US" altLang="ko-KR" sz="2205" dirty="0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 dirty="0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Attributes can be updated as side-effects of subjects’ actions</a:t>
            </a: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94701"/>
              </p:ext>
            </p:extLst>
          </p:nvPr>
        </p:nvGraphicFramePr>
        <p:xfrm>
          <a:off x="4956315" y="1105430"/>
          <a:ext cx="5123780" cy="124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VISIO" r:id="rId9" imgW="4961880" imgH="1206000" progId="">
                  <p:embed/>
                </p:oleObj>
              </mc:Choice>
              <mc:Fallback>
                <p:oleObj name="VISIO" r:id="rId9" imgW="4961880" imgH="12060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315" y="1105430"/>
                        <a:ext cx="5123780" cy="1245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34754"/>
              </p:ext>
            </p:extLst>
          </p:nvPr>
        </p:nvGraphicFramePr>
        <p:xfrm>
          <a:off x="7812193" y="1105431"/>
          <a:ext cx="2267903" cy="75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VISIO" r:id="rId11" imgW="2104200" imgH="755640" progId="">
                  <p:embed/>
                </p:oleObj>
              </mc:Choice>
              <mc:Fallback>
                <p:oleObj name="VISIO" r:id="rId11" imgW="2104200" imgH="75564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193" y="1105431"/>
                        <a:ext cx="2267903" cy="75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660344"/>
              </p:ext>
            </p:extLst>
          </p:nvPr>
        </p:nvGraphicFramePr>
        <p:xfrm>
          <a:off x="4956315" y="2267381"/>
          <a:ext cx="5123780" cy="82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VISIO" r:id="rId13" imgW="4848305" imgH="777011" progId="">
                  <p:embed/>
                </p:oleObj>
              </mc:Choice>
              <mc:Fallback>
                <p:oleObj name="VISIO" r:id="rId13" imgW="4848305" imgH="777011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315" y="2267381"/>
                        <a:ext cx="5123780" cy="822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983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dirty="0">
                <a:ea typeface="굴림" charset="-127"/>
                <a:cs typeface="굴림" charset="-127"/>
              </a:rPr>
              <a:t>Building UCON</a:t>
            </a:r>
            <a:r>
              <a:rPr lang="en-US" altLang="ko-KR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dirty="0">
                <a:ea typeface="굴림" charset="-127"/>
                <a:cs typeface="굴림" charset="-127"/>
              </a:rPr>
              <a:t> Models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31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76297" y="3793314"/>
            <a:ext cx="4703798" cy="21469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Continuity </a:t>
            </a:r>
            <a:endParaRPr lang="en-US" altLang="ko-KR" sz="2205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Decision can be made during usage for continuous enforcement</a:t>
            </a:r>
          </a:p>
          <a:p>
            <a:pPr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SzPct val="60000"/>
            </a:pPr>
            <a:r>
              <a:rPr lang="en-US" altLang="ko-KR" sz="2205">
                <a:solidFill>
                  <a:srgbClr val="008000"/>
                </a:solidFill>
                <a:latin typeface="Tahoma" charset="0"/>
                <a:ea typeface="굴림" charset="-127"/>
                <a:cs typeface="굴림" charset="-127"/>
              </a:rPr>
              <a:t>Mutability</a:t>
            </a:r>
            <a:endParaRPr lang="en-US" altLang="ko-KR" sz="2205">
              <a:solidFill>
                <a:prstClr val="black"/>
              </a:solidFill>
              <a:latin typeface="Tahoma" charset="0"/>
              <a:ea typeface="굴림" charset="-127"/>
              <a:cs typeface="굴림" charset="-127"/>
            </a:endParaRPr>
          </a:p>
          <a:p>
            <a:pPr marL="503972" lvl="1" indent="0" defTabSz="503972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>
                <a:srgbClr val="0000FF"/>
              </a:buClr>
              <a:buSzPct val="55000"/>
            </a:pPr>
            <a:r>
              <a:rPr lang="en-US" altLang="ko-KR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Attributes can be updated as side-effects of subjects’ actions</a:t>
            </a:r>
          </a:p>
        </p:txBody>
      </p:sp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94701"/>
              </p:ext>
            </p:extLst>
          </p:nvPr>
        </p:nvGraphicFramePr>
        <p:xfrm>
          <a:off x="4956315" y="1105430"/>
          <a:ext cx="5123780" cy="124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2" name="VISIO" r:id="rId3" imgW="4961880" imgH="1206000" progId="">
                  <p:embed/>
                </p:oleObj>
              </mc:Choice>
              <mc:Fallback>
                <p:oleObj name="VISIO" r:id="rId3" imgW="4961880" imgH="12060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315" y="1105430"/>
                        <a:ext cx="5123780" cy="1245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334754"/>
              </p:ext>
            </p:extLst>
          </p:nvPr>
        </p:nvGraphicFramePr>
        <p:xfrm>
          <a:off x="7812193" y="1105431"/>
          <a:ext cx="2267903" cy="754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VISIO" r:id="rId5" imgW="2104200" imgH="755640" progId="">
                  <p:embed/>
                </p:oleObj>
              </mc:Choice>
              <mc:Fallback>
                <p:oleObj name="VISIO" r:id="rId5" imgW="2104200" imgH="7556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193" y="1105431"/>
                        <a:ext cx="2267903" cy="754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660344"/>
              </p:ext>
            </p:extLst>
          </p:nvPr>
        </p:nvGraphicFramePr>
        <p:xfrm>
          <a:off x="4956315" y="2267381"/>
          <a:ext cx="5123780" cy="822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VISIO" r:id="rId7" imgW="4848305" imgH="777011" progId="">
                  <p:embed/>
                </p:oleObj>
              </mc:Choice>
              <mc:Fallback>
                <p:oleObj name="VISIO" r:id="rId7" imgW="4848305" imgH="777011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315" y="2267381"/>
                        <a:ext cx="5123780" cy="8224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86313"/>
              </p:ext>
            </p:extLst>
          </p:nvPr>
        </p:nvGraphicFramePr>
        <p:xfrm>
          <a:off x="-50800" y="1447800"/>
          <a:ext cx="56388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5" name="VISIO" r:id="rId9" imgW="5129784" imgH="3247644" progId="">
                  <p:embed/>
                </p:oleObj>
              </mc:Choice>
              <mc:Fallback>
                <p:oleObj name="VISIO" r:id="rId9" imgW="5129784" imgH="3247644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0800" y="1447800"/>
                        <a:ext cx="56388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55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Examples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32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Long-distance phone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post-update)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Pre-paid phone card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(ongoing-authorization with ongoing-update)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Pay-per-view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(pre-authorization with pre-updates)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Click Ad every 30 minutes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(ongoing-obligation with ongoing-updates)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ko-KR" kern="0" dirty="0" smtClean="0">
                <a:ea typeface="굴림" charset="-127"/>
                <a:cs typeface="굴림" charset="-127"/>
              </a:rPr>
              <a:t>Business Hours </a:t>
            </a:r>
            <a:r>
              <a:rPr lang="en-US" altLang="ko-KR" kern="0" dirty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(pre-/ongoing-condition)</a:t>
            </a:r>
            <a:endParaRPr lang="en-US" altLang="ko-KR" kern="0" dirty="0">
              <a:solidFill>
                <a:srgbClr val="008000"/>
              </a:solidFill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627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dirty="0">
                <a:ea typeface="굴림" charset="-127"/>
                <a:cs typeface="굴림" charset="-127"/>
              </a:rPr>
              <a:t>UCON</a:t>
            </a:r>
            <a:r>
              <a:rPr lang="en-US" altLang="ko-KR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dirty="0">
                <a:ea typeface="굴림" charset="-127"/>
                <a:cs typeface="굴림" charset="-127"/>
              </a:rPr>
              <a:t> Model Space</a:t>
            </a: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33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7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802991"/>
              </p:ext>
            </p:extLst>
          </p:nvPr>
        </p:nvGraphicFramePr>
        <p:xfrm>
          <a:off x="504507" y="1308683"/>
          <a:ext cx="8903617" cy="4567305"/>
        </p:xfrm>
        <a:graphic>
          <a:graphicData uri="http://schemas.openxmlformats.org/drawingml/2006/table">
            <a:tbl>
              <a:tblPr/>
              <a:tblGrid>
                <a:gridCol w="1007957"/>
                <a:gridCol w="2304651"/>
                <a:gridCol w="1739425"/>
                <a:gridCol w="1903918"/>
                <a:gridCol w="1947666"/>
              </a:tblGrid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endParaRPr kumimoji="0" lang="ko-KR" alt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굴림" charset="-127"/>
                        <a:cs typeface="굴림" charset="-127"/>
                      </a:endParaRP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0(Immutable)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1(pre)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2(ongoing)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3(post)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649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preA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9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onA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preB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onB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preC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4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onC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Y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charset="2"/>
                        <a:buNone/>
                        <a:tabLst/>
                      </a:pPr>
                      <a:r>
                        <a:rPr kumimoji="0" lang="en-US" altLang="ko-KR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굴림" charset="-127"/>
                          <a:cs typeface="굴림" charset="-127"/>
                        </a:rPr>
                        <a:t>N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5040312" y="5875988"/>
            <a:ext cx="3947830" cy="4994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50397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ko-KR" sz="2646" dirty="0">
                <a:solidFill>
                  <a:srgbClr val="0070C0"/>
                </a:solidFill>
                <a:latin typeface="Tahoma" charset="0"/>
                <a:ea typeface="굴림" charset="-127"/>
                <a:cs typeface="굴림" charset="-127"/>
              </a:rPr>
              <a:t>N </a:t>
            </a:r>
            <a:r>
              <a:rPr lang="en-US" altLang="ko-KR" sz="2646" dirty="0">
                <a:solidFill>
                  <a:prstClr val="black"/>
                </a:solidFill>
                <a:latin typeface="Tahoma" charset="0"/>
                <a:ea typeface="굴림" charset="-127"/>
                <a:cs typeface="굴림" charset="-127"/>
              </a:rPr>
              <a:t>: Not applicable</a:t>
            </a:r>
          </a:p>
        </p:txBody>
      </p:sp>
    </p:spTree>
    <p:extLst>
      <p:ext uri="{BB962C8B-B14F-4D97-AF65-F5344CB8AC3E}">
        <p14:creationId xmlns:p14="http://schemas.microsoft.com/office/powerpoint/2010/main" val="24515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400" dirty="0">
                <a:ea typeface="굴림" charset="-127"/>
                <a:cs typeface="굴림" charset="-127"/>
              </a:rPr>
              <a:t>A Family of UCON</a:t>
            </a:r>
            <a:r>
              <a:rPr lang="en-US" altLang="ko-KR" sz="2400" baseline="-25000" dirty="0">
                <a:ea typeface="굴림" charset="-127"/>
                <a:cs typeface="굴림" charset="-127"/>
              </a:rPr>
              <a:t>ABC</a:t>
            </a:r>
            <a:r>
              <a:rPr lang="en-US" altLang="ko-KR" sz="2400" dirty="0">
                <a:ea typeface="굴림" charset="-127"/>
                <a:cs typeface="굴림" charset="-127"/>
              </a:rPr>
              <a:t> Core Models</a:t>
            </a:r>
            <a:endParaRPr lang="en-US" sz="18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34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46461"/>
              </p:ext>
            </p:extLst>
          </p:nvPr>
        </p:nvGraphicFramePr>
        <p:xfrm>
          <a:off x="1092482" y="1181683"/>
          <a:ext cx="7475679" cy="5123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63" name="VISIO" r:id="rId3" imgW="7193076" imgH="5077286" progId="">
                  <p:embed/>
                </p:oleObj>
              </mc:Choice>
              <mc:Fallback>
                <p:oleObj name="VISIO" r:id="rId3" imgW="7193076" imgH="507728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482" y="1181683"/>
                        <a:ext cx="7475679" cy="51237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949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err="1" smtClean="0">
                <a:ea typeface="굴림" charset="-127"/>
                <a:cs typeface="굴림" charset="-127"/>
              </a:rPr>
              <a:t>preA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51489" y="4793527"/>
            <a:ext cx="8483635" cy="1427939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/>
          <a:p>
            <a:pPr marL="377979" indent="-377979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Online content distribution service</a:t>
            </a:r>
          </a:p>
          <a:p>
            <a:pPr marL="818954" lvl="1" indent="-314982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Pay-per-view (pre-update)</a:t>
            </a:r>
          </a:p>
          <a:p>
            <a:pPr marL="818954" lvl="1" indent="-314982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Metered payment (post-update)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178164"/>
              </p:ext>
            </p:extLst>
          </p:nvPr>
        </p:nvGraphicFramePr>
        <p:xfrm>
          <a:off x="127529" y="1181683"/>
          <a:ext cx="5039783" cy="3452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8" name="VISIO" r:id="rId3" imgW="5076000" imgH="3475800" progId="">
                  <p:embed/>
                </p:oleObj>
              </mc:Choice>
              <mc:Fallback>
                <p:oleObj name="VISIO" r:id="rId3" imgW="5076000" imgH="3475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529" y="1181683"/>
                        <a:ext cx="5039783" cy="3452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83496" y="4709531"/>
            <a:ext cx="8399639" cy="1511935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253909"/>
              </p:ext>
            </p:extLst>
          </p:nvPr>
        </p:nvGraphicFramePr>
        <p:xfrm>
          <a:off x="5251308" y="1895941"/>
          <a:ext cx="4703798" cy="2157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89" name="VISIO" r:id="rId5" imgW="4504680" imgH="2066760" progId="">
                  <p:embed/>
                </p:oleObj>
              </mc:Choice>
              <mc:Fallback>
                <p:oleObj name="VISIO" r:id="rId5" imgW="4504680" imgH="2066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1308" y="1895941"/>
                        <a:ext cx="4703798" cy="21576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19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err="1" smtClean="0">
                <a:ea typeface="굴림" charset="-127"/>
                <a:cs typeface="굴림" charset="-127"/>
              </a:rPr>
              <a:t>onA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924489" y="4961520"/>
            <a:ext cx="7979657" cy="1079704"/>
          </a:xfrm>
          <a:prstGeom prst="rect">
            <a:avLst/>
          </a:prstGeom>
        </p:spPr>
        <p:txBody>
          <a:bodyPr vert="horz" lIns="100796" tIns="50398" rIns="100796" bIns="50398" rtlCol="0">
            <a:normAutofit/>
          </a:bodyPr>
          <a:lstStyle/>
          <a:p>
            <a:pPr marL="377979" indent="-377979" defTabSz="503972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ko-KR" sz="2205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Pay-per-minutes (pre-paid Phone Card) 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89088"/>
              </p:ext>
            </p:extLst>
          </p:nvPr>
        </p:nvGraphicFramePr>
        <p:xfrm>
          <a:off x="529" y="1181683"/>
          <a:ext cx="5039783" cy="34508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2" name="VISIO" r:id="rId3" imgW="5076000" imgH="3475800" progId="">
                  <p:embed/>
                </p:oleObj>
              </mc:Choice>
              <mc:Fallback>
                <p:oleObj name="VISIO" r:id="rId3" imgW="5076000" imgH="3475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" y="1181683"/>
                        <a:ext cx="5039783" cy="34508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756496" y="4793528"/>
            <a:ext cx="8399639" cy="1343942"/>
          </a:xfrm>
          <a:prstGeom prst="rect">
            <a:avLst/>
          </a:prstGeom>
          <a:noFill/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50397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  <a:ea typeface="+mn-ea"/>
            </a:endParaRP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557205"/>
              </p:ext>
            </p:extLst>
          </p:nvPr>
        </p:nvGraphicFramePr>
        <p:xfrm>
          <a:off x="5040313" y="1834402"/>
          <a:ext cx="4714297" cy="2162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3" name="VISIO" r:id="rId5" imgW="4504680" imgH="2066760" progId="">
                  <p:embed/>
                </p:oleObj>
              </mc:Choice>
              <mc:Fallback>
                <p:oleObj name="VISIO" r:id="rId5" imgW="4504680" imgH="2066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3" y="1834402"/>
                        <a:ext cx="4714297" cy="2162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59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8031" y="48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 eaLnBrk="1" hangingPunct="1"/>
            <a:r>
              <a:rPr lang="en-US" altLang="ko-KR" sz="2800" kern="0" dirty="0" err="1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kern="0" baseline="-25000" dirty="0" err="1" smtClean="0">
                <a:ea typeface="굴림" charset="-127"/>
                <a:cs typeface="굴림" charset="-127"/>
              </a:rPr>
              <a:t>preA</a:t>
            </a:r>
            <a:r>
              <a:rPr lang="en-US" altLang="ko-KR" sz="2800" kern="0" dirty="0" smtClean="0">
                <a:ea typeface="굴림" charset="-127"/>
                <a:cs typeface="굴림" charset="-127"/>
              </a:rPr>
              <a:t>: pre-Authorizations Model</a:t>
            </a:r>
            <a:endParaRPr lang="en-US" altLang="ko-KR" sz="2800" kern="0" dirty="0">
              <a:ea typeface="굴림" charset="-127"/>
              <a:cs typeface="굴림" charset="-127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ko-KR" sz="2646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646" kern="0" baseline="-25000" smtClean="0">
                <a:solidFill>
                  <a:srgbClr val="008000"/>
                </a:solidFill>
                <a:ea typeface="굴림" charset="-127"/>
                <a:cs typeface="굴림" charset="-127"/>
              </a:rPr>
              <a:t>preA0</a:t>
            </a:r>
            <a:endParaRPr lang="en-US" altLang="ko-KR" sz="2646" kern="0" smtClean="0">
              <a:solidFill>
                <a:srgbClr val="008000"/>
              </a:solidFill>
              <a:ea typeface="굴림" charset="-127"/>
              <a:cs typeface="굴림" charset="-127"/>
            </a:endParaRP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S, O, R, ATT(S), ATT(O)</a:t>
            </a:r>
            <a:r>
              <a:rPr lang="en-US" altLang="ko-KR" sz="2425" kern="0" smtClean="0">
                <a:ea typeface="굴림" charset="-127"/>
                <a:cs typeface="굴림" charset="-127"/>
              </a:rPr>
              <a:t> and </a:t>
            </a:r>
            <a:r>
              <a:rPr lang="en-US" altLang="ko-KR" sz="2425" i="1" kern="0" smtClean="0">
                <a:ea typeface="굴림" charset="-127"/>
                <a:cs typeface="굴림" charset="-127"/>
              </a:rPr>
              <a:t>preA</a:t>
            </a:r>
            <a:r>
              <a:rPr lang="en-US" altLang="ko-KR" sz="2425" kern="0" smtClean="0">
                <a:ea typeface="굴림" charset="-127"/>
                <a:cs typeface="굴림" charset="-127"/>
              </a:rPr>
              <a:t> (subjects, objects, rights, subject attributes, object attributes, and pre-authorizations respectively);</a:t>
            </a: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allowed(s,o,r) </a:t>
            </a:r>
            <a:r>
              <a:rPr lang="en-US" altLang="ko-KR" sz="2425" i="1" kern="0" smtClean="0">
                <a:ea typeface="굴림" charset="-127"/>
                <a:cs typeface="굴림" charset="-127"/>
                <a:sym typeface="Symbol" charset="2"/>
              </a:rPr>
              <a:t></a:t>
            </a:r>
            <a:r>
              <a:rPr lang="en-US" altLang="ko-KR" sz="2425" i="1" kern="0" smtClean="0">
                <a:ea typeface="굴림" charset="-127"/>
                <a:cs typeface="굴림" charset="-127"/>
                <a:sym typeface="Wingdings" charset="2"/>
              </a:rPr>
              <a:t> </a:t>
            </a:r>
            <a:r>
              <a:rPr lang="en-US" altLang="ko-KR" sz="2425" i="1" kern="0" smtClean="0">
                <a:ea typeface="굴림" charset="-127"/>
                <a:cs typeface="굴림" charset="-127"/>
              </a:rPr>
              <a:t>preA(ATT(s),ATT(o),r)</a:t>
            </a:r>
          </a:p>
          <a:p>
            <a:pPr eaLnBrk="1" hangingPunct="1"/>
            <a:r>
              <a:rPr lang="en-US" altLang="ko-KR" sz="2646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646" kern="0" baseline="-25000" smtClean="0">
                <a:solidFill>
                  <a:srgbClr val="008000"/>
                </a:solidFill>
                <a:ea typeface="굴림" charset="-127"/>
                <a:cs typeface="굴림" charset="-127"/>
              </a:rPr>
              <a:t>preA1 </a:t>
            </a: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preUpdate(ATT(s)),preUpdate(ATT(o))</a:t>
            </a:r>
          </a:p>
          <a:p>
            <a:pPr eaLnBrk="1" hangingPunct="1"/>
            <a:r>
              <a:rPr lang="en-US" altLang="ko-KR" sz="2646" kern="0" smtClean="0">
                <a:solidFill>
                  <a:srgbClr val="008000"/>
                </a:solidFill>
                <a:ea typeface="굴림" charset="-127"/>
                <a:cs typeface="굴림" charset="-127"/>
              </a:rPr>
              <a:t>UCON</a:t>
            </a:r>
            <a:r>
              <a:rPr lang="en-US" altLang="ko-KR" sz="2646" kern="0" baseline="-25000" smtClean="0">
                <a:solidFill>
                  <a:srgbClr val="008000"/>
                </a:solidFill>
                <a:ea typeface="굴림" charset="-127"/>
                <a:cs typeface="굴림" charset="-127"/>
              </a:rPr>
              <a:t>preA3 </a:t>
            </a:r>
          </a:p>
          <a:p>
            <a:pPr lvl="1" eaLnBrk="1" hangingPunct="1"/>
            <a:r>
              <a:rPr lang="en-US" altLang="ko-KR" sz="2425" i="1" kern="0" smtClean="0">
                <a:ea typeface="굴림" charset="-127"/>
                <a:cs typeface="굴림" charset="-127"/>
              </a:rPr>
              <a:t>postUpdate(ATT(s)),postUpdate(ATT(o))</a:t>
            </a:r>
          </a:p>
          <a:p>
            <a:pPr eaLnBrk="1" hangingPunct="1"/>
            <a:endParaRPr lang="en-US" altLang="ko-KR" sz="2646" i="1" kern="0" smtClean="0">
              <a:ea typeface="굴림" charset="-127"/>
              <a:cs typeface="굴림" charset="-127"/>
            </a:endParaRPr>
          </a:p>
          <a:p>
            <a:pPr eaLnBrk="1" hangingPunct="1"/>
            <a:endParaRPr lang="ko-KR" altLang="en-US" sz="2646" kern="0" dirty="0">
              <a:ea typeface="굴림" charset="-127"/>
              <a:cs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631031" y="-78263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3968" kern="0" smtClean="0"/>
              <a:t>UCON</a:t>
            </a:r>
            <a:r>
              <a:rPr lang="en-US" sz="3968" kern="0" baseline="-25000" smtClean="0"/>
              <a:t>preA0</a:t>
            </a:r>
            <a:r>
              <a:rPr lang="en-US" sz="3968" kern="0" smtClean="0"/>
              <a:t>: MAC Example </a:t>
            </a:r>
            <a:endParaRPr lang="en-US" sz="3968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i="1" kern="0" smtClean="0"/>
              <a:t>L</a:t>
            </a:r>
            <a:r>
              <a:rPr lang="en-US" sz="2646" kern="0" smtClean="0"/>
              <a:t> is a lattice of security labels with dominance relation </a:t>
            </a:r>
            <a:r>
              <a:rPr lang="en-US" sz="2646" kern="0" smtClean="0">
                <a:sym typeface="Symbol" pitchFamily="1" charset="2"/>
              </a:rPr>
              <a:t></a:t>
            </a:r>
            <a:endParaRPr lang="en-US" sz="2646" kern="0" smtClean="0"/>
          </a:p>
          <a:p>
            <a:r>
              <a:rPr lang="en-US" sz="2646" i="1" kern="0" smtClean="0"/>
              <a:t>clearance: S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L</a:t>
            </a:r>
          </a:p>
          <a:p>
            <a:r>
              <a:rPr lang="en-US" sz="2646" i="1" kern="0" smtClean="0"/>
              <a:t>classification: O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L</a:t>
            </a:r>
          </a:p>
          <a:p>
            <a:r>
              <a:rPr lang="en-US" sz="2646" i="1" kern="0" smtClean="0"/>
              <a:t>ATT(S) = {clearance}</a:t>
            </a:r>
          </a:p>
          <a:p>
            <a:r>
              <a:rPr lang="en-US" sz="2646" i="1" kern="0" smtClean="0"/>
              <a:t>ATT(O) = {classification}</a:t>
            </a:r>
          </a:p>
          <a:p>
            <a:r>
              <a:rPr lang="en-US" sz="2646" i="1" kern="0" smtClean="0"/>
              <a:t>allowed(s,o,read) </a:t>
            </a:r>
            <a:r>
              <a:rPr lang="en-US" sz="2646" i="1" kern="0" smtClean="0">
                <a:sym typeface="Symbol" pitchFamily="1" charset="2"/>
              </a:rPr>
              <a:t></a:t>
            </a:r>
            <a:r>
              <a:rPr lang="en-US" sz="2646" i="1" kern="0" smtClean="0"/>
              <a:t> clearance(s) </a:t>
            </a:r>
            <a:r>
              <a:rPr lang="en-US" sz="2646" i="1" kern="0" smtClean="0">
                <a:sym typeface="Symbol" pitchFamily="1" charset="2"/>
              </a:rPr>
              <a:t> </a:t>
            </a:r>
            <a:r>
              <a:rPr lang="en-US" sz="2646" i="1" kern="0" smtClean="0"/>
              <a:t>classification(o)</a:t>
            </a:r>
          </a:p>
          <a:p>
            <a:r>
              <a:rPr lang="en-US" sz="2646" i="1" kern="0" smtClean="0"/>
              <a:t>allowed(s,o,write) </a:t>
            </a:r>
            <a:r>
              <a:rPr lang="en-US" sz="2646" i="1" kern="0" smtClean="0">
                <a:sym typeface="Symbol" pitchFamily="1" charset="2"/>
              </a:rPr>
              <a:t></a:t>
            </a:r>
            <a:r>
              <a:rPr lang="en-US" sz="2646" i="1" kern="0" smtClean="0"/>
              <a:t> clearance(s) </a:t>
            </a:r>
            <a:r>
              <a:rPr lang="en-US" sz="2646" i="1" kern="0" smtClean="0">
                <a:sym typeface="Symbol" pitchFamily="1" charset="2"/>
              </a:rPr>
              <a:t> </a:t>
            </a:r>
            <a:r>
              <a:rPr lang="en-US" sz="2646" i="1" kern="0" smtClean="0"/>
              <a:t>classification(o)</a:t>
            </a:r>
            <a:endParaRPr lang="en-US" sz="2646" i="1" kern="0" dirty="0"/>
          </a:p>
        </p:txBody>
      </p:sp>
    </p:spTree>
    <p:extLst>
      <p:ext uri="{BB962C8B-B14F-4D97-AF65-F5344CB8AC3E}">
        <p14:creationId xmlns:p14="http://schemas.microsoft.com/office/powerpoint/2010/main" val="409727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85031" y="48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kern="0" dirty="0" smtClean="0"/>
              <a:t>DAC in UCON: </a:t>
            </a:r>
            <a:r>
              <a:rPr lang="en-US" sz="2800" i="1" kern="0" dirty="0" smtClean="0"/>
              <a:t>with ACL (UCON</a:t>
            </a:r>
            <a:r>
              <a:rPr lang="en-US" sz="2800" i="1" kern="0" baseline="-25000" dirty="0" smtClean="0"/>
              <a:t>preA0</a:t>
            </a:r>
            <a:r>
              <a:rPr lang="en-US" sz="2800" i="1" kern="0" dirty="0" smtClean="0"/>
              <a:t>)</a:t>
            </a:r>
            <a:endParaRPr lang="en-US" sz="2800" i="1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6496" y="1335154"/>
            <a:ext cx="9115359" cy="453580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3086" i="1" kern="0" smtClean="0"/>
              <a:t>N</a:t>
            </a:r>
            <a:r>
              <a:rPr lang="en-US" sz="3086" kern="0" smtClean="0"/>
              <a:t> is a set of identity names</a:t>
            </a:r>
          </a:p>
          <a:p>
            <a:r>
              <a:rPr lang="en-US" sz="3086" i="1" kern="0" smtClean="0"/>
              <a:t>id : S </a:t>
            </a:r>
            <a:r>
              <a:rPr lang="en-US" sz="308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N</a:t>
            </a:r>
            <a:r>
              <a:rPr lang="en-US" sz="3086" kern="0" smtClean="0"/>
              <a:t>, one to one mapping</a:t>
            </a:r>
          </a:p>
          <a:p>
            <a:r>
              <a:rPr lang="en-US" sz="3086" i="1" kern="0" smtClean="0"/>
              <a:t>ACL : O </a:t>
            </a:r>
            <a:r>
              <a:rPr lang="en-US" sz="308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2</a:t>
            </a:r>
            <a:r>
              <a:rPr lang="en-US" sz="3086" i="1" kern="0" baseline="30000" smtClean="0"/>
              <a:t>N x R</a:t>
            </a:r>
            <a:r>
              <a:rPr lang="en-US" sz="3086" kern="0" smtClean="0"/>
              <a:t>, </a:t>
            </a:r>
            <a:r>
              <a:rPr lang="en-US" sz="3086" i="1" kern="0" smtClean="0"/>
              <a:t>n</a:t>
            </a:r>
            <a:r>
              <a:rPr lang="en-US" sz="3086" kern="0" smtClean="0"/>
              <a:t> is authorized to do </a:t>
            </a:r>
            <a:r>
              <a:rPr lang="en-US" sz="3086" i="1" kern="0" smtClean="0"/>
              <a:t>r</a:t>
            </a:r>
            <a:r>
              <a:rPr lang="en-US" sz="3086" kern="0" smtClean="0"/>
              <a:t> to </a:t>
            </a:r>
            <a:r>
              <a:rPr lang="en-US" sz="3086" i="1" kern="0" smtClean="0"/>
              <a:t>o</a:t>
            </a:r>
          </a:p>
          <a:p>
            <a:r>
              <a:rPr lang="en-US" sz="3086" i="1" kern="0" smtClean="0"/>
              <a:t>ATT(S)= {id}</a:t>
            </a:r>
          </a:p>
          <a:p>
            <a:r>
              <a:rPr lang="en-US" sz="3086" i="1" kern="0" smtClean="0"/>
              <a:t>ATT(O)= {ACL}</a:t>
            </a:r>
          </a:p>
          <a:p>
            <a:r>
              <a:rPr lang="en-US" sz="3086" i="1" kern="0" smtClean="0"/>
              <a:t>allowed(s,o,r) </a:t>
            </a:r>
            <a:r>
              <a:rPr lang="en-US" sz="3086" i="1" kern="0" smtClean="0">
                <a:sym typeface="Symbol" pitchFamily="1" charset="2"/>
              </a:rPr>
              <a:t> </a:t>
            </a:r>
            <a:r>
              <a:rPr lang="en-US" sz="3086" i="1" kern="0" smtClean="0"/>
              <a:t>(id(s),r) </a:t>
            </a:r>
            <a:r>
              <a:rPr lang="en-US" sz="3086" i="1" kern="0" smtClean="0">
                <a:sym typeface="Symbol" pitchFamily="1" charset="2"/>
              </a:rPr>
              <a:t></a:t>
            </a:r>
            <a:r>
              <a:rPr lang="en-US" sz="3086" i="1" kern="0" smtClean="0"/>
              <a:t> ACL(o)</a:t>
            </a:r>
            <a:endParaRPr lang="en-US" sz="3086" i="1" kern="0" dirty="0"/>
          </a:p>
        </p:txBody>
      </p:sp>
    </p:spTree>
    <p:extLst>
      <p:ext uri="{BB962C8B-B14F-4D97-AF65-F5344CB8AC3E}">
        <p14:creationId xmlns:p14="http://schemas.microsoft.com/office/powerpoint/2010/main" val="44303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The RBAC Story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model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20615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029020"/>
            <a:ext cx="1495425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 Proposed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2" y="716599"/>
            <a:ext cx="1261428" cy="84042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100774" tIns="50388" rIns="100774" bIns="50388">
            <a:spAutoFit/>
          </a:bodyPr>
          <a:lstStyle/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NIST-ANSI</a:t>
            </a:r>
          </a:p>
          <a:p>
            <a:pPr algn="ctr" defTabSz="1007871"/>
            <a:r>
              <a:rPr lang="en-US" sz="1600" dirty="0" smtClean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  <a:endParaRPr lang="en-US" sz="1600" dirty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8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kern="0" dirty="0" smtClean="0"/>
              <a:t>RBAC in UCON: </a:t>
            </a:r>
            <a:r>
              <a:rPr lang="en-US" sz="2400" i="1" kern="0" dirty="0" smtClean="0"/>
              <a:t>RBAC</a:t>
            </a:r>
            <a:r>
              <a:rPr lang="en-US" sz="2400" i="1" kern="0" baseline="-25000" dirty="0" smtClean="0"/>
              <a:t>1</a:t>
            </a:r>
            <a:r>
              <a:rPr lang="en-US" sz="2400" i="1" kern="0" dirty="0" smtClean="0"/>
              <a:t> (UCON</a:t>
            </a:r>
            <a:r>
              <a:rPr lang="en-US" sz="2400" i="1" kern="0" baseline="-25000" dirty="0" smtClean="0"/>
              <a:t>preA0</a:t>
            </a:r>
            <a:r>
              <a:rPr lang="en-US" sz="2400" i="1" kern="0" dirty="0" smtClean="0"/>
              <a:t>)</a:t>
            </a:r>
            <a:endParaRPr lang="en-US" sz="2400" i="1" kern="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086" i="1" kern="0" smtClean="0"/>
              <a:t>P = {(o,r)}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ROLE</a:t>
            </a:r>
            <a:r>
              <a:rPr lang="en-US" sz="3086" kern="0" smtClean="0"/>
              <a:t> is a partially ordered set of roles with dominance relation </a:t>
            </a:r>
            <a:r>
              <a:rPr lang="en-US" sz="3086" kern="0" smtClean="0">
                <a:sym typeface="Symbol" pitchFamily="1" charset="2"/>
              </a:rPr>
              <a:t></a:t>
            </a:r>
            <a:endParaRPr lang="en-US" sz="3086" kern="0" smtClean="0"/>
          </a:p>
          <a:p>
            <a:pPr>
              <a:lnSpc>
                <a:spcPct val="90000"/>
              </a:lnSpc>
            </a:pPr>
            <a:r>
              <a:rPr lang="en-US" sz="3086" i="1" kern="0" smtClean="0"/>
              <a:t>actRole: S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2</a:t>
            </a:r>
            <a:r>
              <a:rPr lang="en-US" sz="3086" i="1" kern="0" baseline="30000" smtClean="0"/>
              <a:t>ROLE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Prole: P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3086" i="1" kern="0" smtClean="0"/>
              <a:t> 2</a:t>
            </a:r>
            <a:r>
              <a:rPr lang="en-US" sz="3086" i="1" kern="0" baseline="30000" smtClean="0"/>
              <a:t>ROLE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ATT(S) = {actRole}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ATT(O) = {Prole}</a:t>
            </a:r>
          </a:p>
          <a:p>
            <a:pPr>
              <a:lnSpc>
                <a:spcPct val="90000"/>
              </a:lnSpc>
            </a:pPr>
            <a:r>
              <a:rPr lang="en-US" sz="3086" i="1" kern="0" smtClean="0"/>
              <a:t>allowed(s,o,r) </a:t>
            </a:r>
            <a:r>
              <a:rPr lang="en-US" sz="3086" i="1" kern="0" smtClean="0">
                <a:sym typeface="Symbol" pitchFamily="1" charset="2"/>
              </a:rPr>
              <a:t></a:t>
            </a:r>
            <a:r>
              <a:rPr lang="en-US" sz="3086" i="1" kern="0" smtClean="0"/>
              <a:t> </a:t>
            </a:r>
            <a:r>
              <a:rPr lang="en-US" sz="3086" i="1" kern="0" smtClean="0">
                <a:sym typeface="Symbol" pitchFamily="1" charset="2"/>
              </a:rPr>
              <a:t></a:t>
            </a:r>
            <a:r>
              <a:rPr lang="en-US" sz="3086" i="1" kern="0" smtClean="0"/>
              <a:t>role </a:t>
            </a:r>
            <a:r>
              <a:rPr lang="en-US" sz="3086" i="1" kern="0" smtClean="0">
                <a:sym typeface="Symbol" pitchFamily="1" charset="2"/>
              </a:rPr>
              <a:t></a:t>
            </a:r>
            <a:r>
              <a:rPr lang="en-US" sz="3086" i="1" kern="0" smtClean="0"/>
              <a:t> actRole(s), </a:t>
            </a:r>
            <a:r>
              <a:rPr lang="en-US" sz="3086" i="1" kern="0" smtClean="0">
                <a:sym typeface="Symbol" pitchFamily="1" charset="2"/>
              </a:rPr>
              <a:t></a:t>
            </a:r>
            <a:r>
              <a:rPr lang="en-US" sz="3086" i="1" kern="0" smtClean="0"/>
              <a:t>role’ </a:t>
            </a:r>
            <a:r>
              <a:rPr lang="en-US" sz="3086" i="1" kern="0" smtClean="0">
                <a:sym typeface="Symbol" pitchFamily="1" charset="2"/>
              </a:rPr>
              <a:t></a:t>
            </a:r>
            <a:r>
              <a:rPr lang="en-US" sz="3086" i="1" kern="0" smtClean="0"/>
              <a:t> Prole(o,r), role </a:t>
            </a:r>
            <a:r>
              <a:rPr lang="en-US" sz="3086" i="1" kern="0" smtClean="0">
                <a:sym typeface="Symbol" pitchFamily="1" charset="2"/>
              </a:rPr>
              <a:t></a:t>
            </a:r>
            <a:r>
              <a:rPr lang="en-US" sz="3086" i="1" kern="0" smtClean="0"/>
              <a:t> role’ </a:t>
            </a:r>
            <a:endParaRPr lang="en-US" sz="3086" i="1" kern="0" dirty="0"/>
          </a:p>
        </p:txBody>
      </p:sp>
    </p:spTree>
    <p:extLst>
      <p:ext uri="{BB962C8B-B14F-4D97-AF65-F5344CB8AC3E}">
        <p14:creationId xmlns:p14="http://schemas.microsoft.com/office/powerpoint/2010/main" val="28868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41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8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DRM in UCON:</a:t>
            </a:r>
            <a:r>
              <a:rPr lang="en-US" sz="1600" dirty="0"/>
              <a:t> </a:t>
            </a:r>
            <a:r>
              <a:rPr lang="en-US" sz="1600" i="1" dirty="0"/>
              <a:t>Pay-per-use with </a:t>
            </a:r>
            <a:r>
              <a:rPr lang="en-US" sz="1600" i="1" dirty="0" smtClean="0"/>
              <a:t>pre-paid </a:t>
            </a:r>
            <a:r>
              <a:rPr lang="en-US" sz="1600" i="1" dirty="0"/>
              <a:t>credit (UCON</a:t>
            </a:r>
            <a:r>
              <a:rPr lang="en-US" sz="1600" i="1" baseline="-25000" dirty="0"/>
              <a:t>preA1</a:t>
            </a:r>
            <a:r>
              <a:rPr lang="en-US" sz="1600" i="1" dirty="0"/>
              <a:t>)</a:t>
            </a:r>
            <a:endParaRPr lang="en-US" sz="1600" i="1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3086" i="1" kern="0" dirty="0" smtClean="0"/>
              <a:t>M</a:t>
            </a:r>
            <a:r>
              <a:rPr lang="en-US" sz="3086" kern="0" dirty="0" smtClean="0"/>
              <a:t> is a set of money amounts</a:t>
            </a:r>
          </a:p>
          <a:p>
            <a:r>
              <a:rPr lang="en-US" sz="3086" i="1" kern="0" dirty="0" smtClean="0"/>
              <a:t>credit: S </a:t>
            </a:r>
            <a:r>
              <a:rPr lang="en-US" sz="3086" i="1" kern="0" dirty="0" smtClean="0">
                <a:sym typeface="Symbol" pitchFamily="1" charset="2"/>
              </a:rPr>
              <a:t></a:t>
            </a:r>
            <a:r>
              <a:rPr lang="en-US" sz="3086" i="1" kern="0" dirty="0" smtClean="0"/>
              <a:t> M</a:t>
            </a:r>
          </a:p>
          <a:p>
            <a:r>
              <a:rPr lang="en-US" sz="3086" i="1" kern="0" dirty="0" smtClean="0"/>
              <a:t>value: O x R </a:t>
            </a:r>
            <a:r>
              <a:rPr lang="en-US" sz="3086" i="1" kern="0" dirty="0" smtClean="0">
                <a:sym typeface="Symbol" pitchFamily="1" charset="2"/>
              </a:rPr>
              <a:t></a:t>
            </a:r>
            <a:r>
              <a:rPr lang="en-US" sz="3086" i="1" kern="0" dirty="0" smtClean="0"/>
              <a:t> M</a:t>
            </a:r>
          </a:p>
          <a:p>
            <a:r>
              <a:rPr lang="en-US" sz="3086" i="1" kern="0" dirty="0" smtClean="0"/>
              <a:t>ATT(s): {credit}</a:t>
            </a:r>
          </a:p>
          <a:p>
            <a:r>
              <a:rPr lang="en-US" sz="3086" i="1" kern="0" dirty="0" smtClean="0"/>
              <a:t>ATT(</a:t>
            </a:r>
            <a:r>
              <a:rPr lang="en-US" sz="3086" i="1" kern="0" dirty="0" err="1" smtClean="0"/>
              <a:t>o,r</a:t>
            </a:r>
            <a:r>
              <a:rPr lang="en-US" sz="3086" i="1" kern="0" dirty="0" smtClean="0"/>
              <a:t>): {value}</a:t>
            </a:r>
          </a:p>
          <a:p>
            <a:r>
              <a:rPr lang="en-US" sz="3086" i="1" kern="0" dirty="0" smtClean="0"/>
              <a:t>allowed(</a:t>
            </a:r>
            <a:r>
              <a:rPr lang="en-US" sz="3086" i="1" kern="0" dirty="0" err="1" smtClean="0"/>
              <a:t>s,o,r</a:t>
            </a:r>
            <a:r>
              <a:rPr lang="en-US" sz="3086" i="1" kern="0" dirty="0" smtClean="0"/>
              <a:t>) </a:t>
            </a:r>
            <a:r>
              <a:rPr lang="en-US" sz="3086" i="1" kern="0" dirty="0" smtClean="0">
                <a:sym typeface="Symbol" pitchFamily="1" charset="2"/>
              </a:rPr>
              <a:t></a:t>
            </a:r>
            <a:r>
              <a:rPr lang="en-US" sz="3086" i="1" kern="0" dirty="0" smtClean="0"/>
              <a:t> credit(s) </a:t>
            </a:r>
            <a:r>
              <a:rPr lang="en-US" sz="3086" i="1" kern="0" dirty="0" smtClean="0">
                <a:sym typeface="Symbol" pitchFamily="1" charset="2"/>
              </a:rPr>
              <a:t> </a:t>
            </a:r>
            <a:r>
              <a:rPr lang="en-US" sz="3086" i="1" kern="0" dirty="0" smtClean="0"/>
              <a:t>value(</a:t>
            </a:r>
            <a:r>
              <a:rPr lang="en-US" sz="3086" i="1" kern="0" dirty="0" err="1" smtClean="0"/>
              <a:t>o,r</a:t>
            </a:r>
            <a:r>
              <a:rPr lang="en-US" sz="3086" i="1" kern="0" dirty="0" smtClean="0"/>
              <a:t>)</a:t>
            </a:r>
          </a:p>
          <a:p>
            <a:r>
              <a:rPr lang="en-US" sz="3086" i="1" kern="0" dirty="0" err="1" smtClean="0"/>
              <a:t>preUpdate</a:t>
            </a:r>
            <a:r>
              <a:rPr lang="en-US" sz="3086" i="1" kern="0" dirty="0" smtClean="0"/>
              <a:t>(credit(s)): credit(s) = credit(s) - value(</a:t>
            </a:r>
            <a:r>
              <a:rPr lang="en-US" sz="3086" i="1" kern="0" dirty="0" err="1" smtClean="0"/>
              <a:t>o,r</a:t>
            </a:r>
            <a:r>
              <a:rPr lang="en-US" sz="3086" i="1" kern="0" dirty="0" smtClean="0"/>
              <a:t>)</a:t>
            </a:r>
            <a:endParaRPr lang="en-US" sz="3086" i="1" kern="0" dirty="0"/>
          </a:p>
        </p:txBody>
      </p:sp>
    </p:spTree>
    <p:extLst>
      <p:ext uri="{BB962C8B-B14F-4D97-AF65-F5344CB8AC3E}">
        <p14:creationId xmlns:p14="http://schemas.microsoft.com/office/powerpoint/2010/main" val="1206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42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58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preA3 </a:t>
            </a:r>
            <a:r>
              <a:rPr lang="en-US" sz="2400" dirty="0"/>
              <a:t>: DRM Example</a:t>
            </a:r>
            <a:endParaRPr lang="en-US" sz="1600" i="1" kern="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04031" y="1382925"/>
            <a:ext cx="9072563" cy="4989036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46" kern="0" smtClean="0"/>
              <a:t>Membership-based metered payment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M</a:t>
            </a:r>
            <a:r>
              <a:rPr lang="en-US" sz="2205" kern="0" smtClean="0"/>
              <a:t> is a set of money amount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ID </a:t>
            </a:r>
            <a:r>
              <a:rPr lang="en-US" sz="2205" kern="0" smtClean="0"/>
              <a:t>is a set of membership identification numbers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TIME </a:t>
            </a:r>
            <a:r>
              <a:rPr lang="en-US" sz="2205" kern="0" smtClean="0"/>
              <a:t>is a current usage minute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member: S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ID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expense: S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M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usageT: S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TIME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value: O x R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M </a:t>
            </a:r>
            <a:r>
              <a:rPr lang="en-US" sz="2205" kern="0" smtClean="0"/>
              <a:t>(a cost per minute of r on o)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ATT(s): {member, expense, usageT}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ATT(o,r): {valuePerMinute}</a:t>
            </a:r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allowed(s,o,r) </a:t>
            </a:r>
            <a:r>
              <a:rPr lang="en-US" sz="2205" i="1" kern="0" smtClean="0">
                <a:sym typeface="Symbol" pitchFamily="1" charset="2"/>
              </a:rPr>
              <a:t></a:t>
            </a:r>
            <a:r>
              <a:rPr lang="en-US" sz="2205" i="1" kern="0" smtClean="0"/>
              <a:t> member(s) </a:t>
            </a:r>
            <a:r>
              <a:rPr lang="en-US" sz="2205" i="1" kern="0" smtClean="0">
                <a:sym typeface="Symbol" pitchFamily="1" charset="2"/>
              </a:rPr>
              <a:t> </a:t>
            </a:r>
            <a:endParaRPr lang="en-US" sz="2205" i="1" kern="0" smtClean="0"/>
          </a:p>
          <a:p>
            <a:pPr lvl="1">
              <a:lnSpc>
                <a:spcPct val="90000"/>
              </a:lnSpc>
            </a:pPr>
            <a:r>
              <a:rPr lang="en-US" sz="2205" i="1" kern="0" smtClean="0"/>
              <a:t>postUpdate(expense(s)): expense(s) = expense(s) + (value(o,r) x usageT(s))</a:t>
            </a:r>
          </a:p>
          <a:p>
            <a:pPr>
              <a:lnSpc>
                <a:spcPct val="90000"/>
              </a:lnSpc>
            </a:pPr>
            <a:endParaRPr lang="en-US" sz="3086" kern="0" dirty="0"/>
          </a:p>
        </p:txBody>
      </p:sp>
    </p:spTree>
    <p:extLst>
      <p:ext uri="{BB962C8B-B14F-4D97-AF65-F5344CB8AC3E}">
        <p14:creationId xmlns:p14="http://schemas.microsoft.com/office/powerpoint/2010/main" val="248938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43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04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kern="0" smtClean="0"/>
              <a:t>UCON</a:t>
            </a:r>
            <a:r>
              <a:rPr lang="en-US" sz="2400" kern="0" baseline="-25000" smtClean="0"/>
              <a:t>onA</a:t>
            </a:r>
            <a:r>
              <a:rPr lang="en-US" sz="2400" kern="0" smtClean="0"/>
              <a:t>: ongoing-Authorizations Model</a:t>
            </a:r>
            <a:endParaRPr lang="en-US" sz="2400" kern="0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86493" y="1337910"/>
            <a:ext cx="9031362" cy="4660050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646" kern="0" dirty="0" smtClean="0">
                <a:solidFill>
                  <a:srgbClr val="008000"/>
                </a:solidFill>
              </a:rPr>
              <a:t>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onA0</a:t>
            </a:r>
            <a:endParaRPr lang="en-US" sz="2646" kern="0" dirty="0" smtClean="0">
              <a:solidFill>
                <a:srgbClr val="008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205" i="1" kern="0" dirty="0" smtClean="0"/>
              <a:t>S, O, R, ATT(S), ATT(O)</a:t>
            </a:r>
            <a:r>
              <a:rPr lang="en-US" sz="2205" kern="0" dirty="0" smtClean="0"/>
              <a:t> and </a:t>
            </a:r>
            <a:r>
              <a:rPr lang="en-US" sz="2205" i="1" kern="0" dirty="0" err="1" smtClean="0"/>
              <a:t>onA</a:t>
            </a:r>
            <a:r>
              <a:rPr lang="en-US" sz="2205" kern="0" dirty="0" smtClean="0"/>
              <a:t>;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smtClean="0"/>
              <a:t>allowed(</a:t>
            </a:r>
            <a:r>
              <a:rPr lang="en-US" sz="2205" i="1" kern="0" dirty="0" err="1" smtClean="0"/>
              <a:t>s,o,r</a:t>
            </a:r>
            <a:r>
              <a:rPr lang="en-US" sz="2205" i="1" kern="0" dirty="0" smtClean="0"/>
              <a:t>) </a:t>
            </a:r>
            <a:r>
              <a:rPr lang="en-US" sz="2205" i="1" kern="0" dirty="0" smtClean="0">
                <a:sym typeface="Symbol" pitchFamily="1" charset="2"/>
              </a:rPr>
              <a:t></a:t>
            </a:r>
            <a:r>
              <a:rPr lang="en-US" sz="2205" i="1" kern="0" dirty="0" smtClean="0">
                <a:sym typeface="Wingdings" pitchFamily="1" charset="2"/>
              </a:rPr>
              <a:t> true;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smtClean="0"/>
              <a:t>Stopped(</a:t>
            </a:r>
            <a:r>
              <a:rPr lang="en-US" sz="2205" i="1" kern="0" dirty="0" err="1" smtClean="0"/>
              <a:t>s,o,r</a:t>
            </a:r>
            <a:r>
              <a:rPr lang="en-US" sz="2205" i="1" kern="0" dirty="0" smtClean="0"/>
              <a:t>) </a:t>
            </a:r>
            <a:r>
              <a:rPr lang="en-US" sz="2205" i="1" kern="0" dirty="0" smtClean="0">
                <a:sym typeface="Symbol" pitchFamily="1" charset="2"/>
              </a:rPr>
              <a:t> </a:t>
            </a:r>
            <a:r>
              <a:rPr lang="en-US" sz="2205" i="1" kern="0" dirty="0" err="1" smtClean="0"/>
              <a:t>onA</a:t>
            </a:r>
            <a:r>
              <a:rPr lang="en-US" sz="2205" i="1" kern="0" dirty="0" smtClean="0"/>
              <a:t>(ATT(s),ATT(o),r)</a:t>
            </a:r>
          </a:p>
          <a:p>
            <a:pPr>
              <a:lnSpc>
                <a:spcPct val="90000"/>
              </a:lnSpc>
            </a:pPr>
            <a:r>
              <a:rPr lang="en-US" sz="2646" kern="0" dirty="0" smtClean="0">
                <a:solidFill>
                  <a:srgbClr val="008000"/>
                </a:solidFill>
              </a:rPr>
              <a:t>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onA1</a:t>
            </a:r>
            <a:r>
              <a:rPr lang="en-US" sz="2646" kern="0" dirty="0" smtClean="0">
                <a:solidFill>
                  <a:srgbClr val="008000"/>
                </a:solidFill>
              </a:rPr>
              <a:t>, 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onA2</a:t>
            </a:r>
            <a:r>
              <a:rPr lang="en-US" sz="2646" kern="0" dirty="0" smtClean="0">
                <a:solidFill>
                  <a:srgbClr val="008000"/>
                </a:solidFill>
              </a:rPr>
              <a:t>, UCON</a:t>
            </a:r>
            <a:r>
              <a:rPr lang="en-US" sz="2646" kern="0" baseline="-25000" dirty="0" smtClean="0">
                <a:solidFill>
                  <a:srgbClr val="008000"/>
                </a:solidFill>
              </a:rPr>
              <a:t>onA3 </a:t>
            </a:r>
            <a:endParaRPr lang="en-US" sz="2646" i="1" kern="0" dirty="0" smtClean="0"/>
          </a:p>
          <a:p>
            <a:pPr lvl="1">
              <a:lnSpc>
                <a:spcPct val="90000"/>
              </a:lnSpc>
            </a:pPr>
            <a:r>
              <a:rPr lang="en-US" sz="2205" i="1" kern="0" dirty="0" err="1" smtClean="0"/>
              <a:t>preUpdate</a:t>
            </a:r>
            <a:r>
              <a:rPr lang="en-US" sz="2205" i="1" kern="0" dirty="0" smtClean="0"/>
              <a:t>(ATT(s)),</a:t>
            </a:r>
            <a:r>
              <a:rPr lang="en-US" sz="2205" i="1" kern="0" dirty="0" err="1" smtClean="0"/>
              <a:t>preUpdate</a:t>
            </a:r>
            <a:r>
              <a:rPr lang="en-US" sz="2205" i="1" kern="0" dirty="0" smtClean="0"/>
              <a:t>(ATT(o))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err="1" smtClean="0"/>
              <a:t>onUpdate</a:t>
            </a:r>
            <a:r>
              <a:rPr lang="en-US" sz="2205" i="1" kern="0" dirty="0" smtClean="0"/>
              <a:t>(ATT(s)),</a:t>
            </a:r>
            <a:r>
              <a:rPr lang="en-US" sz="2205" i="1" kern="0" dirty="0" err="1" smtClean="0"/>
              <a:t>onUpdate</a:t>
            </a:r>
            <a:r>
              <a:rPr lang="en-US" sz="2205" i="1" kern="0" dirty="0" smtClean="0"/>
              <a:t>(ATT(o))</a:t>
            </a:r>
          </a:p>
          <a:p>
            <a:pPr lvl="1">
              <a:lnSpc>
                <a:spcPct val="90000"/>
              </a:lnSpc>
            </a:pPr>
            <a:r>
              <a:rPr lang="en-US" sz="2205" i="1" kern="0" dirty="0" err="1" smtClean="0"/>
              <a:t>postUpdate</a:t>
            </a:r>
            <a:r>
              <a:rPr lang="en-US" sz="2205" i="1" kern="0" dirty="0" smtClean="0"/>
              <a:t>(ATT(s)),</a:t>
            </a:r>
            <a:r>
              <a:rPr lang="en-US" sz="2205" i="1" kern="0" dirty="0" err="1" smtClean="0"/>
              <a:t>postUpdate</a:t>
            </a:r>
            <a:r>
              <a:rPr lang="en-US" sz="2205" i="1" kern="0" dirty="0" smtClean="0"/>
              <a:t>(ATT(o))</a:t>
            </a:r>
          </a:p>
          <a:p>
            <a:pPr lvl="1">
              <a:lnSpc>
                <a:spcPct val="90000"/>
              </a:lnSpc>
            </a:pPr>
            <a:endParaRPr lang="en-US" sz="2205" i="1" kern="0" dirty="0" smtClean="0"/>
          </a:p>
          <a:p>
            <a:pPr>
              <a:lnSpc>
                <a:spcPct val="90000"/>
              </a:lnSpc>
            </a:pPr>
            <a:r>
              <a:rPr lang="en-US" sz="2646" kern="0" dirty="0" smtClean="0"/>
              <a:t>Examples </a:t>
            </a:r>
          </a:p>
          <a:p>
            <a:pPr lvl="1">
              <a:lnSpc>
                <a:spcPct val="90000"/>
              </a:lnSpc>
            </a:pPr>
            <a:r>
              <a:rPr lang="en-US" sz="2205" kern="0" dirty="0" smtClean="0"/>
              <a:t>Certificate Revocation Lists</a:t>
            </a:r>
          </a:p>
          <a:p>
            <a:pPr lvl="1">
              <a:lnSpc>
                <a:spcPct val="90000"/>
              </a:lnSpc>
            </a:pPr>
            <a:r>
              <a:rPr lang="en-US" sz="2205" kern="0" dirty="0" smtClean="0"/>
              <a:t>revocation based on starting time, longest idle time, and total usage time</a:t>
            </a:r>
            <a:endParaRPr lang="en-US" sz="2205" kern="0" dirty="0"/>
          </a:p>
        </p:txBody>
      </p:sp>
    </p:spTree>
    <p:extLst>
      <p:ext uri="{BB962C8B-B14F-4D97-AF65-F5344CB8AC3E}">
        <p14:creationId xmlns:p14="http://schemas.microsoft.com/office/powerpoint/2010/main" val="22595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>
                <a:ea typeface="굴림" charset="-127"/>
                <a:cs typeface="굴림" charset="-127"/>
              </a:rPr>
              <a:t>B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44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851289"/>
              </p:ext>
            </p:extLst>
          </p:nvPr>
        </p:nvGraphicFramePr>
        <p:xfrm>
          <a:off x="252518" y="1169916"/>
          <a:ext cx="4703798" cy="3422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6" name="VISIO" r:id="rId3" imgW="5076000" imgH="3691800" progId="">
                  <p:embed/>
                </p:oleObj>
              </mc:Choice>
              <mc:Fallback>
                <p:oleObj name="VISIO" r:id="rId3" imgW="5076000" imgH="369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18" y="1169916"/>
                        <a:ext cx="4703798" cy="3422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504507" y="4781761"/>
            <a:ext cx="8567632" cy="1427939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kern="0" smtClean="0"/>
              <a:t>Free Internet Service Provider</a:t>
            </a:r>
          </a:p>
          <a:p>
            <a:pPr lvl="1"/>
            <a:r>
              <a:rPr lang="en-US" sz="2205" kern="0" smtClean="0"/>
              <a:t>Watch Ad window (no update)</a:t>
            </a:r>
          </a:p>
          <a:p>
            <a:pPr lvl="1"/>
            <a:r>
              <a:rPr lang="en-US" sz="2205" kern="0" smtClean="0"/>
              <a:t>Click ad within every 30 minutes (ongoing update)</a:t>
            </a:r>
            <a:endParaRPr lang="en-US" sz="2205" kern="0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339402"/>
              </p:ext>
            </p:extLst>
          </p:nvPr>
        </p:nvGraphicFramePr>
        <p:xfrm>
          <a:off x="5040312" y="1834889"/>
          <a:ext cx="4798294" cy="2201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7" name="VISIO" r:id="rId5" imgW="4504680" imgH="2066760" progId="">
                  <p:embed/>
                </p:oleObj>
              </mc:Choice>
              <mc:Fallback>
                <p:oleObj name="VISIO" r:id="rId5" imgW="4504680" imgH="2066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312" y="1834889"/>
                        <a:ext cx="4798294" cy="22014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60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preB0</a:t>
            </a:r>
            <a:r>
              <a:rPr lang="en-US" sz="2400" dirty="0"/>
              <a:t>: pre-</a:t>
            </a:r>
            <a:r>
              <a:rPr lang="en-US" sz="2400" dirty="0" err="1"/>
              <a:t>oBligations</a:t>
            </a:r>
            <a:r>
              <a:rPr lang="en-US" sz="2400" dirty="0"/>
              <a:t> w/ no update</a:t>
            </a:r>
            <a:endParaRPr lang="en-US" sz="24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8749" y="1253913"/>
            <a:ext cx="9367347" cy="4535805"/>
          </a:xfrm>
          <a:prstGeom prst="rect">
            <a:avLst/>
          </a:prstGeom>
        </p:spPr>
        <p:txBody>
          <a:bodyPr>
            <a:normAutofit/>
          </a:bodyPr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5" i="1" kern="0" smtClean="0"/>
              <a:t>S, O, R, ATT(S),</a:t>
            </a:r>
            <a:r>
              <a:rPr lang="en-US" sz="2205" kern="0" smtClean="0"/>
              <a:t> and </a:t>
            </a:r>
            <a:r>
              <a:rPr lang="en-US" sz="2205" i="1" kern="0" smtClean="0"/>
              <a:t>ATT(O)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OBS, OBO</a:t>
            </a:r>
            <a:r>
              <a:rPr lang="en-US" sz="2205" kern="0" smtClean="0"/>
              <a:t> and </a:t>
            </a:r>
            <a:r>
              <a:rPr lang="en-US" sz="2205" i="1" kern="0" smtClean="0"/>
              <a:t>OB</a:t>
            </a:r>
            <a:r>
              <a:rPr lang="en-US" sz="2205" kern="0" smtClean="0"/>
              <a:t> (obligation subjects, obligation objects, and obligation actions, respectively);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preB</a:t>
            </a:r>
            <a:r>
              <a:rPr lang="en-US" sz="2205" kern="0" smtClean="0"/>
              <a:t> and </a:t>
            </a:r>
            <a:r>
              <a:rPr lang="en-US" sz="2205" i="1" kern="0" smtClean="0"/>
              <a:t>preOBL</a:t>
            </a:r>
            <a:r>
              <a:rPr lang="en-US" sz="2205" kern="0" smtClean="0"/>
              <a:t> (pre-obligations predicates and pre-obligation elements, respectively);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preOBL </a:t>
            </a:r>
            <a:r>
              <a:rPr lang="en-US" sz="2205" i="1" kern="0" smtClean="0">
                <a:sym typeface="Symbol" pitchFamily="1" charset="2"/>
              </a:rPr>
              <a:t></a:t>
            </a:r>
            <a:r>
              <a:rPr lang="en-US" sz="2205" i="1" kern="0" smtClean="0"/>
              <a:t> OBS x OBO x OB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preFulfilled: OBS x OBO x OB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{true,false}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getPreOBL: S x O x R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2</a:t>
            </a:r>
            <a:r>
              <a:rPr lang="en-US" sz="2205" i="1" kern="0" baseline="30000" smtClean="0"/>
              <a:t>preOBL</a:t>
            </a:r>
            <a:r>
              <a:rPr lang="en-US" sz="2205" kern="0" smtClean="0"/>
              <a:t>, a function to select pre-obligations for a requested usage;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preB(s,o,r) = </a:t>
            </a:r>
            <a:r>
              <a:rPr lang="en-US" sz="2205" i="1" kern="0" smtClean="0">
                <a:sym typeface="Symbol" pitchFamily="1" charset="2"/>
              </a:rPr>
              <a:t></a:t>
            </a:r>
            <a:r>
              <a:rPr lang="en-US" sz="2205" i="1" kern="0" baseline="-25000" smtClean="0"/>
              <a:t>(obs_i,obo_i,ob_i) </a:t>
            </a:r>
            <a:r>
              <a:rPr lang="en-US" sz="2205" i="1" kern="0" baseline="-25000" smtClean="0">
                <a:sym typeface="Symbol" pitchFamily="1" charset="2"/>
              </a:rPr>
              <a:t></a:t>
            </a:r>
            <a:r>
              <a:rPr lang="en-US" sz="2205" i="1" kern="0" baseline="-25000" smtClean="0"/>
              <a:t> getPreOBL(s,o,r)</a:t>
            </a:r>
            <a:r>
              <a:rPr lang="en-US" sz="2205" i="1" kern="0" smtClean="0"/>
              <a:t> preFulfilled(obs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,obo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preB(s,o,r) = true</a:t>
            </a:r>
            <a:r>
              <a:rPr lang="en-US" sz="2205" kern="0" smtClean="0"/>
              <a:t> by definition if </a:t>
            </a:r>
            <a:r>
              <a:rPr lang="en-US" sz="2205" i="1" kern="0" smtClean="0"/>
              <a:t>getPreOBL(s,o,r)=</a:t>
            </a:r>
            <a:r>
              <a:rPr lang="en-US" sz="2205" i="1" kern="0" smtClean="0">
                <a:sym typeface="Symbol" pitchFamily="1" charset="2"/>
              </a:rPr>
              <a:t>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allowed(s,o,r) </a:t>
            </a:r>
            <a:r>
              <a:rPr lang="en-US" sz="3086" i="1" kern="0" smtClean="0">
                <a:sym typeface="Symbol" pitchFamily="1" charset="2"/>
              </a:rPr>
              <a:t></a:t>
            </a:r>
            <a:r>
              <a:rPr lang="en-US" sz="2205" i="1" kern="0" smtClean="0"/>
              <a:t> preB(s,o,r)</a:t>
            </a:r>
            <a:r>
              <a:rPr lang="en-US" sz="2205" kern="0" smtClean="0"/>
              <a:t>.</a:t>
            </a:r>
          </a:p>
          <a:p>
            <a:pPr>
              <a:lnSpc>
                <a:spcPct val="90000"/>
              </a:lnSpc>
            </a:pPr>
            <a:endParaRPr lang="en-US" sz="2205" kern="0" smtClean="0"/>
          </a:p>
          <a:p>
            <a:pPr>
              <a:lnSpc>
                <a:spcPct val="90000"/>
              </a:lnSpc>
            </a:pPr>
            <a:r>
              <a:rPr lang="en-US" sz="2205" kern="0" smtClean="0"/>
              <a:t>Example: License agreement for a whitepaper download</a:t>
            </a:r>
            <a:endParaRPr lang="en-US" sz="2205" kern="0" dirty="0"/>
          </a:p>
        </p:txBody>
      </p:sp>
    </p:spTree>
    <p:extLst>
      <p:ext uri="{BB962C8B-B14F-4D97-AF65-F5344CB8AC3E}">
        <p14:creationId xmlns:p14="http://schemas.microsoft.com/office/powerpoint/2010/main" val="5498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onB0</a:t>
            </a:r>
            <a:r>
              <a:rPr lang="en-US" sz="2400" dirty="0"/>
              <a:t>: ongoing-</a:t>
            </a:r>
            <a:r>
              <a:rPr lang="en-US" sz="2400" dirty="0" err="1"/>
              <a:t>oBligations</a:t>
            </a:r>
            <a:r>
              <a:rPr lang="en-US" sz="2400" dirty="0"/>
              <a:t> w/ no update</a:t>
            </a:r>
            <a:endParaRPr lang="en-US" sz="24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42746" y="1380913"/>
            <a:ext cx="9283350" cy="4535805"/>
          </a:xfrm>
          <a:prstGeom prst="rect">
            <a:avLst/>
          </a:prstGeom>
        </p:spPr>
        <p:txBody>
          <a:bodyPr>
            <a:normAutofit/>
          </a:bodyPr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205" i="1" kern="0" smtClean="0"/>
              <a:t>S, O, R, ATT(S),</a:t>
            </a:r>
            <a:r>
              <a:rPr lang="en-US" sz="2205" kern="0" smtClean="0"/>
              <a:t> </a:t>
            </a:r>
            <a:r>
              <a:rPr lang="en-US" sz="2205" i="1" kern="0" smtClean="0"/>
              <a:t>ATT(O), OBS, OBO</a:t>
            </a:r>
            <a:r>
              <a:rPr lang="en-US" sz="2205" kern="0" smtClean="0"/>
              <a:t> and </a:t>
            </a:r>
            <a:r>
              <a:rPr lang="en-US" sz="2205" i="1" kern="0" smtClean="0"/>
              <a:t>OB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T</a:t>
            </a:r>
            <a:r>
              <a:rPr lang="en-US" sz="2205" kern="0" smtClean="0"/>
              <a:t>, a set of time or event elements;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onB</a:t>
            </a:r>
            <a:r>
              <a:rPr lang="en-US" sz="2205" kern="0" smtClean="0"/>
              <a:t> and on</a:t>
            </a:r>
            <a:r>
              <a:rPr lang="en-US" sz="2205" i="1" kern="0" smtClean="0"/>
              <a:t>OBL</a:t>
            </a:r>
            <a:r>
              <a:rPr lang="en-US" sz="2205" kern="0" smtClean="0"/>
              <a:t> (on-obligations predicates and ongoing-obligation elements, respectively);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onOBL </a:t>
            </a:r>
            <a:r>
              <a:rPr lang="en-US" sz="2205" i="1" kern="0" smtClean="0">
                <a:sym typeface="Symbol" pitchFamily="1" charset="2"/>
              </a:rPr>
              <a:t></a:t>
            </a:r>
            <a:r>
              <a:rPr lang="en-US" sz="2205" i="1" kern="0" smtClean="0"/>
              <a:t> OBS x OBO x OB x T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onFulfilled: OBS x OBO x OB x T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{true,false}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getOnOBL: S x O x R </a:t>
            </a:r>
            <a:r>
              <a:rPr lang="en-US" sz="2205" i="1" kern="0" smtClean="0">
                <a:sym typeface="Symbol" pitchFamily="1" charset="2"/>
              </a:rPr>
              <a:t></a:t>
            </a:r>
            <a:r>
              <a:rPr lang="en-US" sz="2205" i="1" kern="0" smtClean="0"/>
              <a:t> 2</a:t>
            </a:r>
            <a:r>
              <a:rPr lang="en-US" sz="2205" i="1" kern="0" baseline="30000" smtClean="0"/>
              <a:t>onOBL</a:t>
            </a:r>
            <a:r>
              <a:rPr lang="en-US" sz="2205" kern="0" smtClean="0"/>
              <a:t>, a function to select ongoing-obligations for a requested usage;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onB(s,o,r) = </a:t>
            </a:r>
            <a:r>
              <a:rPr lang="en-US" sz="2205" i="1" kern="0" smtClean="0">
                <a:sym typeface="Symbol" pitchFamily="1" charset="2"/>
              </a:rPr>
              <a:t></a:t>
            </a:r>
            <a:r>
              <a:rPr lang="en-US" sz="2205" i="1" kern="0" baseline="-25000" smtClean="0"/>
              <a:t>(obs_i,obo_i,ob_i, t_i) </a:t>
            </a:r>
            <a:r>
              <a:rPr lang="en-US" sz="2205" i="1" kern="0" baseline="-25000" smtClean="0">
                <a:sym typeface="Symbol" pitchFamily="1" charset="2"/>
              </a:rPr>
              <a:t></a:t>
            </a:r>
            <a:r>
              <a:rPr lang="en-US" sz="2205" i="1" kern="0" baseline="-25000" smtClean="0"/>
              <a:t> getOnOBL(s,o,r)</a:t>
            </a:r>
            <a:r>
              <a:rPr lang="en-US" sz="2205" i="1" kern="0" smtClean="0"/>
              <a:t> onFulfilled(obs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,obo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,ob</a:t>
            </a:r>
            <a:r>
              <a:rPr lang="en-US" sz="2205" i="1" kern="0" baseline="-25000" smtClean="0"/>
              <a:t>i </a:t>
            </a:r>
            <a:r>
              <a:rPr lang="en-US" sz="2205" i="1" kern="0" smtClean="0"/>
              <a:t>,t</a:t>
            </a:r>
            <a:r>
              <a:rPr lang="en-US" sz="2205" i="1" kern="0" baseline="-25000" smtClean="0"/>
              <a:t>i</a:t>
            </a:r>
            <a:r>
              <a:rPr lang="en-US" sz="2205" i="1" kern="0" smtClean="0"/>
              <a:t>);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onB(s,o,r) = true</a:t>
            </a:r>
            <a:r>
              <a:rPr lang="en-US" sz="2205" kern="0" smtClean="0"/>
              <a:t> by definition if </a:t>
            </a:r>
            <a:r>
              <a:rPr lang="en-US" sz="2205" i="1" kern="0" smtClean="0"/>
              <a:t>getOnOBL(s,o,r)=</a:t>
            </a:r>
            <a:r>
              <a:rPr lang="en-US" sz="2205" i="1" kern="0" smtClean="0">
                <a:sym typeface="Symbol" pitchFamily="1" charset="2"/>
              </a:rPr>
              <a:t></a:t>
            </a:r>
            <a:r>
              <a:rPr lang="en-US" sz="2205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allowed(s,o,r) </a:t>
            </a:r>
            <a:r>
              <a:rPr lang="en-US" sz="2205" i="1" kern="0" smtClean="0">
                <a:sym typeface="Symbol" pitchFamily="1" charset="2"/>
              </a:rPr>
              <a:t> true</a:t>
            </a:r>
            <a:r>
              <a:rPr lang="en-US" sz="2205" i="1" kern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sz="2205" i="1" kern="0" smtClean="0"/>
              <a:t>Stopped(s,o,r) </a:t>
            </a:r>
            <a:r>
              <a:rPr lang="en-US" sz="2205" i="1" kern="0" smtClean="0">
                <a:sym typeface="Symbol" pitchFamily="1" charset="2"/>
              </a:rPr>
              <a:t>  on</a:t>
            </a:r>
            <a:r>
              <a:rPr lang="en-US" sz="2205" i="1" kern="0" smtClean="0"/>
              <a:t>B(s,o,r).</a:t>
            </a:r>
          </a:p>
          <a:p>
            <a:pPr lvl="4">
              <a:lnSpc>
                <a:spcPct val="90000"/>
              </a:lnSpc>
            </a:pPr>
            <a:endParaRPr lang="en-US" sz="1543" i="1" kern="0" smtClean="0"/>
          </a:p>
          <a:p>
            <a:pPr>
              <a:lnSpc>
                <a:spcPct val="90000"/>
              </a:lnSpc>
            </a:pPr>
            <a:r>
              <a:rPr lang="en-US" sz="2205" kern="0" smtClean="0"/>
              <a:t>Example: Free ISP with mandatory ad window</a:t>
            </a:r>
            <a:endParaRPr lang="en-US" sz="2205" kern="0" dirty="0"/>
          </a:p>
        </p:txBody>
      </p:sp>
    </p:spTree>
    <p:extLst>
      <p:ext uri="{BB962C8B-B14F-4D97-AF65-F5344CB8AC3E}">
        <p14:creationId xmlns:p14="http://schemas.microsoft.com/office/powerpoint/2010/main" val="104639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smtClean="0">
                <a:ea typeface="굴림" charset="-127"/>
                <a:cs typeface="굴림" charset="-127"/>
              </a:rPr>
              <a:t>C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03202"/>
              </p:ext>
            </p:extLst>
          </p:nvPr>
        </p:nvGraphicFramePr>
        <p:xfrm>
          <a:off x="125518" y="1210909"/>
          <a:ext cx="4703798" cy="3422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0" name="VISIO" r:id="rId3" imgW="5076000" imgH="3691800" progId="">
                  <p:embed/>
                </p:oleObj>
              </mc:Choice>
              <mc:Fallback>
                <p:oleObj name="VISIO" r:id="rId3" imgW="5076000" imgH="3691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18" y="1210909"/>
                        <a:ext cx="4703798" cy="3422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 txBox="1">
            <a:spLocks noChangeArrowheads="1"/>
          </p:cNvSpPr>
          <p:nvPr/>
        </p:nvSpPr>
        <p:spPr>
          <a:xfrm>
            <a:off x="965481" y="4738757"/>
            <a:ext cx="8315643" cy="1427939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kern="0" smtClean="0"/>
              <a:t>Location check at the time of access request</a:t>
            </a:r>
          </a:p>
          <a:p>
            <a:r>
              <a:rPr lang="en-US" sz="2646" kern="0" smtClean="0"/>
              <a:t>Accessible only during business hours</a:t>
            </a:r>
          </a:p>
          <a:p>
            <a:endParaRPr lang="en-US" sz="2646" kern="0" smtClean="0"/>
          </a:p>
          <a:p>
            <a:pPr lvl="1"/>
            <a:endParaRPr lang="en-US" sz="2646" kern="0"/>
          </a:p>
        </p:txBody>
      </p:sp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912984"/>
              </p:ext>
            </p:extLst>
          </p:nvPr>
        </p:nvGraphicFramePr>
        <p:xfrm>
          <a:off x="4913312" y="1966877"/>
          <a:ext cx="5039783" cy="1711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VISIO" r:id="rId5" imgW="4961880" imgH="1686240" progId="">
                  <p:embed/>
                </p:oleObj>
              </mc:Choice>
              <mc:Fallback>
                <p:oleObj name="VISIO" r:id="rId5" imgW="4961880" imgH="168624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2" y="1966877"/>
                        <a:ext cx="5039783" cy="17114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preC0</a:t>
            </a:r>
            <a:r>
              <a:rPr lang="en-US" sz="2400" dirty="0"/>
              <a:t>: pre-Condition model</a:t>
            </a:r>
            <a:endParaRPr lang="en-US" sz="2400" kern="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2518" y="1335154"/>
            <a:ext cx="9619337" cy="453580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i="1" kern="0" smtClean="0"/>
              <a:t>S, O, R, ATT(S),</a:t>
            </a:r>
            <a:r>
              <a:rPr lang="en-US" sz="2646" kern="0" smtClean="0"/>
              <a:t> and </a:t>
            </a:r>
            <a:r>
              <a:rPr lang="en-US" sz="2646" i="1" kern="0" smtClean="0"/>
              <a:t>ATT(O)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preCON</a:t>
            </a:r>
            <a:r>
              <a:rPr lang="en-US" sz="2646" kern="0" smtClean="0"/>
              <a:t> (a set of pre-condition elements);</a:t>
            </a:r>
          </a:p>
          <a:p>
            <a:r>
              <a:rPr lang="en-US" sz="2646" i="1" kern="0" smtClean="0"/>
              <a:t>preConChecked: preCON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{true,false}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getPreCON: S x O x R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2</a:t>
            </a:r>
            <a:r>
              <a:rPr lang="en-US" sz="2646" i="1" kern="0" baseline="30000" smtClean="0"/>
              <a:t>preCON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preC(s,o,r) = </a:t>
            </a:r>
            <a:r>
              <a:rPr lang="en-US" sz="2646" i="1" kern="0" smtClean="0">
                <a:sym typeface="Symbol" pitchFamily="1" charset="2"/>
              </a:rPr>
              <a:t></a:t>
            </a:r>
            <a:r>
              <a:rPr lang="en-US" sz="2646" i="1" kern="0" baseline="-25000" smtClean="0"/>
              <a:t>preCon_i </a:t>
            </a:r>
            <a:r>
              <a:rPr lang="en-US" sz="2646" i="1" kern="0" baseline="-25000" smtClean="0">
                <a:sym typeface="Symbol" pitchFamily="1" charset="2"/>
              </a:rPr>
              <a:t></a:t>
            </a:r>
            <a:r>
              <a:rPr lang="en-US" sz="2646" i="1" kern="0" baseline="-25000" smtClean="0"/>
              <a:t> getPreCON(s,o,r) </a:t>
            </a:r>
            <a:r>
              <a:rPr lang="en-US" sz="2646" i="1" kern="0" smtClean="0"/>
              <a:t>preConChecked(preCon</a:t>
            </a:r>
            <a:r>
              <a:rPr lang="en-US" sz="2646" i="1" kern="0" baseline="-25000" smtClean="0"/>
              <a:t>i</a:t>
            </a:r>
            <a:r>
              <a:rPr lang="en-US" sz="2646" i="1" kern="0" smtClean="0"/>
              <a:t>);</a:t>
            </a:r>
          </a:p>
          <a:p>
            <a:r>
              <a:rPr lang="en-US" sz="2646" i="1" kern="0" smtClean="0"/>
              <a:t>allowed(s,o,r) </a:t>
            </a:r>
            <a:r>
              <a:rPr lang="en-US" i="1" kern="0" smtClean="0">
                <a:sym typeface="Symbol" pitchFamily="1" charset="2"/>
              </a:rPr>
              <a:t></a:t>
            </a:r>
            <a:r>
              <a:rPr lang="en-US" sz="2646" i="1" kern="0" smtClean="0"/>
              <a:t> preC(s,o,r)</a:t>
            </a:r>
            <a:r>
              <a:rPr lang="en-US" sz="2646" kern="0" smtClean="0"/>
              <a:t>.</a:t>
            </a:r>
          </a:p>
          <a:p>
            <a:endParaRPr lang="en-US" sz="2646" kern="0" smtClean="0"/>
          </a:p>
          <a:p>
            <a:r>
              <a:rPr lang="en-US" sz="2646" kern="0" smtClean="0"/>
              <a:t>Example: location checks at the time of access requests 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054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/>
              <a:t>UCON</a:t>
            </a:r>
            <a:r>
              <a:rPr lang="en-US" sz="2400" baseline="-25000" dirty="0"/>
              <a:t>onC0</a:t>
            </a:r>
            <a:r>
              <a:rPr lang="en-US" sz="2400" dirty="0"/>
              <a:t>: ongoing-Condition model</a:t>
            </a:r>
            <a:endParaRPr lang="en-US" sz="2400" kern="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77507" y="1462154"/>
            <a:ext cx="9367348" cy="4535805"/>
          </a:xfrm>
          <a:prstGeom prst="rect">
            <a:avLst/>
          </a:prstGeom>
        </p:spPr>
        <p:txBody>
          <a:bodyPr/>
          <a:lstStyle>
            <a:lvl1pPr marL="431718" indent="-323788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435" indent="-287284" algn="l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154" indent="-215859" algn="l" defTabSz="457112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6872" indent="-215859" algn="l" defTabSz="457112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8589" indent="-215859" algn="l" defTabSz="457112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1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5703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6pPr>
            <a:lvl7pPr marL="3072815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7pPr>
            <a:lvl8pPr marL="3529929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8pPr>
            <a:lvl9pPr marL="3987041" indent="-215859" algn="l" defTabSz="457112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1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sz="2646" i="1" kern="0" smtClean="0"/>
              <a:t>S, O, R, ATT(S),</a:t>
            </a:r>
            <a:r>
              <a:rPr lang="en-US" sz="2646" kern="0" smtClean="0"/>
              <a:t> and </a:t>
            </a:r>
            <a:r>
              <a:rPr lang="en-US" sz="2646" i="1" kern="0" smtClean="0"/>
              <a:t>ATT(O)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onCON</a:t>
            </a:r>
            <a:r>
              <a:rPr lang="en-US" sz="2646" kern="0" smtClean="0"/>
              <a:t> (a set of on-condition elements);</a:t>
            </a:r>
          </a:p>
          <a:p>
            <a:r>
              <a:rPr lang="en-US" sz="2646" i="1" kern="0" smtClean="0"/>
              <a:t>onConChecked: onCON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{true,false}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getOnCON: S x O x R </a:t>
            </a:r>
            <a:r>
              <a:rPr lang="en-US" sz="2646" i="1" kern="0" smtClean="0">
                <a:sym typeface="Symbol" pitchFamily="1" charset="2"/>
              </a:rPr>
              <a:t></a:t>
            </a:r>
            <a:r>
              <a:rPr lang="en-US" sz="2646" i="1" kern="0" smtClean="0"/>
              <a:t> 2</a:t>
            </a:r>
            <a:r>
              <a:rPr lang="en-US" sz="2646" i="1" kern="0" baseline="30000" smtClean="0"/>
              <a:t>onCON</a:t>
            </a:r>
            <a:r>
              <a:rPr lang="en-US" sz="2646" kern="0" smtClean="0"/>
              <a:t>;</a:t>
            </a:r>
          </a:p>
          <a:p>
            <a:r>
              <a:rPr lang="en-US" sz="2646" i="1" kern="0" smtClean="0"/>
              <a:t>onC(s,o,r) = </a:t>
            </a:r>
            <a:r>
              <a:rPr lang="en-US" sz="2646" i="1" kern="0" smtClean="0">
                <a:sym typeface="Symbol" pitchFamily="1" charset="2"/>
              </a:rPr>
              <a:t></a:t>
            </a:r>
            <a:r>
              <a:rPr lang="en-US" sz="2646" i="1" kern="0" baseline="-25000" smtClean="0"/>
              <a:t>onCon_i </a:t>
            </a:r>
            <a:r>
              <a:rPr lang="en-US" sz="2646" i="1" kern="0" baseline="-25000" smtClean="0">
                <a:sym typeface="Symbol" pitchFamily="1" charset="2"/>
              </a:rPr>
              <a:t></a:t>
            </a:r>
            <a:r>
              <a:rPr lang="en-US" sz="2646" i="1" kern="0" baseline="-25000" smtClean="0"/>
              <a:t> getOnCON(s,o,r) </a:t>
            </a:r>
            <a:r>
              <a:rPr lang="en-US" sz="2646" i="1" kern="0" smtClean="0"/>
              <a:t>onConChecked(onCon</a:t>
            </a:r>
            <a:r>
              <a:rPr lang="en-US" sz="2646" i="1" kern="0" baseline="-25000" smtClean="0"/>
              <a:t>i</a:t>
            </a:r>
            <a:r>
              <a:rPr lang="en-US" sz="2646" i="1" kern="0" smtClean="0"/>
              <a:t>);</a:t>
            </a:r>
          </a:p>
          <a:p>
            <a:r>
              <a:rPr lang="en-US" sz="2646" i="1" kern="0" smtClean="0"/>
              <a:t>allowed(s,o,r) </a:t>
            </a:r>
            <a:r>
              <a:rPr lang="en-US" sz="2646" i="1" kern="0" smtClean="0">
                <a:sym typeface="Symbol" pitchFamily="1" charset="2"/>
              </a:rPr>
              <a:t> true;</a:t>
            </a:r>
          </a:p>
          <a:p>
            <a:r>
              <a:rPr lang="en-US" sz="2646" i="1" kern="0" smtClean="0">
                <a:sym typeface="Symbol" pitchFamily="1" charset="2"/>
              </a:rPr>
              <a:t>Stopped(s,o,r)  </a:t>
            </a:r>
            <a:r>
              <a:rPr lang="en-US" sz="2646" i="1" kern="0" smtClean="0"/>
              <a:t>onC(s,o,r)</a:t>
            </a:r>
            <a:endParaRPr lang="en-US" sz="2646" kern="0" smtClean="0"/>
          </a:p>
          <a:p>
            <a:endParaRPr lang="en-US" sz="2646" kern="0" smtClean="0"/>
          </a:p>
          <a:p>
            <a:r>
              <a:rPr lang="en-US" sz="2646" kern="0" smtClean="0"/>
              <a:t>Example: accessible during office hour </a:t>
            </a:r>
            <a:endParaRPr lang="en-US" sz="2646" kern="0" dirty="0"/>
          </a:p>
        </p:txBody>
      </p:sp>
    </p:spTree>
    <p:extLst>
      <p:ext uri="{BB962C8B-B14F-4D97-AF65-F5344CB8AC3E}">
        <p14:creationId xmlns:p14="http://schemas.microsoft.com/office/powerpoint/2010/main" val="280629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40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ABAC Status</a:t>
            </a:r>
            <a:endParaRPr lang="en-US" sz="40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7073" y="107092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653473" y="34331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67674" y="2823528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5406073" y="1832927"/>
            <a:ext cx="0" cy="11430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20274" y="1223330"/>
            <a:ext cx="1495425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6549073" y="918530"/>
            <a:ext cx="0" cy="5730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1423" tIns="45711" rIns="91423" bIns="45711"/>
          <a:lstStyle/>
          <a:p>
            <a:endParaRPr lang="en-US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625273" y="842330"/>
            <a:ext cx="1066800" cy="59420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74" tIns="50388" rIns="100774" bIns="50388">
            <a:spAutoFit/>
          </a:bodyPr>
          <a:lstStyle/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7871"/>
            <a:r>
              <a:rPr lang="en-US" sz="1600" dirty="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392114" y="4823461"/>
            <a:ext cx="3059748" cy="3428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530587" y="4994910"/>
            <a:ext cx="1995126" cy="646313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ABAC still in pre/early phase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7998" y="4206797"/>
            <a:ext cx="970712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1990?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2138" y="4210608"/>
            <a:ext cx="785178" cy="369314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2017</a:t>
            </a:r>
            <a:endParaRPr lang="en-US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altLang="ko-KR" sz="2800" dirty="0" smtClean="0">
                <a:ea typeface="굴림" charset="-127"/>
                <a:cs typeface="굴림" charset="-127"/>
              </a:rPr>
              <a:t>UCON</a:t>
            </a:r>
            <a:r>
              <a:rPr lang="en-US" altLang="ko-KR" sz="2800" baseline="-25000" dirty="0" smtClean="0">
                <a:ea typeface="굴림" charset="-127"/>
                <a:cs typeface="굴림" charset="-127"/>
              </a:rPr>
              <a:t>ABC</a:t>
            </a: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531" y="4585286"/>
            <a:ext cx="9575588" cy="1679928"/>
          </a:xfrm>
          <a:prstGeom prst="rect">
            <a:avLst/>
          </a:prstGeom>
          <a:noFill/>
          <a:ln w="28575" cap="sq">
            <a:solidFill>
              <a:schemeClr val="tx1"/>
            </a:solidFill>
            <a:headEnd type="none" w="sm" len="sm"/>
            <a:tailEnd type="none" w="sm" len="sm"/>
          </a:ln>
        </p:spPr>
        <p:txBody>
          <a:bodyPr vert="horz" lIns="100796" tIns="50398" rIns="100796" bIns="50398" rtlCol="0">
            <a:normAutofit/>
          </a:bodyPr>
          <a:lstStyle/>
          <a:p>
            <a:pPr marL="377979" indent="-377979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Free ISP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Membership is required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(pre-authorization)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Have to click Ad periodically while connected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(on-obligation, on-update)</a:t>
            </a: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Free member: no evening connection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(on-condition)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, no more than 50 connections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(pre-update)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 or 100 hours usage per month </a:t>
            </a:r>
            <a:r>
              <a:rPr lang="en-US" altLang="ko-KR" dirty="0" smtClean="0">
                <a:solidFill>
                  <a:srgbClr val="008000"/>
                </a:solidFill>
                <a:latin typeface="Calibri"/>
                <a:ea typeface="굴림" charset="-127"/>
                <a:cs typeface="굴림" charset="-127"/>
              </a:rPr>
              <a:t>(post-updates)</a:t>
            </a:r>
            <a:r>
              <a:rPr lang="en-US" altLang="ko-KR" dirty="0" smtClean="0">
                <a:solidFill>
                  <a:prstClr val="black"/>
                </a:solidFill>
                <a:latin typeface="Calibri"/>
                <a:ea typeface="굴림" charset="-127"/>
                <a:cs typeface="굴림" charset="-127"/>
              </a:rPr>
              <a:t> </a:t>
            </a:r>
          </a:p>
          <a:p>
            <a:pPr marL="377979" indent="-377979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altLang="ko-KR" dirty="0" smtClean="0">
              <a:solidFill>
                <a:prstClr val="black"/>
              </a:solidFill>
              <a:latin typeface="Calibri"/>
              <a:ea typeface="굴림" charset="-127"/>
              <a:cs typeface="굴림" charset="-127"/>
            </a:endParaRPr>
          </a:p>
          <a:p>
            <a:pPr marL="818954" lvl="1" indent="-314982" defTabSz="503972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/>
            </a:pPr>
            <a:endParaRPr lang="en-US" altLang="ko-KR" sz="2205" dirty="0">
              <a:solidFill>
                <a:prstClr val="black"/>
              </a:solidFill>
              <a:latin typeface="Calibri"/>
              <a:ea typeface="굴림" charset="-127"/>
              <a:cs typeface="굴림" charset="-127"/>
            </a:endParaRP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99598"/>
              </p:ext>
            </p:extLst>
          </p:nvPr>
        </p:nvGraphicFramePr>
        <p:xfrm>
          <a:off x="504507" y="1176433"/>
          <a:ext cx="3940083" cy="3408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4" name="VISIO" r:id="rId3" imgW="5076000" imgH="4390200" progId="">
                  <p:embed/>
                </p:oleObj>
              </mc:Choice>
              <mc:Fallback>
                <p:oleObj name="VISIO" r:id="rId3" imgW="5076000" imgH="43902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507" y="1176433"/>
                        <a:ext cx="3940083" cy="34088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457608"/>
              </p:ext>
            </p:extLst>
          </p:nvPr>
        </p:nvGraphicFramePr>
        <p:xfrm>
          <a:off x="4704327" y="1788248"/>
          <a:ext cx="4966286" cy="2278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VISIO" r:id="rId5" imgW="4504680" imgH="2066760" progId="">
                  <p:embed/>
                </p:oleObj>
              </mc:Choice>
              <mc:Fallback>
                <p:oleObj name="VISIO" r:id="rId5" imgW="4504680" imgH="2066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4327" y="1788248"/>
                        <a:ext cx="4966286" cy="22784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714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51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031" y="175737"/>
            <a:ext cx="9072563" cy="1259946"/>
          </a:xfrm>
          <a:prstGeom prst="rect">
            <a:avLst/>
          </a:prstGeom>
        </p:spPr>
        <p:txBody>
          <a:bodyPr/>
          <a:lstStyle>
            <a:lvl1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r" defTabSz="457112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32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1536408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6pPr>
            <a:lvl7pPr marL="1993521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7pPr>
            <a:lvl8pPr marL="2450634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8pPr>
            <a:lvl9pPr marL="2907746" indent="-215859" algn="r" defTabSz="457112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3200">
                <a:solidFill>
                  <a:srgbClr val="000000"/>
                </a:solidFill>
                <a:latin typeface="Bitstream Charter" pitchFamily="16" charset="0"/>
              </a:defRPr>
            </a:lvl9pPr>
          </a:lstStyle>
          <a:p>
            <a:pPr algn="ctr"/>
            <a:r>
              <a:rPr lang="en-US" sz="2400" dirty="0" smtClean="0"/>
              <a:t>Logic Model of UCON</a:t>
            </a:r>
            <a:endParaRPr lang="en-US" sz="2400" kern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26300" y="6038851"/>
            <a:ext cx="2346325" cy="519112"/>
          </a:xfrm>
        </p:spPr>
        <p:txBody>
          <a:bodyPr/>
          <a:lstStyle/>
          <a:p>
            <a:fld id="{7C3D9C4D-5FB3-4BD6-B12C-1E185EBB6165}" type="slidenum">
              <a:rPr lang="en-US"/>
              <a:pPr/>
              <a:t>51</a:t>
            </a:fld>
            <a:endParaRPr lang="en-US"/>
          </a:p>
        </p:txBody>
      </p:sp>
      <p:sp>
        <p:nvSpPr>
          <p:cNvPr id="9" name="AutoShape 3"/>
          <p:cNvSpPr txBox="1">
            <a:spLocks noChangeAspect="1" noChangeArrowheads="1"/>
          </p:cNvSpPr>
          <p:nvPr/>
        </p:nvSpPr>
        <p:spPr>
          <a:xfrm>
            <a:off x="44185" y="1276022"/>
            <a:ext cx="4872302" cy="1343942"/>
          </a:xfrm>
          <a:prstGeom prst="rect">
            <a:avLst/>
          </a:prstGeom>
        </p:spPr>
        <p:txBody>
          <a:bodyPr/>
          <a:lstStyle/>
          <a:p>
            <a:pPr marL="431718" marR="0" lvl="0" indent="-323788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Actions: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boolean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 expressions built from attributes in two states. </a:t>
            </a:r>
          </a:p>
          <a:p>
            <a:pPr marL="863435" marR="0" lvl="1" indent="-287284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Alice.credit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’=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Alice.credit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 - $50.0</a:t>
            </a:r>
          </a:p>
          <a:p>
            <a:pPr marL="431718" marR="0" lvl="0" indent="-323788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rPr>
              <a:t>Two types of actions:</a:t>
            </a:r>
          </a:p>
          <a:p>
            <a:pPr marL="863435" marR="0" lvl="1" indent="-287284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Control actions: change the state of single usage process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Actions performed by the subject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Actions performed by the system</a:t>
            </a:r>
          </a:p>
          <a:p>
            <a:pPr marL="863435" marR="0" lvl="1" indent="-287284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Obligation actions: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Actions that  have to be performed before or during an access. </a:t>
            </a:r>
          </a:p>
          <a:p>
            <a:pPr marL="1295154" marR="0" lvl="2" indent="-215859" algn="l" defTabSz="45711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May or may not be performed by the requesting subject and on the target object.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2302" y="4132561"/>
            <a:ext cx="5208323" cy="2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318" y="977448"/>
            <a:ext cx="4956307" cy="233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12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7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830979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X.500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Directory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Pre Internet, early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93255" y="2028053"/>
            <a:ext cx="2605578" cy="1200310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Identity Certificates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2055" y="2024037"/>
            <a:ext cx="2605578" cy="1569642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X.509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Attribute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Certificates</a:t>
            </a:r>
          </a:p>
          <a:p>
            <a:pPr algn="ctr"/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5" y="6957461"/>
            <a:ext cx="2346325" cy="389335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tabLst>
                <a:tab pos="646168" algn="l"/>
                <a:tab pos="1292335" algn="l"/>
                <a:tab pos="1938502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© Ravi </a:t>
            </a:r>
            <a:r>
              <a:rPr lang="en-US" sz="1200" dirty="0" smtClean="0">
                <a:solidFill>
                  <a:srgbClr val="000000"/>
                </a:solidFill>
              </a:rPr>
              <a:t>Sandhu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3058725" y="6957462"/>
            <a:ext cx="4184638" cy="3029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81621" tIns="40810" rIns="81621" bIns="40810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400" i="1" dirty="0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5" y="50193"/>
            <a:ext cx="5197475" cy="5131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500" dirty="0" smtClean="0">
                <a:solidFill>
                  <a:srgbClr val="131F49"/>
                </a:solidFill>
              </a:rPr>
              <a:t>ABAC is not New</a:t>
            </a:r>
            <a:endParaRPr lang="en-US" sz="2100" dirty="0">
              <a:solidFill>
                <a:srgbClr val="131F49"/>
              </a:solidFill>
            </a:endParaRPr>
          </a:p>
        </p:txBody>
      </p:sp>
      <p:sp>
        <p:nvSpPr>
          <p:cNvPr id="9" name="Isosceles Triangle 8"/>
          <p:cNvSpPr/>
          <p:nvPr/>
        </p:nvSpPr>
        <p:spPr bwMode="auto">
          <a:xfrm>
            <a:off x="2908422" y="1595647"/>
            <a:ext cx="4009736" cy="3275721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4399" tIns="67199" rIns="134399" bIns="67199" numCol="1" rtlCol="0" anchor="t" anchorCtr="0" compatLnSpc="1">
            <a:prstTxWarp prst="textNoShape">
              <a:avLst/>
            </a:prstTxWarp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endParaRPr lang="en-US" sz="26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582432" y="1158874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User (Identity)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77441" y="5011697"/>
            <a:ext cx="2678700" cy="412709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Attributes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86665" y="5018021"/>
            <a:ext cx="2678700" cy="689708"/>
          </a:xfrm>
          <a:prstGeom prst="rect">
            <a:avLst/>
          </a:prstGeom>
        </p:spPr>
        <p:txBody>
          <a:bodyPr wrap="square" lIns="134399" tIns="67199" rIns="134399" bIns="67199">
            <a:spAutoFit/>
          </a:bodyPr>
          <a:lstStyle/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Public-keys + </a:t>
            </a:r>
          </a:p>
          <a:p>
            <a:pPr algn="ctr" defTabSz="671993" hangingPunct="0">
              <a:buClr>
                <a:srgbClr val="000000"/>
              </a:buClr>
              <a:buSzPct val="45000"/>
            </a:pPr>
            <a:r>
              <a:rPr lang="en-US" dirty="0" smtClean="0"/>
              <a:t>Secured secrets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350" y="5906357"/>
            <a:ext cx="3620283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Post Internet, late 1990s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65991" y="5088181"/>
            <a:ext cx="2605578" cy="461647"/>
          </a:xfrm>
          <a:prstGeom prst="rect">
            <a:avLst/>
          </a:prstGeom>
          <a:noFill/>
          <a:ln w="31750">
            <a:noFill/>
          </a:ln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SPKI Certificates</a:t>
            </a:r>
          </a:p>
        </p:txBody>
      </p:sp>
    </p:spTree>
    <p:extLst>
      <p:ext uri="{BB962C8B-B14F-4D97-AF65-F5344CB8AC3E}">
        <p14:creationId xmlns:p14="http://schemas.microsoft.com/office/powerpoint/2010/main" val="19250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8507</TotalTime>
  <Words>2280</Words>
  <Application>Microsoft Office PowerPoint</Application>
  <PresentationFormat>Custom</PresentationFormat>
  <Paragraphs>634</Paragraphs>
  <Slides>51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9" baseType="lpstr">
      <vt:lpstr>굴림</vt:lpstr>
      <vt:lpstr>ＭＳ Ｐゴシック</vt:lpstr>
      <vt:lpstr>Arial</vt:lpstr>
      <vt:lpstr>Bitstream Charter</vt:lpstr>
      <vt:lpstr>Calibri</vt:lpstr>
      <vt:lpstr>Courier New</vt:lpstr>
      <vt:lpstr>Symbol</vt:lpstr>
      <vt:lpstr>Tahoma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Equation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Usage Control (UCON)</vt:lpstr>
      <vt:lpstr>Building UCONABC Models</vt:lpstr>
      <vt:lpstr>Building UCONABC Models</vt:lpstr>
      <vt:lpstr>Examples</vt:lpstr>
      <vt:lpstr>UCONABC Model Space</vt:lpstr>
      <vt:lpstr>A Family of UCONABC Core Models</vt:lpstr>
      <vt:lpstr>UCONpreA</vt:lpstr>
      <vt:lpstr>UCONonA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UCONB</vt:lpstr>
      <vt:lpstr>PowerPoint Presentation</vt:lpstr>
      <vt:lpstr>PowerPoint Presentation</vt:lpstr>
      <vt:lpstr>UCONC</vt:lpstr>
      <vt:lpstr>PowerPoint Presentation</vt:lpstr>
      <vt:lpstr>PowerPoint Presentation</vt:lpstr>
      <vt:lpstr>UCONABC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1090</cp:revision>
  <cp:lastPrinted>2016-01-28T19:44:52Z</cp:lastPrinted>
  <dcterms:created xsi:type="dcterms:W3CDTF">2010-02-19T20:53:39Z</dcterms:created>
  <dcterms:modified xsi:type="dcterms:W3CDTF">2017-02-01T18:44:27Z</dcterms:modified>
</cp:coreProperties>
</file>